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1"/>
  </p:notesMasterIdLst>
  <p:sldIdLst>
    <p:sldId id="257" r:id="rId2"/>
    <p:sldId id="382" r:id="rId3"/>
    <p:sldId id="380" r:id="rId4"/>
    <p:sldId id="386" r:id="rId5"/>
    <p:sldId id="390" r:id="rId6"/>
    <p:sldId id="387" r:id="rId7"/>
    <p:sldId id="388" r:id="rId8"/>
    <p:sldId id="381" r:id="rId9"/>
    <p:sldId id="343" r:id="rId10"/>
    <p:sldId id="345" r:id="rId11"/>
    <p:sldId id="346" r:id="rId12"/>
    <p:sldId id="351" r:id="rId13"/>
    <p:sldId id="352" r:id="rId14"/>
    <p:sldId id="362" r:id="rId15"/>
    <p:sldId id="363" r:id="rId16"/>
    <p:sldId id="364" r:id="rId17"/>
    <p:sldId id="365" r:id="rId18"/>
    <p:sldId id="366" r:id="rId19"/>
    <p:sldId id="367" r:id="rId20"/>
    <p:sldId id="368" r:id="rId21"/>
    <p:sldId id="369" r:id="rId22"/>
    <p:sldId id="370" r:id="rId23"/>
    <p:sldId id="371" r:id="rId24"/>
    <p:sldId id="372" r:id="rId25"/>
    <p:sldId id="375" r:id="rId26"/>
    <p:sldId id="385" r:id="rId27"/>
    <p:sldId id="376" r:id="rId28"/>
    <p:sldId id="373" r:id="rId29"/>
    <p:sldId id="377" r:id="rId30"/>
    <p:sldId id="378" r:id="rId31"/>
    <p:sldId id="379" r:id="rId32"/>
    <p:sldId id="391" r:id="rId33"/>
    <p:sldId id="349" r:id="rId34"/>
    <p:sldId id="350" r:id="rId35"/>
    <p:sldId id="348" r:id="rId36"/>
    <p:sldId id="347" r:id="rId37"/>
    <p:sldId id="383" r:id="rId38"/>
    <p:sldId id="384" r:id="rId39"/>
    <p:sldId id="342" r:id="rId40"/>
  </p:sldIdLst>
  <p:sldSz cx="9144000" cy="6858000" type="screen4x3"/>
  <p:notesSz cx="6883400" cy="9969500"/>
  <p:defaultTextStyle>
    <a:defPPr>
      <a:defRPr lang="en-US"/>
    </a:defPPr>
    <a:lvl1pPr algn="l" rtl="0" fontAlgn="base">
      <a:spcBef>
        <a:spcPct val="0"/>
      </a:spcBef>
      <a:spcAft>
        <a:spcPct val="0"/>
      </a:spcAft>
      <a:defRPr sz="1400" kern="1200">
        <a:solidFill>
          <a:schemeClr val="tx1"/>
        </a:solidFill>
        <a:latin typeface="Xerox Sans"/>
        <a:ea typeface="+mn-ea"/>
        <a:cs typeface="+mn-cs"/>
      </a:defRPr>
    </a:lvl1pPr>
    <a:lvl2pPr marL="457200" algn="l" rtl="0" fontAlgn="base">
      <a:spcBef>
        <a:spcPct val="0"/>
      </a:spcBef>
      <a:spcAft>
        <a:spcPct val="0"/>
      </a:spcAft>
      <a:defRPr sz="1400" kern="1200">
        <a:solidFill>
          <a:schemeClr val="tx1"/>
        </a:solidFill>
        <a:latin typeface="Xerox Sans"/>
        <a:ea typeface="+mn-ea"/>
        <a:cs typeface="+mn-cs"/>
      </a:defRPr>
    </a:lvl2pPr>
    <a:lvl3pPr marL="914400" algn="l" rtl="0" fontAlgn="base">
      <a:spcBef>
        <a:spcPct val="0"/>
      </a:spcBef>
      <a:spcAft>
        <a:spcPct val="0"/>
      </a:spcAft>
      <a:defRPr sz="1400" kern="1200">
        <a:solidFill>
          <a:schemeClr val="tx1"/>
        </a:solidFill>
        <a:latin typeface="Xerox Sans"/>
        <a:ea typeface="+mn-ea"/>
        <a:cs typeface="+mn-cs"/>
      </a:defRPr>
    </a:lvl3pPr>
    <a:lvl4pPr marL="1371600" algn="l" rtl="0" fontAlgn="base">
      <a:spcBef>
        <a:spcPct val="0"/>
      </a:spcBef>
      <a:spcAft>
        <a:spcPct val="0"/>
      </a:spcAft>
      <a:defRPr sz="1400" kern="1200">
        <a:solidFill>
          <a:schemeClr val="tx1"/>
        </a:solidFill>
        <a:latin typeface="Xerox Sans"/>
        <a:ea typeface="+mn-ea"/>
        <a:cs typeface="+mn-cs"/>
      </a:defRPr>
    </a:lvl4pPr>
    <a:lvl5pPr marL="1828800" algn="l" rtl="0" fontAlgn="base">
      <a:spcBef>
        <a:spcPct val="0"/>
      </a:spcBef>
      <a:spcAft>
        <a:spcPct val="0"/>
      </a:spcAft>
      <a:defRPr sz="1400" kern="1200">
        <a:solidFill>
          <a:schemeClr val="tx1"/>
        </a:solidFill>
        <a:latin typeface="Xerox Sans"/>
        <a:ea typeface="+mn-ea"/>
        <a:cs typeface="+mn-cs"/>
      </a:defRPr>
    </a:lvl5pPr>
    <a:lvl6pPr marL="2286000" algn="l" defTabSz="914400" rtl="0" eaLnBrk="1" latinLnBrk="0" hangingPunct="1">
      <a:defRPr sz="1400" kern="1200">
        <a:solidFill>
          <a:schemeClr val="tx1"/>
        </a:solidFill>
        <a:latin typeface="Xerox Sans"/>
        <a:ea typeface="+mn-ea"/>
        <a:cs typeface="+mn-cs"/>
      </a:defRPr>
    </a:lvl6pPr>
    <a:lvl7pPr marL="2743200" algn="l" defTabSz="914400" rtl="0" eaLnBrk="1" latinLnBrk="0" hangingPunct="1">
      <a:defRPr sz="1400" kern="1200">
        <a:solidFill>
          <a:schemeClr val="tx1"/>
        </a:solidFill>
        <a:latin typeface="Xerox Sans"/>
        <a:ea typeface="+mn-ea"/>
        <a:cs typeface="+mn-cs"/>
      </a:defRPr>
    </a:lvl7pPr>
    <a:lvl8pPr marL="3200400" algn="l" defTabSz="914400" rtl="0" eaLnBrk="1" latinLnBrk="0" hangingPunct="1">
      <a:defRPr sz="1400" kern="1200">
        <a:solidFill>
          <a:schemeClr val="tx1"/>
        </a:solidFill>
        <a:latin typeface="Xerox Sans"/>
        <a:ea typeface="+mn-ea"/>
        <a:cs typeface="+mn-cs"/>
      </a:defRPr>
    </a:lvl8pPr>
    <a:lvl9pPr marL="3657600" algn="l" defTabSz="914400" rtl="0" eaLnBrk="1" latinLnBrk="0" hangingPunct="1">
      <a:defRPr sz="1400" kern="1200">
        <a:solidFill>
          <a:schemeClr val="tx1"/>
        </a:solidFill>
        <a:latin typeface="Xerox Sans"/>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ndrew Johnson"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093C7"/>
    <a:srgbClr val="E64BA2"/>
    <a:srgbClr val="E1BEDA"/>
    <a:srgbClr val="C37CB5"/>
    <a:srgbClr val="663300"/>
    <a:srgbClr val="FF0000"/>
    <a:srgbClr val="00CC00"/>
    <a:srgbClr val="89B6D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34582" autoAdjust="0"/>
    <p:restoredTop sz="86358" autoAdjust="0"/>
  </p:normalViewPr>
  <p:slideViewPr>
    <p:cSldViewPr>
      <p:cViewPr varScale="1">
        <p:scale>
          <a:sx n="127" d="100"/>
          <a:sy n="127" d="100"/>
        </p:scale>
        <p:origin x="-1812" y="-84"/>
      </p:cViewPr>
      <p:guideLst>
        <p:guide orient="horz" pos="96"/>
        <p:guide orient="horz" pos="3840"/>
        <p:guide orient="horz" pos="2304"/>
        <p:guide orient="horz" pos="4224"/>
        <p:guide orient="horz" pos="960"/>
        <p:guide orient="horz" pos="4156"/>
        <p:guide orient="horz" pos="2238"/>
        <p:guide pos="96"/>
        <p:guide pos="5664"/>
        <p:guide pos="3792"/>
        <p:guide pos="3840"/>
        <p:guide pos="1920"/>
        <p:guide pos="196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84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82913" cy="498475"/>
          </a:xfrm>
          <a:prstGeom prst="rect">
            <a:avLst/>
          </a:prstGeom>
          <a:noFill/>
          <a:ln w="9525">
            <a:noFill/>
            <a:miter lim="800000"/>
            <a:headEnd/>
            <a:tailEnd/>
          </a:ln>
          <a:effectLst/>
        </p:spPr>
        <p:txBody>
          <a:bodyPr vert="horz" wrap="square" lIns="96295" tIns="48148" rIns="96295" bIns="48148" numCol="1" anchor="t" anchorCtr="0" compatLnSpc="1">
            <a:prstTxWarp prst="textNoShape">
              <a:avLst/>
            </a:prstTxWarp>
          </a:bodyPr>
          <a:lstStyle>
            <a:lvl1pPr algn="l" defTabSz="963613">
              <a:defRPr sz="1300">
                <a:latin typeface="Arial" charset="0"/>
              </a:defRPr>
            </a:lvl1pPr>
          </a:lstStyle>
          <a:p>
            <a:pPr>
              <a:defRPr/>
            </a:pPr>
            <a:endParaRPr lang="en-US"/>
          </a:p>
        </p:txBody>
      </p:sp>
      <p:sp>
        <p:nvSpPr>
          <p:cNvPr id="4099" name="Rectangle 3"/>
          <p:cNvSpPr>
            <a:spLocks noGrp="1" noChangeArrowheads="1"/>
          </p:cNvSpPr>
          <p:nvPr>
            <p:ph type="dt" idx="1"/>
          </p:nvPr>
        </p:nvSpPr>
        <p:spPr bwMode="auto">
          <a:xfrm>
            <a:off x="3898900" y="0"/>
            <a:ext cx="2982913" cy="498475"/>
          </a:xfrm>
          <a:prstGeom prst="rect">
            <a:avLst/>
          </a:prstGeom>
          <a:noFill/>
          <a:ln w="9525">
            <a:noFill/>
            <a:miter lim="800000"/>
            <a:headEnd/>
            <a:tailEnd/>
          </a:ln>
          <a:effectLst/>
        </p:spPr>
        <p:txBody>
          <a:bodyPr vert="horz" wrap="square" lIns="96295" tIns="48148" rIns="96295" bIns="48148" numCol="1" anchor="t" anchorCtr="0" compatLnSpc="1">
            <a:prstTxWarp prst="textNoShape">
              <a:avLst/>
            </a:prstTxWarp>
          </a:bodyPr>
          <a:lstStyle>
            <a:lvl1pPr algn="r" defTabSz="963613">
              <a:defRPr sz="1300">
                <a:latin typeface="Arial" charset="0"/>
              </a:defRPr>
            </a:lvl1pPr>
          </a:lstStyle>
          <a:p>
            <a:pPr>
              <a:defRPr/>
            </a:pPr>
            <a:endParaRPr lang="en-US"/>
          </a:p>
        </p:txBody>
      </p:sp>
      <p:sp>
        <p:nvSpPr>
          <p:cNvPr id="9220" name="Rectangle 4"/>
          <p:cNvSpPr>
            <a:spLocks noGrp="1" noRot="1" noChangeAspect="1" noChangeArrowheads="1" noTextEdit="1"/>
          </p:cNvSpPr>
          <p:nvPr>
            <p:ph type="sldImg" idx="2"/>
          </p:nvPr>
        </p:nvSpPr>
        <p:spPr bwMode="auto">
          <a:xfrm>
            <a:off x="949325" y="747713"/>
            <a:ext cx="4984750" cy="3738562"/>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8975" y="4735513"/>
            <a:ext cx="5505450" cy="4486275"/>
          </a:xfrm>
          <a:prstGeom prst="rect">
            <a:avLst/>
          </a:prstGeom>
          <a:noFill/>
          <a:ln w="9525">
            <a:noFill/>
            <a:miter lim="800000"/>
            <a:headEnd/>
            <a:tailEnd/>
          </a:ln>
          <a:effectLst/>
        </p:spPr>
        <p:txBody>
          <a:bodyPr vert="horz" wrap="square" lIns="96295" tIns="48148" rIns="96295" bIns="48148"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69438"/>
            <a:ext cx="2982913" cy="498475"/>
          </a:xfrm>
          <a:prstGeom prst="rect">
            <a:avLst/>
          </a:prstGeom>
          <a:noFill/>
          <a:ln w="9525">
            <a:noFill/>
            <a:miter lim="800000"/>
            <a:headEnd/>
            <a:tailEnd/>
          </a:ln>
          <a:effectLst/>
        </p:spPr>
        <p:txBody>
          <a:bodyPr vert="horz" wrap="square" lIns="96295" tIns="48148" rIns="96295" bIns="48148" numCol="1" anchor="b" anchorCtr="0" compatLnSpc="1">
            <a:prstTxWarp prst="textNoShape">
              <a:avLst/>
            </a:prstTxWarp>
          </a:bodyPr>
          <a:lstStyle>
            <a:lvl1pPr algn="l" defTabSz="963613">
              <a:defRPr sz="1300">
                <a:latin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98900" y="9469438"/>
            <a:ext cx="2982913" cy="498475"/>
          </a:xfrm>
          <a:prstGeom prst="rect">
            <a:avLst/>
          </a:prstGeom>
          <a:noFill/>
          <a:ln w="9525">
            <a:noFill/>
            <a:miter lim="800000"/>
            <a:headEnd/>
            <a:tailEnd/>
          </a:ln>
          <a:effectLst/>
        </p:spPr>
        <p:txBody>
          <a:bodyPr vert="horz" wrap="square" lIns="96295" tIns="48148" rIns="96295" bIns="48148" numCol="1" anchor="b" anchorCtr="0" compatLnSpc="1">
            <a:prstTxWarp prst="textNoShape">
              <a:avLst/>
            </a:prstTxWarp>
          </a:bodyPr>
          <a:lstStyle>
            <a:lvl1pPr algn="r" defTabSz="963613">
              <a:defRPr sz="1300">
                <a:latin typeface="Arial" charset="0"/>
              </a:defRPr>
            </a:lvl1pPr>
          </a:lstStyle>
          <a:p>
            <a:pPr>
              <a:defRPr/>
            </a:pPr>
            <a:fld id="{E53DA78A-5BCC-4993-BC7B-3A2E3E53999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7"/>
          <p:cNvSpPr>
            <a:spLocks noGrp="1" noChangeArrowheads="1"/>
          </p:cNvSpPr>
          <p:nvPr>
            <p:ph type="sldNum" sz="quarter" idx="5"/>
          </p:nvPr>
        </p:nvSpPr>
        <p:spPr>
          <a:noFill/>
        </p:spPr>
        <p:txBody>
          <a:bodyPr/>
          <a:lstStyle/>
          <a:p>
            <a:fld id="{327F3B11-5A0C-46D8-AEEA-E3B007425672}" type="slidenum">
              <a:rPr lang="en-US" smtClean="0"/>
              <a:pPr/>
              <a:t>4</a:t>
            </a:fld>
            <a:endParaRPr lang="en-US" smtClean="0"/>
          </a:p>
        </p:txBody>
      </p:sp>
      <p:sp>
        <p:nvSpPr>
          <p:cNvPr id="14338" name="Rectangle 7"/>
          <p:cNvSpPr txBox="1">
            <a:spLocks noGrp="1" noChangeArrowheads="1"/>
          </p:cNvSpPr>
          <p:nvPr/>
        </p:nvSpPr>
        <p:spPr bwMode="auto">
          <a:xfrm>
            <a:off x="3898900" y="9469438"/>
            <a:ext cx="2982913" cy="498475"/>
          </a:xfrm>
          <a:prstGeom prst="rect">
            <a:avLst/>
          </a:prstGeom>
          <a:noFill/>
          <a:ln w="9525">
            <a:noFill/>
            <a:miter lim="800000"/>
            <a:headEnd/>
            <a:tailEnd/>
          </a:ln>
        </p:spPr>
        <p:txBody>
          <a:bodyPr lIns="93883" tIns="46941" rIns="93883" bIns="46941" anchor="b"/>
          <a:lstStyle/>
          <a:p>
            <a:pPr algn="r" defTabSz="938213"/>
            <a:fld id="{AEC10B38-1CDA-480F-A171-2E959B513954}" type="slidenum">
              <a:rPr lang="en-US" sz="1200">
                <a:latin typeface="Arial" charset="0"/>
              </a:rPr>
              <a:pPr algn="r" defTabSz="938213"/>
              <a:t>4</a:t>
            </a:fld>
            <a:endParaRPr lang="en-US" sz="1200">
              <a:latin typeface="Arial" charset="0"/>
            </a:endParaRPr>
          </a:p>
        </p:txBody>
      </p:sp>
      <p:sp>
        <p:nvSpPr>
          <p:cNvPr id="14339" name="Rectangle 2"/>
          <p:cNvSpPr>
            <a:spLocks noGrp="1" noRot="1" noChangeArrowheads="1" noTextEdit="1"/>
          </p:cNvSpPr>
          <p:nvPr>
            <p:ph type="sldImg"/>
          </p:nvPr>
        </p:nvSpPr>
        <p:spPr>
          <a:ln/>
        </p:spPr>
      </p:sp>
      <p:sp>
        <p:nvSpPr>
          <p:cNvPr id="14340" name="Rectangle 3"/>
          <p:cNvSpPr>
            <a:spLocks noGrp="1" noChangeArrowheads="1"/>
          </p:cNvSpPr>
          <p:nvPr>
            <p:ph type="body" idx="1"/>
          </p:nvPr>
        </p:nvSpPr>
        <p:spPr>
          <a:xfrm>
            <a:off x="687388" y="4735513"/>
            <a:ext cx="5508625" cy="4486275"/>
          </a:xfrm>
          <a:noFill/>
          <a:ln/>
        </p:spPr>
        <p:txBody>
          <a:bodyPr lIns="93883" tIns="46941" rIns="93883" bIns="46941"/>
          <a:lstStyle/>
          <a:p>
            <a:pPr eaLnBrk="1" hangingPunct="1">
              <a:lnSpc>
                <a:spcPct val="90000"/>
              </a:lnSpc>
            </a:pPr>
            <a:r>
              <a:rPr lang="en-US" sz="1000" smtClean="0">
                <a:latin typeface="Xerox Sans"/>
              </a:rPr>
              <a:t>According to industry consultancy Pira International, the global print market was valued at just over €491 ($624 billion) in 2007 and is projected to grow a modest 5.5% to €518B ($658B) by 2012 in constant currency value.</a:t>
            </a:r>
          </a:p>
          <a:p>
            <a:pPr eaLnBrk="1" hangingPunct="1">
              <a:lnSpc>
                <a:spcPct val="90000"/>
              </a:lnSpc>
            </a:pPr>
            <a:r>
              <a:rPr lang="en-US" sz="1000" smtClean="0">
                <a:latin typeface="Xerox Sans"/>
              </a:rPr>
              <a:t>Offset is the largest category, responsible for more than 50% of the world market in 2007, but its relative share is declining.  By 2012, offset printing is expected to drop to less than 45% of total market share.</a:t>
            </a:r>
            <a:endParaRPr lang="en-US" sz="1000" b="1" smtClean="0">
              <a:latin typeface="Xerox Sans"/>
              <a:cs typeface="Arial" charset="0"/>
            </a:endParaRPr>
          </a:p>
          <a:p>
            <a:pPr eaLnBrk="1" hangingPunct="1">
              <a:lnSpc>
                <a:spcPct val="90000"/>
              </a:lnSpc>
              <a:buFontTx/>
              <a:buChar char="•"/>
            </a:pPr>
            <a:r>
              <a:rPr lang="en-US" sz="1000" smtClean="0">
                <a:latin typeface="Xerox Sans"/>
              </a:rPr>
              <a:t>Offset printing is one segment of the market that has clearly been impacted by the Internet and other new technologies.  The primary factor in the decline of offset is the growing demand for shorter runs and faster turnaround times, requirements that are more cost-effectively met by digital production printing technologies.</a:t>
            </a:r>
          </a:p>
          <a:p>
            <a:pPr eaLnBrk="1" hangingPunct="1">
              <a:lnSpc>
                <a:spcPct val="90000"/>
              </a:lnSpc>
              <a:buFontTx/>
              <a:buChar char="•"/>
            </a:pPr>
            <a:r>
              <a:rPr lang="en-US" sz="1000" smtClean="0">
                <a:latin typeface="Xerox Sans"/>
              </a:rPr>
              <a:t>With digital printing, shorter print runs can be economically.  This has the dual benefit of reducing the costs associated with producing, storing and distributing long runs of printed materials while at the same time making it easy to product shorter runs or more relevant, timely materials. </a:t>
            </a:r>
          </a:p>
          <a:p>
            <a:pPr eaLnBrk="1" hangingPunct="1">
              <a:lnSpc>
                <a:spcPct val="90000"/>
              </a:lnSpc>
              <a:buFontTx/>
              <a:buChar char="•"/>
            </a:pPr>
            <a:r>
              <a:rPr lang="en-US" sz="1000" smtClean="0">
                <a:latin typeface="Xerox Sans"/>
              </a:rPr>
              <a:t> In 2007 the total global digital printing market was valued at €53.9 billion ($68 billion), up 122% since 2002, and it is set to double again in the next five years.  </a:t>
            </a:r>
            <a:r>
              <a:rPr lang="en-US" sz="1000" i="1" smtClean="0">
                <a:latin typeface="Xerox Sans"/>
              </a:rPr>
              <a:t>Source: Pira International</a:t>
            </a:r>
          </a:p>
          <a:p>
            <a:pPr eaLnBrk="1" hangingPunct="1">
              <a:lnSpc>
                <a:spcPct val="90000"/>
              </a:lnSpc>
              <a:buFontTx/>
              <a:buChar char="•"/>
            </a:pPr>
            <a:r>
              <a:rPr lang="en-US" sz="1000" smtClean="0">
                <a:latin typeface="Xerox Sans"/>
                <a:cs typeface="Arial" charset="0"/>
              </a:rPr>
              <a:t>In fact by 2012, digital printing is expected to account for more than 21% of the total market value of the printing industry, compared to 11% in 2007 (Source: Pira International)</a:t>
            </a:r>
          </a:p>
          <a:p>
            <a:pPr eaLnBrk="1" hangingPunct="1">
              <a:lnSpc>
                <a:spcPct val="90000"/>
              </a:lnSpc>
            </a:pPr>
            <a:endParaRPr lang="en-US" sz="1000" smtClean="0">
              <a:latin typeface="Xerox San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1" name="Rectangle 7"/>
          <p:cNvSpPr>
            <a:spLocks noGrp="1" noChangeArrowheads="1"/>
          </p:cNvSpPr>
          <p:nvPr>
            <p:ph type="sldNum" sz="quarter" idx="5"/>
          </p:nvPr>
        </p:nvSpPr>
        <p:spPr>
          <a:noFill/>
        </p:spPr>
        <p:txBody>
          <a:bodyPr/>
          <a:lstStyle/>
          <a:p>
            <a:fld id="{FFD5EDF8-F459-4DCA-90B1-B6AE078123E2}" type="slidenum">
              <a:rPr lang="en-US" smtClean="0"/>
              <a:pPr/>
              <a:t>35</a:t>
            </a:fld>
            <a:endParaRPr lang="en-US" smtClean="0"/>
          </a:p>
        </p:txBody>
      </p:sp>
      <p:sp>
        <p:nvSpPr>
          <p:cNvPr id="332802" name="Rectangle 2"/>
          <p:cNvSpPr>
            <a:spLocks noGrp="1" noRot="1" noChangeAspect="1" noChangeArrowheads="1" noTextEdit="1"/>
          </p:cNvSpPr>
          <p:nvPr>
            <p:ph type="sldImg"/>
          </p:nvPr>
        </p:nvSpPr>
        <p:spPr>
          <a:ln/>
        </p:spPr>
      </p:sp>
      <p:sp>
        <p:nvSpPr>
          <p:cNvPr id="332803" name="Rectangle 3"/>
          <p:cNvSpPr>
            <a:spLocks noGrp="1" noChangeArrowheads="1"/>
          </p:cNvSpPr>
          <p:nvPr>
            <p:ph type="body" idx="1"/>
          </p:nvPr>
        </p:nvSpPr>
        <p:spPr>
          <a:noFill/>
          <a:ln/>
        </p:spPr>
        <p:txBody>
          <a:bodyPr/>
          <a:lstStyle/>
          <a:p>
            <a:pPr eaLnBrk="1" hangingPunct="1"/>
            <a:r>
              <a:rPr lang="en-GB" smtClean="0"/>
              <a:t>The Glasgow Solicitors Property Centre's (GSPC) inplant print operation, the</a:t>
            </a:r>
          </a:p>
          <a:p>
            <a:pPr eaLnBrk="1" hangingPunct="1"/>
            <a:r>
              <a:rPr lang="en-GB" smtClean="0"/>
              <a:t>GSPC’s Print and Design Services facility, produces a weekly property guide</a:t>
            </a:r>
          </a:p>
          <a:p>
            <a:pPr eaLnBrk="1" hangingPunct="1"/>
            <a:r>
              <a:rPr lang="en-GB" smtClean="0"/>
              <a:t>with a circulation of 55,000. Members can request printed property</a:t>
            </a:r>
          </a:p>
          <a:p>
            <a:pPr eaLnBrk="1" hangingPunct="1"/>
            <a:r>
              <a:rPr lang="en-GB" smtClean="0"/>
              <a:t>schedules—digitally-printed brochures describing a property for sale.</a:t>
            </a:r>
          </a:p>
          <a:p>
            <a:pPr eaLnBrk="1" hangingPunct="1"/>
            <a:r>
              <a:rPr lang="en-GB" smtClean="0"/>
              <a:t>GSPC members use the online system to upload images and text, choose a</a:t>
            </a:r>
          </a:p>
          <a:p>
            <a:pPr eaLnBrk="1" hangingPunct="1"/>
            <a:r>
              <a:rPr lang="en-GB" smtClean="0"/>
              <a:t>template, and order printed copies of the descriptions. Previously GSPC’s</a:t>
            </a:r>
          </a:p>
          <a:p>
            <a:pPr eaLnBrk="1" hangingPunct="1"/>
            <a:r>
              <a:rPr lang="en-GB" smtClean="0"/>
              <a:t>designers had to copy and paste data for each description sheet into a</a:t>
            </a:r>
          </a:p>
          <a:p>
            <a:pPr eaLnBrk="1" hangingPunct="1"/>
            <a:r>
              <a:rPr lang="en-GB" smtClean="0"/>
              <a:t>QuarkXPress template, create a PDF proof, and send it to a digital press.</a:t>
            </a:r>
          </a:p>
          <a:p>
            <a:pPr eaLnBrk="1" hangingPunct="1"/>
            <a:r>
              <a:rPr lang="en-GB" smtClean="0"/>
              <a:t>With 400 orders per week, this highly labor-intensive process was quickly</a:t>
            </a:r>
          </a:p>
          <a:p>
            <a:pPr eaLnBrk="1" hangingPunct="1"/>
            <a:r>
              <a:rPr lang="en-GB" smtClean="0"/>
              <a:t>becoming unworkable.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49" name="Rectangle 7"/>
          <p:cNvSpPr>
            <a:spLocks noGrp="1" noChangeArrowheads="1"/>
          </p:cNvSpPr>
          <p:nvPr>
            <p:ph type="sldNum" sz="quarter" idx="5"/>
          </p:nvPr>
        </p:nvSpPr>
        <p:spPr>
          <a:noFill/>
        </p:spPr>
        <p:txBody>
          <a:bodyPr/>
          <a:lstStyle/>
          <a:p>
            <a:fld id="{34DA00A9-2CF0-47C7-BB4E-8D03D6C287F8}" type="slidenum">
              <a:rPr lang="en-US" smtClean="0"/>
              <a:pPr/>
              <a:t>36</a:t>
            </a:fld>
            <a:endParaRPr lang="en-US" smtClean="0"/>
          </a:p>
        </p:txBody>
      </p:sp>
      <p:sp>
        <p:nvSpPr>
          <p:cNvPr id="334850" name="Rectangle 2"/>
          <p:cNvSpPr>
            <a:spLocks noGrp="1" noRot="1" noChangeAspect="1" noChangeArrowheads="1" noTextEdit="1"/>
          </p:cNvSpPr>
          <p:nvPr>
            <p:ph type="sldImg"/>
          </p:nvPr>
        </p:nvSpPr>
        <p:spPr>
          <a:ln/>
        </p:spPr>
      </p:sp>
      <p:sp>
        <p:nvSpPr>
          <p:cNvPr id="334851" name="Rectangle 3"/>
          <p:cNvSpPr>
            <a:spLocks noGrp="1" noChangeArrowheads="1"/>
          </p:cNvSpPr>
          <p:nvPr>
            <p:ph type="body" idx="1"/>
          </p:nvPr>
        </p:nvSpPr>
        <p:spPr>
          <a:noFill/>
          <a:ln/>
        </p:spPr>
        <p:txBody>
          <a:bodyPr/>
          <a:lstStyle/>
          <a:p>
            <a:pPr eaLnBrk="1" hangingPunct="1"/>
            <a:r>
              <a:rPr lang="en-GB" smtClean="0"/>
              <a:t>More than 12,000 new images are</a:t>
            </a:r>
          </a:p>
          <a:p>
            <a:pPr eaLnBrk="1" hangingPunct="1"/>
            <a:r>
              <a:rPr lang="en-GB" smtClean="0"/>
              <a:t>entered or updated in the system each week.</a:t>
            </a:r>
          </a:p>
          <a:p>
            <a:pPr eaLnBrk="1" hangingPunct="1"/>
            <a:r>
              <a:rPr lang="en-GB" smtClean="0"/>
              <a:t>To create printed materials for a listing, a member selects a template from</a:t>
            </a:r>
          </a:p>
          <a:p>
            <a:pPr eaLnBrk="1" hangingPunct="1"/>
            <a:r>
              <a:rPr lang="en-GB" smtClean="0"/>
              <a:t>one of 200 that are available and the system populates the text and image</a:t>
            </a:r>
          </a:p>
          <a:p>
            <a:pPr eaLnBrk="1" hangingPunct="1"/>
            <a:r>
              <a:rPr lang="en-GB" smtClean="0"/>
              <a:t>boxes with the appropriate information and generates a PDF proof for</a:t>
            </a:r>
          </a:p>
          <a:p>
            <a:pPr eaLnBrk="1" hangingPunct="1"/>
            <a:r>
              <a:rPr lang="en-GB" smtClean="0"/>
              <a:t>review. Members are able to specify the order in which the images appear.</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5" name="Rectangle 7"/>
          <p:cNvSpPr>
            <a:spLocks noGrp="1" noChangeArrowheads="1"/>
          </p:cNvSpPr>
          <p:nvPr>
            <p:ph type="sldNum" sz="quarter" idx="5"/>
          </p:nvPr>
        </p:nvSpPr>
        <p:spPr>
          <a:noFill/>
        </p:spPr>
        <p:txBody>
          <a:bodyPr/>
          <a:lstStyle/>
          <a:p>
            <a:fld id="{612A75BB-9530-4C8F-83B0-3182CE2649C1}" type="slidenum">
              <a:rPr lang="en-US" smtClean="0"/>
              <a:pPr/>
              <a:t>39</a:t>
            </a:fld>
            <a:endParaRPr lang="en-US" smtClean="0"/>
          </a:p>
        </p:txBody>
      </p:sp>
      <p:sp>
        <p:nvSpPr>
          <p:cNvPr id="338946" name="Rectangle 2"/>
          <p:cNvSpPr>
            <a:spLocks noGrp="1" noRot="1" noChangeAspect="1" noChangeArrowheads="1" noTextEdit="1"/>
          </p:cNvSpPr>
          <p:nvPr>
            <p:ph type="sldImg"/>
          </p:nvPr>
        </p:nvSpPr>
        <p:spPr>
          <a:xfrm>
            <a:off x="950913" y="746125"/>
            <a:ext cx="4984750" cy="3738563"/>
          </a:xfrm>
          <a:ln/>
        </p:spPr>
      </p:sp>
      <p:sp>
        <p:nvSpPr>
          <p:cNvPr id="338947" name="Rectangle 3"/>
          <p:cNvSpPr>
            <a:spLocks noGrp="1" noChangeArrowheads="1"/>
          </p:cNvSpPr>
          <p:nvPr>
            <p:ph type="body" idx="1"/>
          </p:nvPr>
        </p:nvSpPr>
        <p:spPr>
          <a:xfrm>
            <a:off x="688975" y="4735513"/>
            <a:ext cx="5505450" cy="4487862"/>
          </a:xfrm>
          <a:noFill/>
          <a:ln/>
        </p:spPr>
        <p:txBody>
          <a:bodyPr/>
          <a:lstStyle/>
          <a:p>
            <a:pPr eaLnBrk="1" hangingPunct="1"/>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7"/>
          <p:cNvSpPr>
            <a:spLocks noGrp="1" noChangeArrowheads="1"/>
          </p:cNvSpPr>
          <p:nvPr>
            <p:ph type="sldNum" sz="quarter" idx="5"/>
          </p:nvPr>
        </p:nvSpPr>
        <p:spPr>
          <a:noFill/>
        </p:spPr>
        <p:txBody>
          <a:bodyPr/>
          <a:lstStyle/>
          <a:p>
            <a:fld id="{CC8B9BB1-F3B0-468A-B050-58D9EE6AA7D4}" type="slidenum">
              <a:rPr lang="en-US" smtClean="0"/>
              <a:pPr/>
              <a:t>6</a:t>
            </a:fld>
            <a:endParaRPr lang="en-US" smtClean="0"/>
          </a:p>
        </p:txBody>
      </p:sp>
      <p:sp>
        <p:nvSpPr>
          <p:cNvPr id="17410" name="Rectangle 7"/>
          <p:cNvSpPr txBox="1">
            <a:spLocks noGrp="1" noChangeArrowheads="1"/>
          </p:cNvSpPr>
          <p:nvPr/>
        </p:nvSpPr>
        <p:spPr bwMode="auto">
          <a:xfrm>
            <a:off x="3898900" y="9469438"/>
            <a:ext cx="2982913" cy="498475"/>
          </a:xfrm>
          <a:prstGeom prst="rect">
            <a:avLst/>
          </a:prstGeom>
          <a:noFill/>
          <a:ln w="9525">
            <a:noFill/>
            <a:miter lim="800000"/>
            <a:headEnd/>
            <a:tailEnd/>
          </a:ln>
        </p:spPr>
        <p:txBody>
          <a:bodyPr lIns="93883" tIns="46941" rIns="93883" bIns="46941" anchor="b"/>
          <a:lstStyle/>
          <a:p>
            <a:pPr algn="r" defTabSz="938213"/>
            <a:fld id="{A4E2E6B2-E290-46B5-ACF6-6962B5A240DD}" type="slidenum">
              <a:rPr lang="en-US" sz="1200">
                <a:latin typeface="Arial" charset="0"/>
              </a:rPr>
              <a:pPr algn="r" defTabSz="938213"/>
              <a:t>6</a:t>
            </a:fld>
            <a:endParaRPr lang="en-US" sz="1200">
              <a:latin typeface="Arial" charset="0"/>
            </a:endParaRPr>
          </a:p>
        </p:txBody>
      </p:sp>
      <p:sp>
        <p:nvSpPr>
          <p:cNvPr id="17411" name="Rectangle 2"/>
          <p:cNvSpPr>
            <a:spLocks noGrp="1" noRot="1" noChangeArrowheads="1" noTextEdit="1"/>
          </p:cNvSpPr>
          <p:nvPr>
            <p:ph type="sldImg"/>
          </p:nvPr>
        </p:nvSpPr>
        <p:spPr>
          <a:ln/>
        </p:spPr>
      </p:sp>
      <p:sp>
        <p:nvSpPr>
          <p:cNvPr id="17412" name="Rectangle 3"/>
          <p:cNvSpPr>
            <a:spLocks noGrp="1" noChangeArrowheads="1"/>
          </p:cNvSpPr>
          <p:nvPr>
            <p:ph type="body" idx="1"/>
          </p:nvPr>
        </p:nvSpPr>
        <p:spPr>
          <a:xfrm>
            <a:off x="687388" y="4735513"/>
            <a:ext cx="5508625" cy="4486275"/>
          </a:xfrm>
          <a:noFill/>
          <a:ln/>
        </p:spPr>
        <p:txBody>
          <a:bodyPr lIns="93883" tIns="46941" rIns="93883" bIns="46941"/>
          <a:lstStyle/>
          <a:p>
            <a:pPr eaLnBrk="1" hangingPunct="1"/>
            <a:endParaRPr lang="en-US" smtClean="0"/>
          </a:p>
          <a:p>
            <a:pPr eaLnBrk="1" hangingPunct="1"/>
            <a:r>
              <a:rPr lang="en-US" sz="1000" smtClean="0">
                <a:latin typeface="Xerox Sans"/>
                <a:cs typeface="Arial" charset="0"/>
              </a:rPr>
              <a:t>While black-and-white digital printing still remains a viable market opportunity, the explosive growth is taking place in color digital printing.  According to Caslon &amp; Company, a production printing analysis and consulting firm, color digital printing is in a period of high growth in North America and Western Europe.  In North America, color digital print volumes grew by 40% in 2007 to 30 billion pages.  Page volumes are expected to continue to rapidly grow to an estimated 146 billion pages by 2012 in that region of the world.</a:t>
            </a:r>
          </a:p>
          <a:p>
            <a:pPr eaLnBrk="1" hangingPunct="1"/>
            <a:endParaRPr lang="en-US" sz="1000" smtClean="0">
              <a:latin typeface="Xerox Sans"/>
              <a:cs typeface="Arial" charset="0"/>
            </a:endParaRPr>
          </a:p>
          <a:p>
            <a:pPr eaLnBrk="1" hangingPunct="1"/>
            <a:r>
              <a:rPr lang="en-US" sz="1000" smtClean="0">
                <a:latin typeface="Xerox Sans"/>
                <a:cs typeface="Arial" charset="0"/>
              </a:rPr>
              <a:t>In Western Europe, color digital print volumes also grew by 40% in 2007, to 21.2 billion pages, and print volumes there are expected to continue their rapid growth to an estimated 100 billion pages in 2012.</a:t>
            </a:r>
          </a:p>
          <a:p>
            <a:pPr eaLnBrk="1" hangingPunct="1"/>
            <a:endParaRPr lang="en-US" sz="1000" smtClean="0">
              <a:latin typeface="Xerox Sans"/>
              <a:cs typeface="Arial" charset="0"/>
            </a:endParaRPr>
          </a:p>
          <a:p>
            <a:pPr eaLnBrk="1" hangingPunct="1"/>
            <a:r>
              <a:rPr lang="en-US" sz="1000" smtClean="0">
                <a:latin typeface="Xerox Sans"/>
                <a:cs typeface="Arial" charset="0"/>
              </a:rPr>
              <a:t>In its analysis, Caslon projects color page volumes on an application-by-application basis.  This chart reflects Caslon’s projection of page volume growth by specific application.  Marketing collateral and direct mail are expected to be the biggest drivers of digital color printing growth for at least the next decade.  Significant volume will also come from transactional printing, newsletters and business identity pieces such as business cards and stationery.</a:t>
            </a:r>
          </a:p>
          <a:p>
            <a:pPr eaLnBrk="1" hangingPunct="1"/>
            <a:endParaRPr lang="en-US" sz="1000" smtClean="0">
              <a:latin typeface="Xerox San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p:spPr>
        <p:txBody>
          <a:bodyPr/>
          <a:lstStyle/>
          <a:p>
            <a:fld id="{CC477F0F-A1CC-47CE-B46F-B9B53B510BD7}" type="slidenum">
              <a:rPr lang="en-US" smtClean="0"/>
              <a:pPr/>
              <a:t>7</a:t>
            </a:fld>
            <a:endParaRPr lang="en-US" smtClean="0"/>
          </a:p>
        </p:txBody>
      </p:sp>
      <p:sp>
        <p:nvSpPr>
          <p:cNvPr id="19458" name="Rectangle 7"/>
          <p:cNvSpPr txBox="1">
            <a:spLocks noGrp="1" noChangeArrowheads="1"/>
          </p:cNvSpPr>
          <p:nvPr/>
        </p:nvSpPr>
        <p:spPr bwMode="auto">
          <a:xfrm>
            <a:off x="3898900" y="9469438"/>
            <a:ext cx="2982913" cy="498475"/>
          </a:xfrm>
          <a:prstGeom prst="rect">
            <a:avLst/>
          </a:prstGeom>
          <a:noFill/>
          <a:ln w="9525">
            <a:noFill/>
            <a:miter lim="800000"/>
            <a:headEnd/>
            <a:tailEnd/>
          </a:ln>
        </p:spPr>
        <p:txBody>
          <a:bodyPr lIns="93883" tIns="46941" rIns="93883" bIns="46941" anchor="b"/>
          <a:lstStyle/>
          <a:p>
            <a:pPr algn="r" defTabSz="938213"/>
            <a:fld id="{C39B1694-D8CE-4BB0-9925-DEA888376D68}" type="slidenum">
              <a:rPr lang="en-US" sz="1200">
                <a:latin typeface="Arial" charset="0"/>
              </a:rPr>
              <a:pPr algn="r" defTabSz="938213"/>
              <a:t>7</a:t>
            </a:fld>
            <a:endParaRPr lang="en-US" sz="1200">
              <a:latin typeface="Arial" charset="0"/>
            </a:endParaRPr>
          </a:p>
        </p:txBody>
      </p:sp>
      <p:sp>
        <p:nvSpPr>
          <p:cNvPr id="19459" name="Rectangle 2"/>
          <p:cNvSpPr>
            <a:spLocks noGrp="1" noRot="1" noChangeArrowheads="1" noTextEdit="1"/>
          </p:cNvSpPr>
          <p:nvPr>
            <p:ph type="sldImg"/>
          </p:nvPr>
        </p:nvSpPr>
        <p:spPr>
          <a:ln/>
        </p:spPr>
      </p:sp>
      <p:sp>
        <p:nvSpPr>
          <p:cNvPr id="19460" name="Rectangle 3"/>
          <p:cNvSpPr>
            <a:spLocks noGrp="1" noChangeArrowheads="1"/>
          </p:cNvSpPr>
          <p:nvPr>
            <p:ph type="body" idx="1"/>
          </p:nvPr>
        </p:nvSpPr>
        <p:spPr>
          <a:xfrm>
            <a:off x="687388" y="4735513"/>
            <a:ext cx="5508625" cy="4486275"/>
          </a:xfrm>
          <a:noFill/>
          <a:ln/>
        </p:spPr>
        <p:txBody>
          <a:bodyPr lIns="93883" tIns="46941" rIns="93883" bIns="46941"/>
          <a:lstStyle/>
          <a:p>
            <a:pPr eaLnBrk="1" hangingPunct="1">
              <a:lnSpc>
                <a:spcPct val="80000"/>
              </a:lnSpc>
            </a:pPr>
            <a:r>
              <a:rPr lang="en-US" sz="900" smtClean="0">
                <a:solidFill>
                  <a:srgbClr val="000000"/>
                </a:solidFill>
                <a:latin typeface="Xerox Sans"/>
              </a:rPr>
              <a:t>The direction of the graphic communications industry has never been clearer. Let me point out some trends:</a:t>
            </a:r>
          </a:p>
          <a:p>
            <a:pPr eaLnBrk="1" hangingPunct="1">
              <a:lnSpc>
                <a:spcPct val="80000"/>
              </a:lnSpc>
            </a:pPr>
            <a:r>
              <a:rPr lang="en-US" sz="900" smtClean="0">
                <a:solidFill>
                  <a:srgbClr val="000000"/>
                </a:solidFill>
                <a:latin typeface="Xerox Sans"/>
              </a:rPr>
              <a:t>-     Turnaround times are getting faster. Thirty three percent of all </a:t>
            </a:r>
          </a:p>
          <a:p>
            <a:pPr eaLnBrk="1" hangingPunct="1">
              <a:lnSpc>
                <a:spcPct val="80000"/>
              </a:lnSpc>
            </a:pPr>
            <a:r>
              <a:rPr lang="en-US" sz="900" smtClean="0">
                <a:solidFill>
                  <a:srgbClr val="000000"/>
                </a:solidFill>
                <a:latin typeface="Xerox Sans"/>
              </a:rPr>
              <a:t>     print jobs will  require 24 hour turnaround by 2010. (source Frank</a:t>
            </a:r>
          </a:p>
          <a:p>
            <a:pPr eaLnBrk="1" hangingPunct="1">
              <a:lnSpc>
                <a:spcPct val="80000"/>
              </a:lnSpc>
            </a:pPr>
            <a:r>
              <a:rPr lang="en-US" sz="900" smtClean="0">
                <a:solidFill>
                  <a:srgbClr val="000000"/>
                </a:solidFill>
                <a:latin typeface="Xerox Sans"/>
              </a:rPr>
              <a:t>     Romano). That means 1/3 of all print jobs will need to be digitally</a:t>
            </a:r>
          </a:p>
          <a:p>
            <a:pPr eaLnBrk="1" hangingPunct="1">
              <a:lnSpc>
                <a:spcPct val="80000"/>
              </a:lnSpc>
            </a:pPr>
            <a:r>
              <a:rPr lang="en-US" sz="900" smtClean="0">
                <a:solidFill>
                  <a:srgbClr val="000000"/>
                </a:solidFill>
                <a:latin typeface="Xerox Sans"/>
              </a:rPr>
              <a:t>     printed.</a:t>
            </a:r>
          </a:p>
          <a:p>
            <a:pPr eaLnBrk="1" hangingPunct="1">
              <a:lnSpc>
                <a:spcPct val="80000"/>
              </a:lnSpc>
            </a:pPr>
            <a:r>
              <a:rPr lang="en-US" sz="900" smtClean="0">
                <a:solidFill>
                  <a:srgbClr val="000000"/>
                </a:solidFill>
                <a:latin typeface="Xerox Sans"/>
              </a:rPr>
              <a:t>-      Run lengths are getting shorter. Already today, 78% of four color</a:t>
            </a:r>
          </a:p>
          <a:p>
            <a:pPr eaLnBrk="1" hangingPunct="1">
              <a:lnSpc>
                <a:spcPct val="80000"/>
              </a:lnSpc>
            </a:pPr>
            <a:r>
              <a:rPr lang="en-US" sz="900" smtClean="0">
                <a:solidFill>
                  <a:srgbClr val="000000"/>
                </a:solidFill>
                <a:latin typeface="Xerox Sans"/>
              </a:rPr>
              <a:t>     jobs are shorter than 5000 (source: Dr Joe Webb, Strategies for</a:t>
            </a:r>
          </a:p>
          <a:p>
            <a:pPr eaLnBrk="1" hangingPunct="1">
              <a:lnSpc>
                <a:spcPct val="80000"/>
              </a:lnSpc>
            </a:pPr>
            <a:r>
              <a:rPr lang="en-US" sz="900" smtClean="0">
                <a:solidFill>
                  <a:srgbClr val="000000"/>
                </a:solidFill>
                <a:latin typeface="Xerox Sans"/>
              </a:rPr>
              <a:t>     Management).</a:t>
            </a:r>
          </a:p>
          <a:p>
            <a:pPr eaLnBrk="1" hangingPunct="1">
              <a:lnSpc>
                <a:spcPct val="80000"/>
              </a:lnSpc>
            </a:pPr>
            <a:r>
              <a:rPr lang="en-US" sz="900" smtClean="0">
                <a:solidFill>
                  <a:srgbClr val="000000"/>
                </a:solidFill>
                <a:latin typeface="Xerox Sans"/>
              </a:rPr>
              <a:t>-      The brightest growth opportunity is digital color, which will grow </a:t>
            </a:r>
          </a:p>
          <a:p>
            <a:pPr eaLnBrk="1" hangingPunct="1">
              <a:lnSpc>
                <a:spcPct val="80000"/>
              </a:lnSpc>
            </a:pPr>
            <a:r>
              <a:rPr lang="en-US" sz="900" smtClean="0">
                <a:solidFill>
                  <a:srgbClr val="000000"/>
                </a:solidFill>
                <a:latin typeface="Xerox Sans"/>
              </a:rPr>
              <a:t>     more than 27% annually from 2003-2009 </a:t>
            </a:r>
          </a:p>
          <a:p>
            <a:pPr eaLnBrk="1" hangingPunct="1">
              <a:lnSpc>
                <a:spcPct val="80000"/>
              </a:lnSpc>
            </a:pPr>
            <a:r>
              <a:rPr lang="en-US" sz="900" smtClean="0">
                <a:solidFill>
                  <a:srgbClr val="000000"/>
                </a:solidFill>
                <a:latin typeface="Xerox Sans"/>
              </a:rPr>
              <a:t>     (source: InfoTrends/Cap V).</a:t>
            </a:r>
          </a:p>
          <a:p>
            <a:pPr eaLnBrk="1" hangingPunct="1">
              <a:lnSpc>
                <a:spcPct val="80000"/>
              </a:lnSpc>
            </a:pPr>
            <a:r>
              <a:rPr lang="en-US" sz="900" smtClean="0">
                <a:solidFill>
                  <a:srgbClr val="000000"/>
                </a:solidFill>
                <a:latin typeface="Xerox Sans"/>
              </a:rPr>
              <a:t>-    Web fulflllment… 30% of print providers offer Web-to-print (source: InfoTrends/CAPV).  And the percentage of print spending conducted on the Web is growing 18% YOY. (source:  InfoTrends/CAPV)</a:t>
            </a:r>
          </a:p>
          <a:p>
            <a:pPr eaLnBrk="1" hangingPunct="1">
              <a:lnSpc>
                <a:spcPct val="80000"/>
              </a:lnSpc>
            </a:pPr>
            <a:r>
              <a:rPr lang="en-US" sz="900" smtClean="0">
                <a:solidFill>
                  <a:srgbClr val="000000"/>
                </a:solidFill>
                <a:latin typeface="Xerox Sans"/>
              </a:rPr>
              <a:t>-      And variable color will be even hotter, growing from 16% in 2003</a:t>
            </a:r>
          </a:p>
          <a:p>
            <a:pPr eaLnBrk="1" hangingPunct="1">
              <a:lnSpc>
                <a:spcPct val="80000"/>
              </a:lnSpc>
            </a:pPr>
            <a:r>
              <a:rPr lang="en-US" sz="900" smtClean="0">
                <a:solidFill>
                  <a:srgbClr val="000000"/>
                </a:solidFill>
                <a:latin typeface="Xerox Sans"/>
              </a:rPr>
              <a:t>     to 30% by 2007 (INTERQUEST, 2003). In fact, as one of our</a:t>
            </a:r>
          </a:p>
          <a:p>
            <a:pPr eaLnBrk="1" hangingPunct="1">
              <a:lnSpc>
                <a:spcPct val="80000"/>
              </a:lnSpc>
            </a:pPr>
            <a:r>
              <a:rPr lang="en-US" sz="900" smtClean="0">
                <a:solidFill>
                  <a:srgbClr val="000000"/>
                </a:solidFill>
                <a:latin typeface="Xerox Sans"/>
              </a:rPr>
              <a:t>     customers stated “Personalized digital color printing is the new</a:t>
            </a:r>
          </a:p>
          <a:p>
            <a:pPr eaLnBrk="1" hangingPunct="1">
              <a:lnSpc>
                <a:spcPct val="80000"/>
              </a:lnSpc>
            </a:pPr>
            <a:r>
              <a:rPr lang="en-US" sz="900" smtClean="0">
                <a:solidFill>
                  <a:srgbClr val="000000"/>
                </a:solidFill>
                <a:latin typeface="Xerox Sans"/>
              </a:rPr>
              <a:t>     gold rush!” </a:t>
            </a:r>
            <a:r>
              <a:rPr lang="en-US" sz="900" smtClean="0">
                <a:latin typeface="Xerox Sans"/>
              </a:rPr>
              <a:t>The primary source of the information on this slide is the 2004-2005 NAPL State of the Industry Report ….in which they surveyed members who, for the most part, are offset focused commercial printers.</a:t>
            </a:r>
          </a:p>
          <a:p>
            <a:pPr eaLnBrk="1" hangingPunct="1">
              <a:lnSpc>
                <a:spcPct val="80000"/>
              </a:lnSpc>
            </a:pPr>
            <a:r>
              <a:rPr lang="en-US" sz="900" smtClean="0">
                <a:latin typeface="Xerox Sans"/>
              </a:rPr>
              <a:t>The customer trends we have all seen regarding the New Business of Printing strongly support the opportunity discussed by Ursula </a:t>
            </a:r>
          </a:p>
          <a:p>
            <a:pPr eaLnBrk="1" hangingPunct="1">
              <a:lnSpc>
                <a:spcPct val="80000"/>
              </a:lnSpc>
            </a:pPr>
            <a:r>
              <a:rPr lang="en-US" sz="900" smtClean="0">
                <a:latin typeface="Xerox Sans"/>
              </a:rPr>
              <a:t>These trends can be considered some of the driving forces for the new business of printing, creating new market opportunities through digital printing.</a:t>
            </a:r>
          </a:p>
          <a:p>
            <a:pPr eaLnBrk="1" hangingPunct="1">
              <a:lnSpc>
                <a:spcPct val="80000"/>
              </a:lnSpc>
            </a:pPr>
            <a:r>
              <a:rPr lang="en-US" sz="900" smtClean="0">
                <a:latin typeface="Xerox Sans"/>
              </a:rPr>
              <a:t>Run lengths are decreasing, 48% of printers citing shorter runs</a:t>
            </a:r>
          </a:p>
          <a:p>
            <a:pPr eaLnBrk="1" hangingPunct="1">
              <a:lnSpc>
                <a:spcPct val="80000"/>
              </a:lnSpc>
            </a:pPr>
            <a:r>
              <a:rPr lang="en-US" sz="900" smtClean="0">
                <a:latin typeface="Xerox Sans"/>
              </a:rPr>
              <a:t>Turnaround time is important, one of our NBOP customers, John Green from AGS,  has taken his turnaround on offset from 1-2 days to 1-2 hours with iGen3.  He describes his successes with iGen3 in a benefit brief that we have available for you</a:t>
            </a:r>
          </a:p>
          <a:p>
            <a:pPr eaLnBrk="1" hangingPunct="1">
              <a:lnSpc>
                <a:spcPct val="80000"/>
              </a:lnSpc>
            </a:pPr>
            <a:r>
              <a:rPr lang="en-US" sz="900" smtClean="0">
                <a:latin typeface="Xerox Sans"/>
              </a:rPr>
              <a:t>Variable content provides printers with value-add growth opportunities – later in this presentation you will hear another customer, Garet Hil of Rapid Solutions Group discuss his success with variable printing on Xerox products</a:t>
            </a:r>
          </a:p>
          <a:p>
            <a:pPr eaLnBrk="1" hangingPunct="1">
              <a:lnSpc>
                <a:spcPct val="80000"/>
              </a:lnSpc>
            </a:pPr>
            <a:r>
              <a:rPr lang="en-US" sz="900" smtClean="0">
                <a:latin typeface="Xerox Sans"/>
              </a:rPr>
              <a:t>Printers understand the need to invest in digital with over 58% of the respondents citing digital as investment priority over next five years</a:t>
            </a:r>
          </a:p>
          <a:p>
            <a:pPr eaLnBrk="1" hangingPunct="1">
              <a:lnSpc>
                <a:spcPct val="80000"/>
              </a:lnSpc>
            </a:pPr>
            <a:r>
              <a:rPr lang="en-US" sz="900" smtClean="0">
                <a:latin typeface="Xerox Sans"/>
              </a:rPr>
              <a:t>Further, Digital is becoming a much bigger part of the printing business, expected to represent over 14% of revenue in 2006.  And, this is expected to grow to 22.4% by 2010.</a:t>
            </a:r>
          </a:p>
          <a:p>
            <a:pPr eaLnBrk="1" hangingPunct="1">
              <a:lnSpc>
                <a:spcPct val="80000"/>
              </a:lnSpc>
            </a:pPr>
            <a:r>
              <a:rPr lang="en-US" sz="900" smtClean="0">
                <a:latin typeface="Xerox Sans"/>
              </a:rPr>
              <a:t>These market trends are all addressed by our New Business of Printing Strategy.</a:t>
            </a:r>
          </a:p>
          <a:p>
            <a:pPr eaLnBrk="1" hangingPunct="1">
              <a:lnSpc>
                <a:spcPct val="80000"/>
              </a:lnSpc>
            </a:pPr>
            <a:endParaRPr lang="en-US" sz="900" smtClean="0">
              <a:solidFill>
                <a:srgbClr val="000000"/>
              </a:solidFill>
              <a:latin typeface="Xerox Sans"/>
            </a:endParaRPr>
          </a:p>
          <a:p>
            <a:pPr eaLnBrk="1" hangingPunct="1">
              <a:lnSpc>
                <a:spcPct val="80000"/>
              </a:lnSpc>
            </a:pPr>
            <a:endParaRPr lang="en-US" sz="900" smtClean="0">
              <a:solidFill>
                <a:srgbClr val="000000"/>
              </a:solidFill>
              <a:latin typeface="Xerox Sans"/>
            </a:endParaRPr>
          </a:p>
          <a:p>
            <a:pPr eaLnBrk="1" hangingPunct="1">
              <a:lnSpc>
                <a:spcPct val="80000"/>
              </a:lnSpc>
            </a:pPr>
            <a:endParaRPr lang="en-US" sz="900" smtClean="0">
              <a:latin typeface="Xerox San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p:spPr>
        <p:txBody>
          <a:bodyPr/>
          <a:lstStyle/>
          <a:p>
            <a:fld id="{F1FB5347-5C73-4172-95D8-FA0BEDFC7498}" type="slidenum">
              <a:rPr lang="en-US" smtClean="0"/>
              <a:pPr/>
              <a:t>9</a:t>
            </a:fld>
            <a:endParaRPr lang="en-US" smtClean="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pPr eaLnBrk="1" hangingPunct="1"/>
            <a:r>
              <a:rPr lang="en-GB" smtClean="0"/>
              <a:t>Example</a:t>
            </a:r>
          </a:p>
          <a:p>
            <a:pPr eaLnBrk="1" hangingPunct="1"/>
            <a:endParaRPr lang="en-GB" smtClean="0"/>
          </a:p>
          <a:p>
            <a:pPr eaLnBrk="1" hangingPunct="1"/>
            <a:r>
              <a:rPr lang="en-GB" smtClean="0"/>
              <a:t>iGen3 User forum</a:t>
            </a:r>
          </a:p>
          <a:p>
            <a:pPr eaLnBrk="1" hangingPunct="1"/>
            <a:r>
              <a:rPr lang="en-GB" smtClean="0"/>
              <a:t>On the coach</a:t>
            </a:r>
          </a:p>
          <a:p>
            <a:pPr eaLnBrk="1" hangingPunct="1"/>
            <a:r>
              <a:rPr lang="en-GB" smtClean="0"/>
              <a:t>US 1620 – 400 years</a:t>
            </a:r>
          </a:p>
          <a:p>
            <a:pPr eaLnBrk="1" hangingPunct="1"/>
            <a:r>
              <a:rPr lang="en-GB" smtClean="0"/>
              <a:t>Baraclona – 2000 year old wall</a:t>
            </a:r>
          </a:p>
          <a:p>
            <a:pPr eaLnBrk="1" hangingPunct="1"/>
            <a:r>
              <a:rPr lang="en-GB" smtClean="0"/>
              <a:t>Egypt Pyramids 4500 years old!!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3" name="Rectangle 7"/>
          <p:cNvSpPr>
            <a:spLocks noGrp="1" noChangeArrowheads="1"/>
          </p:cNvSpPr>
          <p:nvPr>
            <p:ph type="sldNum" sz="quarter" idx="5"/>
          </p:nvPr>
        </p:nvSpPr>
        <p:spPr>
          <a:noFill/>
        </p:spPr>
        <p:txBody>
          <a:bodyPr/>
          <a:lstStyle/>
          <a:p>
            <a:fld id="{60F4A96B-65BE-4363-A09B-79E4B47C0CBC}" type="slidenum">
              <a:rPr lang="en-US" smtClean="0"/>
              <a:pPr/>
              <a:t>24</a:t>
            </a:fld>
            <a:endParaRPr lang="en-US" smtClean="0"/>
          </a:p>
        </p:txBody>
      </p:sp>
      <p:sp>
        <p:nvSpPr>
          <p:cNvPr id="310274" name="Rectangle 2"/>
          <p:cNvSpPr>
            <a:spLocks noGrp="1" noRot="1" noChangeAspect="1" noChangeArrowheads="1" noTextEdit="1"/>
          </p:cNvSpPr>
          <p:nvPr>
            <p:ph type="sldImg"/>
          </p:nvPr>
        </p:nvSpPr>
        <p:spPr>
          <a:ln/>
        </p:spPr>
      </p:sp>
      <p:sp>
        <p:nvSpPr>
          <p:cNvPr id="310275" name="Rectangle 3"/>
          <p:cNvSpPr>
            <a:spLocks noGrp="1" noChangeArrowheads="1"/>
          </p:cNvSpPr>
          <p:nvPr>
            <p:ph type="body" idx="1"/>
          </p:nvPr>
        </p:nvSpPr>
        <p:spPr>
          <a:noFill/>
          <a:ln/>
        </p:spPr>
        <p:txBody>
          <a:bodyPr/>
          <a:lstStyle/>
          <a:p>
            <a:pPr eaLnBrk="1" hangingPunct="1"/>
            <a:r>
              <a:rPr lang="en-GB" smtClean="0"/>
              <a:t>Beware sales people only selling you a printer</a:t>
            </a:r>
          </a:p>
          <a:p>
            <a:pPr eaLnBrk="1" hangingPunct="1"/>
            <a:endParaRPr lang="en-GB" smtClean="0"/>
          </a:p>
          <a:p>
            <a:pPr eaLnBrk="1" hangingPunct="1"/>
            <a:r>
              <a:rPr lang="en-GB" smtClean="0"/>
              <a:t>Lots of commercial printers just bought and expected it to print money.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1" name="Rectangle 7"/>
          <p:cNvSpPr>
            <a:spLocks noGrp="1" noChangeArrowheads="1"/>
          </p:cNvSpPr>
          <p:nvPr>
            <p:ph type="sldNum" sz="quarter" idx="5"/>
          </p:nvPr>
        </p:nvSpPr>
        <p:spPr>
          <a:noFill/>
        </p:spPr>
        <p:txBody>
          <a:bodyPr/>
          <a:lstStyle/>
          <a:p>
            <a:fld id="{133AD13F-408F-49A8-A0C5-028AE5196CB5}" type="slidenum">
              <a:rPr lang="en-US" smtClean="0"/>
              <a:pPr/>
              <a:t>25</a:t>
            </a:fld>
            <a:endParaRPr lang="en-US" smtClean="0"/>
          </a:p>
        </p:txBody>
      </p:sp>
      <p:sp>
        <p:nvSpPr>
          <p:cNvPr id="312322" name="Rectangle 2"/>
          <p:cNvSpPr>
            <a:spLocks noGrp="1" noRot="1" noChangeAspect="1" noChangeArrowheads="1" noTextEdit="1"/>
          </p:cNvSpPr>
          <p:nvPr>
            <p:ph type="sldImg"/>
          </p:nvPr>
        </p:nvSpPr>
        <p:spPr>
          <a:ln/>
        </p:spPr>
      </p:sp>
      <p:sp>
        <p:nvSpPr>
          <p:cNvPr id="312323" name="Rectangle 3"/>
          <p:cNvSpPr>
            <a:spLocks noGrp="1" noChangeArrowheads="1"/>
          </p:cNvSpPr>
          <p:nvPr>
            <p:ph type="body" idx="1"/>
          </p:nvPr>
        </p:nvSpPr>
        <p:spPr>
          <a:noFill/>
          <a:ln/>
        </p:spPr>
        <p:txBody>
          <a:bodyPr/>
          <a:lstStyle/>
          <a:p>
            <a:pPr eaLnBrk="1" hangingPunct="1"/>
            <a:r>
              <a:rPr lang="en-GB" smtClean="0"/>
              <a:t>Trade press lots of jobbing printers or trade printers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7" name="Rectangle 7"/>
          <p:cNvSpPr>
            <a:spLocks noGrp="1" noChangeArrowheads="1"/>
          </p:cNvSpPr>
          <p:nvPr>
            <p:ph type="sldNum" sz="quarter" idx="5"/>
          </p:nvPr>
        </p:nvSpPr>
        <p:spPr>
          <a:noFill/>
        </p:spPr>
        <p:txBody>
          <a:bodyPr/>
          <a:lstStyle/>
          <a:p>
            <a:fld id="{E30684A8-2964-4A2A-96E7-451EBCF69C09}" type="slidenum">
              <a:rPr lang="en-US" smtClean="0"/>
              <a:pPr/>
              <a:t>32</a:t>
            </a:fld>
            <a:endParaRPr lang="en-US" smtClean="0"/>
          </a:p>
        </p:txBody>
      </p:sp>
      <p:sp>
        <p:nvSpPr>
          <p:cNvPr id="326658" name="Rectangle 7"/>
          <p:cNvSpPr txBox="1">
            <a:spLocks noGrp="1" noChangeArrowheads="1"/>
          </p:cNvSpPr>
          <p:nvPr/>
        </p:nvSpPr>
        <p:spPr bwMode="auto">
          <a:xfrm>
            <a:off x="3898900" y="9469438"/>
            <a:ext cx="2982913" cy="498475"/>
          </a:xfrm>
          <a:prstGeom prst="rect">
            <a:avLst/>
          </a:prstGeom>
          <a:noFill/>
          <a:ln w="9525">
            <a:noFill/>
            <a:miter lim="800000"/>
            <a:headEnd/>
            <a:tailEnd/>
          </a:ln>
        </p:spPr>
        <p:txBody>
          <a:bodyPr lIns="93883" tIns="46941" rIns="93883" bIns="46941" anchor="b"/>
          <a:lstStyle/>
          <a:p>
            <a:pPr algn="r" defTabSz="938213"/>
            <a:fld id="{13900136-33A0-48C2-A15F-6B7FD6706F7E}" type="slidenum">
              <a:rPr lang="en-US" sz="1200">
                <a:latin typeface="Arial" charset="0"/>
              </a:rPr>
              <a:pPr algn="r" defTabSz="938213"/>
              <a:t>32</a:t>
            </a:fld>
            <a:endParaRPr lang="en-US" sz="1200">
              <a:latin typeface="Arial" charset="0"/>
            </a:endParaRPr>
          </a:p>
        </p:txBody>
      </p:sp>
      <p:sp>
        <p:nvSpPr>
          <p:cNvPr id="326659" name="Rectangle 2"/>
          <p:cNvSpPr>
            <a:spLocks noGrp="1" noRot="1" noChangeArrowheads="1" noTextEdit="1"/>
          </p:cNvSpPr>
          <p:nvPr>
            <p:ph type="sldImg"/>
          </p:nvPr>
        </p:nvSpPr>
        <p:spPr>
          <a:ln/>
        </p:spPr>
      </p:sp>
      <p:sp>
        <p:nvSpPr>
          <p:cNvPr id="326660" name="Rectangle 3"/>
          <p:cNvSpPr>
            <a:spLocks noGrp="1" noChangeArrowheads="1"/>
          </p:cNvSpPr>
          <p:nvPr>
            <p:ph type="body" idx="1"/>
          </p:nvPr>
        </p:nvSpPr>
        <p:spPr>
          <a:xfrm>
            <a:off x="687388" y="4735513"/>
            <a:ext cx="5508625" cy="4486275"/>
          </a:xfrm>
          <a:noFill/>
          <a:ln/>
        </p:spPr>
        <p:txBody>
          <a:bodyPr lIns="93883" tIns="46941" rIns="93883" bIns="46941"/>
          <a:lstStyle/>
          <a:p>
            <a:pPr lvl="1" eaLnBrk="1" hangingPunct="1"/>
            <a:r>
              <a:rPr lang="en-US" sz="1000" b="1" smtClean="0">
                <a:solidFill>
                  <a:srgbClr val="7053AA"/>
                </a:solidFill>
                <a:latin typeface="Xerox Sans"/>
              </a:rPr>
              <a:t>Digital Business Services</a:t>
            </a:r>
          </a:p>
          <a:p>
            <a:pPr lvl="2" eaLnBrk="1" hangingPunct="1"/>
            <a:r>
              <a:rPr lang="en-US" sz="1000" smtClean="0">
                <a:latin typeface="Xerox Sans"/>
              </a:rPr>
              <a:t>Puts you on the fast track to success by showing you how to:</a:t>
            </a:r>
          </a:p>
          <a:p>
            <a:pPr lvl="3" eaLnBrk="1" hangingPunct="1">
              <a:buFontTx/>
              <a:buChar char="•"/>
            </a:pPr>
            <a:r>
              <a:rPr lang="en-US" sz="1000" smtClean="0">
                <a:latin typeface="Xerox Sans"/>
              </a:rPr>
              <a:t>Capture high-margin opportunities</a:t>
            </a:r>
          </a:p>
          <a:p>
            <a:pPr lvl="3" eaLnBrk="1" hangingPunct="1">
              <a:buFontTx/>
              <a:buChar char="•"/>
            </a:pPr>
            <a:r>
              <a:rPr lang="en-US" sz="1000" smtClean="0">
                <a:latin typeface="Xerox Sans"/>
              </a:rPr>
              <a:t>Customize your sales training to fit your business needs</a:t>
            </a:r>
          </a:p>
          <a:p>
            <a:pPr lvl="3" eaLnBrk="1" hangingPunct="1">
              <a:buFontTx/>
              <a:buChar char="•"/>
            </a:pPr>
            <a:r>
              <a:rPr lang="en-US" sz="1000" smtClean="0">
                <a:latin typeface="Xerox Sans"/>
              </a:rPr>
              <a:t>Develop Marketing and Sales Management plans</a:t>
            </a:r>
          </a:p>
          <a:p>
            <a:pPr lvl="3" eaLnBrk="1" hangingPunct="1">
              <a:buFontTx/>
              <a:buChar char="•"/>
            </a:pPr>
            <a:r>
              <a:rPr lang="en-US" sz="1000" smtClean="0">
                <a:latin typeface="Xerox Sans"/>
              </a:rPr>
              <a:t>Promote your digital business</a:t>
            </a:r>
          </a:p>
          <a:p>
            <a:pPr lvl="1" eaLnBrk="1" hangingPunct="1"/>
            <a:r>
              <a:rPr lang="en-US" sz="1000" b="1" smtClean="0">
                <a:solidFill>
                  <a:srgbClr val="7053AA"/>
                </a:solidFill>
                <a:latin typeface="Xerox Sans"/>
              </a:rPr>
              <a:t>Workflow Services</a:t>
            </a:r>
          </a:p>
          <a:p>
            <a:pPr lvl="2" eaLnBrk="1" hangingPunct="1"/>
            <a:r>
              <a:rPr lang="en-US" sz="1000" smtClean="0">
                <a:latin typeface="Xerox Sans"/>
              </a:rPr>
              <a:t>Helping you meet challenges and capture new opportunities head on via:</a:t>
            </a:r>
          </a:p>
          <a:p>
            <a:pPr lvl="3" eaLnBrk="1" hangingPunct="1">
              <a:buFontTx/>
              <a:buChar char="•"/>
            </a:pPr>
            <a:r>
              <a:rPr lang="en-US" sz="1000" smtClean="0">
                <a:latin typeface="Xerox Sans"/>
              </a:rPr>
              <a:t>Workflow Assessments</a:t>
            </a:r>
          </a:p>
          <a:p>
            <a:pPr lvl="3" eaLnBrk="1" hangingPunct="1">
              <a:buFontTx/>
              <a:buChar char="•"/>
            </a:pPr>
            <a:r>
              <a:rPr lang="en-US" sz="1000" smtClean="0">
                <a:latin typeface="Xerox Sans"/>
              </a:rPr>
              <a:t>FreeFlow Software Training</a:t>
            </a:r>
          </a:p>
          <a:p>
            <a:pPr lvl="3" eaLnBrk="1" hangingPunct="1">
              <a:buFontTx/>
              <a:buChar char="•"/>
            </a:pPr>
            <a:r>
              <a:rPr lang="en-US" sz="1000" smtClean="0">
                <a:latin typeface="Xerox Sans"/>
              </a:rPr>
              <a:t>XMPie Training</a:t>
            </a:r>
          </a:p>
          <a:p>
            <a:pPr lvl="3" eaLnBrk="1" hangingPunct="1">
              <a:buFontTx/>
              <a:buChar char="•"/>
            </a:pPr>
            <a:r>
              <a:rPr lang="en-US" sz="1000" smtClean="0">
                <a:latin typeface="Xerox Sans"/>
              </a:rPr>
              <a:t>Color Management Training</a:t>
            </a:r>
          </a:p>
          <a:p>
            <a:pPr lvl="3" eaLnBrk="1" hangingPunct="1">
              <a:buFontTx/>
              <a:buChar char="•"/>
            </a:pPr>
            <a:r>
              <a:rPr lang="en-US" sz="1000" smtClean="0">
                <a:latin typeface="Xerox Sans"/>
              </a:rPr>
              <a:t>Network Infrastructure Services</a:t>
            </a:r>
          </a:p>
          <a:p>
            <a:pPr lvl="1" eaLnBrk="1" hangingPunct="1"/>
            <a:r>
              <a:rPr lang="en-US" sz="1000" b="1" smtClean="0">
                <a:solidFill>
                  <a:srgbClr val="7053AA"/>
                </a:solidFill>
                <a:latin typeface="Xerox Sans"/>
              </a:rPr>
              <a:t>Application Development Services</a:t>
            </a:r>
          </a:p>
          <a:p>
            <a:pPr lvl="2" eaLnBrk="1" hangingPunct="1"/>
            <a:r>
              <a:rPr lang="en-US" sz="1000" smtClean="0">
                <a:latin typeface="Xerox Sans"/>
              </a:rPr>
              <a:t>Showing you how to identify opportunities and build workflows to deliver them by:</a:t>
            </a:r>
          </a:p>
          <a:p>
            <a:pPr lvl="3" eaLnBrk="1" hangingPunct="1">
              <a:buFontTx/>
              <a:buChar char="•"/>
            </a:pPr>
            <a:r>
              <a:rPr lang="en-US" sz="1000" smtClean="0">
                <a:latin typeface="Xerox Sans"/>
              </a:rPr>
              <a:t>Leveraging FreeFlow capabilities</a:t>
            </a:r>
          </a:p>
          <a:p>
            <a:pPr lvl="3" eaLnBrk="1" hangingPunct="1">
              <a:buFontTx/>
              <a:buChar char="•"/>
            </a:pPr>
            <a:r>
              <a:rPr lang="en-US" sz="1000" smtClean="0">
                <a:latin typeface="Xerox Sans"/>
              </a:rPr>
              <a:t>Utilizing application support, testing and validation</a:t>
            </a:r>
          </a:p>
          <a:p>
            <a:pPr lvl="3" eaLnBrk="1" hangingPunct="1">
              <a:buFontTx/>
              <a:buChar char="•"/>
            </a:pPr>
            <a:r>
              <a:rPr lang="en-US" sz="1000" smtClean="0">
                <a:latin typeface="Xerox Sans"/>
              </a:rPr>
              <a:t>Creating industry specific applications</a:t>
            </a:r>
          </a:p>
          <a:p>
            <a:pPr lvl="3" eaLnBrk="1" hangingPunct="1">
              <a:buFontTx/>
              <a:buChar char="•"/>
            </a:pPr>
            <a:r>
              <a:rPr lang="en-US" sz="1000" smtClean="0">
                <a:latin typeface="Xerox Sans"/>
              </a:rPr>
              <a:t>Developing multi-media campaigns</a:t>
            </a:r>
          </a:p>
          <a:p>
            <a:pPr eaLnBrk="1" hangingPunct="1">
              <a:buFontTx/>
              <a:buChar char="•"/>
            </a:pPr>
            <a:endParaRPr lang="en-US" sz="1000" smtClean="0">
              <a:latin typeface="Xerox San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5" name="Rectangle 7"/>
          <p:cNvSpPr>
            <a:spLocks noGrp="1" noChangeArrowheads="1"/>
          </p:cNvSpPr>
          <p:nvPr>
            <p:ph type="sldNum" sz="quarter" idx="5"/>
          </p:nvPr>
        </p:nvSpPr>
        <p:spPr>
          <a:noFill/>
        </p:spPr>
        <p:txBody>
          <a:bodyPr/>
          <a:lstStyle/>
          <a:p>
            <a:fld id="{46BEB67C-FAA7-441A-911A-9EF2685D30A3}" type="slidenum">
              <a:rPr lang="en-US" smtClean="0"/>
              <a:pPr/>
              <a:t>33</a:t>
            </a:fld>
            <a:endParaRPr lang="en-US" smtClean="0"/>
          </a:p>
        </p:txBody>
      </p:sp>
      <p:sp>
        <p:nvSpPr>
          <p:cNvPr id="328706" name="Rectangle 2"/>
          <p:cNvSpPr>
            <a:spLocks noGrp="1" noRot="1" noChangeAspect="1" noChangeArrowheads="1" noTextEdit="1"/>
          </p:cNvSpPr>
          <p:nvPr>
            <p:ph type="sldImg"/>
          </p:nvPr>
        </p:nvSpPr>
        <p:spPr>
          <a:ln/>
        </p:spPr>
      </p:sp>
      <p:sp>
        <p:nvSpPr>
          <p:cNvPr id="328707" name="Rectangle 3"/>
          <p:cNvSpPr>
            <a:spLocks noGrp="1" noChangeArrowheads="1"/>
          </p:cNvSpPr>
          <p:nvPr>
            <p:ph type="body" idx="1"/>
          </p:nvPr>
        </p:nvSpPr>
        <p:spPr>
          <a:noFill/>
          <a:ln/>
        </p:spPr>
        <p:txBody>
          <a:bodyPr/>
          <a:lstStyle/>
          <a:p>
            <a:pPr eaLnBrk="1" hangingPunct="1"/>
            <a:r>
              <a:rPr lang="en-GB" smtClean="0"/>
              <a:t>Heritage usually uses a direct mail piece printed on an offset press and then</a:t>
            </a:r>
          </a:p>
          <a:p>
            <a:pPr eaLnBrk="1" hangingPunct="1"/>
            <a:r>
              <a:rPr lang="en-GB" smtClean="0"/>
              <a:t>passed through a laser or inkjet printer to include simple personalization</a:t>
            </a:r>
          </a:p>
          <a:p>
            <a:pPr eaLnBrk="1" hangingPunct="1"/>
            <a:r>
              <a:rPr lang="en-GB" smtClean="0"/>
              <a:t>such as children’s names and year-to-date contributions. Also printed on the</a:t>
            </a:r>
          </a:p>
          <a:p>
            <a:pPr eaLnBrk="1" hangingPunct="1"/>
            <a:r>
              <a:rPr lang="en-GB" smtClean="0"/>
              <a:t>piece is a call to action accompanied by a toll-free number and the head</a:t>
            </a:r>
          </a:p>
          <a:p>
            <a:pPr eaLnBrk="1" hangingPunct="1"/>
            <a:r>
              <a:rPr lang="en-GB" smtClean="0"/>
              <a:t>office location, along with the same stock photos on each piece.</a:t>
            </a:r>
          </a:p>
          <a:p>
            <a:pPr eaLnBrk="1" hangingPunct="1"/>
            <a:r>
              <a:rPr lang="en-GB" smtClean="0"/>
              <a:t>Heritage had not seen an increase in its response rate in the past three years</a:t>
            </a:r>
          </a:p>
          <a:p>
            <a:pPr eaLnBrk="1" hangingPunct="1"/>
            <a:r>
              <a:rPr lang="en-GB" smtClean="0"/>
              <a:t>and its return on investment was stagnant.</a:t>
            </a:r>
          </a:p>
          <a:p>
            <a:pPr eaLnBrk="1" hangingPunct="1"/>
            <a:endParaRPr lang="en-GB" smtClean="0"/>
          </a:p>
          <a:p>
            <a:pPr eaLnBrk="1" hangingPunct="1"/>
            <a:r>
              <a:rPr lang="en-GB" smtClean="0"/>
              <a:t>In addition, the piece was designed so the images reflected the age and</a:t>
            </a:r>
          </a:p>
          <a:p>
            <a:pPr eaLnBrk="1" hangingPunct="1"/>
            <a:r>
              <a:rPr lang="en-GB" smtClean="0"/>
              <a:t>gender of the children of each recipient. For example, a client with a fiveyear-</a:t>
            </a:r>
          </a:p>
          <a:p>
            <a:pPr eaLnBrk="1" hangingPunct="1"/>
            <a:r>
              <a:rPr lang="en-GB" smtClean="0"/>
              <a:t>old daughter enrolled in an RESP would receive a direct mail piece that</a:t>
            </a:r>
          </a:p>
          <a:p>
            <a:pPr eaLnBrk="1" hangingPunct="1"/>
            <a:r>
              <a:rPr lang="en-GB" smtClean="0"/>
              <a:t>featured photos of a five-year-old girl. The text also reflected the gender and</a:t>
            </a:r>
          </a:p>
          <a:p>
            <a:pPr eaLnBrk="1" hangingPunct="1"/>
            <a:r>
              <a:rPr lang="en-GB" smtClean="0"/>
              <a:t>number of children. “The range of variable data available was impressive,”</a:t>
            </a:r>
          </a:p>
          <a:p>
            <a:pPr eaLnBrk="1" hangingPunct="1"/>
            <a:r>
              <a:rPr lang="en-GB" smtClean="0"/>
              <a:t>says Maguire.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3" name="Rectangle 7"/>
          <p:cNvSpPr>
            <a:spLocks noGrp="1" noChangeArrowheads="1"/>
          </p:cNvSpPr>
          <p:nvPr>
            <p:ph type="sldNum" sz="quarter" idx="5"/>
          </p:nvPr>
        </p:nvSpPr>
        <p:spPr>
          <a:noFill/>
        </p:spPr>
        <p:txBody>
          <a:bodyPr/>
          <a:lstStyle/>
          <a:p>
            <a:fld id="{6896C42A-8BFD-446B-A945-C32C96F1505D}" type="slidenum">
              <a:rPr lang="en-US" smtClean="0"/>
              <a:pPr/>
              <a:t>34</a:t>
            </a:fld>
            <a:endParaRPr lang="en-US" smtClean="0"/>
          </a:p>
        </p:txBody>
      </p:sp>
      <p:sp>
        <p:nvSpPr>
          <p:cNvPr id="330754" name="Rectangle 2"/>
          <p:cNvSpPr>
            <a:spLocks noGrp="1" noRot="1" noChangeAspect="1" noChangeArrowheads="1" noTextEdit="1"/>
          </p:cNvSpPr>
          <p:nvPr>
            <p:ph type="sldImg"/>
          </p:nvPr>
        </p:nvSpPr>
        <p:spPr>
          <a:ln/>
        </p:spPr>
      </p:sp>
      <p:sp>
        <p:nvSpPr>
          <p:cNvPr id="330755" name="Rectangle 3"/>
          <p:cNvSpPr>
            <a:spLocks noGrp="1" noChangeArrowheads="1"/>
          </p:cNvSpPr>
          <p:nvPr>
            <p:ph type="body" idx="1"/>
          </p:nvPr>
        </p:nvSpPr>
        <p:spPr>
          <a:noFill/>
          <a:ln/>
        </p:spPr>
        <p:txBody>
          <a:bodyPr/>
          <a:lstStyle/>
          <a:p>
            <a:pPr eaLnBrk="1" hangingPunct="1"/>
            <a:r>
              <a:rPr lang="en-GB" smtClean="0"/>
              <a:t>Within the first three weeks, the personalized piece generated a response</a:t>
            </a:r>
          </a:p>
          <a:p>
            <a:pPr eaLnBrk="1" hangingPunct="1"/>
            <a:r>
              <a:rPr lang="en-GB" smtClean="0"/>
              <a:t>rate 10 times higher than the traditional piece. Overall, the rate of return for</a:t>
            </a:r>
          </a:p>
          <a:p>
            <a:pPr eaLnBrk="1" hangingPunct="1"/>
            <a:r>
              <a:rPr lang="en-GB" smtClean="0"/>
              <a:t>the one-to-one piece was 163% higher without any follow up from Heritage</a:t>
            </a:r>
          </a:p>
          <a:p>
            <a:pPr eaLnBrk="1" hangingPunct="1"/>
            <a:r>
              <a:rPr lang="en-GB" smtClean="0"/>
              <a:t>sales representatives. Once sales representatives called their clients, that</a:t>
            </a:r>
          </a:p>
          <a:p>
            <a:pPr eaLnBrk="1" hangingPunct="1"/>
            <a:r>
              <a:rPr lang="en-GB" smtClean="0"/>
              <a:t>response rate jumped to 191%. After six months of measurement the return</a:t>
            </a:r>
          </a:p>
          <a:p>
            <a:pPr eaLnBrk="1" hangingPunct="1"/>
            <a:r>
              <a:rPr lang="en-GB" smtClean="0"/>
              <a:t>rate of the 1:1 piece was 500% greater.</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Xlogo300"/>
          <p:cNvPicPr>
            <a:picLocks noChangeAspect="1" noChangeArrowheads="1"/>
          </p:cNvPicPr>
          <p:nvPr userDrawn="1"/>
        </p:nvPicPr>
        <p:blipFill>
          <a:blip r:embed="rId2"/>
          <a:srcRect/>
          <a:stretch>
            <a:fillRect/>
          </a:stretch>
        </p:blipFill>
        <p:spPr bwMode="auto">
          <a:xfrm>
            <a:off x="7599363" y="6308725"/>
            <a:ext cx="1417637" cy="401638"/>
          </a:xfrm>
          <a:prstGeom prst="rect">
            <a:avLst/>
          </a:prstGeom>
          <a:noFill/>
          <a:ln w="9525">
            <a:noFill/>
            <a:miter lim="800000"/>
            <a:headEnd/>
            <a:tailEnd/>
          </a:ln>
        </p:spPr>
      </p:pic>
      <p:sp>
        <p:nvSpPr>
          <p:cNvPr id="34818" name="Rectangle 2"/>
          <p:cNvSpPr>
            <a:spLocks noGrp="1" noChangeArrowheads="1"/>
          </p:cNvSpPr>
          <p:nvPr>
            <p:ph type="ctrTitle"/>
          </p:nvPr>
        </p:nvSpPr>
        <p:spPr>
          <a:xfrm>
            <a:off x="300038" y="273050"/>
            <a:ext cx="8539162" cy="1327150"/>
          </a:xfrm>
        </p:spPr>
        <p:txBody>
          <a:bodyPr bIns="0"/>
          <a:lstStyle>
            <a:lvl1pPr>
              <a:lnSpc>
                <a:spcPct val="80000"/>
              </a:lnSpc>
              <a:defRPr sz="5000">
                <a:solidFill>
                  <a:schemeClr val="bg1"/>
                </a:solidFill>
              </a:defRPr>
            </a:lvl1pPr>
          </a:lstStyle>
          <a:p>
            <a:r>
              <a:rPr lang="en-US"/>
              <a:t>Click to edit Master title style</a:t>
            </a:r>
          </a:p>
        </p:txBody>
      </p:sp>
      <p:sp>
        <p:nvSpPr>
          <p:cNvPr id="34819" name="Rectangle 3"/>
          <p:cNvSpPr>
            <a:spLocks noGrp="1" noChangeArrowheads="1"/>
          </p:cNvSpPr>
          <p:nvPr>
            <p:ph type="subTitle" idx="1"/>
          </p:nvPr>
        </p:nvSpPr>
        <p:spPr>
          <a:xfrm>
            <a:off x="300038" y="1598613"/>
            <a:ext cx="8539162" cy="2355850"/>
          </a:xfrm>
        </p:spPr>
        <p:txBody>
          <a:bodyPr/>
          <a:lstStyle>
            <a:lvl1pPr>
              <a:defRPr sz="3200">
                <a:solidFill>
                  <a:schemeClr val="bg1"/>
                </a:solidFill>
              </a:defRPr>
            </a:lvl1pPr>
          </a:lstStyle>
          <a:p>
            <a:r>
              <a:rPr lang="en-US"/>
              <a:t>Click to edit Master subtitle style</a:t>
            </a:r>
          </a:p>
        </p:txBody>
      </p:sp>
      <p:sp>
        <p:nvSpPr>
          <p:cNvPr id="5" name="Date Placeholder 3"/>
          <p:cNvSpPr>
            <a:spLocks noGrp="1"/>
          </p:cNvSpPr>
          <p:nvPr>
            <p:ph type="dt" sz="half" idx="10"/>
          </p:nvPr>
        </p:nvSpPr>
        <p:spPr/>
        <p:txBody>
          <a:bodyPr/>
          <a:lstStyle>
            <a:lvl1pPr>
              <a:defRPr sz="1000" dirty="0" smtClean="0">
                <a:solidFill>
                  <a:schemeClr val="tx2"/>
                </a:solidFill>
              </a:defRPr>
            </a:lvl1pPr>
          </a:lstStyle>
          <a:p>
            <a:pPr>
              <a:defRPr/>
            </a:pPr>
            <a:r>
              <a:rPr lang="en-US"/>
              <a:t>September 2009</a:t>
            </a:r>
            <a:endParaRPr lang="en-US"/>
          </a:p>
        </p:txBody>
      </p:sp>
      <p:sp>
        <p:nvSpPr>
          <p:cNvPr id="6" name="Footer Placeholder 4"/>
          <p:cNvSpPr>
            <a:spLocks noGrp="1"/>
          </p:cNvSpPr>
          <p:nvPr>
            <p:ph type="ftr" sz="quarter" idx="11"/>
          </p:nvPr>
        </p:nvSpPr>
        <p:spPr/>
        <p:txBody>
          <a:bodyPr/>
          <a:lstStyle>
            <a:lvl1pPr>
              <a:defRPr sz="1000" b="1" dirty="0" smtClean="0">
                <a:solidFill>
                  <a:schemeClr val="tx2"/>
                </a:solidFill>
              </a:defRPr>
            </a:lvl1pPr>
          </a:lstStyle>
          <a:p>
            <a:pPr>
              <a:defRPr/>
            </a:pPr>
            <a:r>
              <a:rPr lang="en-GB"/>
              <a:t>Xerox Real Business Solutions and Ideas for the Graphic Arts Industry</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a:t>September 2009</a:t>
            </a:r>
          </a:p>
        </p:txBody>
      </p:sp>
      <p:sp>
        <p:nvSpPr>
          <p:cNvPr id="5" name="Footer Placeholder 4"/>
          <p:cNvSpPr>
            <a:spLocks noGrp="1"/>
          </p:cNvSpPr>
          <p:nvPr>
            <p:ph type="ftr" sz="quarter" idx="11"/>
          </p:nvPr>
        </p:nvSpPr>
        <p:spPr/>
        <p:txBody>
          <a:bodyPr/>
          <a:lstStyle>
            <a:lvl1pPr>
              <a:defRPr/>
            </a:lvl1pPr>
          </a:lstStyle>
          <a:p>
            <a:pPr>
              <a:defRPr/>
            </a:pPr>
            <a:r>
              <a:rPr lang="en-GB"/>
              <a:t>Xerox Real Business Solutions and Ideas for the Graphic Arts Industry</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a:t>September 2009</a:t>
            </a:r>
          </a:p>
        </p:txBody>
      </p:sp>
      <p:sp>
        <p:nvSpPr>
          <p:cNvPr id="5" name="Footer Placeholder 4"/>
          <p:cNvSpPr>
            <a:spLocks noGrp="1"/>
          </p:cNvSpPr>
          <p:nvPr>
            <p:ph type="ftr" sz="quarter" idx="11"/>
          </p:nvPr>
        </p:nvSpPr>
        <p:spPr/>
        <p:txBody>
          <a:bodyPr/>
          <a:lstStyle>
            <a:lvl1pPr>
              <a:defRPr/>
            </a:lvl1pPr>
          </a:lstStyle>
          <a:p>
            <a:pPr>
              <a:defRPr/>
            </a:pPr>
            <a:r>
              <a:rPr lang="en-GB"/>
              <a:t>Xerox Real Business Solutions and Ideas for the Graphic Arts Industry</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431925"/>
            <a:ext cx="4038600" cy="4511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483100" y="1431925"/>
            <a:ext cx="4038600" cy="4511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r>
              <a:rPr lang="en-US"/>
              <a:t>September 2009</a:t>
            </a:r>
          </a:p>
        </p:txBody>
      </p:sp>
      <p:sp>
        <p:nvSpPr>
          <p:cNvPr id="6" name="Footer Placeholder 4"/>
          <p:cNvSpPr>
            <a:spLocks noGrp="1"/>
          </p:cNvSpPr>
          <p:nvPr>
            <p:ph type="ftr" sz="quarter" idx="11"/>
          </p:nvPr>
        </p:nvSpPr>
        <p:spPr/>
        <p:txBody>
          <a:bodyPr/>
          <a:lstStyle>
            <a:lvl1pPr>
              <a:defRPr/>
            </a:lvl1pPr>
          </a:lstStyle>
          <a:p>
            <a:pPr>
              <a:defRPr/>
            </a:pPr>
            <a:r>
              <a:rPr lang="en-GB"/>
              <a:t>Xerox Real Business Solutions and Ideas for the Graphic Arts Industry</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r>
              <a:rPr lang="en-US"/>
              <a:t>September 2009</a:t>
            </a:r>
          </a:p>
        </p:txBody>
      </p:sp>
      <p:sp>
        <p:nvSpPr>
          <p:cNvPr id="8" name="Footer Placeholder 4"/>
          <p:cNvSpPr>
            <a:spLocks noGrp="1"/>
          </p:cNvSpPr>
          <p:nvPr>
            <p:ph type="ftr" sz="quarter" idx="11"/>
          </p:nvPr>
        </p:nvSpPr>
        <p:spPr/>
        <p:txBody>
          <a:bodyPr/>
          <a:lstStyle>
            <a:lvl1pPr>
              <a:defRPr/>
            </a:lvl1pPr>
          </a:lstStyle>
          <a:p>
            <a:pPr>
              <a:defRPr/>
            </a:pPr>
            <a:r>
              <a:rPr lang="en-GB"/>
              <a:t>Xerox Real Business Solutions and Ideas for the Graphic Arts Industry</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a:xfrm>
            <a:off x="152400" y="6477000"/>
            <a:ext cx="1066800" cy="231775"/>
          </a:xfrm>
        </p:spPr>
        <p:txBody>
          <a:bodyPr/>
          <a:lstStyle>
            <a:lvl1pPr>
              <a:defRPr dirty="0" smtClean="0"/>
            </a:lvl1pPr>
          </a:lstStyle>
          <a:p>
            <a:pPr>
              <a:defRPr/>
            </a:pPr>
            <a:r>
              <a:rPr lang="en-US"/>
              <a:t>September 2009</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r>
              <a:rPr lang="en-US"/>
              <a:t>September 2009</a:t>
            </a:r>
          </a:p>
        </p:txBody>
      </p:sp>
      <p:sp>
        <p:nvSpPr>
          <p:cNvPr id="3" name="Footer Placeholder 4"/>
          <p:cNvSpPr>
            <a:spLocks noGrp="1"/>
          </p:cNvSpPr>
          <p:nvPr>
            <p:ph type="ftr" sz="quarter" idx="11"/>
          </p:nvPr>
        </p:nvSpPr>
        <p:spPr/>
        <p:txBody>
          <a:bodyPr/>
          <a:lstStyle>
            <a:lvl1pPr>
              <a:defRPr/>
            </a:lvl1pPr>
          </a:lstStyle>
          <a:p>
            <a:pPr>
              <a:defRPr/>
            </a:pPr>
            <a:r>
              <a:rPr lang="en-GB"/>
              <a:t>Xerox Real Business Solutions and Ideas for the Graphic Arts Industry</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92100" y="1524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92100" y="1431925"/>
            <a:ext cx="8229600" cy="45116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3800" name="Line 8"/>
          <p:cNvSpPr>
            <a:spLocks noChangeShapeType="1"/>
          </p:cNvSpPr>
          <p:nvPr userDrawn="1"/>
        </p:nvSpPr>
        <p:spPr bwMode="auto">
          <a:xfrm>
            <a:off x="152400" y="6096000"/>
            <a:ext cx="8839200" cy="0"/>
          </a:xfrm>
          <a:prstGeom prst="line">
            <a:avLst/>
          </a:prstGeom>
          <a:noFill/>
          <a:ln w="12700">
            <a:solidFill>
              <a:schemeClr val="tx1"/>
            </a:solidFill>
            <a:round/>
            <a:headEnd/>
            <a:tailEnd/>
          </a:ln>
          <a:effectLst/>
        </p:spPr>
        <p:txBody>
          <a:bodyPr wrap="none" anchor="ctr"/>
          <a:lstStyle/>
          <a:p>
            <a:pPr algn="ctr">
              <a:defRPr/>
            </a:pPr>
            <a:endParaRPr lang="en-GB">
              <a:latin typeface="Xerox Sans" pitchFamily="50" charset="0"/>
            </a:endParaRPr>
          </a:p>
        </p:txBody>
      </p:sp>
      <p:pic>
        <p:nvPicPr>
          <p:cNvPr id="1029" name="Picture 11" descr="Xlogo300"/>
          <p:cNvPicPr>
            <a:picLocks noChangeAspect="1" noChangeArrowheads="1"/>
          </p:cNvPicPr>
          <p:nvPr userDrawn="1"/>
        </p:nvPicPr>
        <p:blipFill>
          <a:blip r:embed="rId9"/>
          <a:srcRect/>
          <a:stretch>
            <a:fillRect/>
          </a:stretch>
        </p:blipFill>
        <p:spPr bwMode="auto">
          <a:xfrm>
            <a:off x="7599363" y="6308725"/>
            <a:ext cx="1417637" cy="401638"/>
          </a:xfrm>
          <a:prstGeom prst="rect">
            <a:avLst/>
          </a:prstGeom>
          <a:noFill/>
          <a:ln w="9525">
            <a:noFill/>
            <a:miter lim="800000"/>
            <a:headEnd/>
            <a:tailEnd/>
          </a:ln>
        </p:spPr>
      </p:pic>
      <p:sp>
        <p:nvSpPr>
          <p:cNvPr id="8" name="Date Placeholder 3"/>
          <p:cNvSpPr>
            <a:spLocks noGrp="1"/>
          </p:cNvSpPr>
          <p:nvPr>
            <p:ph type="dt" sz="half" idx="2"/>
          </p:nvPr>
        </p:nvSpPr>
        <p:spPr>
          <a:xfrm>
            <a:off x="152400" y="6248400"/>
            <a:ext cx="1600200" cy="231775"/>
          </a:xfrm>
          <a:prstGeom prst="rect">
            <a:avLst/>
          </a:prstGeom>
        </p:spPr>
        <p:txBody>
          <a:bodyPr/>
          <a:lstStyle>
            <a:lvl1pPr algn="ctr">
              <a:defRPr sz="1000" dirty="0" smtClean="0">
                <a:solidFill>
                  <a:schemeClr val="tx2"/>
                </a:solidFill>
                <a:latin typeface="Xerox Sans" pitchFamily="50" charset="0"/>
              </a:defRPr>
            </a:lvl1pPr>
          </a:lstStyle>
          <a:p>
            <a:pPr>
              <a:defRPr/>
            </a:pPr>
            <a:r>
              <a:rPr lang="en-US"/>
              <a:t>September 2009</a:t>
            </a:r>
            <a:endParaRPr lang="en-US"/>
          </a:p>
        </p:txBody>
      </p:sp>
      <p:sp>
        <p:nvSpPr>
          <p:cNvPr id="9" name="Footer Placeholder 4"/>
          <p:cNvSpPr>
            <a:spLocks noGrp="1"/>
          </p:cNvSpPr>
          <p:nvPr>
            <p:ph type="ftr" sz="quarter" idx="3"/>
          </p:nvPr>
        </p:nvSpPr>
        <p:spPr>
          <a:xfrm>
            <a:off x="3048000" y="6248400"/>
            <a:ext cx="2865438" cy="457200"/>
          </a:xfrm>
          <a:prstGeom prst="rect">
            <a:avLst/>
          </a:prstGeom>
        </p:spPr>
        <p:txBody>
          <a:bodyPr/>
          <a:lstStyle>
            <a:lvl1pPr algn="ctr">
              <a:defRPr sz="1000" b="1" dirty="0" smtClean="0">
                <a:solidFill>
                  <a:schemeClr val="tx2"/>
                </a:solidFill>
                <a:latin typeface="Xerox Sans" pitchFamily="50" charset="0"/>
              </a:defRPr>
            </a:lvl1pPr>
          </a:lstStyle>
          <a:p>
            <a:pPr>
              <a:defRPr/>
            </a:pPr>
            <a:r>
              <a:rPr lang="en-GB"/>
              <a:t>Xerox Real Business Solutions and Ideas for the Graphic Arts Industry</a:t>
            </a:r>
            <a:endParaRPr lang="en-US"/>
          </a:p>
        </p:txBody>
      </p:sp>
    </p:spTree>
  </p:cSld>
  <p:clrMap bg1="lt1" tx1="dk1" bg2="lt2" tx2="dk2" accent1="accent1" accent2="accent2" accent3="accent3" accent4="accent4" accent5="accent5" accent6="accent6" hlink="hlink" folHlink="folHlink"/>
  <p:sldLayoutIdLst>
    <p:sldLayoutId id="2147483657" r:id="rId1"/>
    <p:sldLayoutId id="2147483656" r:id="rId2"/>
    <p:sldLayoutId id="2147483655" r:id="rId3"/>
    <p:sldLayoutId id="2147483654" r:id="rId4"/>
    <p:sldLayoutId id="2147483653" r:id="rId5"/>
    <p:sldLayoutId id="2147483658" r:id="rId6"/>
    <p:sldLayoutId id="2147483652" r:id="rId7"/>
  </p:sldLayoutIdLst>
  <p:hf sldNum="0" hdr="0"/>
  <p:txStyles>
    <p:titleStyle>
      <a:lvl1pPr algn="l" rtl="0" eaLnBrk="0" fontAlgn="base" hangingPunct="0">
        <a:spcBef>
          <a:spcPct val="0"/>
        </a:spcBef>
        <a:spcAft>
          <a:spcPct val="0"/>
        </a:spcAft>
        <a:defRPr sz="2800">
          <a:solidFill>
            <a:schemeClr val="tx2"/>
          </a:solidFill>
          <a:latin typeface="+mj-lt"/>
          <a:ea typeface="+mj-ea"/>
          <a:cs typeface="+mj-cs"/>
        </a:defRPr>
      </a:lvl1pPr>
      <a:lvl2pPr algn="l" rtl="0" eaLnBrk="0" fontAlgn="base" hangingPunct="0">
        <a:spcBef>
          <a:spcPct val="0"/>
        </a:spcBef>
        <a:spcAft>
          <a:spcPct val="0"/>
        </a:spcAft>
        <a:defRPr sz="2800">
          <a:solidFill>
            <a:schemeClr val="tx2"/>
          </a:solidFill>
          <a:latin typeface="Xerox Sans" pitchFamily="50" charset="0"/>
        </a:defRPr>
      </a:lvl2pPr>
      <a:lvl3pPr algn="l" rtl="0" eaLnBrk="0" fontAlgn="base" hangingPunct="0">
        <a:spcBef>
          <a:spcPct val="0"/>
        </a:spcBef>
        <a:spcAft>
          <a:spcPct val="0"/>
        </a:spcAft>
        <a:defRPr sz="2800">
          <a:solidFill>
            <a:schemeClr val="tx2"/>
          </a:solidFill>
          <a:latin typeface="Xerox Sans" pitchFamily="50" charset="0"/>
        </a:defRPr>
      </a:lvl3pPr>
      <a:lvl4pPr algn="l" rtl="0" eaLnBrk="0" fontAlgn="base" hangingPunct="0">
        <a:spcBef>
          <a:spcPct val="0"/>
        </a:spcBef>
        <a:spcAft>
          <a:spcPct val="0"/>
        </a:spcAft>
        <a:defRPr sz="2800">
          <a:solidFill>
            <a:schemeClr val="tx2"/>
          </a:solidFill>
          <a:latin typeface="Xerox Sans" pitchFamily="50" charset="0"/>
        </a:defRPr>
      </a:lvl4pPr>
      <a:lvl5pPr algn="l" rtl="0" eaLnBrk="0" fontAlgn="base" hangingPunct="0">
        <a:spcBef>
          <a:spcPct val="0"/>
        </a:spcBef>
        <a:spcAft>
          <a:spcPct val="0"/>
        </a:spcAft>
        <a:defRPr sz="2800">
          <a:solidFill>
            <a:schemeClr val="tx2"/>
          </a:solidFill>
          <a:latin typeface="Xerox Sans" pitchFamily="50" charset="0"/>
        </a:defRPr>
      </a:lvl5pPr>
      <a:lvl6pPr marL="457200" algn="l" rtl="0" fontAlgn="base">
        <a:spcBef>
          <a:spcPct val="0"/>
        </a:spcBef>
        <a:spcAft>
          <a:spcPct val="0"/>
        </a:spcAft>
        <a:defRPr sz="2800">
          <a:solidFill>
            <a:schemeClr val="tx2"/>
          </a:solidFill>
          <a:latin typeface="Xerox Sans" pitchFamily="50" charset="0"/>
        </a:defRPr>
      </a:lvl6pPr>
      <a:lvl7pPr marL="914400" algn="l" rtl="0" fontAlgn="base">
        <a:spcBef>
          <a:spcPct val="0"/>
        </a:spcBef>
        <a:spcAft>
          <a:spcPct val="0"/>
        </a:spcAft>
        <a:defRPr sz="2800">
          <a:solidFill>
            <a:schemeClr val="tx2"/>
          </a:solidFill>
          <a:latin typeface="Xerox Sans" pitchFamily="50" charset="0"/>
        </a:defRPr>
      </a:lvl7pPr>
      <a:lvl8pPr marL="1371600" algn="l" rtl="0" fontAlgn="base">
        <a:spcBef>
          <a:spcPct val="0"/>
        </a:spcBef>
        <a:spcAft>
          <a:spcPct val="0"/>
        </a:spcAft>
        <a:defRPr sz="2800">
          <a:solidFill>
            <a:schemeClr val="tx2"/>
          </a:solidFill>
          <a:latin typeface="Xerox Sans" pitchFamily="50" charset="0"/>
        </a:defRPr>
      </a:lvl8pPr>
      <a:lvl9pPr marL="1828800" algn="l" rtl="0" fontAlgn="base">
        <a:spcBef>
          <a:spcPct val="0"/>
        </a:spcBef>
        <a:spcAft>
          <a:spcPct val="0"/>
        </a:spcAft>
        <a:defRPr sz="2800">
          <a:solidFill>
            <a:schemeClr val="tx2"/>
          </a:solidFill>
          <a:latin typeface="Xerox Sans" pitchFamily="50" charset="0"/>
        </a:defRPr>
      </a:lvl9pPr>
    </p:titleStyle>
    <p:bodyStyle>
      <a:lvl1pPr marL="342900" indent="-342900" algn="l" rtl="0" eaLnBrk="0" fontAlgn="base" hangingPunct="0">
        <a:lnSpc>
          <a:spcPct val="90000"/>
        </a:lnSpc>
        <a:spcBef>
          <a:spcPct val="30000"/>
        </a:spcBef>
        <a:spcAft>
          <a:spcPct val="0"/>
        </a:spcAft>
        <a:buChar char="•"/>
        <a:defRPr sz="2000">
          <a:solidFill>
            <a:schemeClr val="tx1"/>
          </a:solidFill>
          <a:latin typeface="+mn-lt"/>
          <a:ea typeface="+mn-ea"/>
          <a:cs typeface="+mn-cs"/>
        </a:defRPr>
      </a:lvl1pPr>
      <a:lvl2pPr marL="227013" indent="-225425" algn="l" rtl="0" eaLnBrk="0" fontAlgn="base" hangingPunct="0">
        <a:lnSpc>
          <a:spcPct val="90000"/>
        </a:lnSpc>
        <a:spcBef>
          <a:spcPct val="30000"/>
        </a:spcBef>
        <a:spcAft>
          <a:spcPct val="0"/>
        </a:spcAft>
        <a:buSzPct val="75000"/>
        <a:buChar char="•"/>
        <a:defRPr sz="2000">
          <a:solidFill>
            <a:schemeClr val="tx1"/>
          </a:solidFill>
          <a:latin typeface="+mn-lt"/>
        </a:defRPr>
      </a:lvl2pPr>
      <a:lvl3pPr marL="457200" indent="-228600" algn="l" rtl="0" eaLnBrk="0" fontAlgn="base" hangingPunct="0">
        <a:lnSpc>
          <a:spcPct val="90000"/>
        </a:lnSpc>
        <a:spcBef>
          <a:spcPct val="30000"/>
        </a:spcBef>
        <a:spcAft>
          <a:spcPct val="0"/>
        </a:spcAft>
        <a:buSzPct val="75000"/>
        <a:buFont typeface="Xerox Sans"/>
        <a:buChar char="–"/>
        <a:defRPr sz="2000">
          <a:solidFill>
            <a:srgbClr val="808080"/>
          </a:solidFill>
          <a:latin typeface="+mn-lt"/>
        </a:defRPr>
      </a:lvl3pPr>
      <a:lvl4pPr marL="684213" indent="-225425" algn="l" rtl="0" eaLnBrk="0" fontAlgn="base" hangingPunct="0">
        <a:lnSpc>
          <a:spcPct val="90000"/>
        </a:lnSpc>
        <a:spcBef>
          <a:spcPct val="30000"/>
        </a:spcBef>
        <a:spcAft>
          <a:spcPct val="0"/>
        </a:spcAft>
        <a:buSzPct val="75000"/>
        <a:buChar char="•"/>
        <a:defRPr sz="2000">
          <a:solidFill>
            <a:srgbClr val="808080"/>
          </a:solidFill>
          <a:latin typeface="+mn-lt"/>
        </a:defRPr>
      </a:lvl4pPr>
      <a:lvl5pPr marL="914400" indent="-228600" algn="l" rtl="0" eaLnBrk="0" fontAlgn="base" hangingPunct="0">
        <a:lnSpc>
          <a:spcPct val="90000"/>
        </a:lnSpc>
        <a:spcBef>
          <a:spcPct val="30000"/>
        </a:spcBef>
        <a:spcAft>
          <a:spcPct val="0"/>
        </a:spcAft>
        <a:buSzPct val="75000"/>
        <a:buFont typeface="Xerox Sans"/>
        <a:buChar char="–"/>
        <a:defRPr sz="2000">
          <a:solidFill>
            <a:srgbClr val="808080"/>
          </a:solidFill>
          <a:latin typeface="+mn-lt"/>
        </a:defRPr>
      </a:lvl5pPr>
      <a:lvl6pPr marL="1371600" indent="-228600" algn="l" rtl="0" fontAlgn="base">
        <a:lnSpc>
          <a:spcPct val="90000"/>
        </a:lnSpc>
        <a:spcBef>
          <a:spcPct val="30000"/>
        </a:spcBef>
        <a:spcAft>
          <a:spcPct val="0"/>
        </a:spcAft>
        <a:buSzPct val="75000"/>
        <a:buFont typeface="Xerox Sans" pitchFamily="50" charset="0"/>
        <a:buChar char="–"/>
        <a:defRPr>
          <a:solidFill>
            <a:srgbClr val="808080"/>
          </a:solidFill>
          <a:latin typeface="+mn-lt"/>
        </a:defRPr>
      </a:lvl6pPr>
      <a:lvl7pPr marL="1828800" indent="-228600" algn="l" rtl="0" fontAlgn="base">
        <a:lnSpc>
          <a:spcPct val="90000"/>
        </a:lnSpc>
        <a:spcBef>
          <a:spcPct val="30000"/>
        </a:spcBef>
        <a:spcAft>
          <a:spcPct val="0"/>
        </a:spcAft>
        <a:buSzPct val="75000"/>
        <a:buFont typeface="Xerox Sans" pitchFamily="50" charset="0"/>
        <a:buChar char="–"/>
        <a:defRPr>
          <a:solidFill>
            <a:srgbClr val="808080"/>
          </a:solidFill>
          <a:latin typeface="+mn-lt"/>
        </a:defRPr>
      </a:lvl7pPr>
      <a:lvl8pPr marL="2286000" indent="-228600" algn="l" rtl="0" fontAlgn="base">
        <a:lnSpc>
          <a:spcPct val="90000"/>
        </a:lnSpc>
        <a:spcBef>
          <a:spcPct val="30000"/>
        </a:spcBef>
        <a:spcAft>
          <a:spcPct val="0"/>
        </a:spcAft>
        <a:buSzPct val="75000"/>
        <a:buFont typeface="Xerox Sans" pitchFamily="50" charset="0"/>
        <a:buChar char="–"/>
        <a:defRPr>
          <a:solidFill>
            <a:srgbClr val="808080"/>
          </a:solidFill>
          <a:latin typeface="+mn-lt"/>
        </a:defRPr>
      </a:lvl8pPr>
      <a:lvl9pPr marL="2743200" indent="-228600" algn="l" rtl="0" fontAlgn="base">
        <a:lnSpc>
          <a:spcPct val="90000"/>
        </a:lnSpc>
        <a:spcBef>
          <a:spcPct val="30000"/>
        </a:spcBef>
        <a:spcAft>
          <a:spcPct val="0"/>
        </a:spcAft>
        <a:buSzPct val="75000"/>
        <a:buFont typeface="Xerox Sans" pitchFamily="50" charset="0"/>
        <a:buChar char="–"/>
        <a:defRPr>
          <a:solidFill>
            <a:srgbClr val="80808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1.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3.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2.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4.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3.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4.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6.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5.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7.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6.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8.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7.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8.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9.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21.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10.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22.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11.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23.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12.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13.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13.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28.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14.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29.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15.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3" Type="http://schemas.openxmlformats.org/officeDocument/2006/relationships/oleObject" Target="../embeddings/oleObject16.bin"/><Relationship Id="rId7" Type="http://schemas.openxmlformats.org/officeDocument/2006/relationships/image" Target="../media/image25.png"/><Relationship Id="rId12"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image" Target="../media/image24.png"/><Relationship Id="rId11" Type="http://schemas.openxmlformats.org/officeDocument/2006/relationships/image" Target="../media/image29.png"/><Relationship Id="rId5" Type="http://schemas.openxmlformats.org/officeDocument/2006/relationships/image" Target="../media/image23.png"/><Relationship Id="rId10" Type="http://schemas.openxmlformats.org/officeDocument/2006/relationships/image" Target="../media/image28.png"/><Relationship Id="rId4" Type="http://schemas.openxmlformats.org/officeDocument/2006/relationships/image" Target="../media/image22.png"/><Relationship Id="rId9"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36.jpeg"/><Relationship Id="rId4" Type="http://schemas.openxmlformats.org/officeDocument/2006/relationships/image" Target="../media/image35.jpeg"/></Relationships>
</file>

<file path=ppt/slides/_rels/slide3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39.png"/><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wmf"/><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image" Target="../media/image43.wmf"/><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png"/></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37.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image" Target="../media/image47.png"/><Relationship Id="rId1" Type="http://schemas.openxmlformats.org/officeDocument/2006/relationships/slideLayout" Target="../slideLayouts/slideLayout6.xml"/><Relationship Id="rId5" Type="http://schemas.openxmlformats.org/officeDocument/2006/relationships/image" Target="../media/image50.wmf"/><Relationship Id="rId4" Type="http://schemas.openxmlformats.org/officeDocument/2006/relationships/image" Target="../media/image4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2" descr="igen meeting"/>
          <p:cNvPicPr>
            <a:picLocks noChangeAspect="1" noChangeArrowheads="1"/>
          </p:cNvPicPr>
          <p:nvPr/>
        </p:nvPicPr>
        <p:blipFill>
          <a:blip r:embed="rId2"/>
          <a:srcRect/>
          <a:stretch>
            <a:fillRect/>
          </a:stretch>
        </p:blipFill>
        <p:spPr bwMode="auto">
          <a:xfrm>
            <a:off x="152400" y="3657600"/>
            <a:ext cx="5867400" cy="2432050"/>
          </a:xfrm>
          <a:prstGeom prst="rect">
            <a:avLst/>
          </a:prstGeom>
          <a:noFill/>
          <a:ln w="9525">
            <a:noFill/>
            <a:miter lim="800000"/>
            <a:headEnd/>
            <a:tailEnd/>
          </a:ln>
        </p:spPr>
      </p:pic>
      <p:pic>
        <p:nvPicPr>
          <p:cNvPr id="10242" name="Picture 3" descr="title_option2grn_150"/>
          <p:cNvPicPr>
            <a:picLocks noChangeAspect="1" noChangeArrowheads="1"/>
          </p:cNvPicPr>
          <p:nvPr/>
        </p:nvPicPr>
        <p:blipFill>
          <a:blip r:embed="rId3"/>
          <a:srcRect/>
          <a:stretch>
            <a:fillRect/>
          </a:stretch>
        </p:blipFill>
        <p:spPr bwMode="ltGray">
          <a:xfrm>
            <a:off x="152400" y="103188"/>
            <a:ext cx="8839200" cy="3449637"/>
          </a:xfrm>
          <a:prstGeom prst="rect">
            <a:avLst/>
          </a:prstGeom>
          <a:noFill/>
          <a:ln w="9525">
            <a:noFill/>
            <a:miter lim="800000"/>
            <a:headEnd/>
            <a:tailEnd/>
          </a:ln>
        </p:spPr>
      </p:pic>
      <p:sp>
        <p:nvSpPr>
          <p:cNvPr id="10243" name="Rectangle 4"/>
          <p:cNvSpPr>
            <a:spLocks noGrp="1" noChangeArrowheads="1"/>
          </p:cNvSpPr>
          <p:nvPr>
            <p:ph type="ctrTitle"/>
          </p:nvPr>
        </p:nvSpPr>
        <p:spPr/>
        <p:txBody>
          <a:bodyPr/>
          <a:lstStyle/>
          <a:p>
            <a:pPr eaLnBrk="1" hangingPunct="1"/>
            <a:r>
              <a:rPr lang="en-GB" sz="4400" smtClean="0"/>
              <a:t>Xerox Business Development and Solutions in Digital Print</a:t>
            </a:r>
          </a:p>
        </p:txBody>
      </p:sp>
      <p:sp>
        <p:nvSpPr>
          <p:cNvPr id="10244" name="Rectangle 5"/>
          <p:cNvSpPr>
            <a:spLocks noGrp="1" noChangeArrowheads="1"/>
          </p:cNvSpPr>
          <p:nvPr>
            <p:ph type="subTitle" idx="1"/>
          </p:nvPr>
        </p:nvSpPr>
        <p:spPr/>
        <p:txBody>
          <a:bodyPr/>
          <a:lstStyle/>
          <a:p>
            <a:pPr marL="0" indent="0" eaLnBrk="1" hangingPunct="1">
              <a:buFontTx/>
              <a:buNone/>
            </a:pPr>
            <a:endParaRPr lang="en-GB" smtClean="0"/>
          </a:p>
          <a:p>
            <a:pPr marL="0" indent="0" eaLnBrk="1" hangingPunct="1">
              <a:buFontTx/>
              <a:buNone/>
            </a:pPr>
            <a:r>
              <a:rPr lang="en-GB" smtClean="0"/>
              <a:t>Sa</a:t>
            </a:r>
            <a:r>
              <a:rPr lang="hr-HR" smtClean="0"/>
              <a:t>ša Pigac</a:t>
            </a:r>
            <a:endParaRPr lang="en-GB" smtClean="0"/>
          </a:p>
          <a:p>
            <a:pPr marL="0" indent="0" eaLnBrk="1" hangingPunct="1">
              <a:buFontTx/>
              <a:buNone/>
            </a:pPr>
            <a:endParaRPr lang="en-GB" sz="1800" smtClean="0"/>
          </a:p>
          <a:p>
            <a:pPr marL="0" indent="0" eaLnBrk="1" hangingPunct="1">
              <a:buFontTx/>
              <a:buNone/>
            </a:pPr>
            <a:r>
              <a:rPr lang="hr-HR" sz="2000" smtClean="0"/>
              <a:t>Production Business Manager, Xerox Central Eastern Europe, Israel &amp; Turkey</a:t>
            </a:r>
            <a:endParaRPr lang="en-GB" sz="2000" smtClean="0"/>
          </a:p>
        </p:txBody>
      </p:sp>
      <p:pic>
        <p:nvPicPr>
          <p:cNvPr id="10245" name="Picture 8" descr="small_arrows"/>
          <p:cNvPicPr>
            <a:picLocks noChangeAspect="1" noChangeArrowheads="1"/>
          </p:cNvPicPr>
          <p:nvPr/>
        </p:nvPicPr>
        <p:blipFill>
          <a:blip r:embed="rId4"/>
          <a:srcRect/>
          <a:stretch>
            <a:fillRect/>
          </a:stretch>
        </p:blipFill>
        <p:spPr bwMode="auto">
          <a:xfrm>
            <a:off x="5335588" y="3333750"/>
            <a:ext cx="3659187" cy="2743200"/>
          </a:xfrm>
          <a:prstGeom prst="rect">
            <a:avLst/>
          </a:prstGeom>
          <a:noFill/>
          <a:ln w="9525">
            <a:noFill/>
            <a:miter lim="800000"/>
            <a:headEnd/>
            <a:tailEnd/>
          </a:ln>
        </p:spPr>
      </p:pic>
      <p:sp>
        <p:nvSpPr>
          <p:cNvPr id="10246"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10247"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pPr eaLnBrk="1" hangingPunct="1"/>
            <a:r>
              <a:rPr lang="en-GB" smtClean="0"/>
              <a:t>The Traditional Perspective</a:t>
            </a:r>
          </a:p>
        </p:txBody>
      </p:sp>
      <p:pic>
        <p:nvPicPr>
          <p:cNvPr id="23554" name="Picture 5" descr="failure_small"/>
          <p:cNvPicPr>
            <a:picLocks noChangeAspect="1" noChangeArrowheads="1"/>
          </p:cNvPicPr>
          <p:nvPr/>
        </p:nvPicPr>
        <p:blipFill>
          <a:blip r:embed="rId2"/>
          <a:srcRect/>
          <a:stretch>
            <a:fillRect/>
          </a:stretch>
        </p:blipFill>
        <p:spPr bwMode="auto">
          <a:xfrm>
            <a:off x="2795588" y="2019300"/>
            <a:ext cx="3552825" cy="2819400"/>
          </a:xfrm>
          <a:prstGeom prst="rect">
            <a:avLst/>
          </a:prstGeom>
          <a:noFill/>
          <a:ln w="9525">
            <a:noFill/>
            <a:miter lim="800000"/>
            <a:headEnd/>
            <a:tailEnd/>
          </a:ln>
        </p:spPr>
      </p:pic>
      <p:sp>
        <p:nvSpPr>
          <p:cNvPr id="271366" name="Text Box 6"/>
          <p:cNvSpPr txBox="1">
            <a:spLocks noChangeArrowheads="1"/>
          </p:cNvSpPr>
          <p:nvPr/>
        </p:nvSpPr>
        <p:spPr bwMode="auto">
          <a:xfrm>
            <a:off x="381000" y="5410200"/>
            <a:ext cx="3235325" cy="366713"/>
          </a:xfrm>
          <a:prstGeom prst="rect">
            <a:avLst/>
          </a:prstGeom>
          <a:noFill/>
          <a:ln w="9525" algn="ctr">
            <a:noFill/>
            <a:miter lim="800000"/>
            <a:headEnd/>
            <a:tailEnd/>
          </a:ln>
        </p:spPr>
        <p:txBody>
          <a:bodyPr wrap="none">
            <a:spAutoFit/>
          </a:bodyPr>
          <a:lstStyle/>
          <a:p>
            <a:pPr algn="ctr"/>
            <a:r>
              <a:rPr lang="en-GB" sz="1800">
                <a:solidFill>
                  <a:srgbClr val="808080"/>
                </a:solidFill>
              </a:rPr>
              <a:t>How am I going to get backing?</a:t>
            </a:r>
          </a:p>
        </p:txBody>
      </p:sp>
      <p:sp>
        <p:nvSpPr>
          <p:cNvPr id="271367" name="Text Box 7"/>
          <p:cNvSpPr txBox="1">
            <a:spLocks noChangeArrowheads="1"/>
          </p:cNvSpPr>
          <p:nvPr/>
        </p:nvSpPr>
        <p:spPr bwMode="auto">
          <a:xfrm>
            <a:off x="457200" y="1371600"/>
            <a:ext cx="3727450" cy="366713"/>
          </a:xfrm>
          <a:prstGeom prst="rect">
            <a:avLst/>
          </a:prstGeom>
          <a:noFill/>
          <a:ln w="9525" algn="ctr">
            <a:noFill/>
            <a:miter lim="800000"/>
            <a:headEnd/>
            <a:tailEnd/>
          </a:ln>
        </p:spPr>
        <p:txBody>
          <a:bodyPr wrap="none">
            <a:spAutoFit/>
          </a:bodyPr>
          <a:lstStyle/>
          <a:p>
            <a:pPr algn="ctr"/>
            <a:r>
              <a:rPr lang="en-GB" sz="1800">
                <a:solidFill>
                  <a:srgbClr val="808080"/>
                </a:solidFill>
              </a:rPr>
              <a:t>My customers will slash their budgets</a:t>
            </a:r>
          </a:p>
        </p:txBody>
      </p:sp>
      <p:sp>
        <p:nvSpPr>
          <p:cNvPr id="271368" name="Text Box 8"/>
          <p:cNvSpPr txBox="1">
            <a:spLocks noChangeArrowheads="1"/>
          </p:cNvSpPr>
          <p:nvPr/>
        </p:nvSpPr>
        <p:spPr bwMode="auto">
          <a:xfrm>
            <a:off x="228600" y="4038600"/>
            <a:ext cx="3536950" cy="366713"/>
          </a:xfrm>
          <a:prstGeom prst="rect">
            <a:avLst/>
          </a:prstGeom>
          <a:noFill/>
          <a:ln w="9525" algn="ctr">
            <a:noFill/>
            <a:miter lim="800000"/>
            <a:headEnd/>
            <a:tailEnd/>
          </a:ln>
        </p:spPr>
        <p:txBody>
          <a:bodyPr wrap="none">
            <a:spAutoFit/>
          </a:bodyPr>
          <a:lstStyle/>
          <a:p>
            <a:pPr algn="ctr"/>
            <a:r>
              <a:rPr lang="en-GB" sz="1800">
                <a:solidFill>
                  <a:srgbClr val="808080"/>
                </a:solidFill>
              </a:rPr>
              <a:t>Less print means more competition</a:t>
            </a:r>
          </a:p>
        </p:txBody>
      </p:sp>
      <p:sp>
        <p:nvSpPr>
          <p:cNvPr id="271369" name="Text Box 9"/>
          <p:cNvSpPr txBox="1">
            <a:spLocks noChangeArrowheads="1"/>
          </p:cNvSpPr>
          <p:nvPr/>
        </p:nvSpPr>
        <p:spPr bwMode="auto">
          <a:xfrm>
            <a:off x="5257800" y="2057400"/>
            <a:ext cx="3316288" cy="366713"/>
          </a:xfrm>
          <a:prstGeom prst="rect">
            <a:avLst/>
          </a:prstGeom>
          <a:noFill/>
          <a:ln w="9525" algn="ctr">
            <a:noFill/>
            <a:miter lim="800000"/>
            <a:headEnd/>
            <a:tailEnd/>
          </a:ln>
        </p:spPr>
        <p:txBody>
          <a:bodyPr wrap="none">
            <a:spAutoFit/>
          </a:bodyPr>
          <a:lstStyle/>
          <a:p>
            <a:pPr algn="ctr"/>
            <a:r>
              <a:rPr lang="en-GB" sz="1800">
                <a:solidFill>
                  <a:srgbClr val="808080"/>
                </a:solidFill>
              </a:rPr>
              <a:t>My customers will want less print</a:t>
            </a:r>
          </a:p>
        </p:txBody>
      </p:sp>
      <p:sp>
        <p:nvSpPr>
          <p:cNvPr id="271370" name="Text Box 10"/>
          <p:cNvSpPr txBox="1">
            <a:spLocks noChangeArrowheads="1"/>
          </p:cNvSpPr>
          <p:nvPr/>
        </p:nvSpPr>
        <p:spPr bwMode="auto">
          <a:xfrm>
            <a:off x="5029200" y="1066800"/>
            <a:ext cx="3681413" cy="366713"/>
          </a:xfrm>
          <a:prstGeom prst="rect">
            <a:avLst/>
          </a:prstGeom>
          <a:noFill/>
          <a:ln w="9525" algn="ctr">
            <a:noFill/>
            <a:miter lim="800000"/>
            <a:headEnd/>
            <a:tailEnd/>
          </a:ln>
        </p:spPr>
        <p:txBody>
          <a:bodyPr wrap="none">
            <a:spAutoFit/>
          </a:bodyPr>
          <a:lstStyle/>
          <a:p>
            <a:pPr algn="ctr"/>
            <a:r>
              <a:rPr lang="en-GB" sz="1800">
                <a:solidFill>
                  <a:srgbClr val="808080"/>
                </a:solidFill>
              </a:rPr>
              <a:t>More competition means a price war</a:t>
            </a:r>
          </a:p>
        </p:txBody>
      </p:sp>
      <p:sp>
        <p:nvSpPr>
          <p:cNvPr id="271371" name="Text Box 11"/>
          <p:cNvSpPr txBox="1">
            <a:spLocks noChangeArrowheads="1"/>
          </p:cNvSpPr>
          <p:nvPr/>
        </p:nvSpPr>
        <p:spPr bwMode="auto">
          <a:xfrm>
            <a:off x="4859338" y="4802188"/>
            <a:ext cx="3695700" cy="457200"/>
          </a:xfrm>
          <a:prstGeom prst="rect">
            <a:avLst/>
          </a:prstGeom>
          <a:noFill/>
          <a:ln w="9525" algn="ctr">
            <a:noFill/>
            <a:miter lim="800000"/>
            <a:headEnd/>
            <a:tailEnd/>
          </a:ln>
        </p:spPr>
        <p:txBody>
          <a:bodyPr wrap="none">
            <a:spAutoFit/>
          </a:bodyPr>
          <a:lstStyle/>
          <a:p>
            <a:pPr algn="ctr"/>
            <a:r>
              <a:rPr lang="en-GB" sz="2400" b="1">
                <a:solidFill>
                  <a:schemeClr val="tx2"/>
                </a:solidFill>
              </a:rPr>
              <a:t>I could loose my business!!</a:t>
            </a:r>
          </a:p>
        </p:txBody>
      </p:sp>
      <p:sp>
        <p:nvSpPr>
          <p:cNvPr id="271372" name="Text Box 12"/>
          <p:cNvSpPr txBox="1">
            <a:spLocks noChangeArrowheads="1"/>
          </p:cNvSpPr>
          <p:nvPr/>
        </p:nvSpPr>
        <p:spPr bwMode="auto">
          <a:xfrm>
            <a:off x="542925" y="2819400"/>
            <a:ext cx="2130425" cy="641350"/>
          </a:xfrm>
          <a:prstGeom prst="rect">
            <a:avLst/>
          </a:prstGeom>
          <a:noFill/>
          <a:ln w="9525" algn="ctr">
            <a:noFill/>
            <a:miter lim="800000"/>
            <a:headEnd/>
            <a:tailEnd/>
          </a:ln>
        </p:spPr>
        <p:txBody>
          <a:bodyPr wrap="none">
            <a:spAutoFit/>
          </a:bodyPr>
          <a:lstStyle/>
          <a:p>
            <a:pPr algn="ctr"/>
            <a:r>
              <a:rPr lang="en-GB" sz="1800">
                <a:solidFill>
                  <a:srgbClr val="808080"/>
                </a:solidFill>
              </a:rPr>
              <a:t>My customers</a:t>
            </a:r>
          </a:p>
          <a:p>
            <a:pPr algn="ctr"/>
            <a:r>
              <a:rPr lang="en-GB" sz="1800">
                <a:solidFill>
                  <a:srgbClr val="808080"/>
                </a:solidFill>
              </a:rPr>
              <a:t>are having problems</a:t>
            </a:r>
          </a:p>
        </p:txBody>
      </p:sp>
      <p:sp>
        <p:nvSpPr>
          <p:cNvPr id="23562"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23563"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1" nodeType="clickEffect">
                                  <p:stCondLst>
                                    <p:cond delay="0"/>
                                  </p:stCondLst>
                                  <p:childTnLst>
                                    <p:set>
                                      <p:cBhvr>
                                        <p:cTn id="6" dur="1" fill="hold">
                                          <p:stCondLst>
                                            <p:cond delay="0"/>
                                          </p:stCondLst>
                                        </p:cTn>
                                        <p:tgtEl>
                                          <p:spTgt spid="271372"/>
                                        </p:tgtEl>
                                        <p:attrNameLst>
                                          <p:attrName>style.visibility</p:attrName>
                                        </p:attrNameLst>
                                      </p:cBhvr>
                                      <p:to>
                                        <p:strVal val="visible"/>
                                      </p:to>
                                    </p:set>
                                    <p:anim calcmode="lin" valueType="num">
                                      <p:cBhvr>
                                        <p:cTn id="7" dur="500" fill="hold"/>
                                        <p:tgtEl>
                                          <p:spTgt spid="271372"/>
                                        </p:tgtEl>
                                        <p:attrNameLst>
                                          <p:attrName>ppt_w</p:attrName>
                                        </p:attrNameLst>
                                      </p:cBhvr>
                                      <p:tavLst>
                                        <p:tav tm="0">
                                          <p:val>
                                            <p:fltVal val="0"/>
                                          </p:val>
                                        </p:tav>
                                        <p:tav tm="100000">
                                          <p:val>
                                            <p:strVal val="#ppt_w"/>
                                          </p:val>
                                        </p:tav>
                                      </p:tavLst>
                                    </p:anim>
                                    <p:anim calcmode="lin" valueType="num">
                                      <p:cBhvr>
                                        <p:cTn id="8" dur="500" fill="hold"/>
                                        <p:tgtEl>
                                          <p:spTgt spid="271372"/>
                                        </p:tgtEl>
                                        <p:attrNameLst>
                                          <p:attrName>ppt_h</p:attrName>
                                        </p:attrNameLst>
                                      </p:cBhvr>
                                      <p:tavLst>
                                        <p:tav tm="0">
                                          <p:val>
                                            <p:fltVal val="0"/>
                                          </p:val>
                                        </p:tav>
                                        <p:tav tm="100000">
                                          <p:val>
                                            <p:strVal val="#ppt_h"/>
                                          </p:val>
                                        </p:tav>
                                      </p:tavLst>
                                    </p:anim>
                                    <p:animEffect transition="in" filter="fade">
                                      <p:cBhvr>
                                        <p:cTn id="9" dur="500"/>
                                        <p:tgtEl>
                                          <p:spTgt spid="27137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271367"/>
                                        </p:tgtEl>
                                        <p:attrNameLst>
                                          <p:attrName>style.visibility</p:attrName>
                                        </p:attrNameLst>
                                      </p:cBhvr>
                                      <p:to>
                                        <p:strVal val="visible"/>
                                      </p:to>
                                    </p:set>
                                    <p:anim calcmode="lin" valueType="num">
                                      <p:cBhvr>
                                        <p:cTn id="14" dur="500" fill="hold"/>
                                        <p:tgtEl>
                                          <p:spTgt spid="271367"/>
                                        </p:tgtEl>
                                        <p:attrNameLst>
                                          <p:attrName>ppt_w</p:attrName>
                                        </p:attrNameLst>
                                      </p:cBhvr>
                                      <p:tavLst>
                                        <p:tav tm="0">
                                          <p:val>
                                            <p:fltVal val="0"/>
                                          </p:val>
                                        </p:tav>
                                        <p:tav tm="100000">
                                          <p:val>
                                            <p:strVal val="#ppt_w"/>
                                          </p:val>
                                        </p:tav>
                                      </p:tavLst>
                                    </p:anim>
                                    <p:anim calcmode="lin" valueType="num">
                                      <p:cBhvr>
                                        <p:cTn id="15" dur="500" fill="hold"/>
                                        <p:tgtEl>
                                          <p:spTgt spid="271367"/>
                                        </p:tgtEl>
                                        <p:attrNameLst>
                                          <p:attrName>ppt_h</p:attrName>
                                        </p:attrNameLst>
                                      </p:cBhvr>
                                      <p:tavLst>
                                        <p:tav tm="0">
                                          <p:val>
                                            <p:fltVal val="0"/>
                                          </p:val>
                                        </p:tav>
                                        <p:tav tm="100000">
                                          <p:val>
                                            <p:strVal val="#ppt_h"/>
                                          </p:val>
                                        </p:tav>
                                      </p:tavLst>
                                    </p:anim>
                                    <p:animEffect transition="in" filter="fade">
                                      <p:cBhvr>
                                        <p:cTn id="16" dur="500"/>
                                        <p:tgtEl>
                                          <p:spTgt spid="271367"/>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271369"/>
                                        </p:tgtEl>
                                        <p:attrNameLst>
                                          <p:attrName>style.visibility</p:attrName>
                                        </p:attrNameLst>
                                      </p:cBhvr>
                                      <p:to>
                                        <p:strVal val="visible"/>
                                      </p:to>
                                    </p:set>
                                    <p:anim calcmode="lin" valueType="num">
                                      <p:cBhvr>
                                        <p:cTn id="21" dur="500" fill="hold"/>
                                        <p:tgtEl>
                                          <p:spTgt spid="271369"/>
                                        </p:tgtEl>
                                        <p:attrNameLst>
                                          <p:attrName>ppt_w</p:attrName>
                                        </p:attrNameLst>
                                      </p:cBhvr>
                                      <p:tavLst>
                                        <p:tav tm="0">
                                          <p:val>
                                            <p:fltVal val="0"/>
                                          </p:val>
                                        </p:tav>
                                        <p:tav tm="100000">
                                          <p:val>
                                            <p:strVal val="#ppt_w"/>
                                          </p:val>
                                        </p:tav>
                                      </p:tavLst>
                                    </p:anim>
                                    <p:anim calcmode="lin" valueType="num">
                                      <p:cBhvr>
                                        <p:cTn id="22" dur="500" fill="hold"/>
                                        <p:tgtEl>
                                          <p:spTgt spid="271369"/>
                                        </p:tgtEl>
                                        <p:attrNameLst>
                                          <p:attrName>ppt_h</p:attrName>
                                        </p:attrNameLst>
                                      </p:cBhvr>
                                      <p:tavLst>
                                        <p:tav tm="0">
                                          <p:val>
                                            <p:fltVal val="0"/>
                                          </p:val>
                                        </p:tav>
                                        <p:tav tm="100000">
                                          <p:val>
                                            <p:strVal val="#ppt_h"/>
                                          </p:val>
                                        </p:tav>
                                      </p:tavLst>
                                    </p:anim>
                                    <p:animEffect transition="in" filter="fade">
                                      <p:cBhvr>
                                        <p:cTn id="23" dur="500"/>
                                        <p:tgtEl>
                                          <p:spTgt spid="27136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271368"/>
                                        </p:tgtEl>
                                        <p:attrNameLst>
                                          <p:attrName>style.visibility</p:attrName>
                                        </p:attrNameLst>
                                      </p:cBhvr>
                                      <p:to>
                                        <p:strVal val="visible"/>
                                      </p:to>
                                    </p:set>
                                    <p:anim calcmode="lin" valueType="num">
                                      <p:cBhvr>
                                        <p:cTn id="28" dur="500" fill="hold"/>
                                        <p:tgtEl>
                                          <p:spTgt spid="271368"/>
                                        </p:tgtEl>
                                        <p:attrNameLst>
                                          <p:attrName>ppt_w</p:attrName>
                                        </p:attrNameLst>
                                      </p:cBhvr>
                                      <p:tavLst>
                                        <p:tav tm="0">
                                          <p:val>
                                            <p:fltVal val="0"/>
                                          </p:val>
                                        </p:tav>
                                        <p:tav tm="100000">
                                          <p:val>
                                            <p:strVal val="#ppt_w"/>
                                          </p:val>
                                        </p:tav>
                                      </p:tavLst>
                                    </p:anim>
                                    <p:anim calcmode="lin" valueType="num">
                                      <p:cBhvr>
                                        <p:cTn id="29" dur="500" fill="hold"/>
                                        <p:tgtEl>
                                          <p:spTgt spid="271368"/>
                                        </p:tgtEl>
                                        <p:attrNameLst>
                                          <p:attrName>ppt_h</p:attrName>
                                        </p:attrNameLst>
                                      </p:cBhvr>
                                      <p:tavLst>
                                        <p:tav tm="0">
                                          <p:val>
                                            <p:fltVal val="0"/>
                                          </p:val>
                                        </p:tav>
                                        <p:tav tm="100000">
                                          <p:val>
                                            <p:strVal val="#ppt_h"/>
                                          </p:val>
                                        </p:tav>
                                      </p:tavLst>
                                    </p:anim>
                                    <p:animEffect transition="in" filter="fade">
                                      <p:cBhvr>
                                        <p:cTn id="30" dur="500"/>
                                        <p:tgtEl>
                                          <p:spTgt spid="27136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271370"/>
                                        </p:tgtEl>
                                        <p:attrNameLst>
                                          <p:attrName>style.visibility</p:attrName>
                                        </p:attrNameLst>
                                      </p:cBhvr>
                                      <p:to>
                                        <p:strVal val="visible"/>
                                      </p:to>
                                    </p:set>
                                    <p:anim calcmode="lin" valueType="num">
                                      <p:cBhvr>
                                        <p:cTn id="35" dur="500" fill="hold"/>
                                        <p:tgtEl>
                                          <p:spTgt spid="271370"/>
                                        </p:tgtEl>
                                        <p:attrNameLst>
                                          <p:attrName>ppt_w</p:attrName>
                                        </p:attrNameLst>
                                      </p:cBhvr>
                                      <p:tavLst>
                                        <p:tav tm="0">
                                          <p:val>
                                            <p:fltVal val="0"/>
                                          </p:val>
                                        </p:tav>
                                        <p:tav tm="100000">
                                          <p:val>
                                            <p:strVal val="#ppt_w"/>
                                          </p:val>
                                        </p:tav>
                                      </p:tavLst>
                                    </p:anim>
                                    <p:anim calcmode="lin" valueType="num">
                                      <p:cBhvr>
                                        <p:cTn id="36" dur="500" fill="hold"/>
                                        <p:tgtEl>
                                          <p:spTgt spid="271370"/>
                                        </p:tgtEl>
                                        <p:attrNameLst>
                                          <p:attrName>ppt_h</p:attrName>
                                        </p:attrNameLst>
                                      </p:cBhvr>
                                      <p:tavLst>
                                        <p:tav tm="0">
                                          <p:val>
                                            <p:fltVal val="0"/>
                                          </p:val>
                                        </p:tav>
                                        <p:tav tm="100000">
                                          <p:val>
                                            <p:strVal val="#ppt_h"/>
                                          </p:val>
                                        </p:tav>
                                      </p:tavLst>
                                    </p:anim>
                                    <p:animEffect transition="in" filter="fade">
                                      <p:cBhvr>
                                        <p:cTn id="37" dur="500"/>
                                        <p:tgtEl>
                                          <p:spTgt spid="271370"/>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271366"/>
                                        </p:tgtEl>
                                        <p:attrNameLst>
                                          <p:attrName>style.visibility</p:attrName>
                                        </p:attrNameLst>
                                      </p:cBhvr>
                                      <p:to>
                                        <p:strVal val="visible"/>
                                      </p:to>
                                    </p:set>
                                    <p:anim calcmode="lin" valueType="num">
                                      <p:cBhvr>
                                        <p:cTn id="42" dur="500" fill="hold"/>
                                        <p:tgtEl>
                                          <p:spTgt spid="271366"/>
                                        </p:tgtEl>
                                        <p:attrNameLst>
                                          <p:attrName>ppt_w</p:attrName>
                                        </p:attrNameLst>
                                      </p:cBhvr>
                                      <p:tavLst>
                                        <p:tav tm="0">
                                          <p:val>
                                            <p:fltVal val="0"/>
                                          </p:val>
                                        </p:tav>
                                        <p:tav tm="100000">
                                          <p:val>
                                            <p:strVal val="#ppt_w"/>
                                          </p:val>
                                        </p:tav>
                                      </p:tavLst>
                                    </p:anim>
                                    <p:anim calcmode="lin" valueType="num">
                                      <p:cBhvr>
                                        <p:cTn id="43" dur="500" fill="hold"/>
                                        <p:tgtEl>
                                          <p:spTgt spid="271366"/>
                                        </p:tgtEl>
                                        <p:attrNameLst>
                                          <p:attrName>ppt_h</p:attrName>
                                        </p:attrNameLst>
                                      </p:cBhvr>
                                      <p:tavLst>
                                        <p:tav tm="0">
                                          <p:val>
                                            <p:fltVal val="0"/>
                                          </p:val>
                                        </p:tav>
                                        <p:tav tm="100000">
                                          <p:val>
                                            <p:strVal val="#ppt_h"/>
                                          </p:val>
                                        </p:tav>
                                      </p:tavLst>
                                    </p:anim>
                                    <p:animEffect transition="in" filter="fade">
                                      <p:cBhvr>
                                        <p:cTn id="44" dur="500"/>
                                        <p:tgtEl>
                                          <p:spTgt spid="271366"/>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0" fill="hold" grpId="0" nodeType="clickEffect">
                                  <p:stCondLst>
                                    <p:cond delay="0"/>
                                  </p:stCondLst>
                                  <p:childTnLst>
                                    <p:set>
                                      <p:cBhvr>
                                        <p:cTn id="48" dur="1" fill="hold">
                                          <p:stCondLst>
                                            <p:cond delay="0"/>
                                          </p:stCondLst>
                                        </p:cTn>
                                        <p:tgtEl>
                                          <p:spTgt spid="271371"/>
                                        </p:tgtEl>
                                        <p:attrNameLst>
                                          <p:attrName>style.visibility</p:attrName>
                                        </p:attrNameLst>
                                      </p:cBhvr>
                                      <p:to>
                                        <p:strVal val="visible"/>
                                      </p:to>
                                    </p:set>
                                    <p:anim calcmode="lin" valueType="num">
                                      <p:cBhvr>
                                        <p:cTn id="49" dur="500" fill="hold"/>
                                        <p:tgtEl>
                                          <p:spTgt spid="271371"/>
                                        </p:tgtEl>
                                        <p:attrNameLst>
                                          <p:attrName>ppt_w</p:attrName>
                                        </p:attrNameLst>
                                      </p:cBhvr>
                                      <p:tavLst>
                                        <p:tav tm="0">
                                          <p:val>
                                            <p:fltVal val="0"/>
                                          </p:val>
                                        </p:tav>
                                        <p:tav tm="100000">
                                          <p:val>
                                            <p:strVal val="#ppt_w"/>
                                          </p:val>
                                        </p:tav>
                                      </p:tavLst>
                                    </p:anim>
                                    <p:anim calcmode="lin" valueType="num">
                                      <p:cBhvr>
                                        <p:cTn id="50" dur="500" fill="hold"/>
                                        <p:tgtEl>
                                          <p:spTgt spid="271371"/>
                                        </p:tgtEl>
                                        <p:attrNameLst>
                                          <p:attrName>ppt_h</p:attrName>
                                        </p:attrNameLst>
                                      </p:cBhvr>
                                      <p:tavLst>
                                        <p:tav tm="0">
                                          <p:val>
                                            <p:fltVal val="0"/>
                                          </p:val>
                                        </p:tav>
                                        <p:tav tm="100000">
                                          <p:val>
                                            <p:strVal val="#ppt_h"/>
                                          </p:val>
                                        </p:tav>
                                      </p:tavLst>
                                    </p:anim>
                                    <p:animEffect transition="in" filter="fade">
                                      <p:cBhvr>
                                        <p:cTn id="51" dur="500"/>
                                        <p:tgtEl>
                                          <p:spTgt spid="271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366" grpId="0"/>
      <p:bldP spid="271367" grpId="0"/>
      <p:bldP spid="271368" grpId="0"/>
      <p:bldP spid="271369" grpId="0"/>
      <p:bldP spid="271370" grpId="0"/>
      <p:bldP spid="271371" grpId="0"/>
      <p:bldP spid="271372"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p:txBody>
          <a:bodyPr/>
          <a:lstStyle/>
          <a:p>
            <a:pPr eaLnBrk="1" hangingPunct="1"/>
            <a:r>
              <a:rPr lang="en-GB" smtClean="0"/>
              <a:t>The Successful Digital Printer (entrepreneur)</a:t>
            </a:r>
          </a:p>
        </p:txBody>
      </p:sp>
      <p:pic>
        <p:nvPicPr>
          <p:cNvPr id="24578" name="Picture 4" descr="success_small"/>
          <p:cNvPicPr>
            <a:picLocks noChangeAspect="1" noChangeArrowheads="1"/>
          </p:cNvPicPr>
          <p:nvPr/>
        </p:nvPicPr>
        <p:blipFill>
          <a:blip r:embed="rId2"/>
          <a:srcRect/>
          <a:stretch>
            <a:fillRect/>
          </a:stretch>
        </p:blipFill>
        <p:spPr bwMode="auto">
          <a:xfrm>
            <a:off x="2286000" y="1614488"/>
            <a:ext cx="4062413" cy="3224212"/>
          </a:xfrm>
          <a:prstGeom prst="rect">
            <a:avLst/>
          </a:prstGeom>
          <a:noFill/>
          <a:ln w="9525">
            <a:noFill/>
            <a:miter lim="800000"/>
            <a:headEnd/>
            <a:tailEnd/>
          </a:ln>
        </p:spPr>
      </p:pic>
      <p:sp>
        <p:nvSpPr>
          <p:cNvPr id="273413" name="Text Box 5"/>
          <p:cNvSpPr txBox="1">
            <a:spLocks noChangeArrowheads="1"/>
          </p:cNvSpPr>
          <p:nvPr/>
        </p:nvSpPr>
        <p:spPr bwMode="auto">
          <a:xfrm>
            <a:off x="542925" y="2819400"/>
            <a:ext cx="2130425" cy="641350"/>
          </a:xfrm>
          <a:prstGeom prst="rect">
            <a:avLst/>
          </a:prstGeom>
          <a:noFill/>
          <a:ln w="9525" algn="ctr">
            <a:noFill/>
            <a:miter lim="800000"/>
            <a:headEnd/>
            <a:tailEnd/>
          </a:ln>
        </p:spPr>
        <p:txBody>
          <a:bodyPr wrap="none">
            <a:spAutoFit/>
          </a:bodyPr>
          <a:lstStyle/>
          <a:p>
            <a:pPr algn="ctr"/>
            <a:r>
              <a:rPr lang="en-GB" sz="1800">
                <a:solidFill>
                  <a:srgbClr val="808080"/>
                </a:solidFill>
              </a:rPr>
              <a:t>My customers</a:t>
            </a:r>
          </a:p>
          <a:p>
            <a:pPr algn="ctr"/>
            <a:r>
              <a:rPr lang="en-GB" sz="1800">
                <a:solidFill>
                  <a:srgbClr val="808080"/>
                </a:solidFill>
              </a:rPr>
              <a:t>are having problems</a:t>
            </a:r>
          </a:p>
        </p:txBody>
      </p:sp>
      <p:sp>
        <p:nvSpPr>
          <p:cNvPr id="273414" name="Text Box 6"/>
          <p:cNvSpPr txBox="1">
            <a:spLocks noChangeArrowheads="1"/>
          </p:cNvSpPr>
          <p:nvPr/>
        </p:nvSpPr>
        <p:spPr bwMode="auto">
          <a:xfrm>
            <a:off x="546100" y="1371600"/>
            <a:ext cx="3563938" cy="366713"/>
          </a:xfrm>
          <a:prstGeom prst="rect">
            <a:avLst/>
          </a:prstGeom>
          <a:noFill/>
          <a:ln w="9525" algn="ctr">
            <a:noFill/>
            <a:miter lim="800000"/>
            <a:headEnd/>
            <a:tailEnd/>
          </a:ln>
        </p:spPr>
        <p:txBody>
          <a:bodyPr wrap="none">
            <a:spAutoFit/>
          </a:bodyPr>
          <a:lstStyle/>
          <a:p>
            <a:pPr algn="ctr"/>
            <a:r>
              <a:rPr lang="en-GB" sz="1800">
                <a:solidFill>
                  <a:srgbClr val="808080"/>
                </a:solidFill>
              </a:rPr>
              <a:t>My customer’s business will change</a:t>
            </a:r>
          </a:p>
        </p:txBody>
      </p:sp>
      <p:sp>
        <p:nvSpPr>
          <p:cNvPr id="273415" name="Text Box 7"/>
          <p:cNvSpPr txBox="1">
            <a:spLocks noChangeArrowheads="1"/>
          </p:cNvSpPr>
          <p:nvPr/>
        </p:nvSpPr>
        <p:spPr bwMode="auto">
          <a:xfrm>
            <a:off x="357188" y="5334000"/>
            <a:ext cx="3943350" cy="366713"/>
          </a:xfrm>
          <a:prstGeom prst="rect">
            <a:avLst/>
          </a:prstGeom>
          <a:noFill/>
          <a:ln w="9525" algn="ctr">
            <a:noFill/>
            <a:miter lim="800000"/>
            <a:headEnd/>
            <a:tailEnd/>
          </a:ln>
        </p:spPr>
        <p:txBody>
          <a:bodyPr wrap="none">
            <a:spAutoFit/>
          </a:bodyPr>
          <a:lstStyle/>
          <a:p>
            <a:pPr algn="ctr"/>
            <a:r>
              <a:rPr lang="en-GB" sz="1800">
                <a:solidFill>
                  <a:srgbClr val="808080"/>
                </a:solidFill>
              </a:rPr>
              <a:t>They will need new ways to do business</a:t>
            </a:r>
          </a:p>
        </p:txBody>
      </p:sp>
      <p:sp>
        <p:nvSpPr>
          <p:cNvPr id="273416" name="Text Box 8"/>
          <p:cNvSpPr txBox="1">
            <a:spLocks noChangeArrowheads="1"/>
          </p:cNvSpPr>
          <p:nvPr/>
        </p:nvSpPr>
        <p:spPr bwMode="auto">
          <a:xfrm>
            <a:off x="5378450" y="1295400"/>
            <a:ext cx="2587625" cy="366713"/>
          </a:xfrm>
          <a:prstGeom prst="rect">
            <a:avLst/>
          </a:prstGeom>
          <a:noFill/>
          <a:ln w="9525" algn="ctr">
            <a:noFill/>
            <a:miter lim="800000"/>
            <a:headEnd/>
            <a:tailEnd/>
          </a:ln>
        </p:spPr>
        <p:txBody>
          <a:bodyPr wrap="none">
            <a:spAutoFit/>
          </a:bodyPr>
          <a:lstStyle/>
          <a:p>
            <a:pPr algn="ctr"/>
            <a:r>
              <a:rPr lang="en-GB" sz="1800">
                <a:solidFill>
                  <a:srgbClr val="808080"/>
                </a:solidFill>
              </a:rPr>
              <a:t>I wonder how I can help?</a:t>
            </a:r>
          </a:p>
        </p:txBody>
      </p:sp>
      <p:sp>
        <p:nvSpPr>
          <p:cNvPr id="273417" name="Text Box 9"/>
          <p:cNvSpPr txBox="1">
            <a:spLocks noChangeArrowheads="1"/>
          </p:cNvSpPr>
          <p:nvPr/>
        </p:nvSpPr>
        <p:spPr bwMode="auto">
          <a:xfrm>
            <a:off x="5334000" y="4495800"/>
            <a:ext cx="3481388" cy="1187450"/>
          </a:xfrm>
          <a:prstGeom prst="rect">
            <a:avLst/>
          </a:prstGeom>
          <a:noFill/>
          <a:ln w="9525" algn="ctr">
            <a:noFill/>
            <a:miter lim="800000"/>
            <a:headEnd/>
            <a:tailEnd/>
          </a:ln>
        </p:spPr>
        <p:txBody>
          <a:bodyPr wrap="none">
            <a:spAutoFit/>
          </a:bodyPr>
          <a:lstStyle/>
          <a:p>
            <a:pPr algn="ctr"/>
            <a:r>
              <a:rPr lang="en-GB" sz="2400" b="1">
                <a:solidFill>
                  <a:schemeClr val="tx2"/>
                </a:solidFill>
              </a:rPr>
              <a:t>This could actually be an</a:t>
            </a:r>
          </a:p>
          <a:p>
            <a:pPr algn="ctr"/>
            <a:r>
              <a:rPr lang="en-GB" sz="2400" b="1">
                <a:solidFill>
                  <a:schemeClr val="tx2"/>
                </a:solidFill>
              </a:rPr>
              <a:t>opportunity for me and</a:t>
            </a:r>
          </a:p>
          <a:p>
            <a:pPr algn="ctr"/>
            <a:r>
              <a:rPr lang="en-GB" sz="2400" b="1">
                <a:solidFill>
                  <a:schemeClr val="tx2"/>
                </a:solidFill>
              </a:rPr>
              <a:t>my customer!!</a:t>
            </a:r>
          </a:p>
        </p:txBody>
      </p:sp>
      <p:sp>
        <p:nvSpPr>
          <p:cNvPr id="273418" name="Text Box 10"/>
          <p:cNvSpPr txBox="1">
            <a:spLocks noChangeArrowheads="1"/>
          </p:cNvSpPr>
          <p:nvPr/>
        </p:nvSpPr>
        <p:spPr bwMode="auto">
          <a:xfrm>
            <a:off x="6015038" y="2362200"/>
            <a:ext cx="2606675" cy="915988"/>
          </a:xfrm>
          <a:prstGeom prst="rect">
            <a:avLst/>
          </a:prstGeom>
          <a:noFill/>
          <a:ln w="9525" algn="ctr">
            <a:noFill/>
            <a:miter lim="800000"/>
            <a:headEnd/>
            <a:tailEnd/>
          </a:ln>
        </p:spPr>
        <p:txBody>
          <a:bodyPr wrap="none">
            <a:spAutoFit/>
          </a:bodyPr>
          <a:lstStyle/>
          <a:p>
            <a:pPr algn="ctr"/>
            <a:r>
              <a:rPr lang="en-GB" sz="1800">
                <a:solidFill>
                  <a:srgbClr val="808080"/>
                </a:solidFill>
              </a:rPr>
              <a:t>I can help them with new</a:t>
            </a:r>
          </a:p>
          <a:p>
            <a:pPr algn="ctr"/>
            <a:r>
              <a:rPr lang="en-GB" sz="1800">
                <a:solidFill>
                  <a:srgbClr val="808080"/>
                </a:solidFill>
              </a:rPr>
              <a:t>ways to communicate</a:t>
            </a:r>
          </a:p>
          <a:p>
            <a:pPr algn="ctr"/>
            <a:r>
              <a:rPr lang="en-GB" sz="1800">
                <a:solidFill>
                  <a:srgbClr val="808080"/>
                </a:solidFill>
              </a:rPr>
              <a:t>with their customers</a:t>
            </a:r>
          </a:p>
        </p:txBody>
      </p:sp>
      <p:sp>
        <p:nvSpPr>
          <p:cNvPr id="24585"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24586"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73413"/>
                                        </p:tgtEl>
                                        <p:attrNameLst>
                                          <p:attrName>style.visibility</p:attrName>
                                        </p:attrNameLst>
                                      </p:cBhvr>
                                      <p:to>
                                        <p:strVal val="visible"/>
                                      </p:to>
                                    </p:set>
                                    <p:anim calcmode="lin" valueType="num">
                                      <p:cBhvr>
                                        <p:cTn id="7" dur="500" fill="hold"/>
                                        <p:tgtEl>
                                          <p:spTgt spid="273413"/>
                                        </p:tgtEl>
                                        <p:attrNameLst>
                                          <p:attrName>ppt_w</p:attrName>
                                        </p:attrNameLst>
                                      </p:cBhvr>
                                      <p:tavLst>
                                        <p:tav tm="0">
                                          <p:val>
                                            <p:fltVal val="0"/>
                                          </p:val>
                                        </p:tav>
                                        <p:tav tm="100000">
                                          <p:val>
                                            <p:strVal val="#ppt_w"/>
                                          </p:val>
                                        </p:tav>
                                      </p:tavLst>
                                    </p:anim>
                                    <p:anim calcmode="lin" valueType="num">
                                      <p:cBhvr>
                                        <p:cTn id="8" dur="500" fill="hold"/>
                                        <p:tgtEl>
                                          <p:spTgt spid="273413"/>
                                        </p:tgtEl>
                                        <p:attrNameLst>
                                          <p:attrName>ppt_h</p:attrName>
                                        </p:attrNameLst>
                                      </p:cBhvr>
                                      <p:tavLst>
                                        <p:tav tm="0">
                                          <p:val>
                                            <p:fltVal val="0"/>
                                          </p:val>
                                        </p:tav>
                                        <p:tav tm="100000">
                                          <p:val>
                                            <p:strVal val="#ppt_h"/>
                                          </p:val>
                                        </p:tav>
                                      </p:tavLst>
                                    </p:anim>
                                    <p:animEffect transition="in" filter="fade">
                                      <p:cBhvr>
                                        <p:cTn id="9" dur="500"/>
                                        <p:tgtEl>
                                          <p:spTgt spid="2734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273414"/>
                                        </p:tgtEl>
                                        <p:attrNameLst>
                                          <p:attrName>style.visibility</p:attrName>
                                        </p:attrNameLst>
                                      </p:cBhvr>
                                      <p:to>
                                        <p:strVal val="visible"/>
                                      </p:to>
                                    </p:set>
                                    <p:anim calcmode="lin" valueType="num">
                                      <p:cBhvr>
                                        <p:cTn id="14" dur="500" fill="hold"/>
                                        <p:tgtEl>
                                          <p:spTgt spid="273414"/>
                                        </p:tgtEl>
                                        <p:attrNameLst>
                                          <p:attrName>ppt_w</p:attrName>
                                        </p:attrNameLst>
                                      </p:cBhvr>
                                      <p:tavLst>
                                        <p:tav tm="0">
                                          <p:val>
                                            <p:fltVal val="0"/>
                                          </p:val>
                                        </p:tav>
                                        <p:tav tm="100000">
                                          <p:val>
                                            <p:strVal val="#ppt_w"/>
                                          </p:val>
                                        </p:tav>
                                      </p:tavLst>
                                    </p:anim>
                                    <p:anim calcmode="lin" valueType="num">
                                      <p:cBhvr>
                                        <p:cTn id="15" dur="500" fill="hold"/>
                                        <p:tgtEl>
                                          <p:spTgt spid="273414"/>
                                        </p:tgtEl>
                                        <p:attrNameLst>
                                          <p:attrName>ppt_h</p:attrName>
                                        </p:attrNameLst>
                                      </p:cBhvr>
                                      <p:tavLst>
                                        <p:tav tm="0">
                                          <p:val>
                                            <p:fltVal val="0"/>
                                          </p:val>
                                        </p:tav>
                                        <p:tav tm="100000">
                                          <p:val>
                                            <p:strVal val="#ppt_h"/>
                                          </p:val>
                                        </p:tav>
                                      </p:tavLst>
                                    </p:anim>
                                    <p:animEffect transition="in" filter="fade">
                                      <p:cBhvr>
                                        <p:cTn id="16" dur="500"/>
                                        <p:tgtEl>
                                          <p:spTgt spid="27341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273415"/>
                                        </p:tgtEl>
                                        <p:attrNameLst>
                                          <p:attrName>style.visibility</p:attrName>
                                        </p:attrNameLst>
                                      </p:cBhvr>
                                      <p:to>
                                        <p:strVal val="visible"/>
                                      </p:to>
                                    </p:set>
                                    <p:anim calcmode="lin" valueType="num">
                                      <p:cBhvr>
                                        <p:cTn id="21" dur="500" fill="hold"/>
                                        <p:tgtEl>
                                          <p:spTgt spid="273415"/>
                                        </p:tgtEl>
                                        <p:attrNameLst>
                                          <p:attrName>ppt_w</p:attrName>
                                        </p:attrNameLst>
                                      </p:cBhvr>
                                      <p:tavLst>
                                        <p:tav tm="0">
                                          <p:val>
                                            <p:fltVal val="0"/>
                                          </p:val>
                                        </p:tav>
                                        <p:tav tm="100000">
                                          <p:val>
                                            <p:strVal val="#ppt_w"/>
                                          </p:val>
                                        </p:tav>
                                      </p:tavLst>
                                    </p:anim>
                                    <p:anim calcmode="lin" valueType="num">
                                      <p:cBhvr>
                                        <p:cTn id="22" dur="500" fill="hold"/>
                                        <p:tgtEl>
                                          <p:spTgt spid="273415"/>
                                        </p:tgtEl>
                                        <p:attrNameLst>
                                          <p:attrName>ppt_h</p:attrName>
                                        </p:attrNameLst>
                                      </p:cBhvr>
                                      <p:tavLst>
                                        <p:tav tm="0">
                                          <p:val>
                                            <p:fltVal val="0"/>
                                          </p:val>
                                        </p:tav>
                                        <p:tav tm="100000">
                                          <p:val>
                                            <p:strVal val="#ppt_h"/>
                                          </p:val>
                                        </p:tav>
                                      </p:tavLst>
                                    </p:anim>
                                    <p:animEffect transition="in" filter="fade">
                                      <p:cBhvr>
                                        <p:cTn id="23" dur="500"/>
                                        <p:tgtEl>
                                          <p:spTgt spid="273415"/>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273416"/>
                                        </p:tgtEl>
                                        <p:attrNameLst>
                                          <p:attrName>style.visibility</p:attrName>
                                        </p:attrNameLst>
                                      </p:cBhvr>
                                      <p:to>
                                        <p:strVal val="visible"/>
                                      </p:to>
                                    </p:set>
                                    <p:anim calcmode="lin" valueType="num">
                                      <p:cBhvr>
                                        <p:cTn id="28" dur="500" fill="hold"/>
                                        <p:tgtEl>
                                          <p:spTgt spid="273416"/>
                                        </p:tgtEl>
                                        <p:attrNameLst>
                                          <p:attrName>ppt_w</p:attrName>
                                        </p:attrNameLst>
                                      </p:cBhvr>
                                      <p:tavLst>
                                        <p:tav tm="0">
                                          <p:val>
                                            <p:fltVal val="0"/>
                                          </p:val>
                                        </p:tav>
                                        <p:tav tm="100000">
                                          <p:val>
                                            <p:strVal val="#ppt_w"/>
                                          </p:val>
                                        </p:tav>
                                      </p:tavLst>
                                    </p:anim>
                                    <p:anim calcmode="lin" valueType="num">
                                      <p:cBhvr>
                                        <p:cTn id="29" dur="500" fill="hold"/>
                                        <p:tgtEl>
                                          <p:spTgt spid="273416"/>
                                        </p:tgtEl>
                                        <p:attrNameLst>
                                          <p:attrName>ppt_h</p:attrName>
                                        </p:attrNameLst>
                                      </p:cBhvr>
                                      <p:tavLst>
                                        <p:tav tm="0">
                                          <p:val>
                                            <p:fltVal val="0"/>
                                          </p:val>
                                        </p:tav>
                                        <p:tav tm="100000">
                                          <p:val>
                                            <p:strVal val="#ppt_h"/>
                                          </p:val>
                                        </p:tav>
                                      </p:tavLst>
                                    </p:anim>
                                    <p:animEffect transition="in" filter="fade">
                                      <p:cBhvr>
                                        <p:cTn id="30" dur="500"/>
                                        <p:tgtEl>
                                          <p:spTgt spid="273416"/>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grpId="0" nodeType="clickEffect">
                                  <p:stCondLst>
                                    <p:cond delay="0"/>
                                  </p:stCondLst>
                                  <p:childTnLst>
                                    <p:set>
                                      <p:cBhvr>
                                        <p:cTn id="34" dur="1" fill="hold">
                                          <p:stCondLst>
                                            <p:cond delay="0"/>
                                          </p:stCondLst>
                                        </p:cTn>
                                        <p:tgtEl>
                                          <p:spTgt spid="273418"/>
                                        </p:tgtEl>
                                        <p:attrNameLst>
                                          <p:attrName>style.visibility</p:attrName>
                                        </p:attrNameLst>
                                      </p:cBhvr>
                                      <p:to>
                                        <p:strVal val="visible"/>
                                      </p:to>
                                    </p:set>
                                    <p:anim calcmode="lin" valueType="num">
                                      <p:cBhvr>
                                        <p:cTn id="35" dur="500" fill="hold"/>
                                        <p:tgtEl>
                                          <p:spTgt spid="273418"/>
                                        </p:tgtEl>
                                        <p:attrNameLst>
                                          <p:attrName>ppt_w</p:attrName>
                                        </p:attrNameLst>
                                      </p:cBhvr>
                                      <p:tavLst>
                                        <p:tav tm="0">
                                          <p:val>
                                            <p:fltVal val="0"/>
                                          </p:val>
                                        </p:tav>
                                        <p:tav tm="100000">
                                          <p:val>
                                            <p:strVal val="#ppt_w"/>
                                          </p:val>
                                        </p:tav>
                                      </p:tavLst>
                                    </p:anim>
                                    <p:anim calcmode="lin" valueType="num">
                                      <p:cBhvr>
                                        <p:cTn id="36" dur="500" fill="hold"/>
                                        <p:tgtEl>
                                          <p:spTgt spid="273418"/>
                                        </p:tgtEl>
                                        <p:attrNameLst>
                                          <p:attrName>ppt_h</p:attrName>
                                        </p:attrNameLst>
                                      </p:cBhvr>
                                      <p:tavLst>
                                        <p:tav tm="0">
                                          <p:val>
                                            <p:fltVal val="0"/>
                                          </p:val>
                                        </p:tav>
                                        <p:tav tm="100000">
                                          <p:val>
                                            <p:strVal val="#ppt_h"/>
                                          </p:val>
                                        </p:tav>
                                      </p:tavLst>
                                    </p:anim>
                                    <p:animEffect transition="in" filter="fade">
                                      <p:cBhvr>
                                        <p:cTn id="37" dur="500"/>
                                        <p:tgtEl>
                                          <p:spTgt spid="273418"/>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0" fill="hold" grpId="0" nodeType="clickEffect">
                                  <p:stCondLst>
                                    <p:cond delay="0"/>
                                  </p:stCondLst>
                                  <p:childTnLst>
                                    <p:set>
                                      <p:cBhvr>
                                        <p:cTn id="41" dur="1" fill="hold">
                                          <p:stCondLst>
                                            <p:cond delay="0"/>
                                          </p:stCondLst>
                                        </p:cTn>
                                        <p:tgtEl>
                                          <p:spTgt spid="273417"/>
                                        </p:tgtEl>
                                        <p:attrNameLst>
                                          <p:attrName>style.visibility</p:attrName>
                                        </p:attrNameLst>
                                      </p:cBhvr>
                                      <p:to>
                                        <p:strVal val="visible"/>
                                      </p:to>
                                    </p:set>
                                    <p:anim calcmode="lin" valueType="num">
                                      <p:cBhvr>
                                        <p:cTn id="42" dur="500" fill="hold"/>
                                        <p:tgtEl>
                                          <p:spTgt spid="273417"/>
                                        </p:tgtEl>
                                        <p:attrNameLst>
                                          <p:attrName>ppt_w</p:attrName>
                                        </p:attrNameLst>
                                      </p:cBhvr>
                                      <p:tavLst>
                                        <p:tav tm="0">
                                          <p:val>
                                            <p:fltVal val="0"/>
                                          </p:val>
                                        </p:tav>
                                        <p:tav tm="100000">
                                          <p:val>
                                            <p:strVal val="#ppt_w"/>
                                          </p:val>
                                        </p:tav>
                                      </p:tavLst>
                                    </p:anim>
                                    <p:anim calcmode="lin" valueType="num">
                                      <p:cBhvr>
                                        <p:cTn id="43" dur="500" fill="hold"/>
                                        <p:tgtEl>
                                          <p:spTgt spid="273417"/>
                                        </p:tgtEl>
                                        <p:attrNameLst>
                                          <p:attrName>ppt_h</p:attrName>
                                        </p:attrNameLst>
                                      </p:cBhvr>
                                      <p:tavLst>
                                        <p:tav tm="0">
                                          <p:val>
                                            <p:fltVal val="0"/>
                                          </p:val>
                                        </p:tav>
                                        <p:tav tm="100000">
                                          <p:val>
                                            <p:strVal val="#ppt_h"/>
                                          </p:val>
                                        </p:tav>
                                      </p:tavLst>
                                    </p:anim>
                                    <p:animEffect transition="in" filter="fade">
                                      <p:cBhvr>
                                        <p:cTn id="44" dur="500"/>
                                        <p:tgtEl>
                                          <p:spTgt spid="273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3413" grpId="0"/>
      <p:bldP spid="273414" grpId="0"/>
      <p:bldP spid="273415" grpId="0"/>
      <p:bldP spid="273416" grpId="0"/>
      <p:bldP spid="273417" grpId="0"/>
      <p:bldP spid="2734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5721" name="Object 25"/>
          <p:cNvGraphicFramePr>
            <a:graphicFrameLocks noChangeAspect="1"/>
          </p:cNvGraphicFramePr>
          <p:nvPr>
            <p:ph idx="1"/>
          </p:nvPr>
        </p:nvGraphicFramePr>
        <p:xfrm>
          <a:off x="381000" y="1524000"/>
          <a:ext cx="7239000" cy="3505200"/>
        </p:xfrm>
        <a:graphic>
          <a:graphicData uri="http://schemas.openxmlformats.org/presentationml/2006/ole">
            <p:oleObj spid="_x0000_s285721" name="CorelDRAW" r:id="rId3" imgW="4476600" imgH="3108240" progId="CorelDraw.Graphic.11">
              <p:embed/>
            </p:oleObj>
          </a:graphicData>
        </a:graphic>
      </p:graphicFrame>
      <p:sp>
        <p:nvSpPr>
          <p:cNvPr id="285722" name="Rectangle 2"/>
          <p:cNvSpPr>
            <a:spLocks noGrp="1" noChangeArrowheads="1"/>
          </p:cNvSpPr>
          <p:nvPr>
            <p:ph type="title"/>
          </p:nvPr>
        </p:nvSpPr>
        <p:spPr/>
        <p:txBody>
          <a:bodyPr/>
          <a:lstStyle/>
          <a:p>
            <a:pPr eaLnBrk="1" hangingPunct="1"/>
            <a:r>
              <a:rPr lang="en-GB" smtClean="0"/>
              <a:t>So how do you become a successful solution provider?</a:t>
            </a:r>
          </a:p>
        </p:txBody>
      </p:sp>
      <p:sp>
        <p:nvSpPr>
          <p:cNvPr id="285700"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285701"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285702"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285703"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285707" name="Text Box 11"/>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285708" name="Text Box 12"/>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285709" name="Picture 13"/>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285710" name="Picture 14"/>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285711" name="Picture 15"/>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285712" name="Picture 16"/>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285723" name="Group 27"/>
          <p:cNvGrpSpPr>
            <a:grpSpLocks/>
          </p:cNvGrpSpPr>
          <p:nvPr/>
        </p:nvGrpSpPr>
        <p:grpSpPr bwMode="auto">
          <a:xfrm>
            <a:off x="6477000" y="2743200"/>
            <a:ext cx="1938338" cy="1371600"/>
            <a:chOff x="240" y="1728"/>
            <a:chExt cx="1221" cy="864"/>
          </a:xfrm>
        </p:grpSpPr>
        <p:sp>
          <p:nvSpPr>
            <p:cNvPr id="285747" name="Text Box 18"/>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285748" name="Picture 19"/>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285724" name="Group 28"/>
          <p:cNvGrpSpPr>
            <a:grpSpLocks/>
          </p:cNvGrpSpPr>
          <p:nvPr/>
        </p:nvGrpSpPr>
        <p:grpSpPr bwMode="auto">
          <a:xfrm>
            <a:off x="4876800" y="2743200"/>
            <a:ext cx="1054100" cy="1371600"/>
            <a:chOff x="1776" y="1728"/>
            <a:chExt cx="664" cy="864"/>
          </a:xfrm>
        </p:grpSpPr>
        <p:sp>
          <p:nvSpPr>
            <p:cNvPr id="285745" name="Text Box 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285746" name="Picture 20"/>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285725" name="Group 29"/>
          <p:cNvGrpSpPr>
            <a:grpSpLocks/>
          </p:cNvGrpSpPr>
          <p:nvPr/>
        </p:nvGrpSpPr>
        <p:grpSpPr bwMode="auto">
          <a:xfrm>
            <a:off x="2819400" y="2743200"/>
            <a:ext cx="1066800" cy="1371600"/>
            <a:chOff x="3024" y="1728"/>
            <a:chExt cx="672" cy="864"/>
          </a:xfrm>
        </p:grpSpPr>
        <p:sp>
          <p:nvSpPr>
            <p:cNvPr id="285743" name="Text Box 9"/>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285744" name="Picture 21"/>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285726" name="Group 30"/>
          <p:cNvGrpSpPr>
            <a:grpSpLocks/>
          </p:cNvGrpSpPr>
          <p:nvPr/>
        </p:nvGrpSpPr>
        <p:grpSpPr bwMode="auto">
          <a:xfrm>
            <a:off x="762000" y="2743200"/>
            <a:ext cx="1066800" cy="1371600"/>
            <a:chOff x="4368" y="1728"/>
            <a:chExt cx="672" cy="864"/>
          </a:xfrm>
        </p:grpSpPr>
        <p:sp>
          <p:nvSpPr>
            <p:cNvPr id="285741" name="Text Box 10"/>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285742" name="Picture 22"/>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285719" name="Picture 23"/>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285720" name="Picture 24"/>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285739"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285740"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85721"/>
                                        </p:tgtEl>
                                        <p:attrNameLst>
                                          <p:attrName>style.visibility</p:attrName>
                                        </p:attrNameLst>
                                      </p:cBhvr>
                                      <p:to>
                                        <p:strVal val="visible"/>
                                      </p:to>
                                    </p:set>
                                    <p:anim calcmode="lin" valueType="num">
                                      <p:cBhvr>
                                        <p:cTn id="7" dur="500" fill="hold"/>
                                        <p:tgtEl>
                                          <p:spTgt spid="285721"/>
                                        </p:tgtEl>
                                        <p:attrNameLst>
                                          <p:attrName>ppt_w</p:attrName>
                                        </p:attrNameLst>
                                      </p:cBhvr>
                                      <p:tavLst>
                                        <p:tav tm="0">
                                          <p:val>
                                            <p:fltVal val="0"/>
                                          </p:val>
                                        </p:tav>
                                        <p:tav tm="100000">
                                          <p:val>
                                            <p:strVal val="#ppt_w"/>
                                          </p:val>
                                        </p:tav>
                                      </p:tavLst>
                                    </p:anim>
                                    <p:anim calcmode="lin" valueType="num">
                                      <p:cBhvr>
                                        <p:cTn id="8" dur="500" fill="hold"/>
                                        <p:tgtEl>
                                          <p:spTgt spid="285721"/>
                                        </p:tgtEl>
                                        <p:attrNameLst>
                                          <p:attrName>ppt_h</p:attrName>
                                        </p:attrNameLst>
                                      </p:cBhvr>
                                      <p:tavLst>
                                        <p:tav tm="0">
                                          <p:val>
                                            <p:fltVal val="0"/>
                                          </p:val>
                                        </p:tav>
                                        <p:tav tm="100000">
                                          <p:val>
                                            <p:strVal val="#ppt_h"/>
                                          </p:val>
                                        </p:tav>
                                      </p:tavLst>
                                    </p:anim>
                                    <p:animEffect transition="in" filter="fade">
                                      <p:cBhvr>
                                        <p:cTn id="9" dur="500"/>
                                        <p:tgtEl>
                                          <p:spTgt spid="285721"/>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285700"/>
                                        </p:tgtEl>
                                        <p:attrNameLst>
                                          <p:attrName>style.visibility</p:attrName>
                                        </p:attrNameLst>
                                      </p:cBhvr>
                                      <p:to>
                                        <p:strVal val="visible"/>
                                      </p:to>
                                    </p:set>
                                    <p:anim calcmode="lin" valueType="num">
                                      <p:cBhvr>
                                        <p:cTn id="12" dur="500" fill="hold"/>
                                        <p:tgtEl>
                                          <p:spTgt spid="285700"/>
                                        </p:tgtEl>
                                        <p:attrNameLst>
                                          <p:attrName>ppt_w</p:attrName>
                                        </p:attrNameLst>
                                      </p:cBhvr>
                                      <p:tavLst>
                                        <p:tav tm="0">
                                          <p:val>
                                            <p:fltVal val="0"/>
                                          </p:val>
                                        </p:tav>
                                        <p:tav tm="100000">
                                          <p:val>
                                            <p:strVal val="#ppt_w"/>
                                          </p:val>
                                        </p:tav>
                                      </p:tavLst>
                                    </p:anim>
                                    <p:anim calcmode="lin" valueType="num">
                                      <p:cBhvr>
                                        <p:cTn id="13" dur="500" fill="hold"/>
                                        <p:tgtEl>
                                          <p:spTgt spid="285700"/>
                                        </p:tgtEl>
                                        <p:attrNameLst>
                                          <p:attrName>ppt_h</p:attrName>
                                        </p:attrNameLst>
                                      </p:cBhvr>
                                      <p:tavLst>
                                        <p:tav tm="0">
                                          <p:val>
                                            <p:fltVal val="0"/>
                                          </p:val>
                                        </p:tav>
                                        <p:tav tm="100000">
                                          <p:val>
                                            <p:strVal val="#ppt_h"/>
                                          </p:val>
                                        </p:tav>
                                      </p:tavLst>
                                    </p:anim>
                                    <p:animEffect transition="in" filter="fade">
                                      <p:cBhvr>
                                        <p:cTn id="14" dur="500"/>
                                        <p:tgtEl>
                                          <p:spTgt spid="285700"/>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285701"/>
                                        </p:tgtEl>
                                        <p:attrNameLst>
                                          <p:attrName>style.visibility</p:attrName>
                                        </p:attrNameLst>
                                      </p:cBhvr>
                                      <p:to>
                                        <p:strVal val="visible"/>
                                      </p:to>
                                    </p:set>
                                    <p:anim calcmode="lin" valueType="num">
                                      <p:cBhvr>
                                        <p:cTn id="17" dur="500" fill="hold"/>
                                        <p:tgtEl>
                                          <p:spTgt spid="285701"/>
                                        </p:tgtEl>
                                        <p:attrNameLst>
                                          <p:attrName>ppt_w</p:attrName>
                                        </p:attrNameLst>
                                      </p:cBhvr>
                                      <p:tavLst>
                                        <p:tav tm="0">
                                          <p:val>
                                            <p:fltVal val="0"/>
                                          </p:val>
                                        </p:tav>
                                        <p:tav tm="100000">
                                          <p:val>
                                            <p:strVal val="#ppt_w"/>
                                          </p:val>
                                        </p:tav>
                                      </p:tavLst>
                                    </p:anim>
                                    <p:anim calcmode="lin" valueType="num">
                                      <p:cBhvr>
                                        <p:cTn id="18" dur="500" fill="hold"/>
                                        <p:tgtEl>
                                          <p:spTgt spid="285701"/>
                                        </p:tgtEl>
                                        <p:attrNameLst>
                                          <p:attrName>ppt_h</p:attrName>
                                        </p:attrNameLst>
                                      </p:cBhvr>
                                      <p:tavLst>
                                        <p:tav tm="0">
                                          <p:val>
                                            <p:fltVal val="0"/>
                                          </p:val>
                                        </p:tav>
                                        <p:tav tm="100000">
                                          <p:val>
                                            <p:strVal val="#ppt_h"/>
                                          </p:val>
                                        </p:tav>
                                      </p:tavLst>
                                    </p:anim>
                                    <p:animEffect transition="in" filter="fade">
                                      <p:cBhvr>
                                        <p:cTn id="19" dur="500"/>
                                        <p:tgtEl>
                                          <p:spTgt spid="285701"/>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285702"/>
                                        </p:tgtEl>
                                        <p:attrNameLst>
                                          <p:attrName>style.visibility</p:attrName>
                                        </p:attrNameLst>
                                      </p:cBhvr>
                                      <p:to>
                                        <p:strVal val="visible"/>
                                      </p:to>
                                    </p:set>
                                    <p:anim calcmode="lin" valueType="num">
                                      <p:cBhvr>
                                        <p:cTn id="22" dur="500" fill="hold"/>
                                        <p:tgtEl>
                                          <p:spTgt spid="285702"/>
                                        </p:tgtEl>
                                        <p:attrNameLst>
                                          <p:attrName>ppt_w</p:attrName>
                                        </p:attrNameLst>
                                      </p:cBhvr>
                                      <p:tavLst>
                                        <p:tav tm="0">
                                          <p:val>
                                            <p:fltVal val="0"/>
                                          </p:val>
                                        </p:tav>
                                        <p:tav tm="100000">
                                          <p:val>
                                            <p:strVal val="#ppt_w"/>
                                          </p:val>
                                        </p:tav>
                                      </p:tavLst>
                                    </p:anim>
                                    <p:anim calcmode="lin" valueType="num">
                                      <p:cBhvr>
                                        <p:cTn id="23" dur="500" fill="hold"/>
                                        <p:tgtEl>
                                          <p:spTgt spid="285702"/>
                                        </p:tgtEl>
                                        <p:attrNameLst>
                                          <p:attrName>ppt_h</p:attrName>
                                        </p:attrNameLst>
                                      </p:cBhvr>
                                      <p:tavLst>
                                        <p:tav tm="0">
                                          <p:val>
                                            <p:fltVal val="0"/>
                                          </p:val>
                                        </p:tav>
                                        <p:tav tm="100000">
                                          <p:val>
                                            <p:strVal val="#ppt_h"/>
                                          </p:val>
                                        </p:tav>
                                      </p:tavLst>
                                    </p:anim>
                                    <p:animEffect transition="in" filter="fade">
                                      <p:cBhvr>
                                        <p:cTn id="24" dur="500"/>
                                        <p:tgtEl>
                                          <p:spTgt spid="285702"/>
                                        </p:tgtEl>
                                      </p:cBhvr>
                                    </p:animEffect>
                                  </p:childTnLst>
                                </p:cTn>
                              </p:par>
                              <p:par>
                                <p:cTn id="25" presetID="53" presetClass="entr" presetSubtype="0" fill="hold" grpId="0" nodeType="withEffect">
                                  <p:stCondLst>
                                    <p:cond delay="0"/>
                                  </p:stCondLst>
                                  <p:childTnLst>
                                    <p:set>
                                      <p:cBhvr>
                                        <p:cTn id="26" dur="1" fill="hold">
                                          <p:stCondLst>
                                            <p:cond delay="0"/>
                                          </p:stCondLst>
                                        </p:cTn>
                                        <p:tgtEl>
                                          <p:spTgt spid="285703"/>
                                        </p:tgtEl>
                                        <p:attrNameLst>
                                          <p:attrName>style.visibility</p:attrName>
                                        </p:attrNameLst>
                                      </p:cBhvr>
                                      <p:to>
                                        <p:strVal val="visible"/>
                                      </p:to>
                                    </p:set>
                                    <p:anim calcmode="lin" valueType="num">
                                      <p:cBhvr>
                                        <p:cTn id="27" dur="500" fill="hold"/>
                                        <p:tgtEl>
                                          <p:spTgt spid="285703"/>
                                        </p:tgtEl>
                                        <p:attrNameLst>
                                          <p:attrName>ppt_w</p:attrName>
                                        </p:attrNameLst>
                                      </p:cBhvr>
                                      <p:tavLst>
                                        <p:tav tm="0">
                                          <p:val>
                                            <p:fltVal val="0"/>
                                          </p:val>
                                        </p:tav>
                                        <p:tav tm="100000">
                                          <p:val>
                                            <p:strVal val="#ppt_w"/>
                                          </p:val>
                                        </p:tav>
                                      </p:tavLst>
                                    </p:anim>
                                    <p:anim calcmode="lin" valueType="num">
                                      <p:cBhvr>
                                        <p:cTn id="28" dur="500" fill="hold"/>
                                        <p:tgtEl>
                                          <p:spTgt spid="285703"/>
                                        </p:tgtEl>
                                        <p:attrNameLst>
                                          <p:attrName>ppt_h</p:attrName>
                                        </p:attrNameLst>
                                      </p:cBhvr>
                                      <p:tavLst>
                                        <p:tav tm="0">
                                          <p:val>
                                            <p:fltVal val="0"/>
                                          </p:val>
                                        </p:tav>
                                        <p:tav tm="100000">
                                          <p:val>
                                            <p:strVal val="#ppt_h"/>
                                          </p:val>
                                        </p:tav>
                                      </p:tavLst>
                                    </p:anim>
                                    <p:animEffect transition="in" filter="fade">
                                      <p:cBhvr>
                                        <p:cTn id="29" dur="500"/>
                                        <p:tgtEl>
                                          <p:spTgt spid="285703"/>
                                        </p:tgtEl>
                                      </p:cBhvr>
                                    </p:animEffect>
                                  </p:childTnLst>
                                </p:cTn>
                              </p:par>
                              <p:par>
                                <p:cTn id="30" presetID="53" presetClass="entr" presetSubtype="0" fill="hold" nodeType="withEffect">
                                  <p:stCondLst>
                                    <p:cond delay="0"/>
                                  </p:stCondLst>
                                  <p:childTnLst>
                                    <p:set>
                                      <p:cBhvr>
                                        <p:cTn id="31" dur="1" fill="hold">
                                          <p:stCondLst>
                                            <p:cond delay="0"/>
                                          </p:stCondLst>
                                        </p:cTn>
                                        <p:tgtEl>
                                          <p:spTgt spid="285709"/>
                                        </p:tgtEl>
                                        <p:attrNameLst>
                                          <p:attrName>style.visibility</p:attrName>
                                        </p:attrNameLst>
                                      </p:cBhvr>
                                      <p:to>
                                        <p:strVal val="visible"/>
                                      </p:to>
                                    </p:set>
                                    <p:anim calcmode="lin" valueType="num">
                                      <p:cBhvr>
                                        <p:cTn id="32" dur="500" fill="hold"/>
                                        <p:tgtEl>
                                          <p:spTgt spid="285709"/>
                                        </p:tgtEl>
                                        <p:attrNameLst>
                                          <p:attrName>ppt_w</p:attrName>
                                        </p:attrNameLst>
                                      </p:cBhvr>
                                      <p:tavLst>
                                        <p:tav tm="0">
                                          <p:val>
                                            <p:fltVal val="0"/>
                                          </p:val>
                                        </p:tav>
                                        <p:tav tm="100000">
                                          <p:val>
                                            <p:strVal val="#ppt_w"/>
                                          </p:val>
                                        </p:tav>
                                      </p:tavLst>
                                    </p:anim>
                                    <p:anim calcmode="lin" valueType="num">
                                      <p:cBhvr>
                                        <p:cTn id="33" dur="500" fill="hold"/>
                                        <p:tgtEl>
                                          <p:spTgt spid="285709"/>
                                        </p:tgtEl>
                                        <p:attrNameLst>
                                          <p:attrName>ppt_h</p:attrName>
                                        </p:attrNameLst>
                                      </p:cBhvr>
                                      <p:tavLst>
                                        <p:tav tm="0">
                                          <p:val>
                                            <p:fltVal val="0"/>
                                          </p:val>
                                        </p:tav>
                                        <p:tav tm="100000">
                                          <p:val>
                                            <p:strVal val="#ppt_h"/>
                                          </p:val>
                                        </p:tav>
                                      </p:tavLst>
                                    </p:anim>
                                    <p:animEffect transition="in" filter="fade">
                                      <p:cBhvr>
                                        <p:cTn id="34" dur="500"/>
                                        <p:tgtEl>
                                          <p:spTgt spid="285709"/>
                                        </p:tgtEl>
                                      </p:cBhvr>
                                    </p:animEffect>
                                  </p:childTnLst>
                                </p:cTn>
                              </p:par>
                              <p:par>
                                <p:cTn id="35" presetID="53" presetClass="entr" presetSubtype="0" fill="hold" nodeType="withEffect">
                                  <p:stCondLst>
                                    <p:cond delay="0"/>
                                  </p:stCondLst>
                                  <p:childTnLst>
                                    <p:set>
                                      <p:cBhvr>
                                        <p:cTn id="36" dur="1" fill="hold">
                                          <p:stCondLst>
                                            <p:cond delay="0"/>
                                          </p:stCondLst>
                                        </p:cTn>
                                        <p:tgtEl>
                                          <p:spTgt spid="285710"/>
                                        </p:tgtEl>
                                        <p:attrNameLst>
                                          <p:attrName>style.visibility</p:attrName>
                                        </p:attrNameLst>
                                      </p:cBhvr>
                                      <p:to>
                                        <p:strVal val="visible"/>
                                      </p:to>
                                    </p:set>
                                    <p:anim calcmode="lin" valueType="num">
                                      <p:cBhvr>
                                        <p:cTn id="37" dur="500" fill="hold"/>
                                        <p:tgtEl>
                                          <p:spTgt spid="285710"/>
                                        </p:tgtEl>
                                        <p:attrNameLst>
                                          <p:attrName>ppt_w</p:attrName>
                                        </p:attrNameLst>
                                      </p:cBhvr>
                                      <p:tavLst>
                                        <p:tav tm="0">
                                          <p:val>
                                            <p:fltVal val="0"/>
                                          </p:val>
                                        </p:tav>
                                        <p:tav tm="100000">
                                          <p:val>
                                            <p:strVal val="#ppt_w"/>
                                          </p:val>
                                        </p:tav>
                                      </p:tavLst>
                                    </p:anim>
                                    <p:anim calcmode="lin" valueType="num">
                                      <p:cBhvr>
                                        <p:cTn id="38" dur="500" fill="hold"/>
                                        <p:tgtEl>
                                          <p:spTgt spid="285710"/>
                                        </p:tgtEl>
                                        <p:attrNameLst>
                                          <p:attrName>ppt_h</p:attrName>
                                        </p:attrNameLst>
                                      </p:cBhvr>
                                      <p:tavLst>
                                        <p:tav tm="0">
                                          <p:val>
                                            <p:fltVal val="0"/>
                                          </p:val>
                                        </p:tav>
                                        <p:tav tm="100000">
                                          <p:val>
                                            <p:strVal val="#ppt_h"/>
                                          </p:val>
                                        </p:tav>
                                      </p:tavLst>
                                    </p:anim>
                                    <p:animEffect transition="in" filter="fade">
                                      <p:cBhvr>
                                        <p:cTn id="39" dur="500"/>
                                        <p:tgtEl>
                                          <p:spTgt spid="285710"/>
                                        </p:tgtEl>
                                      </p:cBhvr>
                                    </p:animEffect>
                                  </p:childTnLst>
                                </p:cTn>
                              </p:par>
                              <p:par>
                                <p:cTn id="40" presetID="53" presetClass="entr" presetSubtype="0" fill="hold" nodeType="withEffect">
                                  <p:stCondLst>
                                    <p:cond delay="0"/>
                                  </p:stCondLst>
                                  <p:childTnLst>
                                    <p:set>
                                      <p:cBhvr>
                                        <p:cTn id="41" dur="1" fill="hold">
                                          <p:stCondLst>
                                            <p:cond delay="0"/>
                                          </p:stCondLst>
                                        </p:cTn>
                                        <p:tgtEl>
                                          <p:spTgt spid="285711"/>
                                        </p:tgtEl>
                                        <p:attrNameLst>
                                          <p:attrName>style.visibility</p:attrName>
                                        </p:attrNameLst>
                                      </p:cBhvr>
                                      <p:to>
                                        <p:strVal val="visible"/>
                                      </p:to>
                                    </p:set>
                                    <p:anim calcmode="lin" valueType="num">
                                      <p:cBhvr>
                                        <p:cTn id="42" dur="500" fill="hold"/>
                                        <p:tgtEl>
                                          <p:spTgt spid="285711"/>
                                        </p:tgtEl>
                                        <p:attrNameLst>
                                          <p:attrName>ppt_w</p:attrName>
                                        </p:attrNameLst>
                                      </p:cBhvr>
                                      <p:tavLst>
                                        <p:tav tm="0">
                                          <p:val>
                                            <p:fltVal val="0"/>
                                          </p:val>
                                        </p:tav>
                                        <p:tav tm="100000">
                                          <p:val>
                                            <p:strVal val="#ppt_w"/>
                                          </p:val>
                                        </p:tav>
                                      </p:tavLst>
                                    </p:anim>
                                    <p:anim calcmode="lin" valueType="num">
                                      <p:cBhvr>
                                        <p:cTn id="43" dur="500" fill="hold"/>
                                        <p:tgtEl>
                                          <p:spTgt spid="285711"/>
                                        </p:tgtEl>
                                        <p:attrNameLst>
                                          <p:attrName>ppt_h</p:attrName>
                                        </p:attrNameLst>
                                      </p:cBhvr>
                                      <p:tavLst>
                                        <p:tav tm="0">
                                          <p:val>
                                            <p:fltVal val="0"/>
                                          </p:val>
                                        </p:tav>
                                        <p:tav tm="100000">
                                          <p:val>
                                            <p:strVal val="#ppt_h"/>
                                          </p:val>
                                        </p:tav>
                                      </p:tavLst>
                                    </p:anim>
                                    <p:animEffect transition="in" filter="fade">
                                      <p:cBhvr>
                                        <p:cTn id="44" dur="500"/>
                                        <p:tgtEl>
                                          <p:spTgt spid="285711"/>
                                        </p:tgtEl>
                                      </p:cBhvr>
                                    </p:animEffect>
                                  </p:childTnLst>
                                </p:cTn>
                              </p:par>
                              <p:par>
                                <p:cTn id="45" presetID="53" presetClass="entr" presetSubtype="0" fill="hold" nodeType="withEffect">
                                  <p:stCondLst>
                                    <p:cond delay="0"/>
                                  </p:stCondLst>
                                  <p:childTnLst>
                                    <p:set>
                                      <p:cBhvr>
                                        <p:cTn id="46" dur="1" fill="hold">
                                          <p:stCondLst>
                                            <p:cond delay="0"/>
                                          </p:stCondLst>
                                        </p:cTn>
                                        <p:tgtEl>
                                          <p:spTgt spid="285712"/>
                                        </p:tgtEl>
                                        <p:attrNameLst>
                                          <p:attrName>style.visibility</p:attrName>
                                        </p:attrNameLst>
                                      </p:cBhvr>
                                      <p:to>
                                        <p:strVal val="visible"/>
                                      </p:to>
                                    </p:set>
                                    <p:anim calcmode="lin" valueType="num">
                                      <p:cBhvr>
                                        <p:cTn id="47" dur="500" fill="hold"/>
                                        <p:tgtEl>
                                          <p:spTgt spid="285712"/>
                                        </p:tgtEl>
                                        <p:attrNameLst>
                                          <p:attrName>ppt_w</p:attrName>
                                        </p:attrNameLst>
                                      </p:cBhvr>
                                      <p:tavLst>
                                        <p:tav tm="0">
                                          <p:val>
                                            <p:fltVal val="0"/>
                                          </p:val>
                                        </p:tav>
                                        <p:tav tm="100000">
                                          <p:val>
                                            <p:strVal val="#ppt_w"/>
                                          </p:val>
                                        </p:tav>
                                      </p:tavLst>
                                    </p:anim>
                                    <p:anim calcmode="lin" valueType="num">
                                      <p:cBhvr>
                                        <p:cTn id="48" dur="500" fill="hold"/>
                                        <p:tgtEl>
                                          <p:spTgt spid="285712"/>
                                        </p:tgtEl>
                                        <p:attrNameLst>
                                          <p:attrName>ppt_h</p:attrName>
                                        </p:attrNameLst>
                                      </p:cBhvr>
                                      <p:tavLst>
                                        <p:tav tm="0">
                                          <p:val>
                                            <p:fltVal val="0"/>
                                          </p:val>
                                        </p:tav>
                                        <p:tav tm="100000">
                                          <p:val>
                                            <p:strVal val="#ppt_h"/>
                                          </p:val>
                                        </p:tav>
                                      </p:tavLst>
                                    </p:anim>
                                    <p:animEffect transition="in" filter="fade">
                                      <p:cBhvr>
                                        <p:cTn id="49" dur="500"/>
                                        <p:tgtEl>
                                          <p:spTgt spid="285712"/>
                                        </p:tgtEl>
                                      </p:cBhvr>
                                    </p:animEffect>
                                  </p:childTnLst>
                                </p:cTn>
                              </p:par>
                              <p:par>
                                <p:cTn id="50" presetID="53" presetClass="entr" presetSubtype="0" fill="hold" nodeType="withEffect">
                                  <p:stCondLst>
                                    <p:cond delay="0"/>
                                  </p:stCondLst>
                                  <p:childTnLst>
                                    <p:set>
                                      <p:cBhvr>
                                        <p:cTn id="51" dur="1" fill="hold">
                                          <p:stCondLst>
                                            <p:cond delay="0"/>
                                          </p:stCondLst>
                                        </p:cTn>
                                        <p:tgtEl>
                                          <p:spTgt spid="285723"/>
                                        </p:tgtEl>
                                        <p:attrNameLst>
                                          <p:attrName>style.visibility</p:attrName>
                                        </p:attrNameLst>
                                      </p:cBhvr>
                                      <p:to>
                                        <p:strVal val="visible"/>
                                      </p:to>
                                    </p:set>
                                    <p:anim calcmode="lin" valueType="num">
                                      <p:cBhvr>
                                        <p:cTn id="52" dur="500" fill="hold"/>
                                        <p:tgtEl>
                                          <p:spTgt spid="285723"/>
                                        </p:tgtEl>
                                        <p:attrNameLst>
                                          <p:attrName>ppt_w</p:attrName>
                                        </p:attrNameLst>
                                      </p:cBhvr>
                                      <p:tavLst>
                                        <p:tav tm="0">
                                          <p:val>
                                            <p:fltVal val="0"/>
                                          </p:val>
                                        </p:tav>
                                        <p:tav tm="100000">
                                          <p:val>
                                            <p:strVal val="#ppt_w"/>
                                          </p:val>
                                        </p:tav>
                                      </p:tavLst>
                                    </p:anim>
                                    <p:anim calcmode="lin" valueType="num">
                                      <p:cBhvr>
                                        <p:cTn id="53" dur="500" fill="hold"/>
                                        <p:tgtEl>
                                          <p:spTgt spid="285723"/>
                                        </p:tgtEl>
                                        <p:attrNameLst>
                                          <p:attrName>ppt_h</p:attrName>
                                        </p:attrNameLst>
                                      </p:cBhvr>
                                      <p:tavLst>
                                        <p:tav tm="0">
                                          <p:val>
                                            <p:fltVal val="0"/>
                                          </p:val>
                                        </p:tav>
                                        <p:tav tm="100000">
                                          <p:val>
                                            <p:strVal val="#ppt_h"/>
                                          </p:val>
                                        </p:tav>
                                      </p:tavLst>
                                    </p:anim>
                                    <p:animEffect transition="in" filter="fade">
                                      <p:cBhvr>
                                        <p:cTn id="54" dur="500"/>
                                        <p:tgtEl>
                                          <p:spTgt spid="285723"/>
                                        </p:tgtEl>
                                      </p:cBhvr>
                                    </p:animEffect>
                                  </p:childTnLst>
                                </p:cTn>
                              </p:par>
                              <p:par>
                                <p:cTn id="55" presetID="53" presetClass="entr" presetSubtype="0" fill="hold" nodeType="withEffect">
                                  <p:stCondLst>
                                    <p:cond delay="0"/>
                                  </p:stCondLst>
                                  <p:childTnLst>
                                    <p:set>
                                      <p:cBhvr>
                                        <p:cTn id="56" dur="1" fill="hold">
                                          <p:stCondLst>
                                            <p:cond delay="0"/>
                                          </p:stCondLst>
                                        </p:cTn>
                                        <p:tgtEl>
                                          <p:spTgt spid="285724"/>
                                        </p:tgtEl>
                                        <p:attrNameLst>
                                          <p:attrName>style.visibility</p:attrName>
                                        </p:attrNameLst>
                                      </p:cBhvr>
                                      <p:to>
                                        <p:strVal val="visible"/>
                                      </p:to>
                                    </p:set>
                                    <p:anim calcmode="lin" valueType="num">
                                      <p:cBhvr>
                                        <p:cTn id="57" dur="500" fill="hold"/>
                                        <p:tgtEl>
                                          <p:spTgt spid="285724"/>
                                        </p:tgtEl>
                                        <p:attrNameLst>
                                          <p:attrName>ppt_w</p:attrName>
                                        </p:attrNameLst>
                                      </p:cBhvr>
                                      <p:tavLst>
                                        <p:tav tm="0">
                                          <p:val>
                                            <p:fltVal val="0"/>
                                          </p:val>
                                        </p:tav>
                                        <p:tav tm="100000">
                                          <p:val>
                                            <p:strVal val="#ppt_w"/>
                                          </p:val>
                                        </p:tav>
                                      </p:tavLst>
                                    </p:anim>
                                    <p:anim calcmode="lin" valueType="num">
                                      <p:cBhvr>
                                        <p:cTn id="58" dur="500" fill="hold"/>
                                        <p:tgtEl>
                                          <p:spTgt spid="285724"/>
                                        </p:tgtEl>
                                        <p:attrNameLst>
                                          <p:attrName>ppt_h</p:attrName>
                                        </p:attrNameLst>
                                      </p:cBhvr>
                                      <p:tavLst>
                                        <p:tav tm="0">
                                          <p:val>
                                            <p:fltVal val="0"/>
                                          </p:val>
                                        </p:tav>
                                        <p:tav tm="100000">
                                          <p:val>
                                            <p:strVal val="#ppt_h"/>
                                          </p:val>
                                        </p:tav>
                                      </p:tavLst>
                                    </p:anim>
                                    <p:animEffect transition="in" filter="fade">
                                      <p:cBhvr>
                                        <p:cTn id="59" dur="500"/>
                                        <p:tgtEl>
                                          <p:spTgt spid="285724"/>
                                        </p:tgtEl>
                                      </p:cBhvr>
                                    </p:animEffect>
                                  </p:childTnLst>
                                </p:cTn>
                              </p:par>
                              <p:par>
                                <p:cTn id="60" presetID="53" presetClass="entr" presetSubtype="0" fill="hold" nodeType="withEffect">
                                  <p:stCondLst>
                                    <p:cond delay="0"/>
                                  </p:stCondLst>
                                  <p:childTnLst>
                                    <p:set>
                                      <p:cBhvr>
                                        <p:cTn id="61" dur="1" fill="hold">
                                          <p:stCondLst>
                                            <p:cond delay="0"/>
                                          </p:stCondLst>
                                        </p:cTn>
                                        <p:tgtEl>
                                          <p:spTgt spid="285725"/>
                                        </p:tgtEl>
                                        <p:attrNameLst>
                                          <p:attrName>style.visibility</p:attrName>
                                        </p:attrNameLst>
                                      </p:cBhvr>
                                      <p:to>
                                        <p:strVal val="visible"/>
                                      </p:to>
                                    </p:set>
                                    <p:anim calcmode="lin" valueType="num">
                                      <p:cBhvr>
                                        <p:cTn id="62" dur="500" fill="hold"/>
                                        <p:tgtEl>
                                          <p:spTgt spid="285725"/>
                                        </p:tgtEl>
                                        <p:attrNameLst>
                                          <p:attrName>ppt_w</p:attrName>
                                        </p:attrNameLst>
                                      </p:cBhvr>
                                      <p:tavLst>
                                        <p:tav tm="0">
                                          <p:val>
                                            <p:fltVal val="0"/>
                                          </p:val>
                                        </p:tav>
                                        <p:tav tm="100000">
                                          <p:val>
                                            <p:strVal val="#ppt_w"/>
                                          </p:val>
                                        </p:tav>
                                      </p:tavLst>
                                    </p:anim>
                                    <p:anim calcmode="lin" valueType="num">
                                      <p:cBhvr>
                                        <p:cTn id="63" dur="500" fill="hold"/>
                                        <p:tgtEl>
                                          <p:spTgt spid="285725"/>
                                        </p:tgtEl>
                                        <p:attrNameLst>
                                          <p:attrName>ppt_h</p:attrName>
                                        </p:attrNameLst>
                                      </p:cBhvr>
                                      <p:tavLst>
                                        <p:tav tm="0">
                                          <p:val>
                                            <p:fltVal val="0"/>
                                          </p:val>
                                        </p:tav>
                                        <p:tav tm="100000">
                                          <p:val>
                                            <p:strVal val="#ppt_h"/>
                                          </p:val>
                                        </p:tav>
                                      </p:tavLst>
                                    </p:anim>
                                    <p:animEffect transition="in" filter="fade">
                                      <p:cBhvr>
                                        <p:cTn id="64" dur="500"/>
                                        <p:tgtEl>
                                          <p:spTgt spid="285725"/>
                                        </p:tgtEl>
                                      </p:cBhvr>
                                    </p:animEffect>
                                  </p:childTnLst>
                                </p:cTn>
                              </p:par>
                              <p:par>
                                <p:cTn id="65" presetID="53" presetClass="entr" presetSubtype="0" fill="hold" nodeType="withEffect">
                                  <p:stCondLst>
                                    <p:cond delay="0"/>
                                  </p:stCondLst>
                                  <p:childTnLst>
                                    <p:set>
                                      <p:cBhvr>
                                        <p:cTn id="66" dur="1" fill="hold">
                                          <p:stCondLst>
                                            <p:cond delay="0"/>
                                          </p:stCondLst>
                                        </p:cTn>
                                        <p:tgtEl>
                                          <p:spTgt spid="285726"/>
                                        </p:tgtEl>
                                        <p:attrNameLst>
                                          <p:attrName>style.visibility</p:attrName>
                                        </p:attrNameLst>
                                      </p:cBhvr>
                                      <p:to>
                                        <p:strVal val="visible"/>
                                      </p:to>
                                    </p:set>
                                    <p:anim calcmode="lin" valueType="num">
                                      <p:cBhvr>
                                        <p:cTn id="67" dur="500" fill="hold"/>
                                        <p:tgtEl>
                                          <p:spTgt spid="285726"/>
                                        </p:tgtEl>
                                        <p:attrNameLst>
                                          <p:attrName>ppt_w</p:attrName>
                                        </p:attrNameLst>
                                      </p:cBhvr>
                                      <p:tavLst>
                                        <p:tav tm="0">
                                          <p:val>
                                            <p:fltVal val="0"/>
                                          </p:val>
                                        </p:tav>
                                        <p:tav tm="100000">
                                          <p:val>
                                            <p:strVal val="#ppt_w"/>
                                          </p:val>
                                        </p:tav>
                                      </p:tavLst>
                                    </p:anim>
                                    <p:anim calcmode="lin" valueType="num">
                                      <p:cBhvr>
                                        <p:cTn id="68" dur="500" fill="hold"/>
                                        <p:tgtEl>
                                          <p:spTgt spid="285726"/>
                                        </p:tgtEl>
                                        <p:attrNameLst>
                                          <p:attrName>ppt_h</p:attrName>
                                        </p:attrNameLst>
                                      </p:cBhvr>
                                      <p:tavLst>
                                        <p:tav tm="0">
                                          <p:val>
                                            <p:fltVal val="0"/>
                                          </p:val>
                                        </p:tav>
                                        <p:tav tm="100000">
                                          <p:val>
                                            <p:strVal val="#ppt_h"/>
                                          </p:val>
                                        </p:tav>
                                      </p:tavLst>
                                    </p:anim>
                                    <p:animEffect transition="in" filter="fade">
                                      <p:cBhvr>
                                        <p:cTn id="69" dur="500"/>
                                        <p:tgtEl>
                                          <p:spTgt spid="285726"/>
                                        </p:tgtEl>
                                      </p:cBhvr>
                                    </p:animEffect>
                                  </p:childTnLst>
                                </p:cTn>
                              </p:par>
                              <p:par>
                                <p:cTn id="70" presetID="53" presetClass="entr" presetSubtype="0" fill="hold" nodeType="withEffect">
                                  <p:stCondLst>
                                    <p:cond delay="0"/>
                                  </p:stCondLst>
                                  <p:childTnLst>
                                    <p:set>
                                      <p:cBhvr>
                                        <p:cTn id="71" dur="1" fill="hold">
                                          <p:stCondLst>
                                            <p:cond delay="0"/>
                                          </p:stCondLst>
                                        </p:cTn>
                                        <p:tgtEl>
                                          <p:spTgt spid="285719"/>
                                        </p:tgtEl>
                                        <p:attrNameLst>
                                          <p:attrName>style.visibility</p:attrName>
                                        </p:attrNameLst>
                                      </p:cBhvr>
                                      <p:to>
                                        <p:strVal val="visible"/>
                                      </p:to>
                                    </p:set>
                                    <p:anim calcmode="lin" valueType="num">
                                      <p:cBhvr>
                                        <p:cTn id="72" dur="500" fill="hold"/>
                                        <p:tgtEl>
                                          <p:spTgt spid="285719"/>
                                        </p:tgtEl>
                                        <p:attrNameLst>
                                          <p:attrName>ppt_w</p:attrName>
                                        </p:attrNameLst>
                                      </p:cBhvr>
                                      <p:tavLst>
                                        <p:tav tm="0">
                                          <p:val>
                                            <p:fltVal val="0"/>
                                          </p:val>
                                        </p:tav>
                                        <p:tav tm="100000">
                                          <p:val>
                                            <p:strVal val="#ppt_w"/>
                                          </p:val>
                                        </p:tav>
                                      </p:tavLst>
                                    </p:anim>
                                    <p:anim calcmode="lin" valueType="num">
                                      <p:cBhvr>
                                        <p:cTn id="73" dur="500" fill="hold"/>
                                        <p:tgtEl>
                                          <p:spTgt spid="285719"/>
                                        </p:tgtEl>
                                        <p:attrNameLst>
                                          <p:attrName>ppt_h</p:attrName>
                                        </p:attrNameLst>
                                      </p:cBhvr>
                                      <p:tavLst>
                                        <p:tav tm="0">
                                          <p:val>
                                            <p:fltVal val="0"/>
                                          </p:val>
                                        </p:tav>
                                        <p:tav tm="100000">
                                          <p:val>
                                            <p:strVal val="#ppt_h"/>
                                          </p:val>
                                        </p:tav>
                                      </p:tavLst>
                                    </p:anim>
                                    <p:animEffect transition="in" filter="fade">
                                      <p:cBhvr>
                                        <p:cTn id="74" dur="500"/>
                                        <p:tgtEl>
                                          <p:spTgt spid="285719"/>
                                        </p:tgtEl>
                                      </p:cBhvr>
                                    </p:animEffect>
                                  </p:childTnLst>
                                </p:cTn>
                              </p:par>
                              <p:par>
                                <p:cTn id="75" presetID="53" presetClass="entr" presetSubtype="0" fill="hold" nodeType="withEffect">
                                  <p:stCondLst>
                                    <p:cond delay="0"/>
                                  </p:stCondLst>
                                  <p:childTnLst>
                                    <p:set>
                                      <p:cBhvr>
                                        <p:cTn id="76" dur="1" fill="hold">
                                          <p:stCondLst>
                                            <p:cond delay="0"/>
                                          </p:stCondLst>
                                        </p:cTn>
                                        <p:tgtEl>
                                          <p:spTgt spid="285720"/>
                                        </p:tgtEl>
                                        <p:attrNameLst>
                                          <p:attrName>style.visibility</p:attrName>
                                        </p:attrNameLst>
                                      </p:cBhvr>
                                      <p:to>
                                        <p:strVal val="visible"/>
                                      </p:to>
                                    </p:set>
                                    <p:anim calcmode="lin" valueType="num">
                                      <p:cBhvr>
                                        <p:cTn id="77" dur="500" fill="hold"/>
                                        <p:tgtEl>
                                          <p:spTgt spid="285720"/>
                                        </p:tgtEl>
                                        <p:attrNameLst>
                                          <p:attrName>ppt_w</p:attrName>
                                        </p:attrNameLst>
                                      </p:cBhvr>
                                      <p:tavLst>
                                        <p:tav tm="0">
                                          <p:val>
                                            <p:fltVal val="0"/>
                                          </p:val>
                                        </p:tav>
                                        <p:tav tm="100000">
                                          <p:val>
                                            <p:strVal val="#ppt_w"/>
                                          </p:val>
                                        </p:tav>
                                      </p:tavLst>
                                    </p:anim>
                                    <p:anim calcmode="lin" valueType="num">
                                      <p:cBhvr>
                                        <p:cTn id="78" dur="500" fill="hold"/>
                                        <p:tgtEl>
                                          <p:spTgt spid="285720"/>
                                        </p:tgtEl>
                                        <p:attrNameLst>
                                          <p:attrName>ppt_h</p:attrName>
                                        </p:attrNameLst>
                                      </p:cBhvr>
                                      <p:tavLst>
                                        <p:tav tm="0">
                                          <p:val>
                                            <p:fltVal val="0"/>
                                          </p:val>
                                        </p:tav>
                                        <p:tav tm="100000">
                                          <p:val>
                                            <p:strVal val="#ppt_h"/>
                                          </p:val>
                                        </p:tav>
                                      </p:tavLst>
                                    </p:anim>
                                    <p:animEffect transition="in" filter="fade">
                                      <p:cBhvr>
                                        <p:cTn id="79" dur="500"/>
                                        <p:tgtEl>
                                          <p:spTgt spid="285720"/>
                                        </p:tgtEl>
                                      </p:cBhvr>
                                    </p:animEffect>
                                  </p:childTnLst>
                                </p:cTn>
                              </p:par>
                              <p:par>
                                <p:cTn id="80" presetID="53" presetClass="entr" presetSubtype="0" fill="hold" grpId="0" nodeType="withEffect">
                                  <p:stCondLst>
                                    <p:cond delay="0"/>
                                  </p:stCondLst>
                                  <p:childTnLst>
                                    <p:set>
                                      <p:cBhvr>
                                        <p:cTn id="81" dur="1" fill="hold">
                                          <p:stCondLst>
                                            <p:cond delay="0"/>
                                          </p:stCondLst>
                                        </p:cTn>
                                        <p:tgtEl>
                                          <p:spTgt spid="285707"/>
                                        </p:tgtEl>
                                        <p:attrNameLst>
                                          <p:attrName>style.visibility</p:attrName>
                                        </p:attrNameLst>
                                      </p:cBhvr>
                                      <p:to>
                                        <p:strVal val="visible"/>
                                      </p:to>
                                    </p:set>
                                    <p:anim calcmode="lin" valueType="num">
                                      <p:cBhvr>
                                        <p:cTn id="82" dur="500" fill="hold"/>
                                        <p:tgtEl>
                                          <p:spTgt spid="285707"/>
                                        </p:tgtEl>
                                        <p:attrNameLst>
                                          <p:attrName>ppt_w</p:attrName>
                                        </p:attrNameLst>
                                      </p:cBhvr>
                                      <p:tavLst>
                                        <p:tav tm="0">
                                          <p:val>
                                            <p:fltVal val="0"/>
                                          </p:val>
                                        </p:tav>
                                        <p:tav tm="100000">
                                          <p:val>
                                            <p:strVal val="#ppt_w"/>
                                          </p:val>
                                        </p:tav>
                                      </p:tavLst>
                                    </p:anim>
                                    <p:anim calcmode="lin" valueType="num">
                                      <p:cBhvr>
                                        <p:cTn id="83" dur="500" fill="hold"/>
                                        <p:tgtEl>
                                          <p:spTgt spid="285707"/>
                                        </p:tgtEl>
                                        <p:attrNameLst>
                                          <p:attrName>ppt_h</p:attrName>
                                        </p:attrNameLst>
                                      </p:cBhvr>
                                      <p:tavLst>
                                        <p:tav tm="0">
                                          <p:val>
                                            <p:fltVal val="0"/>
                                          </p:val>
                                        </p:tav>
                                        <p:tav tm="100000">
                                          <p:val>
                                            <p:strVal val="#ppt_h"/>
                                          </p:val>
                                        </p:tav>
                                      </p:tavLst>
                                    </p:anim>
                                    <p:animEffect transition="in" filter="fade">
                                      <p:cBhvr>
                                        <p:cTn id="84" dur="500"/>
                                        <p:tgtEl>
                                          <p:spTgt spid="285707"/>
                                        </p:tgtEl>
                                      </p:cBhvr>
                                    </p:animEffect>
                                  </p:childTnLst>
                                </p:cTn>
                              </p:par>
                              <p:par>
                                <p:cTn id="85" presetID="53" presetClass="entr" presetSubtype="0" fill="hold" grpId="0" nodeType="withEffect">
                                  <p:stCondLst>
                                    <p:cond delay="0"/>
                                  </p:stCondLst>
                                  <p:childTnLst>
                                    <p:set>
                                      <p:cBhvr>
                                        <p:cTn id="86" dur="1" fill="hold">
                                          <p:stCondLst>
                                            <p:cond delay="0"/>
                                          </p:stCondLst>
                                        </p:cTn>
                                        <p:tgtEl>
                                          <p:spTgt spid="285708"/>
                                        </p:tgtEl>
                                        <p:attrNameLst>
                                          <p:attrName>style.visibility</p:attrName>
                                        </p:attrNameLst>
                                      </p:cBhvr>
                                      <p:to>
                                        <p:strVal val="visible"/>
                                      </p:to>
                                    </p:set>
                                    <p:anim calcmode="lin" valueType="num">
                                      <p:cBhvr>
                                        <p:cTn id="87" dur="500" fill="hold"/>
                                        <p:tgtEl>
                                          <p:spTgt spid="285708"/>
                                        </p:tgtEl>
                                        <p:attrNameLst>
                                          <p:attrName>ppt_w</p:attrName>
                                        </p:attrNameLst>
                                      </p:cBhvr>
                                      <p:tavLst>
                                        <p:tav tm="0">
                                          <p:val>
                                            <p:fltVal val="0"/>
                                          </p:val>
                                        </p:tav>
                                        <p:tav tm="100000">
                                          <p:val>
                                            <p:strVal val="#ppt_w"/>
                                          </p:val>
                                        </p:tav>
                                      </p:tavLst>
                                    </p:anim>
                                    <p:anim calcmode="lin" valueType="num">
                                      <p:cBhvr>
                                        <p:cTn id="88" dur="500" fill="hold"/>
                                        <p:tgtEl>
                                          <p:spTgt spid="285708"/>
                                        </p:tgtEl>
                                        <p:attrNameLst>
                                          <p:attrName>ppt_h</p:attrName>
                                        </p:attrNameLst>
                                      </p:cBhvr>
                                      <p:tavLst>
                                        <p:tav tm="0">
                                          <p:val>
                                            <p:fltVal val="0"/>
                                          </p:val>
                                        </p:tav>
                                        <p:tav tm="100000">
                                          <p:val>
                                            <p:strVal val="#ppt_h"/>
                                          </p:val>
                                        </p:tav>
                                      </p:tavLst>
                                    </p:anim>
                                    <p:animEffect transition="in" filter="fade">
                                      <p:cBhvr>
                                        <p:cTn id="89" dur="500"/>
                                        <p:tgtEl>
                                          <p:spTgt spid="285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00" grpId="0"/>
      <p:bldP spid="285701" grpId="0"/>
      <p:bldP spid="285702" grpId="0"/>
      <p:bldP spid="285703" grpId="0" animBg="1"/>
      <p:bldP spid="285707" grpId="0"/>
      <p:bldP spid="28570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8770"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288770" name="CorelDRAW" r:id="rId3" imgW="4476600" imgH="3108240" progId="CorelDraw.Graphic.11">
              <p:embed/>
            </p:oleObj>
          </a:graphicData>
        </a:graphic>
      </p:graphicFrame>
      <p:sp>
        <p:nvSpPr>
          <p:cNvPr id="288771" name="Rectangle 3"/>
          <p:cNvSpPr>
            <a:spLocks noGrp="1" noChangeArrowheads="1"/>
          </p:cNvSpPr>
          <p:nvPr>
            <p:ph type="title"/>
          </p:nvPr>
        </p:nvSpPr>
        <p:spPr/>
        <p:txBody>
          <a:bodyPr/>
          <a:lstStyle/>
          <a:p>
            <a:pPr eaLnBrk="1" hangingPunct="1"/>
            <a:r>
              <a:rPr lang="en-GB" smtClean="0"/>
              <a:t>So how do you become a successful solution provider?</a:t>
            </a:r>
          </a:p>
        </p:txBody>
      </p:sp>
      <p:sp>
        <p:nvSpPr>
          <p:cNvPr id="288772"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288773"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288774"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288775"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288776"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288777"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288778"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288779"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288780"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288781"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288782" name="Group 14"/>
          <p:cNvGrpSpPr>
            <a:grpSpLocks/>
          </p:cNvGrpSpPr>
          <p:nvPr/>
        </p:nvGrpSpPr>
        <p:grpSpPr bwMode="auto">
          <a:xfrm>
            <a:off x="6477000" y="2743200"/>
            <a:ext cx="1938338" cy="1371600"/>
            <a:chOff x="240" y="1728"/>
            <a:chExt cx="1221" cy="864"/>
          </a:xfrm>
        </p:grpSpPr>
        <p:sp>
          <p:nvSpPr>
            <p:cNvPr id="288798"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288799"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288783" name="Group 17"/>
          <p:cNvGrpSpPr>
            <a:grpSpLocks/>
          </p:cNvGrpSpPr>
          <p:nvPr/>
        </p:nvGrpSpPr>
        <p:grpSpPr bwMode="auto">
          <a:xfrm>
            <a:off x="4876800" y="2743200"/>
            <a:ext cx="1054100" cy="1371600"/>
            <a:chOff x="1776" y="1728"/>
            <a:chExt cx="664" cy="864"/>
          </a:xfrm>
        </p:grpSpPr>
        <p:sp>
          <p:nvSpPr>
            <p:cNvPr id="288796"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288797"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288784" name="Group 20"/>
          <p:cNvGrpSpPr>
            <a:grpSpLocks/>
          </p:cNvGrpSpPr>
          <p:nvPr/>
        </p:nvGrpSpPr>
        <p:grpSpPr bwMode="auto">
          <a:xfrm>
            <a:off x="2819400" y="2743200"/>
            <a:ext cx="1066800" cy="1371600"/>
            <a:chOff x="3024" y="1728"/>
            <a:chExt cx="672" cy="864"/>
          </a:xfrm>
        </p:grpSpPr>
        <p:sp>
          <p:nvSpPr>
            <p:cNvPr id="288794"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288795"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288785" name="Group 23"/>
          <p:cNvGrpSpPr>
            <a:grpSpLocks/>
          </p:cNvGrpSpPr>
          <p:nvPr/>
        </p:nvGrpSpPr>
        <p:grpSpPr bwMode="auto">
          <a:xfrm>
            <a:off x="762000" y="2743200"/>
            <a:ext cx="1066800" cy="1371600"/>
            <a:chOff x="4368" y="1728"/>
            <a:chExt cx="672" cy="864"/>
          </a:xfrm>
        </p:grpSpPr>
        <p:sp>
          <p:nvSpPr>
            <p:cNvPr id="288792"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288793"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288786"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288787"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288788" name="Rectangle 28"/>
          <p:cNvSpPr>
            <a:spLocks noChangeArrowheads="1"/>
          </p:cNvSpPr>
          <p:nvPr/>
        </p:nvSpPr>
        <p:spPr bwMode="auto">
          <a:xfrm>
            <a:off x="2438400" y="990600"/>
            <a:ext cx="6096000" cy="48768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288789" name="Rectangle 29"/>
          <p:cNvSpPr>
            <a:spLocks noChangeArrowheads="1"/>
          </p:cNvSpPr>
          <p:nvPr/>
        </p:nvSpPr>
        <p:spPr bwMode="auto">
          <a:xfrm>
            <a:off x="304800" y="2590800"/>
            <a:ext cx="2133600" cy="32766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288790"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288791"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9010"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299010" name="CorelDRAW" r:id="rId3" imgW="4476600" imgH="3108240" progId="CorelDraw.Graphic.11">
              <p:embed/>
            </p:oleObj>
          </a:graphicData>
        </a:graphic>
      </p:graphicFrame>
      <p:sp>
        <p:nvSpPr>
          <p:cNvPr id="299011" name="Rectangle 3"/>
          <p:cNvSpPr>
            <a:spLocks noGrp="1" noChangeArrowheads="1"/>
          </p:cNvSpPr>
          <p:nvPr>
            <p:ph type="title"/>
          </p:nvPr>
        </p:nvSpPr>
        <p:spPr/>
        <p:txBody>
          <a:bodyPr/>
          <a:lstStyle/>
          <a:p>
            <a:pPr eaLnBrk="1" hangingPunct="1"/>
            <a:r>
              <a:rPr lang="en-GB" smtClean="0"/>
              <a:t>So how do you become a successful solution provider?</a:t>
            </a:r>
          </a:p>
        </p:txBody>
      </p:sp>
      <p:sp>
        <p:nvSpPr>
          <p:cNvPr id="299012"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299013"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299014"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299015"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299016"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299017"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299018"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299019"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299020"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299021"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299022" name="Group 14"/>
          <p:cNvGrpSpPr>
            <a:grpSpLocks/>
          </p:cNvGrpSpPr>
          <p:nvPr/>
        </p:nvGrpSpPr>
        <p:grpSpPr bwMode="auto">
          <a:xfrm>
            <a:off x="6477000" y="2743200"/>
            <a:ext cx="1938338" cy="1371600"/>
            <a:chOff x="240" y="1728"/>
            <a:chExt cx="1221" cy="864"/>
          </a:xfrm>
        </p:grpSpPr>
        <p:sp>
          <p:nvSpPr>
            <p:cNvPr id="299040"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299041"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299023" name="Group 17"/>
          <p:cNvGrpSpPr>
            <a:grpSpLocks/>
          </p:cNvGrpSpPr>
          <p:nvPr/>
        </p:nvGrpSpPr>
        <p:grpSpPr bwMode="auto">
          <a:xfrm>
            <a:off x="4876800" y="2743200"/>
            <a:ext cx="1054100" cy="1371600"/>
            <a:chOff x="1776" y="1728"/>
            <a:chExt cx="664" cy="864"/>
          </a:xfrm>
        </p:grpSpPr>
        <p:sp>
          <p:nvSpPr>
            <p:cNvPr id="299038"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299039"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299024" name="Group 20"/>
          <p:cNvGrpSpPr>
            <a:grpSpLocks/>
          </p:cNvGrpSpPr>
          <p:nvPr/>
        </p:nvGrpSpPr>
        <p:grpSpPr bwMode="auto">
          <a:xfrm>
            <a:off x="2819400" y="2743200"/>
            <a:ext cx="1066800" cy="1371600"/>
            <a:chOff x="3024" y="1728"/>
            <a:chExt cx="672" cy="864"/>
          </a:xfrm>
        </p:grpSpPr>
        <p:sp>
          <p:nvSpPr>
            <p:cNvPr id="299036"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299037"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299025" name="Group 23"/>
          <p:cNvGrpSpPr>
            <a:grpSpLocks/>
          </p:cNvGrpSpPr>
          <p:nvPr/>
        </p:nvGrpSpPr>
        <p:grpSpPr bwMode="auto">
          <a:xfrm>
            <a:off x="762000" y="2743200"/>
            <a:ext cx="1066800" cy="1371600"/>
            <a:chOff x="4368" y="1728"/>
            <a:chExt cx="672" cy="864"/>
          </a:xfrm>
        </p:grpSpPr>
        <p:sp>
          <p:nvSpPr>
            <p:cNvPr id="299034"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299035"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299026"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299027"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299028" name="Rectangle 28"/>
          <p:cNvSpPr>
            <a:spLocks noChangeArrowheads="1"/>
          </p:cNvSpPr>
          <p:nvPr/>
        </p:nvSpPr>
        <p:spPr bwMode="auto">
          <a:xfrm>
            <a:off x="2438400" y="2743200"/>
            <a:ext cx="6096000" cy="31242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299029" name="Rectangle 29"/>
          <p:cNvSpPr>
            <a:spLocks noChangeArrowheads="1"/>
          </p:cNvSpPr>
          <p:nvPr/>
        </p:nvSpPr>
        <p:spPr bwMode="auto">
          <a:xfrm>
            <a:off x="304800" y="2590800"/>
            <a:ext cx="2133600" cy="32766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299030" name="Rectangle 30"/>
          <p:cNvSpPr>
            <a:spLocks noChangeArrowheads="1"/>
          </p:cNvSpPr>
          <p:nvPr/>
        </p:nvSpPr>
        <p:spPr bwMode="auto">
          <a:xfrm>
            <a:off x="381000" y="990600"/>
            <a:ext cx="2057400" cy="17526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299031" name="Rectangle 31"/>
          <p:cNvSpPr>
            <a:spLocks noChangeArrowheads="1"/>
          </p:cNvSpPr>
          <p:nvPr/>
        </p:nvSpPr>
        <p:spPr bwMode="auto">
          <a:xfrm>
            <a:off x="4343400" y="990600"/>
            <a:ext cx="4343400" cy="17526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299032"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299033"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0034"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300034" name="CorelDRAW" r:id="rId3" imgW="4476600" imgH="3108240" progId="CorelDraw.Graphic.11">
              <p:embed/>
            </p:oleObj>
          </a:graphicData>
        </a:graphic>
      </p:graphicFrame>
      <p:sp>
        <p:nvSpPr>
          <p:cNvPr id="300035" name="Rectangle 3"/>
          <p:cNvSpPr>
            <a:spLocks noGrp="1" noChangeArrowheads="1"/>
          </p:cNvSpPr>
          <p:nvPr>
            <p:ph type="title"/>
          </p:nvPr>
        </p:nvSpPr>
        <p:spPr/>
        <p:txBody>
          <a:bodyPr/>
          <a:lstStyle/>
          <a:p>
            <a:pPr eaLnBrk="1" hangingPunct="1"/>
            <a:r>
              <a:rPr lang="en-GB" smtClean="0"/>
              <a:t>So how do you become a successful solution provider?</a:t>
            </a:r>
          </a:p>
        </p:txBody>
      </p:sp>
      <p:sp>
        <p:nvSpPr>
          <p:cNvPr id="300036"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300037"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300038"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300039"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300040"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300041"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300042"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300043"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300044"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300045"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300046" name="Group 14"/>
          <p:cNvGrpSpPr>
            <a:grpSpLocks/>
          </p:cNvGrpSpPr>
          <p:nvPr/>
        </p:nvGrpSpPr>
        <p:grpSpPr bwMode="auto">
          <a:xfrm>
            <a:off x="6477000" y="2743200"/>
            <a:ext cx="1938338" cy="1371600"/>
            <a:chOff x="240" y="1728"/>
            <a:chExt cx="1221" cy="864"/>
          </a:xfrm>
        </p:grpSpPr>
        <p:sp>
          <p:nvSpPr>
            <p:cNvPr id="300064"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300065"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300047" name="Group 17"/>
          <p:cNvGrpSpPr>
            <a:grpSpLocks/>
          </p:cNvGrpSpPr>
          <p:nvPr/>
        </p:nvGrpSpPr>
        <p:grpSpPr bwMode="auto">
          <a:xfrm>
            <a:off x="4876800" y="2743200"/>
            <a:ext cx="1054100" cy="1371600"/>
            <a:chOff x="1776" y="1728"/>
            <a:chExt cx="664" cy="864"/>
          </a:xfrm>
        </p:grpSpPr>
        <p:sp>
          <p:nvSpPr>
            <p:cNvPr id="300062"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300063"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300048" name="Group 20"/>
          <p:cNvGrpSpPr>
            <a:grpSpLocks/>
          </p:cNvGrpSpPr>
          <p:nvPr/>
        </p:nvGrpSpPr>
        <p:grpSpPr bwMode="auto">
          <a:xfrm>
            <a:off x="2819400" y="2743200"/>
            <a:ext cx="1066800" cy="1371600"/>
            <a:chOff x="3024" y="1728"/>
            <a:chExt cx="672" cy="864"/>
          </a:xfrm>
        </p:grpSpPr>
        <p:sp>
          <p:nvSpPr>
            <p:cNvPr id="300060"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300061"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300049" name="Group 23"/>
          <p:cNvGrpSpPr>
            <a:grpSpLocks/>
          </p:cNvGrpSpPr>
          <p:nvPr/>
        </p:nvGrpSpPr>
        <p:grpSpPr bwMode="auto">
          <a:xfrm>
            <a:off x="762000" y="2743200"/>
            <a:ext cx="1066800" cy="1371600"/>
            <a:chOff x="4368" y="1728"/>
            <a:chExt cx="672" cy="864"/>
          </a:xfrm>
        </p:grpSpPr>
        <p:sp>
          <p:nvSpPr>
            <p:cNvPr id="300058"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300059"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300050"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300051"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300052" name="Rectangle 28"/>
          <p:cNvSpPr>
            <a:spLocks noChangeArrowheads="1"/>
          </p:cNvSpPr>
          <p:nvPr/>
        </p:nvSpPr>
        <p:spPr bwMode="auto">
          <a:xfrm>
            <a:off x="2438400" y="2743200"/>
            <a:ext cx="6096000" cy="31242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0053" name="Rectangle 29"/>
          <p:cNvSpPr>
            <a:spLocks noChangeArrowheads="1"/>
          </p:cNvSpPr>
          <p:nvPr/>
        </p:nvSpPr>
        <p:spPr bwMode="auto">
          <a:xfrm>
            <a:off x="304800" y="2590800"/>
            <a:ext cx="2133600" cy="32766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0054" name="Rectangle 30"/>
          <p:cNvSpPr>
            <a:spLocks noChangeArrowheads="1"/>
          </p:cNvSpPr>
          <p:nvPr/>
        </p:nvSpPr>
        <p:spPr bwMode="auto">
          <a:xfrm>
            <a:off x="381000" y="990600"/>
            <a:ext cx="3962400" cy="17526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0055" name="Rectangle 31"/>
          <p:cNvSpPr>
            <a:spLocks noChangeArrowheads="1"/>
          </p:cNvSpPr>
          <p:nvPr/>
        </p:nvSpPr>
        <p:spPr bwMode="auto">
          <a:xfrm>
            <a:off x="6400800" y="990600"/>
            <a:ext cx="2286000" cy="17526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0056"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00057"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1058"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301058" name="CorelDRAW" r:id="rId3" imgW="4476600" imgH="3108240" progId="CorelDraw.Graphic.11">
              <p:embed/>
            </p:oleObj>
          </a:graphicData>
        </a:graphic>
      </p:graphicFrame>
      <p:sp>
        <p:nvSpPr>
          <p:cNvPr id="301059" name="Rectangle 3"/>
          <p:cNvSpPr>
            <a:spLocks noGrp="1" noChangeArrowheads="1"/>
          </p:cNvSpPr>
          <p:nvPr>
            <p:ph type="title"/>
          </p:nvPr>
        </p:nvSpPr>
        <p:spPr/>
        <p:txBody>
          <a:bodyPr/>
          <a:lstStyle/>
          <a:p>
            <a:pPr eaLnBrk="1" hangingPunct="1"/>
            <a:r>
              <a:rPr lang="en-GB" smtClean="0"/>
              <a:t>So how do you become a successful solution provider?</a:t>
            </a:r>
          </a:p>
        </p:txBody>
      </p:sp>
      <p:sp>
        <p:nvSpPr>
          <p:cNvPr id="301060"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301061"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301062"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301063"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301064"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301065"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301066"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301067"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301068"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301069"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301070" name="Group 14"/>
          <p:cNvGrpSpPr>
            <a:grpSpLocks/>
          </p:cNvGrpSpPr>
          <p:nvPr/>
        </p:nvGrpSpPr>
        <p:grpSpPr bwMode="auto">
          <a:xfrm>
            <a:off x="6477000" y="2743200"/>
            <a:ext cx="1938338" cy="1371600"/>
            <a:chOff x="240" y="1728"/>
            <a:chExt cx="1221" cy="864"/>
          </a:xfrm>
        </p:grpSpPr>
        <p:sp>
          <p:nvSpPr>
            <p:cNvPr id="301087"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301088"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301071" name="Group 17"/>
          <p:cNvGrpSpPr>
            <a:grpSpLocks/>
          </p:cNvGrpSpPr>
          <p:nvPr/>
        </p:nvGrpSpPr>
        <p:grpSpPr bwMode="auto">
          <a:xfrm>
            <a:off x="4876800" y="2743200"/>
            <a:ext cx="1054100" cy="1371600"/>
            <a:chOff x="1776" y="1728"/>
            <a:chExt cx="664" cy="864"/>
          </a:xfrm>
        </p:grpSpPr>
        <p:sp>
          <p:nvSpPr>
            <p:cNvPr id="301085"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301086"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301072" name="Group 20"/>
          <p:cNvGrpSpPr>
            <a:grpSpLocks/>
          </p:cNvGrpSpPr>
          <p:nvPr/>
        </p:nvGrpSpPr>
        <p:grpSpPr bwMode="auto">
          <a:xfrm>
            <a:off x="2819400" y="2743200"/>
            <a:ext cx="1066800" cy="1371600"/>
            <a:chOff x="3024" y="1728"/>
            <a:chExt cx="672" cy="864"/>
          </a:xfrm>
        </p:grpSpPr>
        <p:sp>
          <p:nvSpPr>
            <p:cNvPr id="301083"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301084"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301073" name="Group 23"/>
          <p:cNvGrpSpPr>
            <a:grpSpLocks/>
          </p:cNvGrpSpPr>
          <p:nvPr/>
        </p:nvGrpSpPr>
        <p:grpSpPr bwMode="auto">
          <a:xfrm>
            <a:off x="762000" y="2743200"/>
            <a:ext cx="1066800" cy="1371600"/>
            <a:chOff x="4368" y="1728"/>
            <a:chExt cx="672" cy="864"/>
          </a:xfrm>
        </p:grpSpPr>
        <p:sp>
          <p:nvSpPr>
            <p:cNvPr id="301081"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301082"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301074"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301075"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301076" name="Rectangle 28"/>
          <p:cNvSpPr>
            <a:spLocks noChangeArrowheads="1"/>
          </p:cNvSpPr>
          <p:nvPr/>
        </p:nvSpPr>
        <p:spPr bwMode="auto">
          <a:xfrm>
            <a:off x="2438400" y="2743200"/>
            <a:ext cx="6096000" cy="31242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1077" name="Rectangle 29"/>
          <p:cNvSpPr>
            <a:spLocks noChangeArrowheads="1"/>
          </p:cNvSpPr>
          <p:nvPr/>
        </p:nvSpPr>
        <p:spPr bwMode="auto">
          <a:xfrm>
            <a:off x="304800" y="2590800"/>
            <a:ext cx="2133600" cy="32766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1078" name="Rectangle 30"/>
          <p:cNvSpPr>
            <a:spLocks noChangeArrowheads="1"/>
          </p:cNvSpPr>
          <p:nvPr/>
        </p:nvSpPr>
        <p:spPr bwMode="auto">
          <a:xfrm>
            <a:off x="381000" y="990600"/>
            <a:ext cx="5943600" cy="17526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1079"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01080"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2082"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302082" name="CorelDRAW" r:id="rId3" imgW="4476600" imgH="3108240" progId="CorelDraw.Graphic.11">
              <p:embed/>
            </p:oleObj>
          </a:graphicData>
        </a:graphic>
      </p:graphicFrame>
      <p:sp>
        <p:nvSpPr>
          <p:cNvPr id="302083" name="Rectangle 3"/>
          <p:cNvSpPr>
            <a:spLocks noGrp="1" noChangeArrowheads="1"/>
          </p:cNvSpPr>
          <p:nvPr>
            <p:ph type="title"/>
          </p:nvPr>
        </p:nvSpPr>
        <p:spPr/>
        <p:txBody>
          <a:bodyPr/>
          <a:lstStyle/>
          <a:p>
            <a:pPr eaLnBrk="1" hangingPunct="1"/>
            <a:r>
              <a:rPr lang="en-GB" smtClean="0"/>
              <a:t>So how do you become a successful solution provider?</a:t>
            </a:r>
          </a:p>
        </p:txBody>
      </p:sp>
      <p:sp>
        <p:nvSpPr>
          <p:cNvPr id="302084"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302085"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302086"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302087"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302088"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302089"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302090"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302091"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302092"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302093"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302094" name="Group 14"/>
          <p:cNvGrpSpPr>
            <a:grpSpLocks/>
          </p:cNvGrpSpPr>
          <p:nvPr/>
        </p:nvGrpSpPr>
        <p:grpSpPr bwMode="auto">
          <a:xfrm>
            <a:off x="6477000" y="2743200"/>
            <a:ext cx="1938338" cy="1371600"/>
            <a:chOff x="240" y="1728"/>
            <a:chExt cx="1221" cy="864"/>
          </a:xfrm>
        </p:grpSpPr>
        <p:sp>
          <p:nvSpPr>
            <p:cNvPr id="302111"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302112"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302095" name="Group 17"/>
          <p:cNvGrpSpPr>
            <a:grpSpLocks/>
          </p:cNvGrpSpPr>
          <p:nvPr/>
        </p:nvGrpSpPr>
        <p:grpSpPr bwMode="auto">
          <a:xfrm>
            <a:off x="4876800" y="2743200"/>
            <a:ext cx="1054100" cy="1371600"/>
            <a:chOff x="1776" y="1728"/>
            <a:chExt cx="664" cy="864"/>
          </a:xfrm>
        </p:grpSpPr>
        <p:sp>
          <p:nvSpPr>
            <p:cNvPr id="302109"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302110"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302096" name="Group 20"/>
          <p:cNvGrpSpPr>
            <a:grpSpLocks/>
          </p:cNvGrpSpPr>
          <p:nvPr/>
        </p:nvGrpSpPr>
        <p:grpSpPr bwMode="auto">
          <a:xfrm>
            <a:off x="2819400" y="2743200"/>
            <a:ext cx="1066800" cy="1371600"/>
            <a:chOff x="3024" y="1728"/>
            <a:chExt cx="672" cy="864"/>
          </a:xfrm>
        </p:grpSpPr>
        <p:sp>
          <p:nvSpPr>
            <p:cNvPr id="302107"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302108"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302097" name="Group 23"/>
          <p:cNvGrpSpPr>
            <a:grpSpLocks/>
          </p:cNvGrpSpPr>
          <p:nvPr/>
        </p:nvGrpSpPr>
        <p:grpSpPr bwMode="auto">
          <a:xfrm>
            <a:off x="762000" y="2743200"/>
            <a:ext cx="1066800" cy="1371600"/>
            <a:chOff x="4368" y="1728"/>
            <a:chExt cx="672" cy="864"/>
          </a:xfrm>
        </p:grpSpPr>
        <p:sp>
          <p:nvSpPr>
            <p:cNvPr id="302105"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302106"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302098"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302099"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302100" name="Rectangle 30"/>
          <p:cNvSpPr>
            <a:spLocks noChangeArrowheads="1"/>
          </p:cNvSpPr>
          <p:nvPr/>
        </p:nvSpPr>
        <p:spPr bwMode="auto">
          <a:xfrm>
            <a:off x="381000" y="990600"/>
            <a:ext cx="8229600" cy="16764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2101" name="Rectangle 32"/>
          <p:cNvSpPr>
            <a:spLocks noChangeArrowheads="1"/>
          </p:cNvSpPr>
          <p:nvPr/>
        </p:nvSpPr>
        <p:spPr bwMode="auto">
          <a:xfrm>
            <a:off x="228600" y="2667000"/>
            <a:ext cx="61722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2102" name="Rectangle 33"/>
          <p:cNvSpPr>
            <a:spLocks noChangeArrowheads="1"/>
          </p:cNvSpPr>
          <p:nvPr/>
        </p:nvSpPr>
        <p:spPr bwMode="auto">
          <a:xfrm>
            <a:off x="381000" y="4191000"/>
            <a:ext cx="8534400" cy="16764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2103"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02104"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3106"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303106" name="CorelDRAW" r:id="rId3" imgW="4476600" imgH="3108240" progId="CorelDraw.Graphic.11">
              <p:embed/>
            </p:oleObj>
          </a:graphicData>
        </a:graphic>
      </p:graphicFrame>
      <p:sp>
        <p:nvSpPr>
          <p:cNvPr id="303107" name="Rectangle 3"/>
          <p:cNvSpPr>
            <a:spLocks noGrp="1" noChangeArrowheads="1"/>
          </p:cNvSpPr>
          <p:nvPr>
            <p:ph type="title"/>
          </p:nvPr>
        </p:nvSpPr>
        <p:spPr/>
        <p:txBody>
          <a:bodyPr/>
          <a:lstStyle/>
          <a:p>
            <a:pPr eaLnBrk="1" hangingPunct="1"/>
            <a:r>
              <a:rPr lang="en-GB" smtClean="0"/>
              <a:t>So how do you become a successful solution provider?</a:t>
            </a:r>
          </a:p>
        </p:txBody>
      </p:sp>
      <p:sp>
        <p:nvSpPr>
          <p:cNvPr id="303108"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303109"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303110"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303111"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303112"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303113"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303114"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303115"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303116"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303117"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303118" name="Group 14"/>
          <p:cNvGrpSpPr>
            <a:grpSpLocks/>
          </p:cNvGrpSpPr>
          <p:nvPr/>
        </p:nvGrpSpPr>
        <p:grpSpPr bwMode="auto">
          <a:xfrm>
            <a:off x="6477000" y="2743200"/>
            <a:ext cx="1938338" cy="1371600"/>
            <a:chOff x="240" y="1728"/>
            <a:chExt cx="1221" cy="864"/>
          </a:xfrm>
        </p:grpSpPr>
        <p:sp>
          <p:nvSpPr>
            <p:cNvPr id="303136"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303137"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303119" name="Group 17"/>
          <p:cNvGrpSpPr>
            <a:grpSpLocks/>
          </p:cNvGrpSpPr>
          <p:nvPr/>
        </p:nvGrpSpPr>
        <p:grpSpPr bwMode="auto">
          <a:xfrm>
            <a:off x="4876800" y="2743200"/>
            <a:ext cx="1054100" cy="1371600"/>
            <a:chOff x="1776" y="1728"/>
            <a:chExt cx="664" cy="864"/>
          </a:xfrm>
        </p:grpSpPr>
        <p:sp>
          <p:nvSpPr>
            <p:cNvPr id="303134"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303135"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303120" name="Group 20"/>
          <p:cNvGrpSpPr>
            <a:grpSpLocks/>
          </p:cNvGrpSpPr>
          <p:nvPr/>
        </p:nvGrpSpPr>
        <p:grpSpPr bwMode="auto">
          <a:xfrm>
            <a:off x="2819400" y="2743200"/>
            <a:ext cx="1066800" cy="1371600"/>
            <a:chOff x="3024" y="1728"/>
            <a:chExt cx="672" cy="864"/>
          </a:xfrm>
        </p:grpSpPr>
        <p:sp>
          <p:nvSpPr>
            <p:cNvPr id="303132"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303133"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303121" name="Group 23"/>
          <p:cNvGrpSpPr>
            <a:grpSpLocks/>
          </p:cNvGrpSpPr>
          <p:nvPr/>
        </p:nvGrpSpPr>
        <p:grpSpPr bwMode="auto">
          <a:xfrm>
            <a:off x="762000" y="2743200"/>
            <a:ext cx="1066800" cy="1371600"/>
            <a:chOff x="4368" y="1728"/>
            <a:chExt cx="672" cy="864"/>
          </a:xfrm>
        </p:grpSpPr>
        <p:sp>
          <p:nvSpPr>
            <p:cNvPr id="303130"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303131"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303122"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303123"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303124" name="Rectangle 28"/>
          <p:cNvSpPr>
            <a:spLocks noChangeArrowheads="1"/>
          </p:cNvSpPr>
          <p:nvPr/>
        </p:nvSpPr>
        <p:spPr bwMode="auto">
          <a:xfrm>
            <a:off x="381000" y="990600"/>
            <a:ext cx="8229600" cy="16764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3125" name="Rectangle 29"/>
          <p:cNvSpPr>
            <a:spLocks noChangeArrowheads="1"/>
          </p:cNvSpPr>
          <p:nvPr/>
        </p:nvSpPr>
        <p:spPr bwMode="auto">
          <a:xfrm>
            <a:off x="228600" y="2667000"/>
            <a:ext cx="41148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3126" name="Rectangle 30"/>
          <p:cNvSpPr>
            <a:spLocks noChangeArrowheads="1"/>
          </p:cNvSpPr>
          <p:nvPr/>
        </p:nvSpPr>
        <p:spPr bwMode="auto">
          <a:xfrm>
            <a:off x="381000" y="4191000"/>
            <a:ext cx="8534400" cy="16002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3127" name="Rectangle 31"/>
          <p:cNvSpPr>
            <a:spLocks noChangeArrowheads="1"/>
          </p:cNvSpPr>
          <p:nvPr/>
        </p:nvSpPr>
        <p:spPr bwMode="auto">
          <a:xfrm>
            <a:off x="6400800" y="2667000"/>
            <a:ext cx="22860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3128"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03129"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4130"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304130" name="CorelDRAW" r:id="rId3" imgW="4476600" imgH="3108240" progId="CorelDraw.Graphic.11">
              <p:embed/>
            </p:oleObj>
          </a:graphicData>
        </a:graphic>
      </p:graphicFrame>
      <p:sp>
        <p:nvSpPr>
          <p:cNvPr id="304131" name="Rectangle 3"/>
          <p:cNvSpPr>
            <a:spLocks noGrp="1" noChangeArrowheads="1"/>
          </p:cNvSpPr>
          <p:nvPr>
            <p:ph type="title"/>
          </p:nvPr>
        </p:nvSpPr>
        <p:spPr/>
        <p:txBody>
          <a:bodyPr/>
          <a:lstStyle/>
          <a:p>
            <a:pPr eaLnBrk="1" hangingPunct="1"/>
            <a:r>
              <a:rPr lang="en-GB" smtClean="0"/>
              <a:t>So how do you become a successful solution provider?</a:t>
            </a:r>
          </a:p>
        </p:txBody>
      </p:sp>
      <p:sp>
        <p:nvSpPr>
          <p:cNvPr id="304132"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304133"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304134"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304135"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304136"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304137"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304138"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304139"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304140"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304141"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304142" name="Group 14"/>
          <p:cNvGrpSpPr>
            <a:grpSpLocks/>
          </p:cNvGrpSpPr>
          <p:nvPr/>
        </p:nvGrpSpPr>
        <p:grpSpPr bwMode="auto">
          <a:xfrm>
            <a:off x="6477000" y="2743200"/>
            <a:ext cx="1938338" cy="1371600"/>
            <a:chOff x="240" y="1728"/>
            <a:chExt cx="1221" cy="864"/>
          </a:xfrm>
        </p:grpSpPr>
        <p:sp>
          <p:nvSpPr>
            <p:cNvPr id="304160"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304161"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304143" name="Group 17"/>
          <p:cNvGrpSpPr>
            <a:grpSpLocks/>
          </p:cNvGrpSpPr>
          <p:nvPr/>
        </p:nvGrpSpPr>
        <p:grpSpPr bwMode="auto">
          <a:xfrm>
            <a:off x="4876800" y="2743200"/>
            <a:ext cx="1054100" cy="1371600"/>
            <a:chOff x="1776" y="1728"/>
            <a:chExt cx="664" cy="864"/>
          </a:xfrm>
        </p:grpSpPr>
        <p:sp>
          <p:nvSpPr>
            <p:cNvPr id="304158"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304159"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304144" name="Group 20"/>
          <p:cNvGrpSpPr>
            <a:grpSpLocks/>
          </p:cNvGrpSpPr>
          <p:nvPr/>
        </p:nvGrpSpPr>
        <p:grpSpPr bwMode="auto">
          <a:xfrm>
            <a:off x="2819400" y="2743200"/>
            <a:ext cx="1066800" cy="1371600"/>
            <a:chOff x="3024" y="1728"/>
            <a:chExt cx="672" cy="864"/>
          </a:xfrm>
        </p:grpSpPr>
        <p:sp>
          <p:nvSpPr>
            <p:cNvPr id="304156"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304157"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304145" name="Group 23"/>
          <p:cNvGrpSpPr>
            <a:grpSpLocks/>
          </p:cNvGrpSpPr>
          <p:nvPr/>
        </p:nvGrpSpPr>
        <p:grpSpPr bwMode="auto">
          <a:xfrm>
            <a:off x="762000" y="2743200"/>
            <a:ext cx="1066800" cy="1371600"/>
            <a:chOff x="4368" y="1728"/>
            <a:chExt cx="672" cy="864"/>
          </a:xfrm>
        </p:grpSpPr>
        <p:sp>
          <p:nvSpPr>
            <p:cNvPr id="304154"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304155"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304146"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304147"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304148" name="Rectangle 28"/>
          <p:cNvSpPr>
            <a:spLocks noChangeArrowheads="1"/>
          </p:cNvSpPr>
          <p:nvPr/>
        </p:nvSpPr>
        <p:spPr bwMode="auto">
          <a:xfrm>
            <a:off x="381000" y="990600"/>
            <a:ext cx="8229600" cy="16764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4149" name="Rectangle 29"/>
          <p:cNvSpPr>
            <a:spLocks noChangeArrowheads="1"/>
          </p:cNvSpPr>
          <p:nvPr/>
        </p:nvSpPr>
        <p:spPr bwMode="auto">
          <a:xfrm>
            <a:off x="228600" y="2667000"/>
            <a:ext cx="20574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4150" name="Rectangle 30"/>
          <p:cNvSpPr>
            <a:spLocks noChangeArrowheads="1"/>
          </p:cNvSpPr>
          <p:nvPr/>
        </p:nvSpPr>
        <p:spPr bwMode="auto">
          <a:xfrm>
            <a:off x="381000" y="4191000"/>
            <a:ext cx="8534400" cy="16764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4151" name="Rectangle 31"/>
          <p:cNvSpPr>
            <a:spLocks noChangeArrowheads="1"/>
          </p:cNvSpPr>
          <p:nvPr/>
        </p:nvSpPr>
        <p:spPr bwMode="auto">
          <a:xfrm>
            <a:off x="4343400" y="2667000"/>
            <a:ext cx="43434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4152"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04153"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2"/>
          <p:cNvSpPr>
            <a:spLocks noGrp="1" noChangeArrowheads="1"/>
          </p:cNvSpPr>
          <p:nvPr>
            <p:ph type="title"/>
          </p:nvPr>
        </p:nvSpPr>
        <p:spPr/>
        <p:txBody>
          <a:bodyPr/>
          <a:lstStyle/>
          <a:p>
            <a:pPr eaLnBrk="1" hangingPunct="1"/>
            <a:r>
              <a:rPr lang="en-GB" smtClean="0"/>
              <a:t>Agenda</a:t>
            </a:r>
          </a:p>
        </p:txBody>
      </p:sp>
      <p:sp>
        <p:nvSpPr>
          <p:cNvPr id="11266" name="Rectangle 3"/>
          <p:cNvSpPr>
            <a:spLocks noGrp="1" noChangeArrowheads="1"/>
          </p:cNvSpPr>
          <p:nvPr>
            <p:ph type="body" idx="1"/>
          </p:nvPr>
        </p:nvSpPr>
        <p:spPr>
          <a:xfrm>
            <a:off x="292100" y="1066800"/>
            <a:ext cx="8229600" cy="4876800"/>
          </a:xfrm>
        </p:spPr>
        <p:txBody>
          <a:bodyPr/>
          <a:lstStyle/>
          <a:p>
            <a:pPr marL="0" indent="0" eaLnBrk="1" hangingPunct="1">
              <a:buFontTx/>
              <a:buNone/>
            </a:pPr>
            <a:r>
              <a:rPr lang="en-GB" sz="2400" smtClean="0"/>
              <a:t>Introduction</a:t>
            </a:r>
          </a:p>
          <a:p>
            <a:pPr marL="0" indent="0" eaLnBrk="1" hangingPunct="1">
              <a:buFontTx/>
              <a:buNone/>
            </a:pPr>
            <a:endParaRPr lang="en-GB" sz="2400" smtClean="0"/>
          </a:p>
          <a:p>
            <a:pPr marL="0" indent="0" eaLnBrk="1" hangingPunct="1">
              <a:buFontTx/>
              <a:buNone/>
            </a:pPr>
            <a:r>
              <a:rPr lang="hr-HR" sz="2400" smtClean="0"/>
              <a:t>Need for Change</a:t>
            </a:r>
            <a:endParaRPr lang="en-GB" sz="2400" smtClean="0"/>
          </a:p>
          <a:p>
            <a:pPr marL="0" indent="0" eaLnBrk="1" hangingPunct="1">
              <a:buFontTx/>
              <a:buNone/>
            </a:pPr>
            <a:endParaRPr lang="en-GB" sz="2400" smtClean="0"/>
          </a:p>
          <a:p>
            <a:pPr marL="0" indent="0" eaLnBrk="1" hangingPunct="1">
              <a:buFontTx/>
              <a:buNone/>
            </a:pPr>
            <a:r>
              <a:rPr lang="en-GB" sz="2400" smtClean="0"/>
              <a:t>What works?</a:t>
            </a:r>
          </a:p>
          <a:p>
            <a:pPr marL="0" indent="0" eaLnBrk="1" hangingPunct="1">
              <a:buFontTx/>
              <a:buNone/>
            </a:pPr>
            <a:endParaRPr lang="en-GB" sz="2400" smtClean="0"/>
          </a:p>
          <a:p>
            <a:pPr marL="0" indent="0" eaLnBrk="1" hangingPunct="1">
              <a:buFontTx/>
              <a:buNone/>
            </a:pPr>
            <a:r>
              <a:rPr lang="en-GB" sz="2400" smtClean="0"/>
              <a:t>Xerox S</a:t>
            </a:r>
            <a:r>
              <a:rPr lang="hr-HR" sz="2400" smtClean="0"/>
              <a:t>olutions for Your Real Business</a:t>
            </a:r>
            <a:endParaRPr lang="en-GB" sz="2400" smtClean="0"/>
          </a:p>
          <a:p>
            <a:pPr marL="0" indent="0" eaLnBrk="1" hangingPunct="1">
              <a:buFontTx/>
              <a:buNone/>
            </a:pPr>
            <a:endParaRPr lang="en-GB" sz="2400" smtClean="0"/>
          </a:p>
          <a:p>
            <a:pPr marL="0" indent="0" eaLnBrk="1" hangingPunct="1">
              <a:buFontTx/>
              <a:buNone/>
            </a:pPr>
            <a:r>
              <a:rPr lang="en-GB" sz="2400" smtClean="0"/>
              <a:t>Customer Applications</a:t>
            </a:r>
          </a:p>
        </p:txBody>
      </p:sp>
      <p:sp>
        <p:nvSpPr>
          <p:cNvPr id="11267"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11268"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5154"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305154" name="CorelDRAW" r:id="rId3" imgW="4476600" imgH="3108240" progId="CorelDraw.Graphic.11">
              <p:embed/>
            </p:oleObj>
          </a:graphicData>
        </a:graphic>
      </p:graphicFrame>
      <p:sp>
        <p:nvSpPr>
          <p:cNvPr id="305155" name="Rectangle 3"/>
          <p:cNvSpPr>
            <a:spLocks noGrp="1" noChangeArrowheads="1"/>
          </p:cNvSpPr>
          <p:nvPr>
            <p:ph type="title"/>
          </p:nvPr>
        </p:nvSpPr>
        <p:spPr/>
        <p:txBody>
          <a:bodyPr/>
          <a:lstStyle/>
          <a:p>
            <a:pPr eaLnBrk="1" hangingPunct="1"/>
            <a:r>
              <a:rPr lang="en-GB" smtClean="0"/>
              <a:t>So how do you become a successful solution provider?</a:t>
            </a:r>
          </a:p>
        </p:txBody>
      </p:sp>
      <p:sp>
        <p:nvSpPr>
          <p:cNvPr id="305156"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305157"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305158"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305159"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305160"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305161"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305162"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305163"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305164"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305165"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305166" name="Group 14"/>
          <p:cNvGrpSpPr>
            <a:grpSpLocks/>
          </p:cNvGrpSpPr>
          <p:nvPr/>
        </p:nvGrpSpPr>
        <p:grpSpPr bwMode="auto">
          <a:xfrm>
            <a:off x="6477000" y="2743200"/>
            <a:ext cx="1938338" cy="1371600"/>
            <a:chOff x="240" y="1728"/>
            <a:chExt cx="1221" cy="864"/>
          </a:xfrm>
        </p:grpSpPr>
        <p:sp>
          <p:nvSpPr>
            <p:cNvPr id="305183"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305184"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305167" name="Group 17"/>
          <p:cNvGrpSpPr>
            <a:grpSpLocks/>
          </p:cNvGrpSpPr>
          <p:nvPr/>
        </p:nvGrpSpPr>
        <p:grpSpPr bwMode="auto">
          <a:xfrm>
            <a:off x="4876800" y="2743200"/>
            <a:ext cx="1054100" cy="1371600"/>
            <a:chOff x="1776" y="1728"/>
            <a:chExt cx="664" cy="864"/>
          </a:xfrm>
        </p:grpSpPr>
        <p:sp>
          <p:nvSpPr>
            <p:cNvPr id="305181"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305182"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305168" name="Group 20"/>
          <p:cNvGrpSpPr>
            <a:grpSpLocks/>
          </p:cNvGrpSpPr>
          <p:nvPr/>
        </p:nvGrpSpPr>
        <p:grpSpPr bwMode="auto">
          <a:xfrm>
            <a:off x="2819400" y="2743200"/>
            <a:ext cx="1066800" cy="1371600"/>
            <a:chOff x="3024" y="1728"/>
            <a:chExt cx="672" cy="864"/>
          </a:xfrm>
        </p:grpSpPr>
        <p:sp>
          <p:nvSpPr>
            <p:cNvPr id="305179"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305180"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305169" name="Group 23"/>
          <p:cNvGrpSpPr>
            <a:grpSpLocks/>
          </p:cNvGrpSpPr>
          <p:nvPr/>
        </p:nvGrpSpPr>
        <p:grpSpPr bwMode="auto">
          <a:xfrm>
            <a:off x="762000" y="2743200"/>
            <a:ext cx="1066800" cy="1371600"/>
            <a:chOff x="4368" y="1728"/>
            <a:chExt cx="672" cy="864"/>
          </a:xfrm>
        </p:grpSpPr>
        <p:sp>
          <p:nvSpPr>
            <p:cNvPr id="305177"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305178"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305170"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305171"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305172" name="Rectangle 28"/>
          <p:cNvSpPr>
            <a:spLocks noChangeArrowheads="1"/>
          </p:cNvSpPr>
          <p:nvPr/>
        </p:nvSpPr>
        <p:spPr bwMode="auto">
          <a:xfrm>
            <a:off x="381000" y="990600"/>
            <a:ext cx="8229600" cy="16764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5173" name="Rectangle 30"/>
          <p:cNvSpPr>
            <a:spLocks noChangeArrowheads="1"/>
          </p:cNvSpPr>
          <p:nvPr/>
        </p:nvSpPr>
        <p:spPr bwMode="auto">
          <a:xfrm>
            <a:off x="381000" y="4191000"/>
            <a:ext cx="8534400" cy="16764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5174" name="Rectangle 31"/>
          <p:cNvSpPr>
            <a:spLocks noChangeArrowheads="1"/>
          </p:cNvSpPr>
          <p:nvPr/>
        </p:nvSpPr>
        <p:spPr bwMode="auto">
          <a:xfrm>
            <a:off x="2286000" y="2667000"/>
            <a:ext cx="64008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5175"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05176"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6178"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306178" name="CorelDRAW" r:id="rId3" imgW="4476600" imgH="3108240" progId="CorelDraw.Graphic.11">
              <p:embed/>
            </p:oleObj>
          </a:graphicData>
        </a:graphic>
      </p:graphicFrame>
      <p:sp>
        <p:nvSpPr>
          <p:cNvPr id="306179" name="Rectangle 3"/>
          <p:cNvSpPr>
            <a:spLocks noGrp="1" noChangeArrowheads="1"/>
          </p:cNvSpPr>
          <p:nvPr>
            <p:ph type="title"/>
          </p:nvPr>
        </p:nvSpPr>
        <p:spPr/>
        <p:txBody>
          <a:bodyPr/>
          <a:lstStyle/>
          <a:p>
            <a:pPr eaLnBrk="1" hangingPunct="1"/>
            <a:r>
              <a:rPr lang="en-GB" smtClean="0"/>
              <a:t>So how do you become a successful solution provider?</a:t>
            </a:r>
          </a:p>
        </p:txBody>
      </p:sp>
      <p:sp>
        <p:nvSpPr>
          <p:cNvPr id="306180"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306181"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306182"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306183"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306184"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306185"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306186"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306187"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306188"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306189"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306190" name="Group 14"/>
          <p:cNvGrpSpPr>
            <a:grpSpLocks/>
          </p:cNvGrpSpPr>
          <p:nvPr/>
        </p:nvGrpSpPr>
        <p:grpSpPr bwMode="auto">
          <a:xfrm>
            <a:off x="6477000" y="2743200"/>
            <a:ext cx="1938338" cy="1371600"/>
            <a:chOff x="240" y="1728"/>
            <a:chExt cx="1221" cy="864"/>
          </a:xfrm>
        </p:grpSpPr>
        <p:sp>
          <p:nvSpPr>
            <p:cNvPr id="306207"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306208"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306191" name="Group 17"/>
          <p:cNvGrpSpPr>
            <a:grpSpLocks/>
          </p:cNvGrpSpPr>
          <p:nvPr/>
        </p:nvGrpSpPr>
        <p:grpSpPr bwMode="auto">
          <a:xfrm>
            <a:off x="4876800" y="2743200"/>
            <a:ext cx="1054100" cy="1371600"/>
            <a:chOff x="1776" y="1728"/>
            <a:chExt cx="664" cy="864"/>
          </a:xfrm>
        </p:grpSpPr>
        <p:sp>
          <p:nvSpPr>
            <p:cNvPr id="306205"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306206"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306192" name="Group 20"/>
          <p:cNvGrpSpPr>
            <a:grpSpLocks/>
          </p:cNvGrpSpPr>
          <p:nvPr/>
        </p:nvGrpSpPr>
        <p:grpSpPr bwMode="auto">
          <a:xfrm>
            <a:off x="2819400" y="2743200"/>
            <a:ext cx="1066800" cy="1371600"/>
            <a:chOff x="3024" y="1728"/>
            <a:chExt cx="672" cy="864"/>
          </a:xfrm>
        </p:grpSpPr>
        <p:sp>
          <p:nvSpPr>
            <p:cNvPr id="306203"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306204"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306193" name="Group 23"/>
          <p:cNvGrpSpPr>
            <a:grpSpLocks/>
          </p:cNvGrpSpPr>
          <p:nvPr/>
        </p:nvGrpSpPr>
        <p:grpSpPr bwMode="auto">
          <a:xfrm>
            <a:off x="762000" y="2743200"/>
            <a:ext cx="1066800" cy="1371600"/>
            <a:chOff x="4368" y="1728"/>
            <a:chExt cx="672" cy="864"/>
          </a:xfrm>
        </p:grpSpPr>
        <p:sp>
          <p:nvSpPr>
            <p:cNvPr id="306201"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306202"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306194"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306195"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306196" name="Rectangle 28"/>
          <p:cNvSpPr>
            <a:spLocks noChangeArrowheads="1"/>
          </p:cNvSpPr>
          <p:nvPr/>
        </p:nvSpPr>
        <p:spPr bwMode="auto">
          <a:xfrm>
            <a:off x="381000" y="990600"/>
            <a:ext cx="8229600" cy="16764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6197" name="Rectangle 29"/>
          <p:cNvSpPr>
            <a:spLocks noChangeArrowheads="1"/>
          </p:cNvSpPr>
          <p:nvPr/>
        </p:nvSpPr>
        <p:spPr bwMode="auto">
          <a:xfrm>
            <a:off x="2286000" y="4191000"/>
            <a:ext cx="6629400" cy="16764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6198" name="Rectangle 30"/>
          <p:cNvSpPr>
            <a:spLocks noChangeArrowheads="1"/>
          </p:cNvSpPr>
          <p:nvPr/>
        </p:nvSpPr>
        <p:spPr bwMode="auto">
          <a:xfrm>
            <a:off x="152400" y="2667000"/>
            <a:ext cx="85344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6199"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06200"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202"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307202" name="CorelDRAW" r:id="rId3" imgW="4476600" imgH="3108240" progId="CorelDraw.Graphic.11">
              <p:embed/>
            </p:oleObj>
          </a:graphicData>
        </a:graphic>
      </p:graphicFrame>
      <p:sp>
        <p:nvSpPr>
          <p:cNvPr id="307203" name="Rectangle 3"/>
          <p:cNvSpPr>
            <a:spLocks noGrp="1" noChangeArrowheads="1"/>
          </p:cNvSpPr>
          <p:nvPr>
            <p:ph type="title"/>
          </p:nvPr>
        </p:nvSpPr>
        <p:spPr/>
        <p:txBody>
          <a:bodyPr/>
          <a:lstStyle/>
          <a:p>
            <a:pPr eaLnBrk="1" hangingPunct="1"/>
            <a:r>
              <a:rPr lang="en-GB" smtClean="0"/>
              <a:t>So how do you become a successful solution provider?</a:t>
            </a:r>
          </a:p>
        </p:txBody>
      </p:sp>
      <p:sp>
        <p:nvSpPr>
          <p:cNvPr id="307204"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307205"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307206"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307207"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307208"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307209"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307210"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307211"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307212"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307213"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307214" name="Group 14"/>
          <p:cNvGrpSpPr>
            <a:grpSpLocks/>
          </p:cNvGrpSpPr>
          <p:nvPr/>
        </p:nvGrpSpPr>
        <p:grpSpPr bwMode="auto">
          <a:xfrm>
            <a:off x="6477000" y="2743200"/>
            <a:ext cx="1938338" cy="1371600"/>
            <a:chOff x="240" y="1728"/>
            <a:chExt cx="1221" cy="864"/>
          </a:xfrm>
        </p:grpSpPr>
        <p:sp>
          <p:nvSpPr>
            <p:cNvPr id="307231"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307232"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307215" name="Group 17"/>
          <p:cNvGrpSpPr>
            <a:grpSpLocks/>
          </p:cNvGrpSpPr>
          <p:nvPr/>
        </p:nvGrpSpPr>
        <p:grpSpPr bwMode="auto">
          <a:xfrm>
            <a:off x="4876800" y="2743200"/>
            <a:ext cx="1054100" cy="1371600"/>
            <a:chOff x="1776" y="1728"/>
            <a:chExt cx="664" cy="864"/>
          </a:xfrm>
        </p:grpSpPr>
        <p:sp>
          <p:nvSpPr>
            <p:cNvPr id="307229"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307230"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307216" name="Group 20"/>
          <p:cNvGrpSpPr>
            <a:grpSpLocks/>
          </p:cNvGrpSpPr>
          <p:nvPr/>
        </p:nvGrpSpPr>
        <p:grpSpPr bwMode="auto">
          <a:xfrm>
            <a:off x="2819400" y="2743200"/>
            <a:ext cx="1066800" cy="1371600"/>
            <a:chOff x="3024" y="1728"/>
            <a:chExt cx="672" cy="864"/>
          </a:xfrm>
        </p:grpSpPr>
        <p:sp>
          <p:nvSpPr>
            <p:cNvPr id="307227"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307228"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307217" name="Group 23"/>
          <p:cNvGrpSpPr>
            <a:grpSpLocks/>
          </p:cNvGrpSpPr>
          <p:nvPr/>
        </p:nvGrpSpPr>
        <p:grpSpPr bwMode="auto">
          <a:xfrm>
            <a:off x="762000" y="2743200"/>
            <a:ext cx="1066800" cy="1371600"/>
            <a:chOff x="4368" y="1728"/>
            <a:chExt cx="672" cy="864"/>
          </a:xfrm>
        </p:grpSpPr>
        <p:sp>
          <p:nvSpPr>
            <p:cNvPr id="307225"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307226"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307218"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307219"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307220" name="Rectangle 28"/>
          <p:cNvSpPr>
            <a:spLocks noChangeArrowheads="1"/>
          </p:cNvSpPr>
          <p:nvPr/>
        </p:nvSpPr>
        <p:spPr bwMode="auto">
          <a:xfrm>
            <a:off x="381000" y="990600"/>
            <a:ext cx="8229600" cy="16764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7221" name="Rectangle 29"/>
          <p:cNvSpPr>
            <a:spLocks noChangeArrowheads="1"/>
          </p:cNvSpPr>
          <p:nvPr/>
        </p:nvSpPr>
        <p:spPr bwMode="auto">
          <a:xfrm>
            <a:off x="152400" y="4191000"/>
            <a:ext cx="21336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7222" name="Rectangle 30"/>
          <p:cNvSpPr>
            <a:spLocks noChangeArrowheads="1"/>
          </p:cNvSpPr>
          <p:nvPr/>
        </p:nvSpPr>
        <p:spPr bwMode="auto">
          <a:xfrm>
            <a:off x="152400" y="2667000"/>
            <a:ext cx="85344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07223"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07224"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8226"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308226" name="CorelDRAW" r:id="rId3" imgW="4476600" imgH="3108240" progId="CorelDraw.Graphic.11">
              <p:embed/>
            </p:oleObj>
          </a:graphicData>
        </a:graphic>
      </p:graphicFrame>
      <p:sp>
        <p:nvSpPr>
          <p:cNvPr id="308227" name="Rectangle 3"/>
          <p:cNvSpPr>
            <a:spLocks noGrp="1" noChangeArrowheads="1"/>
          </p:cNvSpPr>
          <p:nvPr>
            <p:ph type="title"/>
          </p:nvPr>
        </p:nvSpPr>
        <p:spPr/>
        <p:txBody>
          <a:bodyPr/>
          <a:lstStyle/>
          <a:p>
            <a:pPr eaLnBrk="1" hangingPunct="1"/>
            <a:r>
              <a:rPr lang="en-GB" smtClean="0"/>
              <a:t>So how do you become a successful solution provider?</a:t>
            </a:r>
          </a:p>
        </p:txBody>
      </p:sp>
      <p:sp>
        <p:nvSpPr>
          <p:cNvPr id="308228"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308229"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308230"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308231"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308232"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308233"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308234"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308235"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308236"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308237"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308238" name="Group 14"/>
          <p:cNvGrpSpPr>
            <a:grpSpLocks/>
          </p:cNvGrpSpPr>
          <p:nvPr/>
        </p:nvGrpSpPr>
        <p:grpSpPr bwMode="auto">
          <a:xfrm>
            <a:off x="6477000" y="2743200"/>
            <a:ext cx="1938338" cy="1371600"/>
            <a:chOff x="240" y="1728"/>
            <a:chExt cx="1221" cy="864"/>
          </a:xfrm>
        </p:grpSpPr>
        <p:sp>
          <p:nvSpPr>
            <p:cNvPr id="308252"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308253"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308239" name="Group 17"/>
          <p:cNvGrpSpPr>
            <a:grpSpLocks/>
          </p:cNvGrpSpPr>
          <p:nvPr/>
        </p:nvGrpSpPr>
        <p:grpSpPr bwMode="auto">
          <a:xfrm>
            <a:off x="4876800" y="2743200"/>
            <a:ext cx="1054100" cy="1371600"/>
            <a:chOff x="1776" y="1728"/>
            <a:chExt cx="664" cy="864"/>
          </a:xfrm>
        </p:grpSpPr>
        <p:sp>
          <p:nvSpPr>
            <p:cNvPr id="308250"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308251"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308240" name="Group 20"/>
          <p:cNvGrpSpPr>
            <a:grpSpLocks/>
          </p:cNvGrpSpPr>
          <p:nvPr/>
        </p:nvGrpSpPr>
        <p:grpSpPr bwMode="auto">
          <a:xfrm>
            <a:off x="2819400" y="2743200"/>
            <a:ext cx="1066800" cy="1371600"/>
            <a:chOff x="3024" y="1728"/>
            <a:chExt cx="672" cy="864"/>
          </a:xfrm>
        </p:grpSpPr>
        <p:sp>
          <p:nvSpPr>
            <p:cNvPr id="308248"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308249"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308241" name="Group 23"/>
          <p:cNvGrpSpPr>
            <a:grpSpLocks/>
          </p:cNvGrpSpPr>
          <p:nvPr/>
        </p:nvGrpSpPr>
        <p:grpSpPr bwMode="auto">
          <a:xfrm>
            <a:off x="762000" y="2743200"/>
            <a:ext cx="1066800" cy="1371600"/>
            <a:chOff x="4368" y="1728"/>
            <a:chExt cx="672" cy="864"/>
          </a:xfrm>
        </p:grpSpPr>
        <p:sp>
          <p:nvSpPr>
            <p:cNvPr id="308246"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308247"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308242"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308243"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308244"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08245"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Rectangle 2"/>
          <p:cNvSpPr>
            <a:spLocks noGrp="1" noChangeArrowheads="1"/>
          </p:cNvSpPr>
          <p:nvPr>
            <p:ph type="title"/>
          </p:nvPr>
        </p:nvSpPr>
        <p:spPr/>
        <p:txBody>
          <a:bodyPr/>
          <a:lstStyle/>
          <a:p>
            <a:pPr eaLnBrk="1" hangingPunct="1"/>
            <a:r>
              <a:rPr lang="en-GB" smtClean="0"/>
              <a:t>Thought I only had to buy a printer!</a:t>
            </a:r>
          </a:p>
        </p:txBody>
      </p:sp>
      <p:pic>
        <p:nvPicPr>
          <p:cNvPr id="309250" name="Picture 4" descr="iStock_000004482070Medium"/>
          <p:cNvPicPr>
            <a:picLocks noChangeAspect="1" noChangeArrowheads="1"/>
          </p:cNvPicPr>
          <p:nvPr/>
        </p:nvPicPr>
        <p:blipFill>
          <a:blip r:embed="rId3"/>
          <a:srcRect/>
          <a:stretch>
            <a:fillRect/>
          </a:stretch>
        </p:blipFill>
        <p:spPr bwMode="auto">
          <a:xfrm>
            <a:off x="1981200" y="1219200"/>
            <a:ext cx="4953000" cy="4572000"/>
          </a:xfrm>
          <a:prstGeom prst="rect">
            <a:avLst/>
          </a:prstGeom>
          <a:noFill/>
          <a:ln w="9525">
            <a:noFill/>
            <a:miter lim="800000"/>
            <a:headEnd/>
            <a:tailEnd/>
          </a:ln>
        </p:spPr>
      </p:pic>
      <p:sp>
        <p:nvSpPr>
          <p:cNvPr id="309251"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09252"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1" name="Rectangle 2"/>
          <p:cNvSpPr>
            <a:spLocks noGrp="1" noChangeArrowheads="1"/>
          </p:cNvSpPr>
          <p:nvPr>
            <p:ph type="title"/>
          </p:nvPr>
        </p:nvSpPr>
        <p:spPr/>
        <p:txBody>
          <a:bodyPr/>
          <a:lstStyle/>
          <a:p>
            <a:pPr eaLnBrk="1" hangingPunct="1"/>
            <a:r>
              <a:rPr lang="en-GB" smtClean="0"/>
              <a:t>You want to stand out from the crowd</a:t>
            </a:r>
          </a:p>
        </p:txBody>
      </p:sp>
      <p:pic>
        <p:nvPicPr>
          <p:cNvPr id="322562" name="Picture 4" descr="crowd"/>
          <p:cNvPicPr>
            <a:picLocks noChangeAspect="1" noChangeArrowheads="1"/>
          </p:cNvPicPr>
          <p:nvPr/>
        </p:nvPicPr>
        <p:blipFill>
          <a:blip r:embed="rId3"/>
          <a:srcRect/>
          <a:stretch>
            <a:fillRect/>
          </a:stretch>
        </p:blipFill>
        <p:spPr bwMode="auto">
          <a:xfrm>
            <a:off x="1219200" y="1176338"/>
            <a:ext cx="7086600" cy="4762500"/>
          </a:xfrm>
          <a:prstGeom prst="rect">
            <a:avLst/>
          </a:prstGeom>
          <a:noFill/>
          <a:ln w="9525">
            <a:noFill/>
            <a:miter lim="800000"/>
            <a:headEnd/>
            <a:tailEnd/>
          </a:ln>
        </p:spPr>
      </p:pic>
      <p:sp>
        <p:nvSpPr>
          <p:cNvPr id="322563"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22564"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Rectangle 2"/>
          <p:cNvSpPr>
            <a:spLocks noGrp="1" noChangeArrowheads="1"/>
          </p:cNvSpPr>
          <p:nvPr>
            <p:ph type="title"/>
          </p:nvPr>
        </p:nvSpPr>
        <p:spPr/>
        <p:txBody>
          <a:bodyPr/>
          <a:lstStyle/>
          <a:p>
            <a:pPr eaLnBrk="1" hangingPunct="1"/>
            <a:r>
              <a:rPr lang="en-GB" smtClean="0"/>
              <a:t>Why would I get involved in this business!</a:t>
            </a:r>
          </a:p>
        </p:txBody>
      </p:sp>
      <p:sp>
        <p:nvSpPr>
          <p:cNvPr id="315395" name="Rectangle 3"/>
          <p:cNvSpPr>
            <a:spLocks noGrp="1" noChangeArrowheads="1"/>
          </p:cNvSpPr>
          <p:nvPr>
            <p:ph type="body" idx="1"/>
          </p:nvPr>
        </p:nvSpPr>
        <p:spPr>
          <a:xfrm>
            <a:off x="292100" y="1431925"/>
            <a:ext cx="8547100" cy="4511675"/>
          </a:xfrm>
        </p:spPr>
        <p:txBody>
          <a:bodyPr/>
          <a:lstStyle/>
          <a:p>
            <a:pPr marL="0" indent="0" eaLnBrk="1" hangingPunct="1">
              <a:buFontTx/>
              <a:buNone/>
            </a:pPr>
            <a:r>
              <a:rPr lang="en-GB" sz="1800" smtClean="0"/>
              <a:t>Try this:</a:t>
            </a:r>
          </a:p>
          <a:p>
            <a:pPr marL="0" indent="0" eaLnBrk="1" hangingPunct="1">
              <a:buFontTx/>
              <a:buNone/>
            </a:pPr>
            <a:endParaRPr lang="en-GB" sz="1800" smtClean="0"/>
          </a:p>
          <a:p>
            <a:pPr marL="0" indent="0" eaLnBrk="1" hangingPunct="1">
              <a:buFontTx/>
              <a:buNone/>
            </a:pPr>
            <a:r>
              <a:rPr lang="en-GB" sz="1800" smtClean="0"/>
              <a:t>Do a search in your country for digital print</a:t>
            </a:r>
          </a:p>
          <a:p>
            <a:pPr marL="0" indent="0" eaLnBrk="1" hangingPunct="1">
              <a:buFontTx/>
              <a:buNone/>
            </a:pPr>
            <a:endParaRPr lang="en-GB" sz="1800" smtClean="0"/>
          </a:p>
          <a:p>
            <a:pPr marL="0" indent="0" eaLnBrk="1" hangingPunct="1">
              <a:buFontTx/>
              <a:buNone/>
            </a:pPr>
            <a:r>
              <a:rPr lang="en-GB" sz="1800" smtClean="0">
                <a:solidFill>
                  <a:srgbClr val="808080"/>
                </a:solidFill>
              </a:rPr>
              <a:t>A letter sized print $0.65 for a quantity of 200 in the USA (search google Sept 2008)</a:t>
            </a:r>
          </a:p>
          <a:p>
            <a:pPr marL="0" indent="0" eaLnBrk="1" hangingPunct="1">
              <a:buFontTx/>
              <a:buNone/>
            </a:pPr>
            <a:endParaRPr lang="en-GB" sz="1800" smtClean="0">
              <a:solidFill>
                <a:srgbClr val="808080"/>
              </a:solidFill>
            </a:endParaRPr>
          </a:p>
          <a:p>
            <a:pPr marL="0" indent="0" eaLnBrk="1" hangingPunct="1">
              <a:buFontTx/>
              <a:buNone/>
            </a:pPr>
            <a:r>
              <a:rPr lang="en-GB" sz="1800" smtClean="0"/>
              <a:t>Interquest Report stated that digital printers have profit margins between 20 – 29% </a:t>
            </a:r>
          </a:p>
          <a:p>
            <a:pPr marL="0" indent="0" eaLnBrk="1" hangingPunct="1">
              <a:buFontTx/>
              <a:buNone/>
            </a:pPr>
            <a:endParaRPr lang="en-GB" sz="1800" smtClean="0"/>
          </a:p>
          <a:p>
            <a:pPr marL="0" indent="0" eaLnBrk="1" hangingPunct="1">
              <a:buFontTx/>
              <a:buNone/>
            </a:pPr>
            <a:r>
              <a:rPr lang="en-GB" sz="1800" smtClean="0">
                <a:solidFill>
                  <a:srgbClr val="808080"/>
                </a:solidFill>
              </a:rPr>
              <a:t>$0.13 per letter print (20%)</a:t>
            </a:r>
          </a:p>
          <a:p>
            <a:pPr marL="0" indent="0" eaLnBrk="1" hangingPunct="1">
              <a:buFontTx/>
              <a:buNone/>
            </a:pPr>
            <a:endParaRPr lang="en-GB" sz="1800" smtClean="0">
              <a:solidFill>
                <a:srgbClr val="808080"/>
              </a:solidFill>
            </a:endParaRPr>
          </a:p>
          <a:p>
            <a:pPr marL="0" indent="0" eaLnBrk="1" hangingPunct="1">
              <a:buFontTx/>
              <a:buNone/>
            </a:pPr>
            <a:r>
              <a:rPr lang="en-GB" sz="1800" smtClean="0"/>
              <a:t>The average iGen3 in the US prints 500K per month letter impressions</a:t>
            </a:r>
          </a:p>
          <a:p>
            <a:pPr marL="0" indent="0" eaLnBrk="1" hangingPunct="1">
              <a:buFontTx/>
              <a:buNone/>
            </a:pPr>
            <a:r>
              <a:rPr lang="en-GB" sz="1400" smtClean="0"/>
              <a:t>(That’s the highest of any digital press model but still less than 4 hours a day)</a:t>
            </a:r>
          </a:p>
          <a:p>
            <a:pPr marL="0" indent="0" eaLnBrk="1" hangingPunct="1">
              <a:buFontTx/>
              <a:buNone/>
            </a:pPr>
            <a:endParaRPr lang="en-GB" sz="1400" smtClean="0"/>
          </a:p>
          <a:p>
            <a:pPr marL="0" indent="0" eaLnBrk="1" hangingPunct="1">
              <a:buFontTx/>
              <a:buNone/>
            </a:pPr>
            <a:r>
              <a:rPr lang="en-GB" sz="1800" smtClean="0">
                <a:solidFill>
                  <a:srgbClr val="808080"/>
                </a:solidFill>
              </a:rPr>
              <a:t>$65,000 per month or $780,000 per year</a:t>
            </a:r>
          </a:p>
        </p:txBody>
      </p:sp>
      <p:sp>
        <p:nvSpPr>
          <p:cNvPr id="315396" name="Rectangle 4"/>
          <p:cNvSpPr>
            <a:spLocks noChangeArrowheads="1"/>
          </p:cNvSpPr>
          <p:nvPr/>
        </p:nvSpPr>
        <p:spPr bwMode="auto">
          <a:xfrm>
            <a:off x="228600" y="1295400"/>
            <a:ext cx="8686800" cy="4648200"/>
          </a:xfrm>
          <a:prstGeom prst="rect">
            <a:avLst/>
          </a:prstGeom>
          <a:solidFill>
            <a:schemeClr val="bg1">
              <a:alpha val="81960"/>
            </a:schemeClr>
          </a:solidFill>
          <a:ln w="9525" algn="ctr">
            <a:noFill/>
            <a:miter lim="800000"/>
            <a:headEnd/>
            <a:tailEnd/>
          </a:ln>
        </p:spPr>
        <p:txBody>
          <a:bodyPr wrap="none" anchor="ctr"/>
          <a:lstStyle/>
          <a:p>
            <a:pPr algn="ctr"/>
            <a:endParaRPr lang="hr-HR"/>
          </a:p>
        </p:txBody>
      </p:sp>
      <p:sp>
        <p:nvSpPr>
          <p:cNvPr id="313348"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13349"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5395">
                                            <p:txEl>
                                              <p:pRg st="0" end="0"/>
                                            </p:txEl>
                                          </p:spTgt>
                                        </p:tgtEl>
                                        <p:attrNameLst>
                                          <p:attrName>style.visibility</p:attrName>
                                        </p:attrNameLst>
                                      </p:cBhvr>
                                      <p:to>
                                        <p:strVal val="visible"/>
                                      </p:to>
                                    </p:set>
                                    <p:anim calcmode="lin" valueType="num">
                                      <p:cBhvr additive="base">
                                        <p:cTn id="7" dur="500" fill="hold"/>
                                        <p:tgtEl>
                                          <p:spTgt spid="31539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1539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5395">
                                            <p:txEl>
                                              <p:pRg st="2" end="2"/>
                                            </p:txEl>
                                          </p:spTgt>
                                        </p:tgtEl>
                                        <p:attrNameLst>
                                          <p:attrName>style.visibility</p:attrName>
                                        </p:attrNameLst>
                                      </p:cBhvr>
                                      <p:to>
                                        <p:strVal val="visible"/>
                                      </p:to>
                                    </p:set>
                                    <p:anim calcmode="lin" valueType="num">
                                      <p:cBhvr additive="base">
                                        <p:cTn id="13" dur="500" fill="hold"/>
                                        <p:tgtEl>
                                          <p:spTgt spid="315395">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1539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15395">
                                            <p:txEl>
                                              <p:pRg st="4" end="4"/>
                                            </p:txEl>
                                          </p:spTgt>
                                        </p:tgtEl>
                                        <p:attrNameLst>
                                          <p:attrName>style.visibility</p:attrName>
                                        </p:attrNameLst>
                                      </p:cBhvr>
                                      <p:to>
                                        <p:strVal val="visible"/>
                                      </p:to>
                                    </p:set>
                                    <p:anim calcmode="lin" valueType="num">
                                      <p:cBhvr additive="base">
                                        <p:cTn id="19" dur="500" fill="hold"/>
                                        <p:tgtEl>
                                          <p:spTgt spid="315395">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1539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15395">
                                            <p:txEl>
                                              <p:pRg st="6" end="6"/>
                                            </p:txEl>
                                          </p:spTgt>
                                        </p:tgtEl>
                                        <p:attrNameLst>
                                          <p:attrName>style.visibility</p:attrName>
                                        </p:attrNameLst>
                                      </p:cBhvr>
                                      <p:to>
                                        <p:strVal val="visible"/>
                                      </p:to>
                                    </p:set>
                                    <p:anim calcmode="lin" valueType="num">
                                      <p:cBhvr additive="base">
                                        <p:cTn id="25" dur="500" fill="hold"/>
                                        <p:tgtEl>
                                          <p:spTgt spid="315395">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1539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15395">
                                            <p:txEl>
                                              <p:pRg st="8" end="8"/>
                                            </p:txEl>
                                          </p:spTgt>
                                        </p:tgtEl>
                                        <p:attrNameLst>
                                          <p:attrName>style.visibility</p:attrName>
                                        </p:attrNameLst>
                                      </p:cBhvr>
                                      <p:to>
                                        <p:strVal val="visible"/>
                                      </p:to>
                                    </p:set>
                                    <p:anim calcmode="lin" valueType="num">
                                      <p:cBhvr additive="base">
                                        <p:cTn id="31" dur="500" fill="hold"/>
                                        <p:tgtEl>
                                          <p:spTgt spid="315395">
                                            <p:txEl>
                                              <p:pRg st="8" end="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15395">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15395">
                                            <p:txEl>
                                              <p:pRg st="10" end="10"/>
                                            </p:txEl>
                                          </p:spTgt>
                                        </p:tgtEl>
                                        <p:attrNameLst>
                                          <p:attrName>style.visibility</p:attrName>
                                        </p:attrNameLst>
                                      </p:cBhvr>
                                      <p:to>
                                        <p:strVal val="visible"/>
                                      </p:to>
                                    </p:set>
                                    <p:anim calcmode="lin" valueType="num">
                                      <p:cBhvr additive="base">
                                        <p:cTn id="37" dur="500" fill="hold"/>
                                        <p:tgtEl>
                                          <p:spTgt spid="315395">
                                            <p:txEl>
                                              <p:pRg st="10" end="1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15395">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15395">
                                            <p:txEl>
                                              <p:pRg st="11" end="11"/>
                                            </p:txEl>
                                          </p:spTgt>
                                        </p:tgtEl>
                                        <p:attrNameLst>
                                          <p:attrName>style.visibility</p:attrName>
                                        </p:attrNameLst>
                                      </p:cBhvr>
                                      <p:to>
                                        <p:strVal val="visible"/>
                                      </p:to>
                                    </p:set>
                                    <p:anim calcmode="lin" valueType="num">
                                      <p:cBhvr additive="base">
                                        <p:cTn id="43" dur="500" fill="hold"/>
                                        <p:tgtEl>
                                          <p:spTgt spid="315395">
                                            <p:txEl>
                                              <p:pRg st="11" end="11"/>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15395">
                                            <p:txEl>
                                              <p:pRg st="11" end="11"/>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15395">
                                            <p:txEl>
                                              <p:pRg st="13" end="13"/>
                                            </p:txEl>
                                          </p:spTgt>
                                        </p:tgtEl>
                                        <p:attrNameLst>
                                          <p:attrName>style.visibility</p:attrName>
                                        </p:attrNameLst>
                                      </p:cBhvr>
                                      <p:to>
                                        <p:strVal val="visible"/>
                                      </p:to>
                                    </p:set>
                                    <p:anim calcmode="lin" valueType="num">
                                      <p:cBhvr additive="base">
                                        <p:cTn id="49" dur="500" fill="hold"/>
                                        <p:tgtEl>
                                          <p:spTgt spid="315395">
                                            <p:txEl>
                                              <p:pRg st="13" end="13"/>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15395">
                                            <p:txEl>
                                              <p:pRg st="13" end="13"/>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53" presetClass="entr" presetSubtype="0" fill="hold" grpId="0" nodeType="clickEffect">
                                  <p:stCondLst>
                                    <p:cond delay="0"/>
                                  </p:stCondLst>
                                  <p:childTnLst>
                                    <p:set>
                                      <p:cBhvr>
                                        <p:cTn id="54" dur="1" fill="hold">
                                          <p:stCondLst>
                                            <p:cond delay="0"/>
                                          </p:stCondLst>
                                        </p:cTn>
                                        <p:tgtEl>
                                          <p:spTgt spid="315396"/>
                                        </p:tgtEl>
                                        <p:attrNameLst>
                                          <p:attrName>style.visibility</p:attrName>
                                        </p:attrNameLst>
                                      </p:cBhvr>
                                      <p:to>
                                        <p:strVal val="visible"/>
                                      </p:to>
                                    </p:set>
                                    <p:anim calcmode="lin" valueType="num">
                                      <p:cBhvr>
                                        <p:cTn id="55" dur="500" fill="hold"/>
                                        <p:tgtEl>
                                          <p:spTgt spid="315396"/>
                                        </p:tgtEl>
                                        <p:attrNameLst>
                                          <p:attrName>ppt_w</p:attrName>
                                        </p:attrNameLst>
                                      </p:cBhvr>
                                      <p:tavLst>
                                        <p:tav tm="0">
                                          <p:val>
                                            <p:fltVal val="0"/>
                                          </p:val>
                                        </p:tav>
                                        <p:tav tm="100000">
                                          <p:val>
                                            <p:strVal val="#ppt_w"/>
                                          </p:val>
                                        </p:tav>
                                      </p:tavLst>
                                    </p:anim>
                                    <p:anim calcmode="lin" valueType="num">
                                      <p:cBhvr>
                                        <p:cTn id="56" dur="500" fill="hold"/>
                                        <p:tgtEl>
                                          <p:spTgt spid="315396"/>
                                        </p:tgtEl>
                                        <p:attrNameLst>
                                          <p:attrName>ppt_h</p:attrName>
                                        </p:attrNameLst>
                                      </p:cBhvr>
                                      <p:tavLst>
                                        <p:tav tm="0">
                                          <p:val>
                                            <p:fltVal val="0"/>
                                          </p:val>
                                        </p:tav>
                                        <p:tav tm="100000">
                                          <p:val>
                                            <p:strVal val="#ppt_h"/>
                                          </p:val>
                                        </p:tav>
                                      </p:tavLst>
                                    </p:anim>
                                    <p:animEffect transition="in" filter="fade">
                                      <p:cBhvr>
                                        <p:cTn id="57" dur="500"/>
                                        <p:tgtEl>
                                          <p:spTgt spid="3153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395" grpId="0" build="p"/>
      <p:bldP spid="31539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8466"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318466" name="CorelDRAW" r:id="rId3" imgW="4476600" imgH="3108240" progId="CorelDraw.Graphic.11">
              <p:embed/>
            </p:oleObj>
          </a:graphicData>
        </a:graphic>
      </p:graphicFrame>
      <p:sp>
        <p:nvSpPr>
          <p:cNvPr id="318467" name="Rectangle 3"/>
          <p:cNvSpPr>
            <a:spLocks noGrp="1" noChangeArrowheads="1"/>
          </p:cNvSpPr>
          <p:nvPr>
            <p:ph type="title"/>
          </p:nvPr>
        </p:nvSpPr>
        <p:spPr/>
        <p:txBody>
          <a:bodyPr/>
          <a:lstStyle/>
          <a:p>
            <a:pPr eaLnBrk="1" hangingPunct="1"/>
            <a:r>
              <a:rPr lang="en-GB" smtClean="0"/>
              <a:t>Can you implement such a business change?</a:t>
            </a:r>
          </a:p>
        </p:txBody>
      </p:sp>
      <p:sp>
        <p:nvSpPr>
          <p:cNvPr id="318468"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318469"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318470"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318471"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318472"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318473"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318474"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318475"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318476"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318477"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318478" name="Group 14"/>
          <p:cNvGrpSpPr>
            <a:grpSpLocks/>
          </p:cNvGrpSpPr>
          <p:nvPr/>
        </p:nvGrpSpPr>
        <p:grpSpPr bwMode="auto">
          <a:xfrm>
            <a:off x="6477000" y="2743200"/>
            <a:ext cx="1938338" cy="1371600"/>
            <a:chOff x="240" y="1728"/>
            <a:chExt cx="1221" cy="864"/>
          </a:xfrm>
        </p:grpSpPr>
        <p:sp>
          <p:nvSpPr>
            <p:cNvPr id="318492"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318493"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318479" name="Group 17"/>
          <p:cNvGrpSpPr>
            <a:grpSpLocks/>
          </p:cNvGrpSpPr>
          <p:nvPr/>
        </p:nvGrpSpPr>
        <p:grpSpPr bwMode="auto">
          <a:xfrm>
            <a:off x="4876800" y="2743200"/>
            <a:ext cx="1054100" cy="1371600"/>
            <a:chOff x="1776" y="1728"/>
            <a:chExt cx="664" cy="864"/>
          </a:xfrm>
        </p:grpSpPr>
        <p:sp>
          <p:nvSpPr>
            <p:cNvPr id="318490"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318491"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318480" name="Group 20"/>
          <p:cNvGrpSpPr>
            <a:grpSpLocks/>
          </p:cNvGrpSpPr>
          <p:nvPr/>
        </p:nvGrpSpPr>
        <p:grpSpPr bwMode="auto">
          <a:xfrm>
            <a:off x="2819400" y="2743200"/>
            <a:ext cx="1066800" cy="1371600"/>
            <a:chOff x="3024" y="1728"/>
            <a:chExt cx="672" cy="864"/>
          </a:xfrm>
        </p:grpSpPr>
        <p:sp>
          <p:nvSpPr>
            <p:cNvPr id="318488"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318489"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318481" name="Group 23"/>
          <p:cNvGrpSpPr>
            <a:grpSpLocks/>
          </p:cNvGrpSpPr>
          <p:nvPr/>
        </p:nvGrpSpPr>
        <p:grpSpPr bwMode="auto">
          <a:xfrm>
            <a:off x="762000" y="2743200"/>
            <a:ext cx="1066800" cy="1371600"/>
            <a:chOff x="4368" y="1728"/>
            <a:chExt cx="672" cy="864"/>
          </a:xfrm>
        </p:grpSpPr>
        <p:sp>
          <p:nvSpPr>
            <p:cNvPr id="318486"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318487"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318482"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318483"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318484"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18485"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1298"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311298" name="CorelDRAW" r:id="rId3" imgW="4476600" imgH="3108240" progId="CorelDraw.Graphic.11">
              <p:embed/>
            </p:oleObj>
          </a:graphicData>
        </a:graphic>
      </p:graphicFrame>
      <p:sp>
        <p:nvSpPr>
          <p:cNvPr id="311299" name="Rectangle 3"/>
          <p:cNvSpPr>
            <a:spLocks noGrp="1" noChangeArrowheads="1"/>
          </p:cNvSpPr>
          <p:nvPr>
            <p:ph type="title"/>
          </p:nvPr>
        </p:nvSpPr>
        <p:spPr/>
        <p:txBody>
          <a:bodyPr/>
          <a:lstStyle/>
          <a:p>
            <a:pPr eaLnBrk="1" hangingPunct="1"/>
            <a:r>
              <a:rPr lang="en-GB" smtClean="0"/>
              <a:t>Three Key Areas</a:t>
            </a:r>
          </a:p>
        </p:txBody>
      </p:sp>
      <p:sp>
        <p:nvSpPr>
          <p:cNvPr id="311300"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311301"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311302"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311303"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311304"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311305"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311306"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311307"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311308"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311309"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311310" name="Group 14"/>
          <p:cNvGrpSpPr>
            <a:grpSpLocks/>
          </p:cNvGrpSpPr>
          <p:nvPr/>
        </p:nvGrpSpPr>
        <p:grpSpPr bwMode="auto">
          <a:xfrm>
            <a:off x="6477000" y="2743200"/>
            <a:ext cx="1938338" cy="1371600"/>
            <a:chOff x="240" y="1728"/>
            <a:chExt cx="1221" cy="864"/>
          </a:xfrm>
        </p:grpSpPr>
        <p:sp>
          <p:nvSpPr>
            <p:cNvPr id="311330"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2"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311311" name="Group 17"/>
          <p:cNvGrpSpPr>
            <a:grpSpLocks/>
          </p:cNvGrpSpPr>
          <p:nvPr/>
        </p:nvGrpSpPr>
        <p:grpSpPr bwMode="auto">
          <a:xfrm>
            <a:off x="4876800" y="2743200"/>
            <a:ext cx="1054100" cy="1371600"/>
            <a:chOff x="1776" y="1728"/>
            <a:chExt cx="664" cy="864"/>
          </a:xfrm>
        </p:grpSpPr>
        <p:sp>
          <p:nvSpPr>
            <p:cNvPr id="311328"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311329"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311312" name="Group 20"/>
          <p:cNvGrpSpPr>
            <a:grpSpLocks/>
          </p:cNvGrpSpPr>
          <p:nvPr/>
        </p:nvGrpSpPr>
        <p:grpSpPr bwMode="auto">
          <a:xfrm>
            <a:off x="2819400" y="2743200"/>
            <a:ext cx="1066800" cy="1371600"/>
            <a:chOff x="3024" y="1728"/>
            <a:chExt cx="672" cy="864"/>
          </a:xfrm>
        </p:grpSpPr>
        <p:sp>
          <p:nvSpPr>
            <p:cNvPr id="311326"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311327"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311313" name="Group 23"/>
          <p:cNvGrpSpPr>
            <a:grpSpLocks/>
          </p:cNvGrpSpPr>
          <p:nvPr/>
        </p:nvGrpSpPr>
        <p:grpSpPr bwMode="auto">
          <a:xfrm>
            <a:off x="762000" y="2743200"/>
            <a:ext cx="1066800" cy="1371600"/>
            <a:chOff x="4368" y="1728"/>
            <a:chExt cx="672" cy="864"/>
          </a:xfrm>
        </p:grpSpPr>
        <p:sp>
          <p:nvSpPr>
            <p:cNvPr id="311324"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311325"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311314"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311315"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311331" name="Rectangle 35"/>
          <p:cNvSpPr>
            <a:spLocks noChangeArrowheads="1"/>
          </p:cNvSpPr>
          <p:nvPr/>
        </p:nvSpPr>
        <p:spPr bwMode="auto">
          <a:xfrm>
            <a:off x="381000" y="1066800"/>
            <a:ext cx="5715000" cy="1600200"/>
          </a:xfrm>
          <a:prstGeom prst="rect">
            <a:avLst/>
          </a:prstGeom>
          <a:noFill/>
          <a:ln w="57150" algn="ctr">
            <a:solidFill>
              <a:schemeClr val="accent2"/>
            </a:solidFill>
            <a:miter lim="800000"/>
            <a:headEnd/>
            <a:tailEnd/>
          </a:ln>
        </p:spPr>
        <p:txBody>
          <a:bodyPr wrap="none" anchor="ctr"/>
          <a:lstStyle/>
          <a:p>
            <a:pPr algn="ctr"/>
            <a:endParaRPr lang="en-GB"/>
          </a:p>
        </p:txBody>
      </p:sp>
      <p:sp>
        <p:nvSpPr>
          <p:cNvPr id="311317" name="Rectangle 36"/>
          <p:cNvSpPr>
            <a:spLocks noChangeArrowheads="1"/>
          </p:cNvSpPr>
          <p:nvPr/>
        </p:nvSpPr>
        <p:spPr bwMode="auto">
          <a:xfrm>
            <a:off x="152400" y="4267200"/>
            <a:ext cx="20574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11318" name="Rectangle 37"/>
          <p:cNvSpPr>
            <a:spLocks noChangeArrowheads="1"/>
          </p:cNvSpPr>
          <p:nvPr/>
        </p:nvSpPr>
        <p:spPr bwMode="auto">
          <a:xfrm>
            <a:off x="152400" y="2743200"/>
            <a:ext cx="85344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11319" name="Rectangle 38"/>
          <p:cNvSpPr>
            <a:spLocks noChangeArrowheads="1"/>
          </p:cNvSpPr>
          <p:nvPr/>
        </p:nvSpPr>
        <p:spPr bwMode="auto">
          <a:xfrm>
            <a:off x="6477000" y="990600"/>
            <a:ext cx="2209800" cy="17526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11335" name="Rectangle 39"/>
          <p:cNvSpPr>
            <a:spLocks noChangeArrowheads="1"/>
          </p:cNvSpPr>
          <p:nvPr/>
        </p:nvSpPr>
        <p:spPr bwMode="auto">
          <a:xfrm>
            <a:off x="2133600" y="4191000"/>
            <a:ext cx="2667000" cy="1600200"/>
          </a:xfrm>
          <a:prstGeom prst="rect">
            <a:avLst/>
          </a:prstGeom>
          <a:noFill/>
          <a:ln w="57150" algn="ctr">
            <a:solidFill>
              <a:schemeClr val="accent2"/>
            </a:solidFill>
            <a:miter lim="800000"/>
            <a:headEnd/>
            <a:tailEnd/>
          </a:ln>
        </p:spPr>
        <p:txBody>
          <a:bodyPr wrap="none" anchor="ctr"/>
          <a:lstStyle/>
          <a:p>
            <a:pPr algn="ctr"/>
            <a:endParaRPr lang="en-GB"/>
          </a:p>
        </p:txBody>
      </p:sp>
      <p:sp>
        <p:nvSpPr>
          <p:cNvPr id="311336" name="Text Box 40"/>
          <p:cNvSpPr txBox="1">
            <a:spLocks noChangeArrowheads="1"/>
          </p:cNvSpPr>
          <p:nvPr/>
        </p:nvSpPr>
        <p:spPr bwMode="auto">
          <a:xfrm>
            <a:off x="5064125" y="4419600"/>
            <a:ext cx="3438525" cy="1311275"/>
          </a:xfrm>
          <a:prstGeom prst="rect">
            <a:avLst/>
          </a:prstGeom>
          <a:noFill/>
          <a:ln w="9525" algn="ctr">
            <a:noFill/>
            <a:miter lim="800000"/>
            <a:headEnd/>
            <a:tailEnd/>
          </a:ln>
        </p:spPr>
        <p:txBody>
          <a:bodyPr wrap="none">
            <a:spAutoFit/>
          </a:bodyPr>
          <a:lstStyle/>
          <a:p>
            <a:pPr algn="ctr"/>
            <a:r>
              <a:rPr lang="en-GB" sz="4000">
                <a:solidFill>
                  <a:schemeClr val="tx2"/>
                </a:solidFill>
              </a:rPr>
              <a:t>Right</a:t>
            </a:r>
          </a:p>
          <a:p>
            <a:pPr algn="ctr"/>
            <a:r>
              <a:rPr lang="en-GB" sz="4000">
                <a:solidFill>
                  <a:schemeClr val="tx2"/>
                </a:solidFill>
              </a:rPr>
              <a:t>Business Model</a:t>
            </a:r>
          </a:p>
        </p:txBody>
      </p:sp>
      <p:sp>
        <p:nvSpPr>
          <p:cNvPr id="311322"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11323"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11331"/>
                                        </p:tgtEl>
                                        <p:attrNameLst>
                                          <p:attrName>style.visibility</p:attrName>
                                        </p:attrNameLst>
                                      </p:cBhvr>
                                      <p:to>
                                        <p:strVal val="visible"/>
                                      </p:to>
                                    </p:set>
                                    <p:anim calcmode="lin" valueType="num">
                                      <p:cBhvr>
                                        <p:cTn id="7" dur="500" fill="hold"/>
                                        <p:tgtEl>
                                          <p:spTgt spid="311331"/>
                                        </p:tgtEl>
                                        <p:attrNameLst>
                                          <p:attrName>ppt_w</p:attrName>
                                        </p:attrNameLst>
                                      </p:cBhvr>
                                      <p:tavLst>
                                        <p:tav tm="0">
                                          <p:val>
                                            <p:fltVal val="0"/>
                                          </p:val>
                                        </p:tav>
                                        <p:tav tm="100000">
                                          <p:val>
                                            <p:strVal val="#ppt_w"/>
                                          </p:val>
                                        </p:tav>
                                      </p:tavLst>
                                    </p:anim>
                                    <p:anim calcmode="lin" valueType="num">
                                      <p:cBhvr>
                                        <p:cTn id="8" dur="500" fill="hold"/>
                                        <p:tgtEl>
                                          <p:spTgt spid="311331"/>
                                        </p:tgtEl>
                                        <p:attrNameLst>
                                          <p:attrName>ppt_h</p:attrName>
                                        </p:attrNameLst>
                                      </p:cBhvr>
                                      <p:tavLst>
                                        <p:tav tm="0">
                                          <p:val>
                                            <p:fltVal val="0"/>
                                          </p:val>
                                        </p:tav>
                                        <p:tav tm="100000">
                                          <p:val>
                                            <p:strVal val="#ppt_h"/>
                                          </p:val>
                                        </p:tav>
                                      </p:tavLst>
                                    </p:anim>
                                    <p:animEffect transition="in" filter="fade">
                                      <p:cBhvr>
                                        <p:cTn id="9" dur="500"/>
                                        <p:tgtEl>
                                          <p:spTgt spid="311331"/>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11335"/>
                                        </p:tgtEl>
                                        <p:attrNameLst>
                                          <p:attrName>style.visibility</p:attrName>
                                        </p:attrNameLst>
                                      </p:cBhvr>
                                      <p:to>
                                        <p:strVal val="visible"/>
                                      </p:to>
                                    </p:set>
                                    <p:anim calcmode="lin" valueType="num">
                                      <p:cBhvr>
                                        <p:cTn id="12" dur="500" fill="hold"/>
                                        <p:tgtEl>
                                          <p:spTgt spid="311335"/>
                                        </p:tgtEl>
                                        <p:attrNameLst>
                                          <p:attrName>ppt_w</p:attrName>
                                        </p:attrNameLst>
                                      </p:cBhvr>
                                      <p:tavLst>
                                        <p:tav tm="0">
                                          <p:val>
                                            <p:fltVal val="0"/>
                                          </p:val>
                                        </p:tav>
                                        <p:tav tm="100000">
                                          <p:val>
                                            <p:strVal val="#ppt_w"/>
                                          </p:val>
                                        </p:tav>
                                      </p:tavLst>
                                    </p:anim>
                                    <p:anim calcmode="lin" valueType="num">
                                      <p:cBhvr>
                                        <p:cTn id="13" dur="500" fill="hold"/>
                                        <p:tgtEl>
                                          <p:spTgt spid="311335"/>
                                        </p:tgtEl>
                                        <p:attrNameLst>
                                          <p:attrName>ppt_h</p:attrName>
                                        </p:attrNameLst>
                                      </p:cBhvr>
                                      <p:tavLst>
                                        <p:tav tm="0">
                                          <p:val>
                                            <p:fltVal val="0"/>
                                          </p:val>
                                        </p:tav>
                                        <p:tav tm="100000">
                                          <p:val>
                                            <p:strVal val="#ppt_h"/>
                                          </p:val>
                                        </p:tav>
                                      </p:tavLst>
                                    </p:anim>
                                    <p:animEffect transition="in" filter="fade">
                                      <p:cBhvr>
                                        <p:cTn id="14" dur="500"/>
                                        <p:tgtEl>
                                          <p:spTgt spid="311335"/>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311336"/>
                                        </p:tgtEl>
                                        <p:attrNameLst>
                                          <p:attrName>style.visibility</p:attrName>
                                        </p:attrNameLst>
                                      </p:cBhvr>
                                      <p:to>
                                        <p:strVal val="visible"/>
                                      </p:to>
                                    </p:set>
                                    <p:anim calcmode="lin" valueType="num">
                                      <p:cBhvr>
                                        <p:cTn id="17" dur="500" fill="hold"/>
                                        <p:tgtEl>
                                          <p:spTgt spid="311336"/>
                                        </p:tgtEl>
                                        <p:attrNameLst>
                                          <p:attrName>ppt_w</p:attrName>
                                        </p:attrNameLst>
                                      </p:cBhvr>
                                      <p:tavLst>
                                        <p:tav tm="0">
                                          <p:val>
                                            <p:fltVal val="0"/>
                                          </p:val>
                                        </p:tav>
                                        <p:tav tm="100000">
                                          <p:val>
                                            <p:strVal val="#ppt_w"/>
                                          </p:val>
                                        </p:tav>
                                      </p:tavLst>
                                    </p:anim>
                                    <p:anim calcmode="lin" valueType="num">
                                      <p:cBhvr>
                                        <p:cTn id="18" dur="500" fill="hold"/>
                                        <p:tgtEl>
                                          <p:spTgt spid="311336"/>
                                        </p:tgtEl>
                                        <p:attrNameLst>
                                          <p:attrName>ppt_h</p:attrName>
                                        </p:attrNameLst>
                                      </p:cBhvr>
                                      <p:tavLst>
                                        <p:tav tm="0">
                                          <p:val>
                                            <p:fltVal val="0"/>
                                          </p:val>
                                        </p:tav>
                                        <p:tav tm="100000">
                                          <p:val>
                                            <p:strVal val="#ppt_h"/>
                                          </p:val>
                                        </p:tav>
                                      </p:tavLst>
                                    </p:anim>
                                    <p:animEffect transition="in" filter="fade">
                                      <p:cBhvr>
                                        <p:cTn id="19" dur="500"/>
                                        <p:tgtEl>
                                          <p:spTgt spid="311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331" grpId="0" animBg="1"/>
      <p:bldP spid="311335" grpId="0" animBg="1"/>
      <p:bldP spid="31133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0514"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320514" name="CorelDRAW" r:id="rId3" imgW="4476600" imgH="3108240" progId="CorelDraw.Graphic.11">
              <p:embed/>
            </p:oleObj>
          </a:graphicData>
        </a:graphic>
      </p:graphicFrame>
      <p:sp>
        <p:nvSpPr>
          <p:cNvPr id="320515" name="Rectangle 3"/>
          <p:cNvSpPr>
            <a:spLocks noGrp="1" noChangeArrowheads="1"/>
          </p:cNvSpPr>
          <p:nvPr>
            <p:ph type="title"/>
          </p:nvPr>
        </p:nvSpPr>
        <p:spPr/>
        <p:txBody>
          <a:bodyPr/>
          <a:lstStyle/>
          <a:p>
            <a:pPr eaLnBrk="1" hangingPunct="1"/>
            <a:r>
              <a:rPr lang="en-GB" smtClean="0"/>
              <a:t>Three Key Areas</a:t>
            </a:r>
          </a:p>
        </p:txBody>
      </p:sp>
      <p:sp>
        <p:nvSpPr>
          <p:cNvPr id="320516"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320517"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320518"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320519"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320520"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320521"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320522"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320523"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320524"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320525"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320526" name="Group 14"/>
          <p:cNvGrpSpPr>
            <a:grpSpLocks/>
          </p:cNvGrpSpPr>
          <p:nvPr/>
        </p:nvGrpSpPr>
        <p:grpSpPr bwMode="auto">
          <a:xfrm>
            <a:off x="6477000" y="2743200"/>
            <a:ext cx="1938338" cy="1371600"/>
            <a:chOff x="240" y="1728"/>
            <a:chExt cx="1221" cy="864"/>
          </a:xfrm>
        </p:grpSpPr>
        <p:sp>
          <p:nvSpPr>
            <p:cNvPr id="320546"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320547"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320527" name="Group 17"/>
          <p:cNvGrpSpPr>
            <a:grpSpLocks/>
          </p:cNvGrpSpPr>
          <p:nvPr/>
        </p:nvGrpSpPr>
        <p:grpSpPr bwMode="auto">
          <a:xfrm>
            <a:off x="4876800" y="2743200"/>
            <a:ext cx="1054100" cy="1371600"/>
            <a:chOff x="1776" y="1728"/>
            <a:chExt cx="664" cy="864"/>
          </a:xfrm>
        </p:grpSpPr>
        <p:sp>
          <p:nvSpPr>
            <p:cNvPr id="2"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3"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320528" name="Group 20"/>
          <p:cNvGrpSpPr>
            <a:grpSpLocks/>
          </p:cNvGrpSpPr>
          <p:nvPr/>
        </p:nvGrpSpPr>
        <p:grpSpPr bwMode="auto">
          <a:xfrm>
            <a:off x="2819400" y="2743200"/>
            <a:ext cx="1066800" cy="1371600"/>
            <a:chOff x="3024" y="1728"/>
            <a:chExt cx="672" cy="864"/>
          </a:xfrm>
        </p:grpSpPr>
        <p:sp>
          <p:nvSpPr>
            <p:cNvPr id="320542"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320543"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320529" name="Group 23"/>
          <p:cNvGrpSpPr>
            <a:grpSpLocks/>
          </p:cNvGrpSpPr>
          <p:nvPr/>
        </p:nvGrpSpPr>
        <p:grpSpPr bwMode="auto">
          <a:xfrm>
            <a:off x="762000" y="2743200"/>
            <a:ext cx="1066800" cy="1371600"/>
            <a:chOff x="4368" y="1728"/>
            <a:chExt cx="672" cy="864"/>
          </a:xfrm>
        </p:grpSpPr>
        <p:sp>
          <p:nvSpPr>
            <p:cNvPr id="4"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320541"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320530"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320531"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320540" name="Rectangle 28"/>
          <p:cNvSpPr>
            <a:spLocks noChangeArrowheads="1"/>
          </p:cNvSpPr>
          <p:nvPr/>
        </p:nvSpPr>
        <p:spPr bwMode="auto">
          <a:xfrm>
            <a:off x="6477000" y="1066800"/>
            <a:ext cx="1981200" cy="3200400"/>
          </a:xfrm>
          <a:prstGeom prst="rect">
            <a:avLst/>
          </a:prstGeom>
          <a:noFill/>
          <a:ln w="57150" algn="ctr">
            <a:solidFill>
              <a:schemeClr val="folHlink"/>
            </a:solidFill>
            <a:miter lim="800000"/>
            <a:headEnd/>
            <a:tailEnd/>
          </a:ln>
        </p:spPr>
        <p:txBody>
          <a:bodyPr wrap="none" anchor="ctr"/>
          <a:lstStyle/>
          <a:p>
            <a:pPr algn="ctr"/>
            <a:endParaRPr lang="en-GB"/>
          </a:p>
        </p:txBody>
      </p:sp>
      <p:sp>
        <p:nvSpPr>
          <p:cNvPr id="320533" name="Rectangle 29"/>
          <p:cNvSpPr>
            <a:spLocks noChangeArrowheads="1"/>
          </p:cNvSpPr>
          <p:nvPr/>
        </p:nvSpPr>
        <p:spPr bwMode="auto">
          <a:xfrm>
            <a:off x="2362200" y="4267200"/>
            <a:ext cx="24384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20534" name="Rectangle 30"/>
          <p:cNvSpPr>
            <a:spLocks noChangeArrowheads="1"/>
          </p:cNvSpPr>
          <p:nvPr/>
        </p:nvSpPr>
        <p:spPr bwMode="auto">
          <a:xfrm>
            <a:off x="2590800" y="2743200"/>
            <a:ext cx="36576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20535" name="Rectangle 31"/>
          <p:cNvSpPr>
            <a:spLocks noChangeArrowheads="1"/>
          </p:cNvSpPr>
          <p:nvPr/>
        </p:nvSpPr>
        <p:spPr bwMode="auto">
          <a:xfrm>
            <a:off x="381000" y="914400"/>
            <a:ext cx="6019800" cy="17526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20544" name="Rectangle 32"/>
          <p:cNvSpPr>
            <a:spLocks noChangeArrowheads="1"/>
          </p:cNvSpPr>
          <p:nvPr/>
        </p:nvSpPr>
        <p:spPr bwMode="auto">
          <a:xfrm>
            <a:off x="228600" y="2590800"/>
            <a:ext cx="2133600" cy="3276600"/>
          </a:xfrm>
          <a:prstGeom prst="rect">
            <a:avLst/>
          </a:prstGeom>
          <a:noFill/>
          <a:ln w="57150" algn="ctr">
            <a:solidFill>
              <a:schemeClr val="folHlink"/>
            </a:solidFill>
            <a:miter lim="800000"/>
            <a:headEnd/>
            <a:tailEnd/>
          </a:ln>
        </p:spPr>
        <p:txBody>
          <a:bodyPr wrap="none" anchor="ctr"/>
          <a:lstStyle/>
          <a:p>
            <a:pPr algn="ctr"/>
            <a:endParaRPr lang="en-GB"/>
          </a:p>
        </p:txBody>
      </p:sp>
      <p:sp>
        <p:nvSpPr>
          <p:cNvPr id="320545" name="Text Box 33"/>
          <p:cNvSpPr txBox="1">
            <a:spLocks noChangeArrowheads="1"/>
          </p:cNvSpPr>
          <p:nvPr/>
        </p:nvSpPr>
        <p:spPr bwMode="auto">
          <a:xfrm>
            <a:off x="5811838" y="4419600"/>
            <a:ext cx="1938337" cy="1311275"/>
          </a:xfrm>
          <a:prstGeom prst="rect">
            <a:avLst/>
          </a:prstGeom>
          <a:noFill/>
          <a:ln w="9525" algn="ctr">
            <a:noFill/>
            <a:miter lim="800000"/>
            <a:headEnd/>
            <a:tailEnd/>
          </a:ln>
        </p:spPr>
        <p:txBody>
          <a:bodyPr wrap="none">
            <a:spAutoFit/>
          </a:bodyPr>
          <a:lstStyle/>
          <a:p>
            <a:pPr algn="ctr"/>
            <a:r>
              <a:rPr lang="en-GB" sz="4000">
                <a:solidFill>
                  <a:schemeClr val="folHlink"/>
                </a:solidFill>
              </a:rPr>
              <a:t>Right</a:t>
            </a:r>
          </a:p>
          <a:p>
            <a:pPr algn="ctr"/>
            <a:r>
              <a:rPr lang="en-GB" sz="4000">
                <a:solidFill>
                  <a:schemeClr val="folHlink"/>
                </a:solidFill>
              </a:rPr>
              <a:t>Solution</a:t>
            </a:r>
          </a:p>
        </p:txBody>
      </p:sp>
      <p:sp>
        <p:nvSpPr>
          <p:cNvPr id="320538"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20539"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20540"/>
                                        </p:tgtEl>
                                        <p:attrNameLst>
                                          <p:attrName>style.visibility</p:attrName>
                                        </p:attrNameLst>
                                      </p:cBhvr>
                                      <p:to>
                                        <p:strVal val="visible"/>
                                      </p:to>
                                    </p:set>
                                    <p:anim calcmode="lin" valueType="num">
                                      <p:cBhvr>
                                        <p:cTn id="7" dur="500" fill="hold"/>
                                        <p:tgtEl>
                                          <p:spTgt spid="320540"/>
                                        </p:tgtEl>
                                        <p:attrNameLst>
                                          <p:attrName>ppt_w</p:attrName>
                                        </p:attrNameLst>
                                      </p:cBhvr>
                                      <p:tavLst>
                                        <p:tav tm="0">
                                          <p:val>
                                            <p:fltVal val="0"/>
                                          </p:val>
                                        </p:tav>
                                        <p:tav tm="100000">
                                          <p:val>
                                            <p:strVal val="#ppt_w"/>
                                          </p:val>
                                        </p:tav>
                                      </p:tavLst>
                                    </p:anim>
                                    <p:anim calcmode="lin" valueType="num">
                                      <p:cBhvr>
                                        <p:cTn id="8" dur="500" fill="hold"/>
                                        <p:tgtEl>
                                          <p:spTgt spid="320540"/>
                                        </p:tgtEl>
                                        <p:attrNameLst>
                                          <p:attrName>ppt_h</p:attrName>
                                        </p:attrNameLst>
                                      </p:cBhvr>
                                      <p:tavLst>
                                        <p:tav tm="0">
                                          <p:val>
                                            <p:fltVal val="0"/>
                                          </p:val>
                                        </p:tav>
                                        <p:tav tm="100000">
                                          <p:val>
                                            <p:strVal val="#ppt_h"/>
                                          </p:val>
                                        </p:tav>
                                      </p:tavLst>
                                    </p:anim>
                                    <p:animEffect transition="in" filter="fade">
                                      <p:cBhvr>
                                        <p:cTn id="9" dur="500"/>
                                        <p:tgtEl>
                                          <p:spTgt spid="320540"/>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20544"/>
                                        </p:tgtEl>
                                        <p:attrNameLst>
                                          <p:attrName>style.visibility</p:attrName>
                                        </p:attrNameLst>
                                      </p:cBhvr>
                                      <p:to>
                                        <p:strVal val="visible"/>
                                      </p:to>
                                    </p:set>
                                    <p:anim calcmode="lin" valueType="num">
                                      <p:cBhvr>
                                        <p:cTn id="12" dur="500" fill="hold"/>
                                        <p:tgtEl>
                                          <p:spTgt spid="320544"/>
                                        </p:tgtEl>
                                        <p:attrNameLst>
                                          <p:attrName>ppt_w</p:attrName>
                                        </p:attrNameLst>
                                      </p:cBhvr>
                                      <p:tavLst>
                                        <p:tav tm="0">
                                          <p:val>
                                            <p:fltVal val="0"/>
                                          </p:val>
                                        </p:tav>
                                        <p:tav tm="100000">
                                          <p:val>
                                            <p:strVal val="#ppt_w"/>
                                          </p:val>
                                        </p:tav>
                                      </p:tavLst>
                                    </p:anim>
                                    <p:anim calcmode="lin" valueType="num">
                                      <p:cBhvr>
                                        <p:cTn id="13" dur="500" fill="hold"/>
                                        <p:tgtEl>
                                          <p:spTgt spid="320544"/>
                                        </p:tgtEl>
                                        <p:attrNameLst>
                                          <p:attrName>ppt_h</p:attrName>
                                        </p:attrNameLst>
                                      </p:cBhvr>
                                      <p:tavLst>
                                        <p:tav tm="0">
                                          <p:val>
                                            <p:fltVal val="0"/>
                                          </p:val>
                                        </p:tav>
                                        <p:tav tm="100000">
                                          <p:val>
                                            <p:strVal val="#ppt_h"/>
                                          </p:val>
                                        </p:tav>
                                      </p:tavLst>
                                    </p:anim>
                                    <p:animEffect transition="in" filter="fade">
                                      <p:cBhvr>
                                        <p:cTn id="14" dur="500"/>
                                        <p:tgtEl>
                                          <p:spTgt spid="320544"/>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320545"/>
                                        </p:tgtEl>
                                        <p:attrNameLst>
                                          <p:attrName>style.visibility</p:attrName>
                                        </p:attrNameLst>
                                      </p:cBhvr>
                                      <p:to>
                                        <p:strVal val="visible"/>
                                      </p:to>
                                    </p:set>
                                    <p:anim calcmode="lin" valueType="num">
                                      <p:cBhvr>
                                        <p:cTn id="17" dur="500" fill="hold"/>
                                        <p:tgtEl>
                                          <p:spTgt spid="320545"/>
                                        </p:tgtEl>
                                        <p:attrNameLst>
                                          <p:attrName>ppt_w</p:attrName>
                                        </p:attrNameLst>
                                      </p:cBhvr>
                                      <p:tavLst>
                                        <p:tav tm="0">
                                          <p:val>
                                            <p:fltVal val="0"/>
                                          </p:val>
                                        </p:tav>
                                        <p:tav tm="100000">
                                          <p:val>
                                            <p:strVal val="#ppt_w"/>
                                          </p:val>
                                        </p:tav>
                                      </p:tavLst>
                                    </p:anim>
                                    <p:anim calcmode="lin" valueType="num">
                                      <p:cBhvr>
                                        <p:cTn id="18" dur="500" fill="hold"/>
                                        <p:tgtEl>
                                          <p:spTgt spid="320545"/>
                                        </p:tgtEl>
                                        <p:attrNameLst>
                                          <p:attrName>ppt_h</p:attrName>
                                        </p:attrNameLst>
                                      </p:cBhvr>
                                      <p:tavLst>
                                        <p:tav tm="0">
                                          <p:val>
                                            <p:fltVal val="0"/>
                                          </p:val>
                                        </p:tav>
                                        <p:tav tm="100000">
                                          <p:val>
                                            <p:strVal val="#ppt_h"/>
                                          </p:val>
                                        </p:tav>
                                      </p:tavLst>
                                    </p:anim>
                                    <p:animEffect transition="in" filter="fade">
                                      <p:cBhvr>
                                        <p:cTn id="19" dur="500"/>
                                        <p:tgtEl>
                                          <p:spTgt spid="3205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0540" grpId="0" animBg="1"/>
      <p:bldP spid="320544" grpId="0" animBg="1"/>
      <p:bldP spid="32054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2"/>
          <p:cNvSpPr>
            <a:spLocks noGrp="1" noChangeArrowheads="1"/>
          </p:cNvSpPr>
          <p:nvPr>
            <p:ph type="title"/>
          </p:nvPr>
        </p:nvSpPr>
        <p:spPr/>
        <p:txBody>
          <a:bodyPr/>
          <a:lstStyle/>
          <a:p>
            <a:pPr eaLnBrk="1" hangingPunct="1"/>
            <a:r>
              <a:rPr lang="en-GB" smtClean="0"/>
              <a:t>The World Today</a:t>
            </a:r>
          </a:p>
        </p:txBody>
      </p:sp>
      <p:sp>
        <p:nvSpPr>
          <p:cNvPr id="12290"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12291"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pic>
        <p:nvPicPr>
          <p:cNvPr id="330754" name="Picture 2"/>
          <p:cNvPicPr>
            <a:picLocks noChangeAspect="1" noChangeArrowheads="1"/>
          </p:cNvPicPr>
          <p:nvPr/>
        </p:nvPicPr>
        <p:blipFill>
          <a:blip r:embed="rId2"/>
          <a:srcRect/>
          <a:stretch>
            <a:fillRect/>
          </a:stretch>
        </p:blipFill>
        <p:spPr bwMode="auto">
          <a:xfrm>
            <a:off x="685800" y="1219200"/>
            <a:ext cx="4648200" cy="3819525"/>
          </a:xfrm>
          <a:prstGeom prst="rect">
            <a:avLst/>
          </a:prstGeom>
          <a:noFill/>
          <a:ln w="9525">
            <a:noFill/>
            <a:miter lim="800000"/>
            <a:headEnd/>
            <a:tailEnd/>
          </a:ln>
        </p:spPr>
      </p:pic>
      <p:pic>
        <p:nvPicPr>
          <p:cNvPr id="330756" name="Picture 4"/>
          <p:cNvPicPr>
            <a:picLocks noChangeAspect="1" noChangeArrowheads="1"/>
          </p:cNvPicPr>
          <p:nvPr/>
        </p:nvPicPr>
        <p:blipFill>
          <a:blip r:embed="rId3"/>
          <a:srcRect/>
          <a:stretch>
            <a:fillRect/>
          </a:stretch>
        </p:blipFill>
        <p:spPr bwMode="auto">
          <a:xfrm>
            <a:off x="2971800" y="1981200"/>
            <a:ext cx="3886200" cy="3581400"/>
          </a:xfrm>
          <a:prstGeom prst="rect">
            <a:avLst/>
          </a:prstGeom>
          <a:noFill/>
          <a:ln w="9525">
            <a:noFill/>
            <a:miter lim="800000"/>
            <a:headEnd/>
            <a:tailEnd/>
          </a:ln>
        </p:spPr>
      </p:pic>
      <p:pic>
        <p:nvPicPr>
          <p:cNvPr id="330755" name="Picture 3"/>
          <p:cNvPicPr>
            <a:picLocks noChangeAspect="1" noChangeArrowheads="1"/>
          </p:cNvPicPr>
          <p:nvPr/>
        </p:nvPicPr>
        <p:blipFill>
          <a:blip r:embed="rId4"/>
          <a:srcRect l="9683" r="12852" b="15492"/>
          <a:stretch>
            <a:fillRect/>
          </a:stretch>
        </p:blipFill>
        <p:spPr bwMode="auto">
          <a:xfrm>
            <a:off x="228600" y="990600"/>
            <a:ext cx="7162800" cy="48831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30754"/>
                                        </p:tgtEl>
                                        <p:attrNameLst>
                                          <p:attrName>style.visibility</p:attrName>
                                        </p:attrNameLst>
                                      </p:cBhvr>
                                      <p:to>
                                        <p:strVal val="visible"/>
                                      </p:to>
                                    </p:set>
                                    <p:animEffect transition="in" filter="blinds(horizontal)">
                                      <p:cBhvr>
                                        <p:cTn id="7" dur="500"/>
                                        <p:tgtEl>
                                          <p:spTgt spid="330754"/>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330756"/>
                                        </p:tgtEl>
                                        <p:attrNameLst>
                                          <p:attrName>style.visibility</p:attrName>
                                        </p:attrNameLst>
                                      </p:cBhvr>
                                      <p:to>
                                        <p:strVal val="visible"/>
                                      </p:to>
                                    </p:set>
                                    <p:animEffect transition="in" filter="wipe(down)">
                                      <p:cBhvr>
                                        <p:cTn id="12" dur="290">
                                          <p:stCondLst>
                                            <p:cond delay="0"/>
                                          </p:stCondLst>
                                        </p:cTn>
                                        <p:tgtEl>
                                          <p:spTgt spid="330756"/>
                                        </p:tgtEl>
                                      </p:cBhvr>
                                    </p:animEffect>
                                    <p:anim calcmode="lin" valueType="num">
                                      <p:cBhvr>
                                        <p:cTn id="13" dur="911" tmFilter="0,0; 0.14,0.36; 0.43,0.73; 0.71,0.91; 1.0,1.0">
                                          <p:stCondLst>
                                            <p:cond delay="0"/>
                                          </p:stCondLst>
                                        </p:cTn>
                                        <p:tgtEl>
                                          <p:spTgt spid="330756"/>
                                        </p:tgtEl>
                                        <p:attrNameLst>
                                          <p:attrName>ppt_x</p:attrName>
                                        </p:attrNameLst>
                                      </p:cBhvr>
                                      <p:tavLst>
                                        <p:tav tm="0">
                                          <p:val>
                                            <p:strVal val="#ppt_x-0.25"/>
                                          </p:val>
                                        </p:tav>
                                        <p:tav tm="100000">
                                          <p:val>
                                            <p:strVal val="#ppt_x"/>
                                          </p:val>
                                        </p:tav>
                                      </p:tavLst>
                                    </p:anim>
                                    <p:anim calcmode="lin" valueType="num">
                                      <p:cBhvr>
                                        <p:cTn id="14" dur="332" tmFilter="0.0,0.0; 0.25,0.07; 0.50,0.2; 0.75,0.467; 1.0,1.0">
                                          <p:stCondLst>
                                            <p:cond delay="0"/>
                                          </p:stCondLst>
                                        </p:cTn>
                                        <p:tgtEl>
                                          <p:spTgt spid="330756"/>
                                        </p:tgtEl>
                                        <p:attrNameLst>
                                          <p:attrName>ppt_y</p:attrName>
                                        </p:attrNameLst>
                                      </p:cBhvr>
                                      <p:tavLst>
                                        <p:tav tm="0" fmla="#ppt_y-sin(pi*$)/3">
                                          <p:val>
                                            <p:fltVal val="0.5"/>
                                          </p:val>
                                        </p:tav>
                                        <p:tav tm="100000">
                                          <p:val>
                                            <p:fltVal val="1"/>
                                          </p:val>
                                        </p:tav>
                                      </p:tavLst>
                                    </p:anim>
                                    <p:anim calcmode="lin" valueType="num">
                                      <p:cBhvr>
                                        <p:cTn id="15" dur="332" tmFilter="0, 0; 0.125,0.2665; 0.25,0.4; 0.375,0.465; 0.5,0.5;  0.625,0.535; 0.75,0.6; 0.875,0.7335; 1,1">
                                          <p:stCondLst>
                                            <p:cond delay="332"/>
                                          </p:stCondLst>
                                        </p:cTn>
                                        <p:tgtEl>
                                          <p:spTgt spid="330756"/>
                                        </p:tgtEl>
                                        <p:attrNameLst>
                                          <p:attrName>ppt_y</p:attrName>
                                        </p:attrNameLst>
                                      </p:cBhvr>
                                      <p:tavLst>
                                        <p:tav tm="0" fmla="#ppt_y-sin(pi*$)/9">
                                          <p:val>
                                            <p:fltVal val="0"/>
                                          </p:val>
                                        </p:tav>
                                        <p:tav tm="100000">
                                          <p:val>
                                            <p:fltVal val="1"/>
                                          </p:val>
                                        </p:tav>
                                      </p:tavLst>
                                    </p:anim>
                                    <p:anim calcmode="lin" valueType="num">
                                      <p:cBhvr>
                                        <p:cTn id="16" dur="166" tmFilter="0, 0; 0.125,0.2665; 0.25,0.4; 0.375,0.465; 0.5,0.5;  0.625,0.535; 0.75,0.6; 0.875,0.7335; 1,1">
                                          <p:stCondLst>
                                            <p:cond delay="662"/>
                                          </p:stCondLst>
                                        </p:cTn>
                                        <p:tgtEl>
                                          <p:spTgt spid="330756"/>
                                        </p:tgtEl>
                                        <p:attrNameLst>
                                          <p:attrName>ppt_y</p:attrName>
                                        </p:attrNameLst>
                                      </p:cBhvr>
                                      <p:tavLst>
                                        <p:tav tm="0" fmla="#ppt_y-sin(pi*$)/27">
                                          <p:val>
                                            <p:fltVal val="0"/>
                                          </p:val>
                                        </p:tav>
                                        <p:tav tm="100000">
                                          <p:val>
                                            <p:fltVal val="1"/>
                                          </p:val>
                                        </p:tav>
                                      </p:tavLst>
                                    </p:anim>
                                    <p:anim calcmode="lin" valueType="num">
                                      <p:cBhvr>
                                        <p:cTn id="17" dur="82" tmFilter="0, 0; 0.125,0.2665; 0.25,0.4; 0.375,0.465; 0.5,0.5;  0.625,0.535; 0.75,0.6; 0.875,0.7335; 1,1">
                                          <p:stCondLst>
                                            <p:cond delay="828"/>
                                          </p:stCondLst>
                                        </p:cTn>
                                        <p:tgtEl>
                                          <p:spTgt spid="330756"/>
                                        </p:tgtEl>
                                        <p:attrNameLst>
                                          <p:attrName>ppt_y</p:attrName>
                                        </p:attrNameLst>
                                      </p:cBhvr>
                                      <p:tavLst>
                                        <p:tav tm="0" fmla="#ppt_y-sin(pi*$)/81">
                                          <p:val>
                                            <p:fltVal val="0"/>
                                          </p:val>
                                        </p:tav>
                                        <p:tav tm="100000">
                                          <p:val>
                                            <p:fltVal val="1"/>
                                          </p:val>
                                        </p:tav>
                                      </p:tavLst>
                                    </p:anim>
                                    <p:animScale>
                                      <p:cBhvr>
                                        <p:cTn id="18" dur="13">
                                          <p:stCondLst>
                                            <p:cond delay="325"/>
                                          </p:stCondLst>
                                        </p:cTn>
                                        <p:tgtEl>
                                          <p:spTgt spid="330756"/>
                                        </p:tgtEl>
                                      </p:cBhvr>
                                      <p:to x="100000" y="60000"/>
                                    </p:animScale>
                                    <p:animScale>
                                      <p:cBhvr>
                                        <p:cTn id="19" dur="83" decel="50000">
                                          <p:stCondLst>
                                            <p:cond delay="338"/>
                                          </p:stCondLst>
                                        </p:cTn>
                                        <p:tgtEl>
                                          <p:spTgt spid="330756"/>
                                        </p:tgtEl>
                                      </p:cBhvr>
                                      <p:to x="100000" y="100000"/>
                                    </p:animScale>
                                    <p:animScale>
                                      <p:cBhvr>
                                        <p:cTn id="20" dur="13">
                                          <p:stCondLst>
                                            <p:cond delay="656"/>
                                          </p:stCondLst>
                                        </p:cTn>
                                        <p:tgtEl>
                                          <p:spTgt spid="330756"/>
                                        </p:tgtEl>
                                      </p:cBhvr>
                                      <p:to x="100000" y="80000"/>
                                    </p:animScale>
                                    <p:animScale>
                                      <p:cBhvr>
                                        <p:cTn id="21" dur="83" decel="50000">
                                          <p:stCondLst>
                                            <p:cond delay="669"/>
                                          </p:stCondLst>
                                        </p:cTn>
                                        <p:tgtEl>
                                          <p:spTgt spid="330756"/>
                                        </p:tgtEl>
                                      </p:cBhvr>
                                      <p:to x="100000" y="100000"/>
                                    </p:animScale>
                                    <p:animScale>
                                      <p:cBhvr>
                                        <p:cTn id="22" dur="13">
                                          <p:stCondLst>
                                            <p:cond delay="821"/>
                                          </p:stCondLst>
                                        </p:cTn>
                                        <p:tgtEl>
                                          <p:spTgt spid="330756"/>
                                        </p:tgtEl>
                                      </p:cBhvr>
                                      <p:to x="100000" y="90000"/>
                                    </p:animScale>
                                    <p:animScale>
                                      <p:cBhvr>
                                        <p:cTn id="23" dur="83" decel="50000">
                                          <p:stCondLst>
                                            <p:cond delay="834"/>
                                          </p:stCondLst>
                                        </p:cTn>
                                        <p:tgtEl>
                                          <p:spTgt spid="330756"/>
                                        </p:tgtEl>
                                      </p:cBhvr>
                                      <p:to x="100000" y="100000"/>
                                    </p:animScale>
                                    <p:animScale>
                                      <p:cBhvr>
                                        <p:cTn id="24" dur="13">
                                          <p:stCondLst>
                                            <p:cond delay="904"/>
                                          </p:stCondLst>
                                        </p:cTn>
                                        <p:tgtEl>
                                          <p:spTgt spid="330756"/>
                                        </p:tgtEl>
                                      </p:cBhvr>
                                      <p:to x="100000" y="95000"/>
                                    </p:animScale>
                                    <p:animScale>
                                      <p:cBhvr>
                                        <p:cTn id="25" dur="83" decel="50000">
                                          <p:stCondLst>
                                            <p:cond delay="917"/>
                                          </p:stCondLst>
                                        </p:cTn>
                                        <p:tgtEl>
                                          <p:spTgt spid="330756"/>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30755"/>
                                        </p:tgtEl>
                                        <p:attrNameLst>
                                          <p:attrName>style.visibility</p:attrName>
                                        </p:attrNameLst>
                                      </p:cBhvr>
                                      <p:to>
                                        <p:strVal val="visible"/>
                                      </p:to>
                                    </p:set>
                                    <p:anim calcmode="lin" valueType="num">
                                      <p:cBhvr additive="base">
                                        <p:cTn id="30" dur="500" fill="hold"/>
                                        <p:tgtEl>
                                          <p:spTgt spid="330755"/>
                                        </p:tgtEl>
                                        <p:attrNameLst>
                                          <p:attrName>ppt_x</p:attrName>
                                        </p:attrNameLst>
                                      </p:cBhvr>
                                      <p:tavLst>
                                        <p:tav tm="0">
                                          <p:val>
                                            <p:strVal val="#ppt_x"/>
                                          </p:val>
                                        </p:tav>
                                        <p:tav tm="100000">
                                          <p:val>
                                            <p:strVal val="#ppt_x"/>
                                          </p:val>
                                        </p:tav>
                                      </p:tavLst>
                                    </p:anim>
                                    <p:anim calcmode="lin" valueType="num">
                                      <p:cBhvr additive="base">
                                        <p:cTn id="31" dur="500" fill="hold"/>
                                        <p:tgtEl>
                                          <p:spTgt spid="3307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1538" name="Object 2"/>
          <p:cNvGraphicFramePr>
            <a:graphicFrameLocks noChangeAspect="1"/>
          </p:cNvGraphicFramePr>
          <p:nvPr>
            <p:ph idx="1"/>
          </p:nvPr>
        </p:nvGraphicFramePr>
        <p:xfrm>
          <a:off x="381000" y="1524000"/>
          <a:ext cx="7239000" cy="3505200"/>
        </p:xfrm>
        <a:graphic>
          <a:graphicData uri="http://schemas.openxmlformats.org/presentationml/2006/ole">
            <p:oleObj spid="_x0000_s321538" name="CorelDRAW" r:id="rId3" imgW="4476600" imgH="3108240" progId="CorelDraw.Graphic.11">
              <p:embed/>
            </p:oleObj>
          </a:graphicData>
        </a:graphic>
      </p:graphicFrame>
      <p:sp>
        <p:nvSpPr>
          <p:cNvPr id="321539" name="Rectangle 3"/>
          <p:cNvSpPr>
            <a:spLocks noGrp="1" noChangeArrowheads="1"/>
          </p:cNvSpPr>
          <p:nvPr>
            <p:ph type="title"/>
          </p:nvPr>
        </p:nvSpPr>
        <p:spPr/>
        <p:txBody>
          <a:bodyPr/>
          <a:lstStyle/>
          <a:p>
            <a:pPr eaLnBrk="1" hangingPunct="1"/>
            <a:r>
              <a:rPr lang="en-GB" smtClean="0"/>
              <a:t>Three Key Areas</a:t>
            </a:r>
          </a:p>
        </p:txBody>
      </p:sp>
      <p:sp>
        <p:nvSpPr>
          <p:cNvPr id="321540" name="Text Box 4"/>
          <p:cNvSpPr txBox="1">
            <a:spLocks noChangeArrowheads="1"/>
          </p:cNvSpPr>
          <p:nvPr/>
        </p:nvSpPr>
        <p:spPr bwMode="auto">
          <a:xfrm>
            <a:off x="381000" y="2149475"/>
            <a:ext cx="1930400" cy="304800"/>
          </a:xfrm>
          <a:prstGeom prst="rect">
            <a:avLst/>
          </a:prstGeom>
          <a:noFill/>
          <a:ln w="9525" algn="ctr">
            <a:noFill/>
            <a:miter lim="800000"/>
            <a:headEnd/>
            <a:tailEnd/>
          </a:ln>
        </p:spPr>
        <p:txBody>
          <a:bodyPr wrap="none">
            <a:spAutoFit/>
          </a:bodyPr>
          <a:lstStyle/>
          <a:p>
            <a:pPr algn="ctr"/>
            <a:r>
              <a:rPr lang="en-GB"/>
              <a:t>Have the right mind set</a:t>
            </a:r>
          </a:p>
        </p:txBody>
      </p:sp>
      <p:sp>
        <p:nvSpPr>
          <p:cNvPr id="321541" name="Text Box 5"/>
          <p:cNvSpPr txBox="1">
            <a:spLocks noChangeArrowheads="1"/>
          </p:cNvSpPr>
          <p:nvPr/>
        </p:nvSpPr>
        <p:spPr bwMode="auto">
          <a:xfrm>
            <a:off x="2514600" y="2149475"/>
            <a:ext cx="1770063" cy="517525"/>
          </a:xfrm>
          <a:prstGeom prst="rect">
            <a:avLst/>
          </a:prstGeom>
          <a:noFill/>
          <a:ln w="9525" algn="ctr">
            <a:noFill/>
            <a:miter lim="800000"/>
            <a:headEnd/>
            <a:tailEnd/>
          </a:ln>
        </p:spPr>
        <p:txBody>
          <a:bodyPr wrap="none">
            <a:spAutoFit/>
          </a:bodyPr>
          <a:lstStyle/>
          <a:p>
            <a:pPr algn="ctr"/>
            <a:r>
              <a:rPr lang="en-GB"/>
              <a:t>Choose your target </a:t>
            </a:r>
          </a:p>
          <a:p>
            <a:pPr algn="ctr"/>
            <a:r>
              <a:rPr lang="en-GB"/>
              <a:t>customer and market</a:t>
            </a:r>
          </a:p>
        </p:txBody>
      </p:sp>
      <p:sp>
        <p:nvSpPr>
          <p:cNvPr id="321542" name="Text Box 6"/>
          <p:cNvSpPr txBox="1">
            <a:spLocks noChangeArrowheads="1"/>
          </p:cNvSpPr>
          <p:nvPr/>
        </p:nvSpPr>
        <p:spPr bwMode="auto">
          <a:xfrm>
            <a:off x="4572000" y="2149475"/>
            <a:ext cx="1487488" cy="517525"/>
          </a:xfrm>
          <a:prstGeom prst="rect">
            <a:avLst/>
          </a:prstGeom>
          <a:noFill/>
          <a:ln w="9525" algn="ctr">
            <a:noFill/>
            <a:miter lim="800000"/>
            <a:headEnd/>
            <a:tailEnd/>
          </a:ln>
        </p:spPr>
        <p:txBody>
          <a:bodyPr wrap="none">
            <a:spAutoFit/>
          </a:bodyPr>
          <a:lstStyle/>
          <a:p>
            <a:pPr algn="ctr"/>
            <a:r>
              <a:rPr lang="en-GB"/>
              <a:t>Understand their </a:t>
            </a:r>
          </a:p>
          <a:p>
            <a:pPr algn="ctr"/>
            <a:r>
              <a:rPr lang="en-GB"/>
              <a:t>business</a:t>
            </a:r>
          </a:p>
        </p:txBody>
      </p:sp>
      <p:sp>
        <p:nvSpPr>
          <p:cNvPr id="321543" name="Text Box 7"/>
          <p:cNvSpPr txBox="1">
            <a:spLocks noChangeArrowheads="1"/>
          </p:cNvSpPr>
          <p:nvPr/>
        </p:nvSpPr>
        <p:spPr bwMode="auto">
          <a:xfrm>
            <a:off x="6629400" y="2209800"/>
            <a:ext cx="1714500" cy="304800"/>
          </a:xfrm>
          <a:prstGeom prst="rect">
            <a:avLst/>
          </a:prstGeom>
          <a:solidFill>
            <a:schemeClr val="bg1"/>
          </a:solidFill>
          <a:ln w="9525" algn="ctr">
            <a:noFill/>
            <a:miter lim="800000"/>
            <a:headEnd/>
            <a:tailEnd/>
          </a:ln>
        </p:spPr>
        <p:txBody>
          <a:bodyPr wrap="none">
            <a:spAutoFit/>
          </a:bodyPr>
          <a:lstStyle/>
          <a:p>
            <a:pPr algn="ctr"/>
            <a:r>
              <a:rPr lang="en-GB"/>
              <a:t>Develop the solution</a:t>
            </a:r>
          </a:p>
        </p:txBody>
      </p:sp>
      <p:sp>
        <p:nvSpPr>
          <p:cNvPr id="321544" name="Text Box 8"/>
          <p:cNvSpPr txBox="1">
            <a:spLocks noChangeArrowheads="1"/>
          </p:cNvSpPr>
          <p:nvPr/>
        </p:nvSpPr>
        <p:spPr bwMode="auto">
          <a:xfrm>
            <a:off x="609600" y="5486400"/>
            <a:ext cx="1425575" cy="304800"/>
          </a:xfrm>
          <a:prstGeom prst="rect">
            <a:avLst/>
          </a:prstGeom>
          <a:noFill/>
          <a:ln w="9525" algn="ctr">
            <a:noFill/>
            <a:miter lim="800000"/>
            <a:headEnd/>
            <a:tailEnd/>
          </a:ln>
        </p:spPr>
        <p:txBody>
          <a:bodyPr wrap="none">
            <a:spAutoFit/>
          </a:bodyPr>
          <a:lstStyle/>
          <a:p>
            <a:pPr algn="ctr"/>
            <a:r>
              <a:rPr lang="en-GB"/>
              <a:t>Bill the customer</a:t>
            </a:r>
          </a:p>
        </p:txBody>
      </p:sp>
      <p:sp>
        <p:nvSpPr>
          <p:cNvPr id="321545" name="Text Box 9"/>
          <p:cNvSpPr txBox="1">
            <a:spLocks noChangeArrowheads="1"/>
          </p:cNvSpPr>
          <p:nvPr/>
        </p:nvSpPr>
        <p:spPr bwMode="auto">
          <a:xfrm>
            <a:off x="2362200" y="5486400"/>
            <a:ext cx="2314575" cy="304800"/>
          </a:xfrm>
          <a:prstGeom prst="rect">
            <a:avLst/>
          </a:prstGeom>
          <a:noFill/>
          <a:ln w="9525" algn="ctr">
            <a:noFill/>
            <a:miter lim="800000"/>
            <a:headEnd/>
            <a:tailEnd/>
          </a:ln>
        </p:spPr>
        <p:txBody>
          <a:bodyPr wrap="none">
            <a:spAutoFit/>
          </a:bodyPr>
          <a:lstStyle/>
          <a:p>
            <a:pPr algn="ctr"/>
            <a:r>
              <a:rPr lang="en-GB"/>
              <a:t>Repeat with other customers</a:t>
            </a:r>
          </a:p>
        </p:txBody>
      </p:sp>
      <p:pic>
        <p:nvPicPr>
          <p:cNvPr id="321546" name="Picture 10"/>
          <p:cNvPicPr>
            <a:picLocks noChangeAspect="1" noChangeArrowheads="1"/>
          </p:cNvPicPr>
          <p:nvPr/>
        </p:nvPicPr>
        <p:blipFill>
          <a:blip r:embed="rId4"/>
          <a:srcRect/>
          <a:stretch>
            <a:fillRect/>
          </a:stretch>
        </p:blipFill>
        <p:spPr bwMode="auto">
          <a:xfrm>
            <a:off x="762000" y="1066800"/>
            <a:ext cx="1066800" cy="1066800"/>
          </a:xfrm>
          <a:prstGeom prst="rect">
            <a:avLst/>
          </a:prstGeom>
          <a:noFill/>
          <a:ln w="9525" algn="ctr">
            <a:noFill/>
            <a:miter lim="800000"/>
            <a:headEnd/>
            <a:tailEnd/>
          </a:ln>
        </p:spPr>
      </p:pic>
      <p:pic>
        <p:nvPicPr>
          <p:cNvPr id="321547" name="Picture 11"/>
          <p:cNvPicPr>
            <a:picLocks noChangeAspect="1" noChangeArrowheads="1"/>
          </p:cNvPicPr>
          <p:nvPr/>
        </p:nvPicPr>
        <p:blipFill>
          <a:blip r:embed="rId5"/>
          <a:srcRect/>
          <a:stretch>
            <a:fillRect/>
          </a:stretch>
        </p:blipFill>
        <p:spPr bwMode="auto">
          <a:xfrm>
            <a:off x="2819400" y="1066800"/>
            <a:ext cx="989013" cy="990600"/>
          </a:xfrm>
          <a:prstGeom prst="rect">
            <a:avLst/>
          </a:prstGeom>
          <a:noFill/>
          <a:ln w="9525" algn="ctr">
            <a:noFill/>
            <a:miter lim="800000"/>
            <a:headEnd/>
            <a:tailEnd/>
          </a:ln>
        </p:spPr>
      </p:pic>
      <p:pic>
        <p:nvPicPr>
          <p:cNvPr id="321548" name="Picture 12"/>
          <p:cNvPicPr>
            <a:picLocks noChangeAspect="1" noChangeArrowheads="1"/>
          </p:cNvPicPr>
          <p:nvPr/>
        </p:nvPicPr>
        <p:blipFill>
          <a:blip r:embed="rId6"/>
          <a:srcRect/>
          <a:stretch>
            <a:fillRect/>
          </a:stretch>
        </p:blipFill>
        <p:spPr bwMode="auto">
          <a:xfrm>
            <a:off x="4800600" y="1066800"/>
            <a:ext cx="1066800" cy="1020763"/>
          </a:xfrm>
          <a:prstGeom prst="rect">
            <a:avLst/>
          </a:prstGeom>
          <a:noFill/>
          <a:ln w="9525" algn="ctr">
            <a:noFill/>
            <a:miter lim="800000"/>
            <a:headEnd/>
            <a:tailEnd/>
          </a:ln>
        </p:spPr>
      </p:pic>
      <p:pic>
        <p:nvPicPr>
          <p:cNvPr id="321549" name="Picture 13"/>
          <p:cNvPicPr>
            <a:picLocks noChangeAspect="1" noChangeArrowheads="1"/>
          </p:cNvPicPr>
          <p:nvPr/>
        </p:nvPicPr>
        <p:blipFill>
          <a:blip r:embed="rId7"/>
          <a:srcRect/>
          <a:stretch>
            <a:fillRect/>
          </a:stretch>
        </p:blipFill>
        <p:spPr bwMode="auto">
          <a:xfrm>
            <a:off x="6934200" y="1066800"/>
            <a:ext cx="1066800" cy="1065213"/>
          </a:xfrm>
          <a:prstGeom prst="rect">
            <a:avLst/>
          </a:prstGeom>
          <a:noFill/>
          <a:ln w="9525" algn="ctr">
            <a:noFill/>
            <a:miter lim="800000"/>
            <a:headEnd/>
            <a:tailEnd/>
          </a:ln>
        </p:spPr>
      </p:pic>
      <p:grpSp>
        <p:nvGrpSpPr>
          <p:cNvPr id="321550" name="Group 14"/>
          <p:cNvGrpSpPr>
            <a:grpSpLocks/>
          </p:cNvGrpSpPr>
          <p:nvPr/>
        </p:nvGrpSpPr>
        <p:grpSpPr bwMode="auto">
          <a:xfrm>
            <a:off x="6477000" y="2743200"/>
            <a:ext cx="1938338" cy="1371600"/>
            <a:chOff x="240" y="1728"/>
            <a:chExt cx="1221" cy="864"/>
          </a:xfrm>
        </p:grpSpPr>
        <p:sp>
          <p:nvSpPr>
            <p:cNvPr id="321570" name="Text Box 15"/>
            <p:cNvSpPr txBox="1">
              <a:spLocks noChangeArrowheads="1"/>
            </p:cNvSpPr>
            <p:nvPr/>
          </p:nvSpPr>
          <p:spPr bwMode="auto">
            <a:xfrm>
              <a:off x="240" y="2400"/>
              <a:ext cx="1221" cy="192"/>
            </a:xfrm>
            <a:prstGeom prst="rect">
              <a:avLst/>
            </a:prstGeom>
            <a:solidFill>
              <a:schemeClr val="bg1"/>
            </a:solidFill>
            <a:ln w="9525" algn="ctr">
              <a:noFill/>
              <a:miter lim="800000"/>
              <a:headEnd/>
              <a:tailEnd/>
            </a:ln>
          </p:spPr>
          <p:txBody>
            <a:bodyPr wrap="none">
              <a:spAutoFit/>
            </a:bodyPr>
            <a:lstStyle/>
            <a:p>
              <a:pPr algn="ctr"/>
              <a:r>
                <a:rPr lang="en-GB"/>
                <a:t>Implement the solution</a:t>
              </a:r>
            </a:p>
          </p:txBody>
        </p:sp>
        <p:pic>
          <p:nvPicPr>
            <p:cNvPr id="321571" name="Picture 16"/>
            <p:cNvPicPr>
              <a:picLocks noChangeAspect="1" noChangeArrowheads="1"/>
            </p:cNvPicPr>
            <p:nvPr/>
          </p:nvPicPr>
          <p:blipFill>
            <a:blip r:embed="rId8"/>
            <a:srcRect/>
            <a:stretch>
              <a:fillRect/>
            </a:stretch>
          </p:blipFill>
          <p:spPr bwMode="auto">
            <a:xfrm>
              <a:off x="528" y="1728"/>
              <a:ext cx="672" cy="663"/>
            </a:xfrm>
            <a:prstGeom prst="rect">
              <a:avLst/>
            </a:prstGeom>
            <a:noFill/>
            <a:ln w="9525" algn="ctr">
              <a:noFill/>
              <a:miter lim="800000"/>
              <a:headEnd/>
              <a:tailEnd/>
            </a:ln>
          </p:spPr>
        </p:pic>
      </p:grpSp>
      <p:grpSp>
        <p:nvGrpSpPr>
          <p:cNvPr id="321551" name="Group 17"/>
          <p:cNvGrpSpPr>
            <a:grpSpLocks/>
          </p:cNvGrpSpPr>
          <p:nvPr/>
        </p:nvGrpSpPr>
        <p:grpSpPr bwMode="auto">
          <a:xfrm>
            <a:off x="4876800" y="2743200"/>
            <a:ext cx="1054100" cy="1371600"/>
            <a:chOff x="1776" y="1728"/>
            <a:chExt cx="664" cy="864"/>
          </a:xfrm>
        </p:grpSpPr>
        <p:sp>
          <p:nvSpPr>
            <p:cNvPr id="321568" name="Text Box 18"/>
            <p:cNvSpPr txBox="1">
              <a:spLocks noChangeArrowheads="1"/>
            </p:cNvSpPr>
            <p:nvPr/>
          </p:nvSpPr>
          <p:spPr bwMode="auto">
            <a:xfrm>
              <a:off x="1872" y="2400"/>
              <a:ext cx="427" cy="192"/>
            </a:xfrm>
            <a:prstGeom prst="rect">
              <a:avLst/>
            </a:prstGeom>
            <a:noFill/>
            <a:ln w="9525" algn="ctr">
              <a:noFill/>
              <a:miter lim="800000"/>
              <a:headEnd/>
              <a:tailEnd/>
            </a:ln>
          </p:spPr>
          <p:txBody>
            <a:bodyPr wrap="none">
              <a:spAutoFit/>
            </a:bodyPr>
            <a:lstStyle/>
            <a:p>
              <a:pPr algn="ctr"/>
              <a:r>
                <a:rPr lang="en-GB"/>
                <a:t>Print it</a:t>
              </a:r>
            </a:p>
          </p:txBody>
        </p:sp>
        <p:pic>
          <p:nvPicPr>
            <p:cNvPr id="2" name="Picture 19"/>
            <p:cNvPicPr>
              <a:picLocks noChangeAspect="1" noChangeArrowheads="1"/>
            </p:cNvPicPr>
            <p:nvPr/>
          </p:nvPicPr>
          <p:blipFill>
            <a:blip r:embed="rId9"/>
            <a:srcRect/>
            <a:stretch>
              <a:fillRect/>
            </a:stretch>
          </p:blipFill>
          <p:spPr bwMode="auto">
            <a:xfrm>
              <a:off x="1776" y="1728"/>
              <a:ext cx="664" cy="672"/>
            </a:xfrm>
            <a:prstGeom prst="rect">
              <a:avLst/>
            </a:prstGeom>
            <a:noFill/>
            <a:ln w="9525" algn="ctr">
              <a:noFill/>
              <a:miter lim="800000"/>
              <a:headEnd/>
              <a:tailEnd/>
            </a:ln>
          </p:spPr>
        </p:pic>
      </p:grpSp>
      <p:grpSp>
        <p:nvGrpSpPr>
          <p:cNvPr id="321552" name="Group 20"/>
          <p:cNvGrpSpPr>
            <a:grpSpLocks/>
          </p:cNvGrpSpPr>
          <p:nvPr/>
        </p:nvGrpSpPr>
        <p:grpSpPr bwMode="auto">
          <a:xfrm>
            <a:off x="2819400" y="2743200"/>
            <a:ext cx="1066800" cy="1371600"/>
            <a:chOff x="3024" y="1728"/>
            <a:chExt cx="672" cy="864"/>
          </a:xfrm>
        </p:grpSpPr>
        <p:sp>
          <p:nvSpPr>
            <p:cNvPr id="321566" name="Text Box 21"/>
            <p:cNvSpPr txBox="1">
              <a:spLocks noChangeArrowheads="1"/>
            </p:cNvSpPr>
            <p:nvPr/>
          </p:nvSpPr>
          <p:spPr bwMode="auto">
            <a:xfrm>
              <a:off x="3072" y="2400"/>
              <a:ext cx="533" cy="192"/>
            </a:xfrm>
            <a:prstGeom prst="rect">
              <a:avLst/>
            </a:prstGeom>
            <a:noFill/>
            <a:ln w="9525" algn="ctr">
              <a:noFill/>
              <a:miter lim="800000"/>
              <a:headEnd/>
              <a:tailEnd/>
            </a:ln>
          </p:spPr>
          <p:txBody>
            <a:bodyPr wrap="none">
              <a:spAutoFit/>
            </a:bodyPr>
            <a:lstStyle/>
            <a:p>
              <a:pPr algn="ctr"/>
              <a:r>
                <a:rPr lang="en-GB"/>
                <a:t>Deliver it</a:t>
              </a:r>
            </a:p>
          </p:txBody>
        </p:sp>
        <p:pic>
          <p:nvPicPr>
            <p:cNvPr id="321567" name="Picture 22"/>
            <p:cNvPicPr>
              <a:picLocks noChangeAspect="1" noChangeArrowheads="1"/>
            </p:cNvPicPr>
            <p:nvPr/>
          </p:nvPicPr>
          <p:blipFill>
            <a:blip r:embed="rId10"/>
            <a:srcRect/>
            <a:stretch>
              <a:fillRect/>
            </a:stretch>
          </p:blipFill>
          <p:spPr bwMode="auto">
            <a:xfrm>
              <a:off x="3024" y="1728"/>
              <a:ext cx="672" cy="648"/>
            </a:xfrm>
            <a:prstGeom prst="rect">
              <a:avLst/>
            </a:prstGeom>
            <a:noFill/>
            <a:ln w="9525" algn="ctr">
              <a:noFill/>
              <a:miter lim="800000"/>
              <a:headEnd/>
              <a:tailEnd/>
            </a:ln>
          </p:spPr>
        </p:pic>
      </p:grpSp>
      <p:grpSp>
        <p:nvGrpSpPr>
          <p:cNvPr id="321553" name="Group 23"/>
          <p:cNvGrpSpPr>
            <a:grpSpLocks/>
          </p:cNvGrpSpPr>
          <p:nvPr/>
        </p:nvGrpSpPr>
        <p:grpSpPr bwMode="auto">
          <a:xfrm>
            <a:off x="762000" y="2743200"/>
            <a:ext cx="1066800" cy="1371600"/>
            <a:chOff x="4368" y="1728"/>
            <a:chExt cx="672" cy="864"/>
          </a:xfrm>
        </p:grpSpPr>
        <p:sp>
          <p:nvSpPr>
            <p:cNvPr id="3" name="Text Box 24"/>
            <p:cNvSpPr txBox="1">
              <a:spLocks noChangeArrowheads="1"/>
            </p:cNvSpPr>
            <p:nvPr/>
          </p:nvSpPr>
          <p:spPr bwMode="auto">
            <a:xfrm>
              <a:off x="4368" y="2400"/>
              <a:ext cx="612" cy="192"/>
            </a:xfrm>
            <a:prstGeom prst="rect">
              <a:avLst/>
            </a:prstGeom>
            <a:noFill/>
            <a:ln w="9525" algn="ctr">
              <a:noFill/>
              <a:miter lim="800000"/>
              <a:headEnd/>
              <a:tailEnd/>
            </a:ln>
          </p:spPr>
          <p:txBody>
            <a:bodyPr wrap="none">
              <a:spAutoFit/>
            </a:bodyPr>
            <a:lstStyle/>
            <a:p>
              <a:pPr algn="ctr"/>
              <a:r>
                <a:rPr lang="en-GB"/>
                <a:t>Measure it</a:t>
              </a:r>
            </a:p>
          </p:txBody>
        </p:sp>
        <p:pic>
          <p:nvPicPr>
            <p:cNvPr id="321565" name="Picture 25"/>
            <p:cNvPicPr>
              <a:picLocks noChangeAspect="1" noChangeArrowheads="1"/>
            </p:cNvPicPr>
            <p:nvPr/>
          </p:nvPicPr>
          <p:blipFill>
            <a:blip r:embed="rId11"/>
            <a:srcRect/>
            <a:stretch>
              <a:fillRect/>
            </a:stretch>
          </p:blipFill>
          <p:spPr bwMode="auto">
            <a:xfrm>
              <a:off x="4368" y="1728"/>
              <a:ext cx="672" cy="648"/>
            </a:xfrm>
            <a:prstGeom prst="rect">
              <a:avLst/>
            </a:prstGeom>
            <a:noFill/>
            <a:ln w="9525" algn="ctr">
              <a:noFill/>
              <a:miter lim="800000"/>
              <a:headEnd/>
              <a:tailEnd/>
            </a:ln>
          </p:spPr>
        </p:pic>
      </p:grpSp>
      <p:pic>
        <p:nvPicPr>
          <p:cNvPr id="321554" name="Picture 26"/>
          <p:cNvPicPr>
            <a:picLocks noChangeAspect="1" noChangeArrowheads="1"/>
          </p:cNvPicPr>
          <p:nvPr/>
        </p:nvPicPr>
        <p:blipFill>
          <a:blip r:embed="rId12"/>
          <a:srcRect/>
          <a:stretch>
            <a:fillRect/>
          </a:stretch>
        </p:blipFill>
        <p:spPr bwMode="auto">
          <a:xfrm>
            <a:off x="762000" y="4267200"/>
            <a:ext cx="1096963" cy="1143000"/>
          </a:xfrm>
          <a:prstGeom prst="rect">
            <a:avLst/>
          </a:prstGeom>
          <a:noFill/>
          <a:ln w="9525" algn="ctr">
            <a:noFill/>
            <a:miter lim="800000"/>
            <a:headEnd/>
            <a:tailEnd/>
          </a:ln>
        </p:spPr>
      </p:pic>
      <p:pic>
        <p:nvPicPr>
          <p:cNvPr id="321555" name="Picture 27"/>
          <p:cNvPicPr>
            <a:picLocks noChangeAspect="1" noChangeArrowheads="1"/>
          </p:cNvPicPr>
          <p:nvPr/>
        </p:nvPicPr>
        <p:blipFill>
          <a:blip r:embed="rId13"/>
          <a:srcRect/>
          <a:stretch>
            <a:fillRect/>
          </a:stretch>
        </p:blipFill>
        <p:spPr bwMode="auto">
          <a:xfrm>
            <a:off x="2895600" y="4343400"/>
            <a:ext cx="984250" cy="990600"/>
          </a:xfrm>
          <a:prstGeom prst="rect">
            <a:avLst/>
          </a:prstGeom>
          <a:noFill/>
          <a:ln w="9525" algn="ctr">
            <a:noFill/>
            <a:miter lim="800000"/>
            <a:headEnd/>
            <a:tailEnd/>
          </a:ln>
        </p:spPr>
      </p:pic>
      <p:sp>
        <p:nvSpPr>
          <p:cNvPr id="321556" name="Rectangle 29"/>
          <p:cNvSpPr>
            <a:spLocks noChangeArrowheads="1"/>
          </p:cNvSpPr>
          <p:nvPr/>
        </p:nvSpPr>
        <p:spPr bwMode="auto">
          <a:xfrm>
            <a:off x="152400" y="4267200"/>
            <a:ext cx="47244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21557" name="Rectangle 30"/>
          <p:cNvSpPr>
            <a:spLocks noChangeArrowheads="1"/>
          </p:cNvSpPr>
          <p:nvPr/>
        </p:nvSpPr>
        <p:spPr bwMode="auto">
          <a:xfrm>
            <a:off x="152400" y="2743200"/>
            <a:ext cx="22098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21558" name="Rectangle 31"/>
          <p:cNvSpPr>
            <a:spLocks noChangeArrowheads="1"/>
          </p:cNvSpPr>
          <p:nvPr/>
        </p:nvSpPr>
        <p:spPr bwMode="auto">
          <a:xfrm>
            <a:off x="304800" y="990600"/>
            <a:ext cx="8382000" cy="17526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21569" name="Text Box 33"/>
          <p:cNvSpPr txBox="1">
            <a:spLocks noChangeArrowheads="1"/>
          </p:cNvSpPr>
          <p:nvPr/>
        </p:nvSpPr>
        <p:spPr bwMode="auto">
          <a:xfrm>
            <a:off x="5453063" y="4419600"/>
            <a:ext cx="2660650" cy="1311275"/>
          </a:xfrm>
          <a:prstGeom prst="rect">
            <a:avLst/>
          </a:prstGeom>
          <a:noFill/>
          <a:ln w="9525" algn="ctr">
            <a:noFill/>
            <a:miter lim="800000"/>
            <a:headEnd/>
            <a:tailEnd/>
          </a:ln>
        </p:spPr>
        <p:txBody>
          <a:bodyPr wrap="none">
            <a:spAutoFit/>
          </a:bodyPr>
          <a:lstStyle/>
          <a:p>
            <a:pPr algn="ctr"/>
            <a:r>
              <a:rPr lang="en-GB" sz="4000">
                <a:solidFill>
                  <a:srgbClr val="F093C7"/>
                </a:solidFill>
              </a:rPr>
              <a:t>Right</a:t>
            </a:r>
          </a:p>
          <a:p>
            <a:pPr algn="ctr"/>
            <a:r>
              <a:rPr lang="en-GB" sz="4000">
                <a:solidFill>
                  <a:srgbClr val="F093C7"/>
                </a:solidFill>
              </a:rPr>
              <a:t>Technology</a:t>
            </a:r>
          </a:p>
        </p:txBody>
      </p:sp>
      <p:sp>
        <p:nvSpPr>
          <p:cNvPr id="321564" name="Rectangle 28"/>
          <p:cNvSpPr>
            <a:spLocks noChangeArrowheads="1"/>
          </p:cNvSpPr>
          <p:nvPr/>
        </p:nvSpPr>
        <p:spPr bwMode="auto">
          <a:xfrm>
            <a:off x="2438400" y="2667000"/>
            <a:ext cx="3733800" cy="1447800"/>
          </a:xfrm>
          <a:prstGeom prst="rect">
            <a:avLst/>
          </a:prstGeom>
          <a:noFill/>
          <a:ln w="57150" algn="ctr">
            <a:solidFill>
              <a:srgbClr val="F093C7"/>
            </a:solidFill>
            <a:miter lim="800000"/>
            <a:headEnd/>
            <a:tailEnd/>
          </a:ln>
        </p:spPr>
        <p:txBody>
          <a:bodyPr wrap="none" anchor="ctr"/>
          <a:lstStyle/>
          <a:p>
            <a:pPr algn="ctr"/>
            <a:endParaRPr lang="en-GB"/>
          </a:p>
        </p:txBody>
      </p:sp>
      <p:sp>
        <p:nvSpPr>
          <p:cNvPr id="321561" name="Rectangle 34"/>
          <p:cNvSpPr>
            <a:spLocks noChangeArrowheads="1"/>
          </p:cNvSpPr>
          <p:nvPr/>
        </p:nvSpPr>
        <p:spPr bwMode="auto">
          <a:xfrm>
            <a:off x="6477000" y="2667000"/>
            <a:ext cx="2209800" cy="1524000"/>
          </a:xfrm>
          <a:prstGeom prst="rect">
            <a:avLst/>
          </a:prstGeom>
          <a:solidFill>
            <a:schemeClr val="bg1">
              <a:alpha val="85097"/>
            </a:schemeClr>
          </a:solidFill>
          <a:ln w="9525" algn="ctr">
            <a:noFill/>
            <a:miter lim="800000"/>
            <a:headEnd/>
            <a:tailEnd/>
          </a:ln>
        </p:spPr>
        <p:txBody>
          <a:bodyPr wrap="none" anchor="ctr"/>
          <a:lstStyle/>
          <a:p>
            <a:pPr algn="ctr"/>
            <a:endParaRPr lang="en-GB"/>
          </a:p>
        </p:txBody>
      </p:sp>
      <p:sp>
        <p:nvSpPr>
          <p:cNvPr id="321562"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21563"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21564"/>
                                        </p:tgtEl>
                                        <p:attrNameLst>
                                          <p:attrName>style.visibility</p:attrName>
                                        </p:attrNameLst>
                                      </p:cBhvr>
                                      <p:to>
                                        <p:strVal val="visible"/>
                                      </p:to>
                                    </p:set>
                                    <p:anim calcmode="lin" valueType="num">
                                      <p:cBhvr>
                                        <p:cTn id="7" dur="500" fill="hold"/>
                                        <p:tgtEl>
                                          <p:spTgt spid="321564"/>
                                        </p:tgtEl>
                                        <p:attrNameLst>
                                          <p:attrName>ppt_w</p:attrName>
                                        </p:attrNameLst>
                                      </p:cBhvr>
                                      <p:tavLst>
                                        <p:tav tm="0">
                                          <p:val>
                                            <p:fltVal val="0"/>
                                          </p:val>
                                        </p:tav>
                                        <p:tav tm="100000">
                                          <p:val>
                                            <p:strVal val="#ppt_w"/>
                                          </p:val>
                                        </p:tav>
                                      </p:tavLst>
                                    </p:anim>
                                    <p:anim calcmode="lin" valueType="num">
                                      <p:cBhvr>
                                        <p:cTn id="8" dur="500" fill="hold"/>
                                        <p:tgtEl>
                                          <p:spTgt spid="321564"/>
                                        </p:tgtEl>
                                        <p:attrNameLst>
                                          <p:attrName>ppt_h</p:attrName>
                                        </p:attrNameLst>
                                      </p:cBhvr>
                                      <p:tavLst>
                                        <p:tav tm="0">
                                          <p:val>
                                            <p:fltVal val="0"/>
                                          </p:val>
                                        </p:tav>
                                        <p:tav tm="100000">
                                          <p:val>
                                            <p:strVal val="#ppt_h"/>
                                          </p:val>
                                        </p:tav>
                                      </p:tavLst>
                                    </p:anim>
                                    <p:animEffect transition="in" filter="fade">
                                      <p:cBhvr>
                                        <p:cTn id="9" dur="500"/>
                                        <p:tgtEl>
                                          <p:spTgt spid="32156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321569"/>
                                        </p:tgtEl>
                                        <p:attrNameLst>
                                          <p:attrName>style.visibility</p:attrName>
                                        </p:attrNameLst>
                                      </p:cBhvr>
                                      <p:to>
                                        <p:strVal val="visible"/>
                                      </p:to>
                                    </p:set>
                                    <p:anim calcmode="lin" valueType="num">
                                      <p:cBhvr>
                                        <p:cTn id="12" dur="500" fill="hold"/>
                                        <p:tgtEl>
                                          <p:spTgt spid="321569"/>
                                        </p:tgtEl>
                                        <p:attrNameLst>
                                          <p:attrName>ppt_w</p:attrName>
                                        </p:attrNameLst>
                                      </p:cBhvr>
                                      <p:tavLst>
                                        <p:tav tm="0">
                                          <p:val>
                                            <p:fltVal val="0"/>
                                          </p:val>
                                        </p:tav>
                                        <p:tav tm="100000">
                                          <p:val>
                                            <p:strVal val="#ppt_w"/>
                                          </p:val>
                                        </p:tav>
                                      </p:tavLst>
                                    </p:anim>
                                    <p:anim calcmode="lin" valueType="num">
                                      <p:cBhvr>
                                        <p:cTn id="13" dur="500" fill="hold"/>
                                        <p:tgtEl>
                                          <p:spTgt spid="321569"/>
                                        </p:tgtEl>
                                        <p:attrNameLst>
                                          <p:attrName>ppt_h</p:attrName>
                                        </p:attrNameLst>
                                      </p:cBhvr>
                                      <p:tavLst>
                                        <p:tav tm="0">
                                          <p:val>
                                            <p:fltVal val="0"/>
                                          </p:val>
                                        </p:tav>
                                        <p:tav tm="100000">
                                          <p:val>
                                            <p:strVal val="#ppt_h"/>
                                          </p:val>
                                        </p:tav>
                                      </p:tavLst>
                                    </p:anim>
                                    <p:animEffect transition="in" filter="fade">
                                      <p:cBhvr>
                                        <p:cTn id="14" dur="500"/>
                                        <p:tgtEl>
                                          <p:spTgt spid="3215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69" grpId="0"/>
      <p:bldP spid="32156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09" name="Rectangle 2"/>
          <p:cNvSpPr>
            <a:spLocks noGrp="1" noChangeArrowheads="1"/>
          </p:cNvSpPr>
          <p:nvPr>
            <p:ph type="title"/>
          </p:nvPr>
        </p:nvSpPr>
        <p:spPr/>
        <p:txBody>
          <a:bodyPr/>
          <a:lstStyle/>
          <a:p>
            <a:pPr eaLnBrk="1" hangingPunct="1"/>
            <a:r>
              <a:rPr lang="en-GB" smtClean="0"/>
              <a:t>The Xerox business strategy</a:t>
            </a:r>
          </a:p>
        </p:txBody>
      </p:sp>
      <p:sp>
        <p:nvSpPr>
          <p:cNvPr id="324610" name="Rectangle 3"/>
          <p:cNvSpPr>
            <a:spLocks noChangeArrowheads="1"/>
          </p:cNvSpPr>
          <p:nvPr/>
        </p:nvSpPr>
        <p:spPr bwMode="auto">
          <a:xfrm>
            <a:off x="4267200" y="5257800"/>
            <a:ext cx="4441825" cy="579438"/>
          </a:xfrm>
          <a:prstGeom prst="rect">
            <a:avLst/>
          </a:prstGeom>
          <a:noFill/>
          <a:ln w="9525" algn="ctr">
            <a:noFill/>
            <a:miter lim="800000"/>
            <a:headEnd/>
            <a:tailEnd/>
          </a:ln>
        </p:spPr>
        <p:txBody>
          <a:bodyPr wrap="none">
            <a:spAutoFit/>
          </a:bodyPr>
          <a:lstStyle/>
          <a:p>
            <a:pPr algn="ctr"/>
            <a:r>
              <a:rPr lang="en-US" sz="3200" b="1">
                <a:solidFill>
                  <a:schemeClr val="bg2"/>
                </a:solidFill>
                <a:latin typeface="Arial" charset="0"/>
              </a:rPr>
              <a:t>The Right</a:t>
            </a:r>
            <a:r>
              <a:rPr lang="en-US" sz="3200" b="1">
                <a:solidFill>
                  <a:schemeClr val="folHlink"/>
                </a:solidFill>
                <a:latin typeface="Arial" charset="0"/>
              </a:rPr>
              <a:t> </a:t>
            </a:r>
            <a:r>
              <a:rPr lang="en-US" sz="3200" b="1">
                <a:solidFill>
                  <a:schemeClr val="tx2"/>
                </a:solidFill>
                <a:latin typeface="Arial" charset="0"/>
              </a:rPr>
              <a:t>Technology</a:t>
            </a:r>
          </a:p>
        </p:txBody>
      </p:sp>
      <p:sp>
        <p:nvSpPr>
          <p:cNvPr id="324611" name="Rectangle 4"/>
          <p:cNvSpPr>
            <a:spLocks noChangeArrowheads="1"/>
          </p:cNvSpPr>
          <p:nvPr/>
        </p:nvSpPr>
        <p:spPr bwMode="auto">
          <a:xfrm>
            <a:off x="2339975" y="3284538"/>
            <a:ext cx="3994150" cy="579437"/>
          </a:xfrm>
          <a:prstGeom prst="rect">
            <a:avLst/>
          </a:prstGeom>
          <a:noFill/>
          <a:ln w="9525" algn="ctr">
            <a:noFill/>
            <a:miter lim="800000"/>
            <a:headEnd/>
            <a:tailEnd/>
          </a:ln>
        </p:spPr>
        <p:txBody>
          <a:bodyPr wrap="none">
            <a:spAutoFit/>
          </a:bodyPr>
          <a:lstStyle/>
          <a:p>
            <a:pPr algn="ctr"/>
            <a:r>
              <a:rPr lang="en-US" sz="3200" b="1">
                <a:solidFill>
                  <a:schemeClr val="bg2"/>
                </a:solidFill>
                <a:latin typeface="Arial" charset="0"/>
              </a:rPr>
              <a:t>The Right</a:t>
            </a:r>
            <a:r>
              <a:rPr lang="en-US" sz="3200" b="1">
                <a:solidFill>
                  <a:schemeClr val="folHlink"/>
                </a:solidFill>
                <a:latin typeface="Arial" charset="0"/>
              </a:rPr>
              <a:t> </a:t>
            </a:r>
            <a:r>
              <a:rPr lang="en-US" sz="3200" b="1">
                <a:solidFill>
                  <a:schemeClr val="tx2"/>
                </a:solidFill>
                <a:latin typeface="Arial" charset="0"/>
              </a:rPr>
              <a:t>Workflow</a:t>
            </a:r>
          </a:p>
        </p:txBody>
      </p:sp>
      <p:sp>
        <p:nvSpPr>
          <p:cNvPr id="324612" name="Rectangle 5"/>
          <p:cNvSpPr>
            <a:spLocks noChangeArrowheads="1"/>
          </p:cNvSpPr>
          <p:nvPr/>
        </p:nvSpPr>
        <p:spPr bwMode="auto">
          <a:xfrm>
            <a:off x="304800" y="1524000"/>
            <a:ext cx="5254625" cy="579438"/>
          </a:xfrm>
          <a:prstGeom prst="rect">
            <a:avLst/>
          </a:prstGeom>
          <a:noFill/>
          <a:ln w="9525" algn="ctr">
            <a:noFill/>
            <a:miter lim="800000"/>
            <a:headEnd/>
            <a:tailEnd/>
          </a:ln>
        </p:spPr>
        <p:txBody>
          <a:bodyPr wrap="none">
            <a:spAutoFit/>
          </a:bodyPr>
          <a:lstStyle/>
          <a:p>
            <a:pPr algn="ctr"/>
            <a:r>
              <a:rPr lang="en-US" sz="3200" b="1">
                <a:solidFill>
                  <a:schemeClr val="bg2"/>
                </a:solidFill>
                <a:latin typeface="Arial" charset="0"/>
              </a:rPr>
              <a:t>The Right</a:t>
            </a:r>
            <a:r>
              <a:rPr lang="en-US" sz="3200" b="1">
                <a:solidFill>
                  <a:schemeClr val="folHlink"/>
                </a:solidFill>
                <a:latin typeface="Arial" charset="0"/>
              </a:rPr>
              <a:t> </a:t>
            </a:r>
            <a:r>
              <a:rPr lang="en-US" sz="3200" b="1">
                <a:solidFill>
                  <a:schemeClr val="tx2"/>
                </a:solidFill>
                <a:latin typeface="Arial" charset="0"/>
              </a:rPr>
              <a:t>Business Model</a:t>
            </a:r>
          </a:p>
        </p:txBody>
      </p:sp>
      <p:sp>
        <p:nvSpPr>
          <p:cNvPr id="324613"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24614"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Rectangle 2"/>
          <p:cNvSpPr>
            <a:spLocks noGrp="1" noChangeArrowheads="1"/>
          </p:cNvSpPr>
          <p:nvPr>
            <p:ph type="title" idx="4294967295"/>
          </p:nvPr>
        </p:nvSpPr>
        <p:spPr/>
        <p:txBody>
          <a:bodyPr/>
          <a:lstStyle/>
          <a:p>
            <a:pPr eaLnBrk="1" hangingPunct="1"/>
            <a:r>
              <a:rPr lang="en-US" smtClean="0"/>
              <a:t>Business Development Services</a:t>
            </a:r>
          </a:p>
        </p:txBody>
      </p:sp>
      <p:sp>
        <p:nvSpPr>
          <p:cNvPr id="325634" name="Text Box 3"/>
          <p:cNvSpPr txBox="1">
            <a:spLocks noChangeArrowheads="1"/>
          </p:cNvSpPr>
          <p:nvPr/>
        </p:nvSpPr>
        <p:spPr bwMode="auto">
          <a:xfrm rot="10800000">
            <a:off x="3770313" y="4513263"/>
            <a:ext cx="1447800" cy="336550"/>
          </a:xfrm>
          <a:prstGeom prst="rect">
            <a:avLst/>
          </a:prstGeom>
          <a:noFill/>
          <a:ln w="9525" algn="ctr">
            <a:noFill/>
            <a:miter lim="800000"/>
            <a:headEnd/>
            <a:tailEnd/>
          </a:ln>
        </p:spPr>
        <p:txBody>
          <a:bodyPr rot="10800000">
            <a:spAutoFit/>
          </a:bodyPr>
          <a:lstStyle/>
          <a:p>
            <a:pPr algn="ctr"/>
            <a:endParaRPr lang="de-DE" sz="1600" b="1"/>
          </a:p>
        </p:txBody>
      </p:sp>
      <p:sp>
        <p:nvSpPr>
          <p:cNvPr id="316421" name="Rectangle 4"/>
          <p:cNvSpPr>
            <a:spLocks noChangeArrowheads="1"/>
          </p:cNvSpPr>
          <p:nvPr/>
        </p:nvSpPr>
        <p:spPr bwMode="auto">
          <a:xfrm>
            <a:off x="304800" y="1143000"/>
            <a:ext cx="5715000" cy="5068888"/>
          </a:xfrm>
          <a:prstGeom prst="rect">
            <a:avLst/>
          </a:prstGeom>
          <a:noFill/>
          <a:ln w="9525">
            <a:noFill/>
            <a:miter lim="800000"/>
            <a:headEnd/>
            <a:tailEnd/>
          </a:ln>
        </p:spPr>
        <p:txBody>
          <a:bodyPr>
            <a:spAutoFit/>
          </a:bodyPr>
          <a:lstStyle/>
          <a:p>
            <a:pPr marL="227013" lvl="1" indent="-225425">
              <a:lnSpc>
                <a:spcPct val="90000"/>
              </a:lnSpc>
              <a:spcBef>
                <a:spcPct val="30000"/>
              </a:spcBef>
              <a:buSzPct val="75000"/>
              <a:buFontTx/>
              <a:buChar char="•"/>
            </a:pPr>
            <a:r>
              <a:rPr lang="en-US" b="1">
                <a:solidFill>
                  <a:srgbClr val="2895D5"/>
                </a:solidFill>
              </a:rPr>
              <a:t>Digital Business Services</a:t>
            </a:r>
          </a:p>
          <a:p>
            <a:pPr marL="457200" lvl="2" indent="-228600">
              <a:lnSpc>
                <a:spcPct val="90000"/>
              </a:lnSpc>
              <a:spcBef>
                <a:spcPct val="30000"/>
              </a:spcBef>
              <a:buSzPct val="75000"/>
              <a:buFont typeface="Xerox Sans"/>
              <a:buChar char="–"/>
            </a:pPr>
            <a:r>
              <a:rPr lang="en-US"/>
              <a:t>Puts you on the fast track to success</a:t>
            </a:r>
            <a:endParaRPr lang="hr-HR"/>
          </a:p>
          <a:p>
            <a:pPr marL="457200" lvl="2" indent="-228600">
              <a:lnSpc>
                <a:spcPct val="90000"/>
              </a:lnSpc>
              <a:spcBef>
                <a:spcPct val="30000"/>
              </a:spcBef>
              <a:buSzPct val="75000"/>
              <a:buFont typeface="Xerox Sans"/>
              <a:buChar char="–"/>
            </a:pPr>
            <a:r>
              <a:rPr lang="hr-HR" b="1">
                <a:solidFill>
                  <a:srgbClr val="FF0000"/>
                </a:solidFill>
              </a:rPr>
              <a:t>Selling Digital Printing</a:t>
            </a:r>
          </a:p>
          <a:p>
            <a:pPr marL="914400" lvl="3" indent="-228600">
              <a:lnSpc>
                <a:spcPct val="90000"/>
              </a:lnSpc>
              <a:spcBef>
                <a:spcPct val="30000"/>
              </a:spcBef>
              <a:buSzPct val="75000"/>
            </a:pPr>
            <a:r>
              <a:rPr lang="hr-HR" sz="1200"/>
              <a:t>Explains the necessary steps to get started in a new territory</a:t>
            </a:r>
          </a:p>
          <a:p>
            <a:pPr marL="914400" lvl="3" indent="-228600">
              <a:lnSpc>
                <a:spcPct val="90000"/>
              </a:lnSpc>
              <a:spcBef>
                <a:spcPct val="30000"/>
              </a:spcBef>
              <a:buSzPct val="75000"/>
            </a:pPr>
            <a:r>
              <a:rPr lang="hr-HR" sz="1200"/>
              <a:t>How to identify prospects for digital printing</a:t>
            </a:r>
          </a:p>
          <a:p>
            <a:pPr marL="914400" lvl="3" indent="-228600">
              <a:lnSpc>
                <a:spcPct val="90000"/>
              </a:lnSpc>
              <a:spcBef>
                <a:spcPct val="30000"/>
              </a:spcBef>
              <a:buSzPct val="75000"/>
            </a:pPr>
            <a:r>
              <a:rPr lang="hr-HR" sz="1200"/>
              <a:t>Elements of an effective sales process</a:t>
            </a:r>
          </a:p>
          <a:p>
            <a:pPr marL="914400" lvl="3" indent="-228600">
              <a:lnSpc>
                <a:spcPct val="90000"/>
              </a:lnSpc>
              <a:spcBef>
                <a:spcPct val="30000"/>
              </a:spcBef>
              <a:buSzPct val="75000"/>
            </a:pPr>
            <a:r>
              <a:rPr lang="hr-HR" sz="1200"/>
              <a:t>Develop and deliver a customized digital printing value proposition</a:t>
            </a:r>
          </a:p>
          <a:p>
            <a:pPr marL="914400" lvl="3" indent="-228600">
              <a:lnSpc>
                <a:spcPct val="90000"/>
              </a:lnSpc>
              <a:spcBef>
                <a:spcPct val="30000"/>
              </a:spcBef>
              <a:buSzPct val="75000"/>
            </a:pPr>
            <a:endParaRPr lang="hr-HR" sz="1200"/>
          </a:p>
          <a:p>
            <a:pPr marL="457200" lvl="2" indent="-228600">
              <a:lnSpc>
                <a:spcPct val="90000"/>
              </a:lnSpc>
              <a:spcBef>
                <a:spcPct val="30000"/>
              </a:spcBef>
              <a:buSzPct val="75000"/>
              <a:buFont typeface="Xerox Sans"/>
              <a:buChar char="–"/>
            </a:pPr>
            <a:r>
              <a:rPr lang="hr-HR" b="1">
                <a:solidFill>
                  <a:srgbClr val="FF0000"/>
                </a:solidFill>
              </a:rPr>
              <a:t>Selling Variable Data Services</a:t>
            </a:r>
          </a:p>
          <a:p>
            <a:pPr marL="914400" lvl="3" indent="-228600">
              <a:lnSpc>
                <a:spcPct val="90000"/>
              </a:lnSpc>
              <a:spcBef>
                <a:spcPct val="30000"/>
              </a:spcBef>
              <a:buSzPct val="75000"/>
            </a:pPr>
            <a:r>
              <a:rPr lang="hr-HR" sz="1200"/>
              <a:t>Understanding the basics of Variable Data Printing</a:t>
            </a:r>
          </a:p>
          <a:p>
            <a:pPr marL="914400" lvl="3" indent="-228600">
              <a:lnSpc>
                <a:spcPct val="90000"/>
              </a:lnSpc>
              <a:spcBef>
                <a:spcPct val="30000"/>
              </a:spcBef>
              <a:buSzPct val="75000"/>
            </a:pPr>
            <a:r>
              <a:rPr lang="hr-HR" sz="1200"/>
              <a:t>Learn about considerations for VDP job</a:t>
            </a:r>
          </a:p>
          <a:p>
            <a:pPr marL="914400" lvl="3" indent="-228600">
              <a:lnSpc>
                <a:spcPct val="90000"/>
              </a:lnSpc>
              <a:spcBef>
                <a:spcPct val="30000"/>
              </a:spcBef>
              <a:buSzPct val="75000"/>
            </a:pPr>
            <a:r>
              <a:rPr lang="hr-HR" sz="1200"/>
              <a:t>Identify prospects for opportunity</a:t>
            </a:r>
          </a:p>
          <a:p>
            <a:pPr marL="914400" lvl="3" indent="-228600">
              <a:lnSpc>
                <a:spcPct val="90000"/>
              </a:lnSpc>
              <a:spcBef>
                <a:spcPct val="30000"/>
              </a:spcBef>
              <a:buSzPct val="75000"/>
            </a:pPr>
            <a:r>
              <a:rPr lang="hr-HR" sz="1200"/>
              <a:t>Identify the steps of an effective sales process</a:t>
            </a:r>
          </a:p>
          <a:p>
            <a:pPr marL="914400" lvl="3" indent="-228600">
              <a:lnSpc>
                <a:spcPct val="90000"/>
              </a:lnSpc>
              <a:spcBef>
                <a:spcPct val="30000"/>
              </a:spcBef>
              <a:buSzPct val="75000"/>
            </a:pPr>
            <a:r>
              <a:rPr lang="hr-HR" sz="1200"/>
              <a:t>Develop and deliver a customized VDP value proposition</a:t>
            </a:r>
          </a:p>
          <a:p>
            <a:pPr marL="457200" lvl="2" indent="-228600">
              <a:lnSpc>
                <a:spcPct val="90000"/>
              </a:lnSpc>
              <a:spcBef>
                <a:spcPct val="30000"/>
              </a:spcBef>
              <a:buSzPct val="75000"/>
              <a:buFont typeface="Xerox Sans"/>
              <a:buChar char="–"/>
            </a:pPr>
            <a:endParaRPr lang="hr-HR" b="1">
              <a:solidFill>
                <a:srgbClr val="FF0000"/>
              </a:solidFill>
            </a:endParaRPr>
          </a:p>
          <a:p>
            <a:pPr marL="457200" lvl="2" indent="-228600">
              <a:lnSpc>
                <a:spcPct val="90000"/>
              </a:lnSpc>
              <a:spcBef>
                <a:spcPct val="30000"/>
              </a:spcBef>
              <a:buSzPct val="75000"/>
              <a:buFont typeface="Xerox Sans"/>
              <a:buChar char="–"/>
            </a:pPr>
            <a:r>
              <a:rPr lang="hr-HR" b="1">
                <a:solidFill>
                  <a:srgbClr val="FF0000"/>
                </a:solidFill>
              </a:rPr>
              <a:t>Selling into Vertical Markets</a:t>
            </a:r>
          </a:p>
          <a:p>
            <a:pPr marL="914400" lvl="3" indent="-228600">
              <a:lnSpc>
                <a:spcPct val="90000"/>
              </a:lnSpc>
              <a:spcBef>
                <a:spcPct val="30000"/>
              </a:spcBef>
              <a:buSzPct val="75000"/>
            </a:pPr>
            <a:r>
              <a:rPr lang="hr-HR" sz="1200"/>
              <a:t>Learn the basics about a vertical market segment</a:t>
            </a:r>
          </a:p>
          <a:p>
            <a:pPr marL="914400" lvl="3" indent="-228600">
              <a:lnSpc>
                <a:spcPct val="90000"/>
              </a:lnSpc>
              <a:spcBef>
                <a:spcPct val="30000"/>
              </a:spcBef>
              <a:buSzPct val="75000"/>
            </a:pPr>
            <a:r>
              <a:rPr lang="hr-HR" sz="1200"/>
              <a:t>Demonstrate how to identify printing issues and concerns</a:t>
            </a:r>
          </a:p>
          <a:p>
            <a:pPr marL="914400" lvl="3" indent="-228600">
              <a:lnSpc>
                <a:spcPct val="90000"/>
              </a:lnSpc>
              <a:spcBef>
                <a:spcPct val="30000"/>
              </a:spcBef>
              <a:buSzPct val="75000"/>
            </a:pPr>
            <a:r>
              <a:rPr lang="hr-HR" sz="1200"/>
              <a:t>Review market opportunities for your sales people</a:t>
            </a:r>
          </a:p>
          <a:p>
            <a:pPr marL="914400" lvl="3" indent="-228600">
              <a:lnSpc>
                <a:spcPct val="90000"/>
              </a:lnSpc>
              <a:spcBef>
                <a:spcPct val="30000"/>
              </a:spcBef>
              <a:buSzPct val="75000"/>
            </a:pPr>
            <a:r>
              <a:rPr lang="hr-HR" sz="1200"/>
              <a:t>Identify market focused applications</a:t>
            </a:r>
          </a:p>
          <a:p>
            <a:pPr marL="914400" lvl="3" indent="-228600">
              <a:lnSpc>
                <a:spcPct val="90000"/>
              </a:lnSpc>
              <a:spcBef>
                <a:spcPct val="30000"/>
              </a:spcBef>
              <a:buSzPct val="75000"/>
            </a:pPr>
            <a:r>
              <a:rPr lang="hr-HR" sz="1200"/>
              <a:t>Create custom tailored value add statement for each market</a:t>
            </a:r>
            <a:endParaRPr lang="en-US"/>
          </a:p>
        </p:txBody>
      </p:sp>
      <p:grpSp>
        <p:nvGrpSpPr>
          <p:cNvPr id="325636" name="Group 6"/>
          <p:cNvGrpSpPr>
            <a:grpSpLocks/>
          </p:cNvGrpSpPr>
          <p:nvPr/>
        </p:nvGrpSpPr>
        <p:grpSpPr bwMode="auto">
          <a:xfrm>
            <a:off x="6248400" y="1828800"/>
            <a:ext cx="2438400" cy="2965450"/>
            <a:chOff x="3264" y="1296"/>
            <a:chExt cx="1536" cy="1868"/>
          </a:xfrm>
        </p:grpSpPr>
        <p:pic>
          <p:nvPicPr>
            <p:cNvPr id="325639" name="Picture 7" descr="BusDev&amp;Serv"/>
            <p:cNvPicPr>
              <a:picLocks noChangeAspect="1" noChangeArrowheads="1"/>
            </p:cNvPicPr>
            <p:nvPr/>
          </p:nvPicPr>
          <p:blipFill>
            <a:blip r:embed="rId3"/>
            <a:srcRect/>
            <a:stretch>
              <a:fillRect/>
            </a:stretch>
          </p:blipFill>
          <p:spPr bwMode="auto">
            <a:xfrm>
              <a:off x="3840" y="1296"/>
              <a:ext cx="815" cy="1056"/>
            </a:xfrm>
            <a:prstGeom prst="rect">
              <a:avLst/>
            </a:prstGeom>
            <a:noFill/>
            <a:ln w="9525">
              <a:solidFill>
                <a:srgbClr val="C0C0C0"/>
              </a:solidFill>
              <a:miter lim="800000"/>
              <a:headEnd/>
              <a:tailEnd/>
            </a:ln>
          </p:spPr>
        </p:pic>
        <p:grpSp>
          <p:nvGrpSpPr>
            <p:cNvPr id="325640" name="Group 8"/>
            <p:cNvGrpSpPr>
              <a:grpSpLocks/>
            </p:cNvGrpSpPr>
            <p:nvPr/>
          </p:nvGrpSpPr>
          <p:grpSpPr bwMode="auto">
            <a:xfrm>
              <a:off x="3264" y="1728"/>
              <a:ext cx="1536" cy="1436"/>
              <a:chOff x="2400" y="2304"/>
              <a:chExt cx="1462" cy="1367"/>
            </a:xfrm>
          </p:grpSpPr>
          <p:pic>
            <p:nvPicPr>
              <p:cNvPr id="325641" name="Picture 9" descr="WkFlwSvcs-Bro"/>
              <p:cNvPicPr>
                <a:picLocks noChangeAspect="1" noChangeArrowheads="1"/>
              </p:cNvPicPr>
              <p:nvPr/>
            </p:nvPicPr>
            <p:blipFill>
              <a:blip r:embed="rId4"/>
              <a:srcRect/>
              <a:stretch>
                <a:fillRect/>
              </a:stretch>
            </p:blipFill>
            <p:spPr bwMode="auto">
              <a:xfrm>
                <a:off x="2400" y="2304"/>
                <a:ext cx="779" cy="1031"/>
              </a:xfrm>
              <a:prstGeom prst="rect">
                <a:avLst/>
              </a:prstGeom>
              <a:noFill/>
              <a:ln w="9525">
                <a:solidFill>
                  <a:srgbClr val="C0C0C0"/>
                </a:solidFill>
                <a:miter lim="800000"/>
                <a:headEnd/>
                <a:tailEnd/>
              </a:ln>
            </p:spPr>
          </p:pic>
          <p:pic>
            <p:nvPicPr>
              <p:cNvPr id="325642" name="Picture 10" descr="TransPromo"/>
              <p:cNvPicPr>
                <a:picLocks noChangeAspect="1" noChangeArrowheads="1"/>
              </p:cNvPicPr>
              <p:nvPr/>
            </p:nvPicPr>
            <p:blipFill>
              <a:blip r:embed="rId5"/>
              <a:srcRect/>
              <a:stretch>
                <a:fillRect/>
              </a:stretch>
            </p:blipFill>
            <p:spPr bwMode="auto">
              <a:xfrm>
                <a:off x="3072" y="2640"/>
                <a:ext cx="790" cy="1031"/>
              </a:xfrm>
              <a:prstGeom prst="rect">
                <a:avLst/>
              </a:prstGeom>
              <a:noFill/>
              <a:ln w="9525">
                <a:solidFill>
                  <a:srgbClr val="C0C0C0"/>
                </a:solidFill>
                <a:miter lim="800000"/>
                <a:headEnd/>
                <a:tailEnd/>
              </a:ln>
            </p:spPr>
          </p:pic>
        </p:grpSp>
      </p:grpSp>
      <p:sp>
        <p:nvSpPr>
          <p:cNvPr id="325637"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25638"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16421">
                                            <p:txEl>
                                              <p:pRg st="0" end="0"/>
                                            </p:txEl>
                                          </p:spTgt>
                                        </p:tgtEl>
                                        <p:attrNameLst>
                                          <p:attrName>style.visibility</p:attrName>
                                        </p:attrNameLst>
                                      </p:cBhvr>
                                      <p:to>
                                        <p:strVal val="visible"/>
                                      </p:to>
                                    </p:set>
                                    <p:animEffect transition="in" filter="fade">
                                      <p:cBhvr>
                                        <p:cTn id="7" dur="800" decel="100000"/>
                                        <p:tgtEl>
                                          <p:spTgt spid="316421">
                                            <p:txEl>
                                              <p:pRg st="0" end="0"/>
                                            </p:txEl>
                                          </p:spTgt>
                                        </p:tgtEl>
                                      </p:cBhvr>
                                    </p:animEffect>
                                    <p:anim calcmode="lin" valueType="num">
                                      <p:cBhvr>
                                        <p:cTn id="8" dur="800" decel="100000" fill="hold"/>
                                        <p:tgtEl>
                                          <p:spTgt spid="316421">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16421">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16421">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16421">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16421">
                                            <p:txEl>
                                              <p:pRg st="0" end="0"/>
                                            </p:txEl>
                                          </p:spTgt>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316421">
                                            <p:txEl>
                                              <p:pRg st="1" end="1"/>
                                            </p:txEl>
                                          </p:spTgt>
                                        </p:tgtEl>
                                        <p:attrNameLst>
                                          <p:attrName>style.visibility</p:attrName>
                                        </p:attrNameLst>
                                      </p:cBhvr>
                                      <p:to>
                                        <p:strVal val="visible"/>
                                      </p:to>
                                    </p:set>
                                    <p:animEffect transition="in" filter="fade">
                                      <p:cBhvr>
                                        <p:cTn id="15" dur="800" decel="100000"/>
                                        <p:tgtEl>
                                          <p:spTgt spid="316421">
                                            <p:txEl>
                                              <p:pRg st="1" end="1"/>
                                            </p:txEl>
                                          </p:spTgt>
                                        </p:tgtEl>
                                      </p:cBhvr>
                                    </p:animEffect>
                                    <p:anim calcmode="lin" valueType="num">
                                      <p:cBhvr>
                                        <p:cTn id="16" dur="800" decel="100000" fill="hold"/>
                                        <p:tgtEl>
                                          <p:spTgt spid="316421">
                                            <p:txEl>
                                              <p:pRg st="1" end="1"/>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316421">
                                            <p:txEl>
                                              <p:pRg st="1" end="1"/>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316421">
                                            <p:txEl>
                                              <p:pRg st="1" end="1"/>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316421">
                                            <p:txEl>
                                              <p:pRg st="1" end="1"/>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316421">
                                            <p:txEl>
                                              <p:pRg st="1" end="1"/>
                                            </p:txEl>
                                          </p:spTgt>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316421">
                                            <p:txEl>
                                              <p:pRg st="2" end="2"/>
                                            </p:txEl>
                                          </p:spTgt>
                                        </p:tgtEl>
                                        <p:attrNameLst>
                                          <p:attrName>style.visibility</p:attrName>
                                        </p:attrNameLst>
                                      </p:cBhvr>
                                      <p:to>
                                        <p:strVal val="visible"/>
                                      </p:to>
                                    </p:set>
                                    <p:animEffect transition="in" filter="fade">
                                      <p:cBhvr>
                                        <p:cTn id="23" dur="800" decel="100000"/>
                                        <p:tgtEl>
                                          <p:spTgt spid="316421">
                                            <p:txEl>
                                              <p:pRg st="2" end="2"/>
                                            </p:txEl>
                                          </p:spTgt>
                                        </p:tgtEl>
                                      </p:cBhvr>
                                    </p:animEffect>
                                    <p:anim calcmode="lin" valueType="num">
                                      <p:cBhvr>
                                        <p:cTn id="24" dur="800" decel="100000" fill="hold"/>
                                        <p:tgtEl>
                                          <p:spTgt spid="316421">
                                            <p:txEl>
                                              <p:pRg st="2" end="2"/>
                                            </p:txEl>
                                          </p:spTgt>
                                        </p:tgtEl>
                                        <p:attrNameLst>
                                          <p:attrName>style.rotation</p:attrName>
                                        </p:attrNameLst>
                                      </p:cBhvr>
                                      <p:tavLst>
                                        <p:tav tm="0">
                                          <p:val>
                                            <p:fltVal val="-90"/>
                                          </p:val>
                                        </p:tav>
                                        <p:tav tm="100000">
                                          <p:val>
                                            <p:fltVal val="0"/>
                                          </p:val>
                                        </p:tav>
                                      </p:tavLst>
                                    </p:anim>
                                    <p:anim calcmode="lin" valueType="num">
                                      <p:cBhvr>
                                        <p:cTn id="25" dur="800" decel="100000" fill="hold"/>
                                        <p:tgtEl>
                                          <p:spTgt spid="316421">
                                            <p:txEl>
                                              <p:pRg st="2" end="2"/>
                                            </p:txEl>
                                          </p:spTgt>
                                        </p:tgtEl>
                                        <p:attrNameLst>
                                          <p:attrName>ppt_x</p:attrName>
                                        </p:attrNameLst>
                                      </p:cBhvr>
                                      <p:tavLst>
                                        <p:tav tm="0">
                                          <p:val>
                                            <p:strVal val="#ppt_x+0.4"/>
                                          </p:val>
                                        </p:tav>
                                        <p:tav tm="100000">
                                          <p:val>
                                            <p:strVal val="#ppt_x-0.05"/>
                                          </p:val>
                                        </p:tav>
                                      </p:tavLst>
                                    </p:anim>
                                    <p:anim calcmode="lin" valueType="num">
                                      <p:cBhvr>
                                        <p:cTn id="26" dur="800" decel="100000" fill="hold"/>
                                        <p:tgtEl>
                                          <p:spTgt spid="316421">
                                            <p:txEl>
                                              <p:pRg st="2" end="2"/>
                                            </p:txEl>
                                          </p:spTgt>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316421">
                                            <p:txEl>
                                              <p:pRg st="2" end="2"/>
                                            </p:txEl>
                                          </p:spTgt>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316421">
                                            <p:txEl>
                                              <p:pRg st="2" end="2"/>
                                            </p:txEl>
                                          </p:spTgt>
                                        </p:tgtEl>
                                        <p:attrNameLst>
                                          <p:attrName>ppt_y</p:attrName>
                                        </p:attrNameLst>
                                      </p:cBhvr>
                                      <p:tavLst>
                                        <p:tav tm="0">
                                          <p:val>
                                            <p:strVal val="#ppt_y+0.1"/>
                                          </p:val>
                                        </p:tav>
                                        <p:tav tm="100000">
                                          <p:val>
                                            <p:strVal val="#ppt_y"/>
                                          </p:val>
                                        </p:tav>
                                      </p:tavLst>
                                    </p:anim>
                                  </p:childTnLst>
                                </p:cTn>
                              </p:par>
                              <p:par>
                                <p:cTn id="29" presetID="30" presetClass="entr" presetSubtype="0" fill="hold" nodeType="withEffect">
                                  <p:stCondLst>
                                    <p:cond delay="0"/>
                                  </p:stCondLst>
                                  <p:childTnLst>
                                    <p:set>
                                      <p:cBhvr>
                                        <p:cTn id="30" dur="1" fill="hold">
                                          <p:stCondLst>
                                            <p:cond delay="0"/>
                                          </p:stCondLst>
                                        </p:cTn>
                                        <p:tgtEl>
                                          <p:spTgt spid="316421">
                                            <p:txEl>
                                              <p:pRg st="3" end="3"/>
                                            </p:txEl>
                                          </p:spTgt>
                                        </p:tgtEl>
                                        <p:attrNameLst>
                                          <p:attrName>style.visibility</p:attrName>
                                        </p:attrNameLst>
                                      </p:cBhvr>
                                      <p:to>
                                        <p:strVal val="visible"/>
                                      </p:to>
                                    </p:set>
                                    <p:animEffect transition="in" filter="fade">
                                      <p:cBhvr>
                                        <p:cTn id="31" dur="800" decel="100000"/>
                                        <p:tgtEl>
                                          <p:spTgt spid="316421">
                                            <p:txEl>
                                              <p:pRg st="3" end="3"/>
                                            </p:txEl>
                                          </p:spTgt>
                                        </p:tgtEl>
                                      </p:cBhvr>
                                    </p:animEffect>
                                    <p:anim calcmode="lin" valueType="num">
                                      <p:cBhvr>
                                        <p:cTn id="32" dur="800" decel="100000" fill="hold"/>
                                        <p:tgtEl>
                                          <p:spTgt spid="316421">
                                            <p:txEl>
                                              <p:pRg st="3" end="3"/>
                                            </p:txEl>
                                          </p:spTgt>
                                        </p:tgtEl>
                                        <p:attrNameLst>
                                          <p:attrName>style.rotation</p:attrName>
                                        </p:attrNameLst>
                                      </p:cBhvr>
                                      <p:tavLst>
                                        <p:tav tm="0">
                                          <p:val>
                                            <p:fltVal val="-90"/>
                                          </p:val>
                                        </p:tav>
                                        <p:tav tm="100000">
                                          <p:val>
                                            <p:fltVal val="0"/>
                                          </p:val>
                                        </p:tav>
                                      </p:tavLst>
                                    </p:anim>
                                    <p:anim calcmode="lin" valueType="num">
                                      <p:cBhvr>
                                        <p:cTn id="33" dur="800" decel="100000" fill="hold"/>
                                        <p:tgtEl>
                                          <p:spTgt spid="316421">
                                            <p:txEl>
                                              <p:pRg st="3" end="3"/>
                                            </p:txEl>
                                          </p:spTgt>
                                        </p:tgtEl>
                                        <p:attrNameLst>
                                          <p:attrName>ppt_x</p:attrName>
                                        </p:attrNameLst>
                                      </p:cBhvr>
                                      <p:tavLst>
                                        <p:tav tm="0">
                                          <p:val>
                                            <p:strVal val="#ppt_x+0.4"/>
                                          </p:val>
                                        </p:tav>
                                        <p:tav tm="100000">
                                          <p:val>
                                            <p:strVal val="#ppt_x-0.05"/>
                                          </p:val>
                                        </p:tav>
                                      </p:tavLst>
                                    </p:anim>
                                    <p:anim calcmode="lin" valueType="num">
                                      <p:cBhvr>
                                        <p:cTn id="34" dur="800" decel="100000" fill="hold"/>
                                        <p:tgtEl>
                                          <p:spTgt spid="316421">
                                            <p:txEl>
                                              <p:pRg st="3" end="3"/>
                                            </p:txEl>
                                          </p:spTgt>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316421">
                                            <p:txEl>
                                              <p:pRg st="3" end="3"/>
                                            </p:txEl>
                                          </p:spTgt>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316421">
                                            <p:txEl>
                                              <p:pRg st="3" end="3"/>
                                            </p:txEl>
                                          </p:spTgt>
                                        </p:tgtEl>
                                        <p:attrNameLst>
                                          <p:attrName>ppt_y</p:attrName>
                                        </p:attrNameLst>
                                      </p:cBhvr>
                                      <p:tavLst>
                                        <p:tav tm="0">
                                          <p:val>
                                            <p:strVal val="#ppt_y+0.1"/>
                                          </p:val>
                                        </p:tav>
                                        <p:tav tm="100000">
                                          <p:val>
                                            <p:strVal val="#ppt_y"/>
                                          </p:val>
                                        </p:tav>
                                      </p:tavLst>
                                    </p:anim>
                                  </p:childTnLst>
                                </p:cTn>
                              </p:par>
                              <p:par>
                                <p:cTn id="37" presetID="30" presetClass="entr" presetSubtype="0" fill="hold" nodeType="withEffect">
                                  <p:stCondLst>
                                    <p:cond delay="0"/>
                                  </p:stCondLst>
                                  <p:childTnLst>
                                    <p:set>
                                      <p:cBhvr>
                                        <p:cTn id="38" dur="1" fill="hold">
                                          <p:stCondLst>
                                            <p:cond delay="0"/>
                                          </p:stCondLst>
                                        </p:cTn>
                                        <p:tgtEl>
                                          <p:spTgt spid="316421">
                                            <p:txEl>
                                              <p:pRg st="4" end="4"/>
                                            </p:txEl>
                                          </p:spTgt>
                                        </p:tgtEl>
                                        <p:attrNameLst>
                                          <p:attrName>style.visibility</p:attrName>
                                        </p:attrNameLst>
                                      </p:cBhvr>
                                      <p:to>
                                        <p:strVal val="visible"/>
                                      </p:to>
                                    </p:set>
                                    <p:animEffect transition="in" filter="fade">
                                      <p:cBhvr>
                                        <p:cTn id="39" dur="800" decel="100000"/>
                                        <p:tgtEl>
                                          <p:spTgt spid="316421">
                                            <p:txEl>
                                              <p:pRg st="4" end="4"/>
                                            </p:txEl>
                                          </p:spTgt>
                                        </p:tgtEl>
                                      </p:cBhvr>
                                    </p:animEffect>
                                    <p:anim calcmode="lin" valueType="num">
                                      <p:cBhvr>
                                        <p:cTn id="40" dur="800" decel="100000" fill="hold"/>
                                        <p:tgtEl>
                                          <p:spTgt spid="316421">
                                            <p:txEl>
                                              <p:pRg st="4" end="4"/>
                                            </p:txEl>
                                          </p:spTgt>
                                        </p:tgtEl>
                                        <p:attrNameLst>
                                          <p:attrName>style.rotation</p:attrName>
                                        </p:attrNameLst>
                                      </p:cBhvr>
                                      <p:tavLst>
                                        <p:tav tm="0">
                                          <p:val>
                                            <p:fltVal val="-90"/>
                                          </p:val>
                                        </p:tav>
                                        <p:tav tm="100000">
                                          <p:val>
                                            <p:fltVal val="0"/>
                                          </p:val>
                                        </p:tav>
                                      </p:tavLst>
                                    </p:anim>
                                    <p:anim calcmode="lin" valueType="num">
                                      <p:cBhvr>
                                        <p:cTn id="41" dur="800" decel="100000" fill="hold"/>
                                        <p:tgtEl>
                                          <p:spTgt spid="316421">
                                            <p:txEl>
                                              <p:pRg st="4" end="4"/>
                                            </p:txEl>
                                          </p:spTgt>
                                        </p:tgtEl>
                                        <p:attrNameLst>
                                          <p:attrName>ppt_x</p:attrName>
                                        </p:attrNameLst>
                                      </p:cBhvr>
                                      <p:tavLst>
                                        <p:tav tm="0">
                                          <p:val>
                                            <p:strVal val="#ppt_x+0.4"/>
                                          </p:val>
                                        </p:tav>
                                        <p:tav tm="100000">
                                          <p:val>
                                            <p:strVal val="#ppt_x-0.05"/>
                                          </p:val>
                                        </p:tav>
                                      </p:tavLst>
                                    </p:anim>
                                    <p:anim calcmode="lin" valueType="num">
                                      <p:cBhvr>
                                        <p:cTn id="42" dur="800" decel="100000" fill="hold"/>
                                        <p:tgtEl>
                                          <p:spTgt spid="316421">
                                            <p:txEl>
                                              <p:pRg st="4" end="4"/>
                                            </p:txEl>
                                          </p:spTgt>
                                        </p:tgtEl>
                                        <p:attrNameLst>
                                          <p:attrName>ppt_y</p:attrName>
                                        </p:attrNameLst>
                                      </p:cBhvr>
                                      <p:tavLst>
                                        <p:tav tm="0">
                                          <p:val>
                                            <p:strVal val="#ppt_y-0.4"/>
                                          </p:val>
                                        </p:tav>
                                        <p:tav tm="100000">
                                          <p:val>
                                            <p:strVal val="#ppt_y+0.1"/>
                                          </p:val>
                                        </p:tav>
                                      </p:tavLst>
                                    </p:anim>
                                    <p:anim calcmode="lin" valueType="num">
                                      <p:cBhvr>
                                        <p:cTn id="43" dur="200" accel="100000" fill="hold">
                                          <p:stCondLst>
                                            <p:cond delay="800"/>
                                          </p:stCondLst>
                                        </p:cTn>
                                        <p:tgtEl>
                                          <p:spTgt spid="316421">
                                            <p:txEl>
                                              <p:pRg st="4" end="4"/>
                                            </p:txEl>
                                          </p:spTgt>
                                        </p:tgtEl>
                                        <p:attrNameLst>
                                          <p:attrName>ppt_x</p:attrName>
                                        </p:attrNameLst>
                                      </p:cBhvr>
                                      <p:tavLst>
                                        <p:tav tm="0">
                                          <p:val>
                                            <p:strVal val="#ppt_x-0.05"/>
                                          </p:val>
                                        </p:tav>
                                        <p:tav tm="100000">
                                          <p:val>
                                            <p:strVal val="#ppt_x"/>
                                          </p:val>
                                        </p:tav>
                                      </p:tavLst>
                                    </p:anim>
                                    <p:anim calcmode="lin" valueType="num">
                                      <p:cBhvr>
                                        <p:cTn id="44" dur="200" accel="100000" fill="hold">
                                          <p:stCondLst>
                                            <p:cond delay="800"/>
                                          </p:stCondLst>
                                        </p:cTn>
                                        <p:tgtEl>
                                          <p:spTgt spid="316421">
                                            <p:txEl>
                                              <p:pRg st="4" end="4"/>
                                            </p:txEl>
                                          </p:spTgt>
                                        </p:tgtEl>
                                        <p:attrNameLst>
                                          <p:attrName>ppt_y</p:attrName>
                                        </p:attrNameLst>
                                      </p:cBhvr>
                                      <p:tavLst>
                                        <p:tav tm="0">
                                          <p:val>
                                            <p:strVal val="#ppt_y+0.1"/>
                                          </p:val>
                                        </p:tav>
                                        <p:tav tm="100000">
                                          <p:val>
                                            <p:strVal val="#ppt_y"/>
                                          </p:val>
                                        </p:tav>
                                      </p:tavLst>
                                    </p:anim>
                                  </p:childTnLst>
                                </p:cTn>
                              </p:par>
                              <p:par>
                                <p:cTn id="45" presetID="30" presetClass="entr" presetSubtype="0" fill="hold" nodeType="withEffect">
                                  <p:stCondLst>
                                    <p:cond delay="0"/>
                                  </p:stCondLst>
                                  <p:childTnLst>
                                    <p:set>
                                      <p:cBhvr>
                                        <p:cTn id="46" dur="1" fill="hold">
                                          <p:stCondLst>
                                            <p:cond delay="0"/>
                                          </p:stCondLst>
                                        </p:cTn>
                                        <p:tgtEl>
                                          <p:spTgt spid="316421">
                                            <p:txEl>
                                              <p:pRg st="5" end="5"/>
                                            </p:txEl>
                                          </p:spTgt>
                                        </p:tgtEl>
                                        <p:attrNameLst>
                                          <p:attrName>style.visibility</p:attrName>
                                        </p:attrNameLst>
                                      </p:cBhvr>
                                      <p:to>
                                        <p:strVal val="visible"/>
                                      </p:to>
                                    </p:set>
                                    <p:animEffect transition="in" filter="fade">
                                      <p:cBhvr>
                                        <p:cTn id="47" dur="800" decel="100000"/>
                                        <p:tgtEl>
                                          <p:spTgt spid="316421">
                                            <p:txEl>
                                              <p:pRg st="5" end="5"/>
                                            </p:txEl>
                                          </p:spTgt>
                                        </p:tgtEl>
                                      </p:cBhvr>
                                    </p:animEffect>
                                    <p:anim calcmode="lin" valueType="num">
                                      <p:cBhvr>
                                        <p:cTn id="48" dur="800" decel="100000" fill="hold"/>
                                        <p:tgtEl>
                                          <p:spTgt spid="316421">
                                            <p:txEl>
                                              <p:pRg st="5" end="5"/>
                                            </p:txEl>
                                          </p:spTgt>
                                        </p:tgtEl>
                                        <p:attrNameLst>
                                          <p:attrName>style.rotation</p:attrName>
                                        </p:attrNameLst>
                                      </p:cBhvr>
                                      <p:tavLst>
                                        <p:tav tm="0">
                                          <p:val>
                                            <p:fltVal val="-90"/>
                                          </p:val>
                                        </p:tav>
                                        <p:tav tm="100000">
                                          <p:val>
                                            <p:fltVal val="0"/>
                                          </p:val>
                                        </p:tav>
                                      </p:tavLst>
                                    </p:anim>
                                    <p:anim calcmode="lin" valueType="num">
                                      <p:cBhvr>
                                        <p:cTn id="49" dur="800" decel="100000" fill="hold"/>
                                        <p:tgtEl>
                                          <p:spTgt spid="316421">
                                            <p:txEl>
                                              <p:pRg st="5" end="5"/>
                                            </p:txEl>
                                          </p:spTgt>
                                        </p:tgtEl>
                                        <p:attrNameLst>
                                          <p:attrName>ppt_x</p:attrName>
                                        </p:attrNameLst>
                                      </p:cBhvr>
                                      <p:tavLst>
                                        <p:tav tm="0">
                                          <p:val>
                                            <p:strVal val="#ppt_x+0.4"/>
                                          </p:val>
                                        </p:tav>
                                        <p:tav tm="100000">
                                          <p:val>
                                            <p:strVal val="#ppt_x-0.05"/>
                                          </p:val>
                                        </p:tav>
                                      </p:tavLst>
                                    </p:anim>
                                    <p:anim calcmode="lin" valueType="num">
                                      <p:cBhvr>
                                        <p:cTn id="50" dur="800" decel="100000" fill="hold"/>
                                        <p:tgtEl>
                                          <p:spTgt spid="316421">
                                            <p:txEl>
                                              <p:pRg st="5" end="5"/>
                                            </p:txEl>
                                          </p:spTgt>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316421">
                                            <p:txEl>
                                              <p:pRg st="5" end="5"/>
                                            </p:txEl>
                                          </p:spTgt>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316421">
                                            <p:txEl>
                                              <p:pRg st="5" end="5"/>
                                            </p:txEl>
                                          </p:spTgt>
                                        </p:tgtEl>
                                        <p:attrNameLst>
                                          <p:attrName>ppt_y</p:attrName>
                                        </p:attrNameLst>
                                      </p:cBhvr>
                                      <p:tavLst>
                                        <p:tav tm="0">
                                          <p:val>
                                            <p:strVal val="#ppt_y+0.1"/>
                                          </p:val>
                                        </p:tav>
                                        <p:tav tm="100000">
                                          <p:val>
                                            <p:strVal val="#ppt_y"/>
                                          </p:val>
                                        </p:tav>
                                      </p:tavLst>
                                    </p:anim>
                                  </p:childTnLst>
                                </p:cTn>
                              </p:par>
                              <p:par>
                                <p:cTn id="53" presetID="30" presetClass="entr" presetSubtype="0" fill="hold" nodeType="withEffect">
                                  <p:stCondLst>
                                    <p:cond delay="0"/>
                                  </p:stCondLst>
                                  <p:childTnLst>
                                    <p:set>
                                      <p:cBhvr>
                                        <p:cTn id="54" dur="1" fill="hold">
                                          <p:stCondLst>
                                            <p:cond delay="0"/>
                                          </p:stCondLst>
                                        </p:cTn>
                                        <p:tgtEl>
                                          <p:spTgt spid="316421">
                                            <p:txEl>
                                              <p:pRg st="6" end="6"/>
                                            </p:txEl>
                                          </p:spTgt>
                                        </p:tgtEl>
                                        <p:attrNameLst>
                                          <p:attrName>style.visibility</p:attrName>
                                        </p:attrNameLst>
                                      </p:cBhvr>
                                      <p:to>
                                        <p:strVal val="visible"/>
                                      </p:to>
                                    </p:set>
                                    <p:animEffect transition="in" filter="fade">
                                      <p:cBhvr>
                                        <p:cTn id="55" dur="800" decel="100000"/>
                                        <p:tgtEl>
                                          <p:spTgt spid="316421">
                                            <p:txEl>
                                              <p:pRg st="6" end="6"/>
                                            </p:txEl>
                                          </p:spTgt>
                                        </p:tgtEl>
                                      </p:cBhvr>
                                    </p:animEffect>
                                    <p:anim calcmode="lin" valueType="num">
                                      <p:cBhvr>
                                        <p:cTn id="56" dur="800" decel="100000" fill="hold"/>
                                        <p:tgtEl>
                                          <p:spTgt spid="316421">
                                            <p:txEl>
                                              <p:pRg st="6" end="6"/>
                                            </p:txEl>
                                          </p:spTgt>
                                        </p:tgtEl>
                                        <p:attrNameLst>
                                          <p:attrName>style.rotation</p:attrName>
                                        </p:attrNameLst>
                                      </p:cBhvr>
                                      <p:tavLst>
                                        <p:tav tm="0">
                                          <p:val>
                                            <p:fltVal val="-90"/>
                                          </p:val>
                                        </p:tav>
                                        <p:tav tm="100000">
                                          <p:val>
                                            <p:fltVal val="0"/>
                                          </p:val>
                                        </p:tav>
                                      </p:tavLst>
                                    </p:anim>
                                    <p:anim calcmode="lin" valueType="num">
                                      <p:cBhvr>
                                        <p:cTn id="57" dur="800" decel="100000" fill="hold"/>
                                        <p:tgtEl>
                                          <p:spTgt spid="316421">
                                            <p:txEl>
                                              <p:pRg st="6" end="6"/>
                                            </p:txEl>
                                          </p:spTgt>
                                        </p:tgtEl>
                                        <p:attrNameLst>
                                          <p:attrName>ppt_x</p:attrName>
                                        </p:attrNameLst>
                                      </p:cBhvr>
                                      <p:tavLst>
                                        <p:tav tm="0">
                                          <p:val>
                                            <p:strVal val="#ppt_x+0.4"/>
                                          </p:val>
                                        </p:tav>
                                        <p:tav tm="100000">
                                          <p:val>
                                            <p:strVal val="#ppt_x-0.05"/>
                                          </p:val>
                                        </p:tav>
                                      </p:tavLst>
                                    </p:anim>
                                    <p:anim calcmode="lin" valueType="num">
                                      <p:cBhvr>
                                        <p:cTn id="58" dur="800" decel="100000" fill="hold"/>
                                        <p:tgtEl>
                                          <p:spTgt spid="316421">
                                            <p:txEl>
                                              <p:pRg st="6" end="6"/>
                                            </p:txEl>
                                          </p:spTgt>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316421">
                                            <p:txEl>
                                              <p:pRg st="6" end="6"/>
                                            </p:txEl>
                                          </p:spTgt>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316421">
                                            <p:txEl>
                                              <p:pRg st="6" end="6"/>
                                            </p:txEl>
                                          </p:spTgt>
                                        </p:tgtEl>
                                        <p:attrNameLst>
                                          <p:attrName>ppt_y</p:attrName>
                                        </p:attrNameLst>
                                      </p:cBhvr>
                                      <p:tavLst>
                                        <p:tav tm="0">
                                          <p:val>
                                            <p:strVal val="#ppt_y+0.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316421">
                                            <p:txEl>
                                              <p:pRg st="8" end="8"/>
                                            </p:txEl>
                                          </p:spTgt>
                                        </p:tgtEl>
                                        <p:attrNameLst>
                                          <p:attrName>style.visibility</p:attrName>
                                        </p:attrNameLst>
                                      </p:cBhvr>
                                      <p:to>
                                        <p:strVal val="visible"/>
                                      </p:to>
                                    </p:set>
                                    <p:anim calcmode="lin" valueType="num">
                                      <p:cBhvr additive="base">
                                        <p:cTn id="65" dur="500" fill="hold"/>
                                        <p:tgtEl>
                                          <p:spTgt spid="316421">
                                            <p:txEl>
                                              <p:pRg st="8" end="8"/>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316421">
                                            <p:txEl>
                                              <p:pRg st="8" end="8"/>
                                            </p:txEl>
                                          </p:spTgt>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316421">
                                            <p:txEl>
                                              <p:pRg st="9" end="9"/>
                                            </p:txEl>
                                          </p:spTgt>
                                        </p:tgtEl>
                                        <p:attrNameLst>
                                          <p:attrName>style.visibility</p:attrName>
                                        </p:attrNameLst>
                                      </p:cBhvr>
                                      <p:to>
                                        <p:strVal val="visible"/>
                                      </p:to>
                                    </p:set>
                                    <p:anim calcmode="lin" valueType="num">
                                      <p:cBhvr additive="base">
                                        <p:cTn id="69" dur="500" fill="hold"/>
                                        <p:tgtEl>
                                          <p:spTgt spid="316421">
                                            <p:txEl>
                                              <p:pRg st="9" end="9"/>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316421">
                                            <p:txEl>
                                              <p:pRg st="9" end="9"/>
                                            </p:txEl>
                                          </p:spTgt>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316421">
                                            <p:txEl>
                                              <p:pRg st="10" end="10"/>
                                            </p:txEl>
                                          </p:spTgt>
                                        </p:tgtEl>
                                        <p:attrNameLst>
                                          <p:attrName>style.visibility</p:attrName>
                                        </p:attrNameLst>
                                      </p:cBhvr>
                                      <p:to>
                                        <p:strVal val="visible"/>
                                      </p:to>
                                    </p:set>
                                    <p:anim calcmode="lin" valueType="num">
                                      <p:cBhvr additive="base">
                                        <p:cTn id="73" dur="500" fill="hold"/>
                                        <p:tgtEl>
                                          <p:spTgt spid="316421">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16421">
                                            <p:txEl>
                                              <p:pRg st="10" end="10"/>
                                            </p:txEl>
                                          </p:spTgt>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316421">
                                            <p:txEl>
                                              <p:pRg st="11" end="11"/>
                                            </p:txEl>
                                          </p:spTgt>
                                        </p:tgtEl>
                                        <p:attrNameLst>
                                          <p:attrName>style.visibility</p:attrName>
                                        </p:attrNameLst>
                                      </p:cBhvr>
                                      <p:to>
                                        <p:strVal val="visible"/>
                                      </p:to>
                                    </p:set>
                                    <p:anim calcmode="lin" valueType="num">
                                      <p:cBhvr additive="base">
                                        <p:cTn id="77" dur="500" fill="hold"/>
                                        <p:tgtEl>
                                          <p:spTgt spid="316421">
                                            <p:txEl>
                                              <p:pRg st="11" end="11"/>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316421">
                                            <p:txEl>
                                              <p:pRg st="11" end="11"/>
                                            </p:txEl>
                                          </p:spTgt>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316421">
                                            <p:txEl>
                                              <p:pRg st="12" end="12"/>
                                            </p:txEl>
                                          </p:spTgt>
                                        </p:tgtEl>
                                        <p:attrNameLst>
                                          <p:attrName>style.visibility</p:attrName>
                                        </p:attrNameLst>
                                      </p:cBhvr>
                                      <p:to>
                                        <p:strVal val="visible"/>
                                      </p:to>
                                    </p:set>
                                    <p:anim calcmode="lin" valueType="num">
                                      <p:cBhvr additive="base">
                                        <p:cTn id="81" dur="500" fill="hold"/>
                                        <p:tgtEl>
                                          <p:spTgt spid="316421">
                                            <p:txEl>
                                              <p:pRg st="12" end="12"/>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316421">
                                            <p:txEl>
                                              <p:pRg st="12" end="12"/>
                                            </p:txEl>
                                          </p:spTgt>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0"/>
                                  </p:stCondLst>
                                  <p:childTnLst>
                                    <p:set>
                                      <p:cBhvr>
                                        <p:cTn id="84" dur="1" fill="hold">
                                          <p:stCondLst>
                                            <p:cond delay="0"/>
                                          </p:stCondLst>
                                        </p:cTn>
                                        <p:tgtEl>
                                          <p:spTgt spid="316421">
                                            <p:txEl>
                                              <p:pRg st="13" end="13"/>
                                            </p:txEl>
                                          </p:spTgt>
                                        </p:tgtEl>
                                        <p:attrNameLst>
                                          <p:attrName>style.visibility</p:attrName>
                                        </p:attrNameLst>
                                      </p:cBhvr>
                                      <p:to>
                                        <p:strVal val="visible"/>
                                      </p:to>
                                    </p:set>
                                    <p:anim calcmode="lin" valueType="num">
                                      <p:cBhvr additive="base">
                                        <p:cTn id="85" dur="500" fill="hold"/>
                                        <p:tgtEl>
                                          <p:spTgt spid="316421">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16421">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5" presetClass="entr" presetSubtype="10" fill="hold" nodeType="clickEffect">
                                  <p:stCondLst>
                                    <p:cond delay="0"/>
                                  </p:stCondLst>
                                  <p:childTnLst>
                                    <p:set>
                                      <p:cBhvr>
                                        <p:cTn id="90" dur="1" fill="hold">
                                          <p:stCondLst>
                                            <p:cond delay="0"/>
                                          </p:stCondLst>
                                        </p:cTn>
                                        <p:tgtEl>
                                          <p:spTgt spid="316421">
                                            <p:txEl>
                                              <p:pRg st="15" end="15"/>
                                            </p:txEl>
                                          </p:spTgt>
                                        </p:tgtEl>
                                        <p:attrNameLst>
                                          <p:attrName>style.visibility</p:attrName>
                                        </p:attrNameLst>
                                      </p:cBhvr>
                                      <p:to>
                                        <p:strVal val="visible"/>
                                      </p:to>
                                    </p:set>
                                    <p:animEffect transition="in" filter="checkerboard(across)">
                                      <p:cBhvr>
                                        <p:cTn id="91" dur="500"/>
                                        <p:tgtEl>
                                          <p:spTgt spid="316421">
                                            <p:txEl>
                                              <p:pRg st="15" end="15"/>
                                            </p:txEl>
                                          </p:spTgt>
                                        </p:tgtEl>
                                      </p:cBhvr>
                                    </p:animEffect>
                                  </p:childTnLst>
                                </p:cTn>
                              </p:par>
                              <p:par>
                                <p:cTn id="92" presetID="5" presetClass="entr" presetSubtype="10" fill="hold" nodeType="withEffect">
                                  <p:stCondLst>
                                    <p:cond delay="0"/>
                                  </p:stCondLst>
                                  <p:childTnLst>
                                    <p:set>
                                      <p:cBhvr>
                                        <p:cTn id="93" dur="1" fill="hold">
                                          <p:stCondLst>
                                            <p:cond delay="0"/>
                                          </p:stCondLst>
                                        </p:cTn>
                                        <p:tgtEl>
                                          <p:spTgt spid="316421">
                                            <p:txEl>
                                              <p:pRg st="16" end="16"/>
                                            </p:txEl>
                                          </p:spTgt>
                                        </p:tgtEl>
                                        <p:attrNameLst>
                                          <p:attrName>style.visibility</p:attrName>
                                        </p:attrNameLst>
                                      </p:cBhvr>
                                      <p:to>
                                        <p:strVal val="visible"/>
                                      </p:to>
                                    </p:set>
                                    <p:animEffect transition="in" filter="checkerboard(across)">
                                      <p:cBhvr>
                                        <p:cTn id="94" dur="500"/>
                                        <p:tgtEl>
                                          <p:spTgt spid="316421">
                                            <p:txEl>
                                              <p:pRg st="16" end="16"/>
                                            </p:txEl>
                                          </p:spTgt>
                                        </p:tgtEl>
                                      </p:cBhvr>
                                    </p:animEffect>
                                  </p:childTnLst>
                                </p:cTn>
                              </p:par>
                              <p:par>
                                <p:cTn id="95" presetID="5" presetClass="entr" presetSubtype="10" fill="hold" nodeType="withEffect">
                                  <p:stCondLst>
                                    <p:cond delay="0"/>
                                  </p:stCondLst>
                                  <p:childTnLst>
                                    <p:set>
                                      <p:cBhvr>
                                        <p:cTn id="96" dur="1" fill="hold">
                                          <p:stCondLst>
                                            <p:cond delay="0"/>
                                          </p:stCondLst>
                                        </p:cTn>
                                        <p:tgtEl>
                                          <p:spTgt spid="316421">
                                            <p:txEl>
                                              <p:pRg st="17" end="17"/>
                                            </p:txEl>
                                          </p:spTgt>
                                        </p:tgtEl>
                                        <p:attrNameLst>
                                          <p:attrName>style.visibility</p:attrName>
                                        </p:attrNameLst>
                                      </p:cBhvr>
                                      <p:to>
                                        <p:strVal val="visible"/>
                                      </p:to>
                                    </p:set>
                                    <p:animEffect transition="in" filter="checkerboard(across)">
                                      <p:cBhvr>
                                        <p:cTn id="97" dur="500"/>
                                        <p:tgtEl>
                                          <p:spTgt spid="316421">
                                            <p:txEl>
                                              <p:pRg st="17" end="17"/>
                                            </p:txEl>
                                          </p:spTgt>
                                        </p:tgtEl>
                                      </p:cBhvr>
                                    </p:animEffect>
                                  </p:childTnLst>
                                </p:cTn>
                              </p:par>
                              <p:par>
                                <p:cTn id="98" presetID="5" presetClass="entr" presetSubtype="10" fill="hold" nodeType="withEffect">
                                  <p:stCondLst>
                                    <p:cond delay="0"/>
                                  </p:stCondLst>
                                  <p:childTnLst>
                                    <p:set>
                                      <p:cBhvr>
                                        <p:cTn id="99" dur="1" fill="hold">
                                          <p:stCondLst>
                                            <p:cond delay="0"/>
                                          </p:stCondLst>
                                        </p:cTn>
                                        <p:tgtEl>
                                          <p:spTgt spid="316421">
                                            <p:txEl>
                                              <p:pRg st="18" end="18"/>
                                            </p:txEl>
                                          </p:spTgt>
                                        </p:tgtEl>
                                        <p:attrNameLst>
                                          <p:attrName>style.visibility</p:attrName>
                                        </p:attrNameLst>
                                      </p:cBhvr>
                                      <p:to>
                                        <p:strVal val="visible"/>
                                      </p:to>
                                    </p:set>
                                    <p:animEffect transition="in" filter="checkerboard(across)">
                                      <p:cBhvr>
                                        <p:cTn id="100" dur="500"/>
                                        <p:tgtEl>
                                          <p:spTgt spid="316421">
                                            <p:txEl>
                                              <p:pRg st="18" end="18"/>
                                            </p:txEl>
                                          </p:spTgt>
                                        </p:tgtEl>
                                      </p:cBhvr>
                                    </p:animEffect>
                                  </p:childTnLst>
                                </p:cTn>
                              </p:par>
                              <p:par>
                                <p:cTn id="101" presetID="5" presetClass="entr" presetSubtype="10" fill="hold" nodeType="withEffect">
                                  <p:stCondLst>
                                    <p:cond delay="0"/>
                                  </p:stCondLst>
                                  <p:childTnLst>
                                    <p:set>
                                      <p:cBhvr>
                                        <p:cTn id="102" dur="1" fill="hold">
                                          <p:stCondLst>
                                            <p:cond delay="0"/>
                                          </p:stCondLst>
                                        </p:cTn>
                                        <p:tgtEl>
                                          <p:spTgt spid="316421">
                                            <p:txEl>
                                              <p:pRg st="19" end="19"/>
                                            </p:txEl>
                                          </p:spTgt>
                                        </p:tgtEl>
                                        <p:attrNameLst>
                                          <p:attrName>style.visibility</p:attrName>
                                        </p:attrNameLst>
                                      </p:cBhvr>
                                      <p:to>
                                        <p:strVal val="visible"/>
                                      </p:to>
                                    </p:set>
                                    <p:animEffect transition="in" filter="checkerboard(across)">
                                      <p:cBhvr>
                                        <p:cTn id="103" dur="500"/>
                                        <p:tgtEl>
                                          <p:spTgt spid="316421">
                                            <p:txEl>
                                              <p:pRg st="19" end="19"/>
                                            </p:txEl>
                                          </p:spTgt>
                                        </p:tgtEl>
                                      </p:cBhvr>
                                    </p:animEffect>
                                  </p:childTnLst>
                                </p:cTn>
                              </p:par>
                              <p:par>
                                <p:cTn id="104" presetID="5" presetClass="entr" presetSubtype="10" fill="hold" nodeType="withEffect">
                                  <p:stCondLst>
                                    <p:cond delay="0"/>
                                  </p:stCondLst>
                                  <p:childTnLst>
                                    <p:set>
                                      <p:cBhvr>
                                        <p:cTn id="105" dur="1" fill="hold">
                                          <p:stCondLst>
                                            <p:cond delay="0"/>
                                          </p:stCondLst>
                                        </p:cTn>
                                        <p:tgtEl>
                                          <p:spTgt spid="316421">
                                            <p:txEl>
                                              <p:pRg st="20" end="20"/>
                                            </p:txEl>
                                          </p:spTgt>
                                        </p:tgtEl>
                                        <p:attrNameLst>
                                          <p:attrName>style.visibility</p:attrName>
                                        </p:attrNameLst>
                                      </p:cBhvr>
                                      <p:to>
                                        <p:strVal val="visible"/>
                                      </p:to>
                                    </p:set>
                                    <p:animEffect transition="in" filter="checkerboard(across)">
                                      <p:cBhvr>
                                        <p:cTn id="106" dur="500"/>
                                        <p:tgtEl>
                                          <p:spTgt spid="316421">
                                            <p:txEl>
                                              <p:pRg st="20" end="2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Rectangle 2"/>
          <p:cNvSpPr>
            <a:spLocks noGrp="1" noChangeArrowheads="1"/>
          </p:cNvSpPr>
          <p:nvPr>
            <p:ph type="title"/>
          </p:nvPr>
        </p:nvSpPr>
        <p:spPr/>
        <p:txBody>
          <a:bodyPr/>
          <a:lstStyle/>
          <a:p>
            <a:pPr eaLnBrk="1" hangingPunct="1"/>
            <a:r>
              <a:rPr lang="en-GB" smtClean="0"/>
              <a:t>Heritage Education Funds Inc.</a:t>
            </a:r>
          </a:p>
        </p:txBody>
      </p:sp>
      <p:pic>
        <p:nvPicPr>
          <p:cNvPr id="327682" name="Picture 4" descr="heritage"/>
          <p:cNvPicPr>
            <a:picLocks noChangeAspect="1" noChangeArrowheads="1"/>
          </p:cNvPicPr>
          <p:nvPr/>
        </p:nvPicPr>
        <p:blipFill>
          <a:blip r:embed="rId3"/>
          <a:srcRect/>
          <a:stretch>
            <a:fillRect/>
          </a:stretch>
        </p:blipFill>
        <p:spPr bwMode="auto">
          <a:xfrm>
            <a:off x="6172200" y="304800"/>
            <a:ext cx="2324100" cy="904875"/>
          </a:xfrm>
          <a:prstGeom prst="rect">
            <a:avLst/>
          </a:prstGeom>
          <a:noFill/>
          <a:ln w="9525">
            <a:noFill/>
            <a:miter lim="800000"/>
            <a:headEnd/>
            <a:tailEnd/>
          </a:ln>
        </p:spPr>
      </p:pic>
      <p:pic>
        <p:nvPicPr>
          <p:cNvPr id="327683" name="Picture 5"/>
          <p:cNvPicPr>
            <a:picLocks noChangeAspect="1" noChangeArrowheads="1"/>
          </p:cNvPicPr>
          <p:nvPr/>
        </p:nvPicPr>
        <p:blipFill>
          <a:blip r:embed="rId4"/>
          <a:srcRect/>
          <a:stretch>
            <a:fillRect/>
          </a:stretch>
        </p:blipFill>
        <p:spPr bwMode="auto">
          <a:xfrm>
            <a:off x="609600" y="1143000"/>
            <a:ext cx="3890963" cy="4751388"/>
          </a:xfrm>
          <a:prstGeom prst="rect">
            <a:avLst/>
          </a:prstGeom>
          <a:noFill/>
          <a:ln w="9525" algn="ctr">
            <a:noFill/>
            <a:miter lim="800000"/>
            <a:headEnd/>
            <a:tailEnd/>
          </a:ln>
        </p:spPr>
      </p:pic>
      <p:pic>
        <p:nvPicPr>
          <p:cNvPr id="327684" name="Picture 6"/>
          <p:cNvPicPr>
            <a:picLocks noChangeAspect="1" noChangeArrowheads="1"/>
          </p:cNvPicPr>
          <p:nvPr/>
        </p:nvPicPr>
        <p:blipFill>
          <a:blip r:embed="rId5"/>
          <a:srcRect/>
          <a:stretch>
            <a:fillRect/>
          </a:stretch>
        </p:blipFill>
        <p:spPr bwMode="auto">
          <a:xfrm>
            <a:off x="4876800" y="1143000"/>
            <a:ext cx="3827463" cy="4675188"/>
          </a:xfrm>
          <a:prstGeom prst="rect">
            <a:avLst/>
          </a:prstGeom>
          <a:noFill/>
          <a:ln w="9525" algn="ctr">
            <a:noFill/>
            <a:miter lim="800000"/>
            <a:headEnd/>
            <a:tailEnd/>
          </a:ln>
        </p:spPr>
      </p:pic>
      <p:sp>
        <p:nvSpPr>
          <p:cNvPr id="327685"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27686"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Rectangle 2"/>
          <p:cNvSpPr>
            <a:spLocks noGrp="1" noChangeArrowheads="1"/>
          </p:cNvSpPr>
          <p:nvPr>
            <p:ph type="title"/>
          </p:nvPr>
        </p:nvSpPr>
        <p:spPr/>
        <p:txBody>
          <a:bodyPr/>
          <a:lstStyle/>
          <a:p>
            <a:pPr eaLnBrk="1" hangingPunct="1"/>
            <a:r>
              <a:rPr lang="en-GB" smtClean="0"/>
              <a:t>Heritage Education Funds Inc.</a:t>
            </a:r>
          </a:p>
        </p:txBody>
      </p:sp>
      <p:pic>
        <p:nvPicPr>
          <p:cNvPr id="329730" name="Picture 3" descr="heritage"/>
          <p:cNvPicPr>
            <a:picLocks noChangeAspect="1" noChangeArrowheads="1"/>
          </p:cNvPicPr>
          <p:nvPr/>
        </p:nvPicPr>
        <p:blipFill>
          <a:blip r:embed="rId3"/>
          <a:srcRect/>
          <a:stretch>
            <a:fillRect/>
          </a:stretch>
        </p:blipFill>
        <p:spPr bwMode="auto">
          <a:xfrm>
            <a:off x="6172200" y="304800"/>
            <a:ext cx="2324100" cy="904875"/>
          </a:xfrm>
          <a:prstGeom prst="rect">
            <a:avLst/>
          </a:prstGeom>
          <a:noFill/>
          <a:ln w="9525">
            <a:noFill/>
            <a:miter lim="800000"/>
            <a:headEnd/>
            <a:tailEnd/>
          </a:ln>
        </p:spPr>
      </p:pic>
      <p:sp>
        <p:nvSpPr>
          <p:cNvPr id="282631" name="Rectangle 7"/>
          <p:cNvSpPr>
            <a:spLocks noChangeArrowheads="1"/>
          </p:cNvSpPr>
          <p:nvPr/>
        </p:nvSpPr>
        <p:spPr bwMode="auto">
          <a:xfrm>
            <a:off x="292100" y="1431925"/>
            <a:ext cx="8229600" cy="4511675"/>
          </a:xfrm>
          <a:prstGeom prst="rect">
            <a:avLst/>
          </a:prstGeom>
          <a:noFill/>
          <a:ln w="9525">
            <a:noFill/>
            <a:miter lim="800000"/>
            <a:headEnd/>
            <a:tailEnd/>
          </a:ln>
        </p:spPr>
        <p:txBody>
          <a:bodyPr/>
          <a:lstStyle/>
          <a:p>
            <a:pPr>
              <a:lnSpc>
                <a:spcPct val="90000"/>
              </a:lnSpc>
              <a:spcBef>
                <a:spcPct val="30000"/>
              </a:spcBef>
            </a:pPr>
            <a:r>
              <a:rPr lang="en-GB" sz="2000" b="1">
                <a:solidFill>
                  <a:srgbClr val="808080"/>
                </a:solidFill>
              </a:rPr>
              <a:t>Program Objectives</a:t>
            </a:r>
          </a:p>
          <a:p>
            <a:pPr marL="684213" lvl="3" indent="-225425">
              <a:lnSpc>
                <a:spcPct val="90000"/>
              </a:lnSpc>
              <a:spcBef>
                <a:spcPct val="30000"/>
              </a:spcBef>
              <a:buSzPct val="75000"/>
              <a:buFontTx/>
              <a:buChar char="•"/>
            </a:pPr>
            <a:r>
              <a:rPr lang="en-GB" sz="1600">
                <a:solidFill>
                  <a:srgbClr val="808080"/>
                </a:solidFill>
              </a:rPr>
              <a:t>Encourage clients to contribute to their accounts.</a:t>
            </a:r>
          </a:p>
          <a:p>
            <a:pPr marL="684213" lvl="3" indent="-225425">
              <a:lnSpc>
                <a:spcPct val="90000"/>
              </a:lnSpc>
              <a:spcBef>
                <a:spcPct val="30000"/>
              </a:spcBef>
              <a:buSzPct val="75000"/>
              <a:buFontTx/>
              <a:buChar char="•"/>
            </a:pPr>
            <a:r>
              <a:rPr lang="en-GB" sz="1600">
                <a:solidFill>
                  <a:srgbClr val="808080"/>
                </a:solidFill>
              </a:rPr>
              <a:t>Encourage clients to increase their contribution amount.</a:t>
            </a:r>
          </a:p>
          <a:p>
            <a:pPr marL="684213" lvl="3" indent="-225425">
              <a:lnSpc>
                <a:spcPct val="90000"/>
              </a:lnSpc>
              <a:spcBef>
                <a:spcPct val="30000"/>
              </a:spcBef>
              <a:buSzPct val="75000"/>
              <a:buFontTx/>
              <a:buChar char="•"/>
            </a:pPr>
            <a:r>
              <a:rPr lang="en-GB" sz="1600">
                <a:solidFill>
                  <a:srgbClr val="808080"/>
                </a:solidFill>
              </a:rPr>
              <a:t>Convert clients from a one-time or annual contribution to ongoing monthly contributions.</a:t>
            </a:r>
          </a:p>
          <a:p>
            <a:pPr marL="684213" lvl="3" indent="-225425">
              <a:lnSpc>
                <a:spcPct val="90000"/>
              </a:lnSpc>
              <a:spcBef>
                <a:spcPct val="30000"/>
              </a:spcBef>
              <a:buSzPct val="75000"/>
              <a:buFontTx/>
              <a:buChar char="•"/>
            </a:pPr>
            <a:endParaRPr lang="en-GB" sz="1600">
              <a:solidFill>
                <a:srgbClr val="808080"/>
              </a:solidFill>
            </a:endParaRPr>
          </a:p>
          <a:p>
            <a:pPr>
              <a:lnSpc>
                <a:spcPct val="90000"/>
              </a:lnSpc>
              <a:spcBef>
                <a:spcPct val="30000"/>
              </a:spcBef>
            </a:pPr>
            <a:r>
              <a:rPr lang="en-GB" sz="2000" b="1">
                <a:solidFill>
                  <a:srgbClr val="808080"/>
                </a:solidFill>
              </a:rPr>
              <a:t>Significant Results Reported by User</a:t>
            </a:r>
          </a:p>
          <a:p>
            <a:pPr marL="684213" lvl="3" indent="-225425">
              <a:lnSpc>
                <a:spcPct val="90000"/>
              </a:lnSpc>
              <a:spcBef>
                <a:spcPct val="30000"/>
              </a:spcBef>
              <a:buSzPct val="75000"/>
              <a:buFontTx/>
              <a:buChar char="•"/>
            </a:pPr>
            <a:r>
              <a:rPr lang="en-GB" sz="1600">
                <a:solidFill>
                  <a:srgbClr val="808080"/>
                </a:solidFill>
              </a:rPr>
              <a:t>Lifetime value of a customer with the one-to-one piece is 400 times greater than traditional marketing piece</a:t>
            </a:r>
          </a:p>
          <a:p>
            <a:pPr marL="684213" lvl="3" indent="-225425">
              <a:lnSpc>
                <a:spcPct val="90000"/>
              </a:lnSpc>
              <a:spcBef>
                <a:spcPct val="30000"/>
              </a:spcBef>
              <a:buSzPct val="75000"/>
              <a:buFontTx/>
              <a:buChar char="•"/>
            </a:pPr>
            <a:r>
              <a:rPr lang="en-GB" sz="1600">
                <a:solidFill>
                  <a:srgbClr val="808080"/>
                </a:solidFill>
              </a:rPr>
              <a:t>Rate of return increased 191% (first six weeks of measurement and 500% after six months)</a:t>
            </a:r>
          </a:p>
          <a:p>
            <a:pPr marL="684213" lvl="3" indent="-225425">
              <a:lnSpc>
                <a:spcPct val="90000"/>
              </a:lnSpc>
              <a:spcBef>
                <a:spcPct val="30000"/>
              </a:spcBef>
              <a:buSzPct val="75000"/>
              <a:buFontTx/>
              <a:buChar char="•"/>
            </a:pPr>
            <a:r>
              <a:rPr lang="en-GB" sz="1600">
                <a:solidFill>
                  <a:srgbClr val="808080"/>
                </a:solidFill>
              </a:rPr>
              <a:t>Responding clients increased their monthly payments by $40 on average</a:t>
            </a:r>
          </a:p>
          <a:p>
            <a:pPr marL="684213" lvl="3" indent="-225425">
              <a:lnSpc>
                <a:spcPct val="90000"/>
              </a:lnSpc>
              <a:spcBef>
                <a:spcPct val="30000"/>
              </a:spcBef>
              <a:buSzPct val="75000"/>
              <a:buFontTx/>
              <a:buChar char="•"/>
            </a:pPr>
            <a:r>
              <a:rPr lang="en-GB" sz="1600">
                <a:solidFill>
                  <a:srgbClr val="808080"/>
                </a:solidFill>
              </a:rPr>
              <a:t>10 times higher response rate for the one-to-one piece in the first three weeks of the campaign</a:t>
            </a:r>
          </a:p>
          <a:p>
            <a:pPr marL="684213" lvl="3" indent="-225425">
              <a:lnSpc>
                <a:spcPct val="90000"/>
              </a:lnSpc>
              <a:spcBef>
                <a:spcPct val="30000"/>
              </a:spcBef>
              <a:buSzPct val="75000"/>
              <a:buFontTx/>
              <a:buChar char="•"/>
            </a:pPr>
            <a:r>
              <a:rPr lang="en-GB" sz="1600">
                <a:solidFill>
                  <a:srgbClr val="808080"/>
                </a:solidFill>
              </a:rPr>
              <a:t>76 % increase in the number of RESP units sold</a:t>
            </a:r>
          </a:p>
          <a:p>
            <a:pPr marL="684213" lvl="3" indent="-225425">
              <a:lnSpc>
                <a:spcPct val="90000"/>
              </a:lnSpc>
              <a:spcBef>
                <a:spcPct val="30000"/>
              </a:spcBef>
              <a:buSzPct val="75000"/>
              <a:buFontTx/>
              <a:buChar char="•"/>
            </a:pPr>
            <a:r>
              <a:rPr lang="en-GB" sz="1600">
                <a:solidFill>
                  <a:srgbClr val="808080"/>
                </a:solidFill>
              </a:rPr>
              <a:t>Cost of acquiring a customer reduced 21%</a:t>
            </a:r>
          </a:p>
        </p:txBody>
      </p:sp>
      <p:sp>
        <p:nvSpPr>
          <p:cNvPr id="329732"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29733"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2631">
                                            <p:txEl>
                                              <p:pRg st="0" end="0"/>
                                            </p:txEl>
                                          </p:spTgt>
                                        </p:tgtEl>
                                        <p:attrNameLst>
                                          <p:attrName>style.visibility</p:attrName>
                                        </p:attrNameLst>
                                      </p:cBhvr>
                                      <p:to>
                                        <p:strVal val="visible"/>
                                      </p:to>
                                    </p:set>
                                    <p:anim calcmode="lin" valueType="num">
                                      <p:cBhvr additive="base">
                                        <p:cTn id="7" dur="500" fill="hold"/>
                                        <p:tgtEl>
                                          <p:spTgt spid="28263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2631">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82631">
                                            <p:txEl>
                                              <p:pRg st="1" end="1"/>
                                            </p:txEl>
                                          </p:spTgt>
                                        </p:tgtEl>
                                        <p:attrNameLst>
                                          <p:attrName>style.visibility</p:attrName>
                                        </p:attrNameLst>
                                      </p:cBhvr>
                                      <p:to>
                                        <p:strVal val="visible"/>
                                      </p:to>
                                    </p:set>
                                    <p:anim calcmode="lin" valueType="num">
                                      <p:cBhvr additive="base">
                                        <p:cTn id="11" dur="500" fill="hold"/>
                                        <p:tgtEl>
                                          <p:spTgt spid="282631">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82631">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82631">
                                            <p:txEl>
                                              <p:pRg st="2" end="2"/>
                                            </p:txEl>
                                          </p:spTgt>
                                        </p:tgtEl>
                                        <p:attrNameLst>
                                          <p:attrName>style.visibility</p:attrName>
                                        </p:attrNameLst>
                                      </p:cBhvr>
                                      <p:to>
                                        <p:strVal val="visible"/>
                                      </p:to>
                                    </p:set>
                                    <p:anim calcmode="lin" valueType="num">
                                      <p:cBhvr additive="base">
                                        <p:cTn id="15" dur="500" fill="hold"/>
                                        <p:tgtEl>
                                          <p:spTgt spid="282631">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82631">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82631">
                                            <p:txEl>
                                              <p:pRg st="3" end="3"/>
                                            </p:txEl>
                                          </p:spTgt>
                                        </p:tgtEl>
                                        <p:attrNameLst>
                                          <p:attrName>style.visibility</p:attrName>
                                        </p:attrNameLst>
                                      </p:cBhvr>
                                      <p:to>
                                        <p:strVal val="visible"/>
                                      </p:to>
                                    </p:set>
                                    <p:anim calcmode="lin" valueType="num">
                                      <p:cBhvr additive="base">
                                        <p:cTn id="19" dur="500" fill="hold"/>
                                        <p:tgtEl>
                                          <p:spTgt spid="282631">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82631">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82631">
                                            <p:txEl>
                                              <p:pRg st="5" end="5"/>
                                            </p:txEl>
                                          </p:spTgt>
                                        </p:tgtEl>
                                        <p:attrNameLst>
                                          <p:attrName>style.visibility</p:attrName>
                                        </p:attrNameLst>
                                      </p:cBhvr>
                                      <p:to>
                                        <p:strVal val="visible"/>
                                      </p:to>
                                    </p:set>
                                    <p:anim calcmode="lin" valueType="num">
                                      <p:cBhvr additive="base">
                                        <p:cTn id="25" dur="500" fill="hold"/>
                                        <p:tgtEl>
                                          <p:spTgt spid="282631">
                                            <p:txEl>
                                              <p:pRg st="5" end="5"/>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82631">
                                            <p:txEl>
                                              <p:pRg st="5" end="5"/>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82631">
                                            <p:txEl>
                                              <p:pRg st="6" end="6"/>
                                            </p:txEl>
                                          </p:spTgt>
                                        </p:tgtEl>
                                        <p:attrNameLst>
                                          <p:attrName>style.visibility</p:attrName>
                                        </p:attrNameLst>
                                      </p:cBhvr>
                                      <p:to>
                                        <p:strVal val="visible"/>
                                      </p:to>
                                    </p:set>
                                    <p:anim calcmode="lin" valueType="num">
                                      <p:cBhvr additive="base">
                                        <p:cTn id="29" dur="500" fill="hold"/>
                                        <p:tgtEl>
                                          <p:spTgt spid="282631">
                                            <p:txEl>
                                              <p:pRg st="6" end="6"/>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82631">
                                            <p:txEl>
                                              <p:pRg st="6" end="6"/>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82631">
                                            <p:txEl>
                                              <p:pRg st="7" end="7"/>
                                            </p:txEl>
                                          </p:spTgt>
                                        </p:tgtEl>
                                        <p:attrNameLst>
                                          <p:attrName>style.visibility</p:attrName>
                                        </p:attrNameLst>
                                      </p:cBhvr>
                                      <p:to>
                                        <p:strVal val="visible"/>
                                      </p:to>
                                    </p:set>
                                    <p:anim calcmode="lin" valueType="num">
                                      <p:cBhvr additive="base">
                                        <p:cTn id="33" dur="500" fill="hold"/>
                                        <p:tgtEl>
                                          <p:spTgt spid="282631">
                                            <p:txEl>
                                              <p:pRg st="7" end="7"/>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282631">
                                            <p:txEl>
                                              <p:pRg st="7" end="7"/>
                                            </p:tx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82631">
                                            <p:txEl>
                                              <p:pRg st="8" end="8"/>
                                            </p:txEl>
                                          </p:spTgt>
                                        </p:tgtEl>
                                        <p:attrNameLst>
                                          <p:attrName>style.visibility</p:attrName>
                                        </p:attrNameLst>
                                      </p:cBhvr>
                                      <p:to>
                                        <p:strVal val="visible"/>
                                      </p:to>
                                    </p:set>
                                    <p:anim calcmode="lin" valueType="num">
                                      <p:cBhvr additive="base">
                                        <p:cTn id="37" dur="500" fill="hold"/>
                                        <p:tgtEl>
                                          <p:spTgt spid="282631">
                                            <p:txEl>
                                              <p:pRg st="8" end="8"/>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82631">
                                            <p:txEl>
                                              <p:pRg st="8" end="8"/>
                                            </p:txEl>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82631">
                                            <p:txEl>
                                              <p:pRg st="9" end="9"/>
                                            </p:txEl>
                                          </p:spTgt>
                                        </p:tgtEl>
                                        <p:attrNameLst>
                                          <p:attrName>style.visibility</p:attrName>
                                        </p:attrNameLst>
                                      </p:cBhvr>
                                      <p:to>
                                        <p:strVal val="visible"/>
                                      </p:to>
                                    </p:set>
                                    <p:anim calcmode="lin" valueType="num">
                                      <p:cBhvr additive="base">
                                        <p:cTn id="41" dur="500" fill="hold"/>
                                        <p:tgtEl>
                                          <p:spTgt spid="282631">
                                            <p:txEl>
                                              <p:pRg st="9" end="9"/>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282631">
                                            <p:txEl>
                                              <p:pRg st="9" end="9"/>
                                            </p:txEl>
                                          </p:spTgt>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82631">
                                            <p:txEl>
                                              <p:pRg st="10" end="10"/>
                                            </p:txEl>
                                          </p:spTgt>
                                        </p:tgtEl>
                                        <p:attrNameLst>
                                          <p:attrName>style.visibility</p:attrName>
                                        </p:attrNameLst>
                                      </p:cBhvr>
                                      <p:to>
                                        <p:strVal val="visible"/>
                                      </p:to>
                                    </p:set>
                                    <p:anim calcmode="lin" valueType="num">
                                      <p:cBhvr additive="base">
                                        <p:cTn id="45" dur="500" fill="hold"/>
                                        <p:tgtEl>
                                          <p:spTgt spid="282631">
                                            <p:txEl>
                                              <p:pRg st="10" end="10"/>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282631">
                                            <p:txEl>
                                              <p:pRg st="10" end="10"/>
                                            </p:txEl>
                                          </p:spTgt>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82631">
                                            <p:txEl>
                                              <p:pRg st="11" end="11"/>
                                            </p:txEl>
                                          </p:spTgt>
                                        </p:tgtEl>
                                        <p:attrNameLst>
                                          <p:attrName>style.visibility</p:attrName>
                                        </p:attrNameLst>
                                      </p:cBhvr>
                                      <p:to>
                                        <p:strVal val="visible"/>
                                      </p:to>
                                    </p:set>
                                    <p:anim calcmode="lin" valueType="num">
                                      <p:cBhvr additive="base">
                                        <p:cTn id="49" dur="500" fill="hold"/>
                                        <p:tgtEl>
                                          <p:spTgt spid="282631">
                                            <p:txEl>
                                              <p:pRg st="11" end="11"/>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282631">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31"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Rectangle 2"/>
          <p:cNvSpPr>
            <a:spLocks noGrp="1" noChangeArrowheads="1"/>
          </p:cNvSpPr>
          <p:nvPr>
            <p:ph type="title"/>
          </p:nvPr>
        </p:nvSpPr>
        <p:spPr/>
        <p:txBody>
          <a:bodyPr/>
          <a:lstStyle/>
          <a:p>
            <a:pPr eaLnBrk="1" hangingPunct="1"/>
            <a:r>
              <a:rPr lang="en-GB" smtClean="0"/>
              <a:t>Glasgow Solicitors Property Centre</a:t>
            </a:r>
          </a:p>
        </p:txBody>
      </p:sp>
      <p:pic>
        <p:nvPicPr>
          <p:cNvPr id="331778" name="Picture 4" descr="gspc"/>
          <p:cNvPicPr>
            <a:picLocks noChangeAspect="1" noChangeArrowheads="1"/>
          </p:cNvPicPr>
          <p:nvPr/>
        </p:nvPicPr>
        <p:blipFill>
          <a:blip r:embed="rId3"/>
          <a:srcRect/>
          <a:stretch>
            <a:fillRect/>
          </a:stretch>
        </p:blipFill>
        <p:spPr bwMode="auto">
          <a:xfrm>
            <a:off x="6781800" y="304800"/>
            <a:ext cx="1952625" cy="723900"/>
          </a:xfrm>
          <a:prstGeom prst="rect">
            <a:avLst/>
          </a:prstGeom>
          <a:noFill/>
          <a:ln w="9525">
            <a:noFill/>
            <a:miter lim="800000"/>
            <a:headEnd/>
            <a:tailEnd/>
          </a:ln>
        </p:spPr>
      </p:pic>
      <p:pic>
        <p:nvPicPr>
          <p:cNvPr id="331779" name="Picture 5" descr="podi_home_01"/>
          <p:cNvPicPr>
            <a:picLocks noChangeAspect="1" noChangeArrowheads="1"/>
          </p:cNvPicPr>
          <p:nvPr/>
        </p:nvPicPr>
        <p:blipFill>
          <a:blip r:embed="rId4"/>
          <a:srcRect/>
          <a:stretch>
            <a:fillRect/>
          </a:stretch>
        </p:blipFill>
        <p:spPr bwMode="auto">
          <a:xfrm>
            <a:off x="228600" y="5564188"/>
            <a:ext cx="914400" cy="407987"/>
          </a:xfrm>
          <a:prstGeom prst="rect">
            <a:avLst/>
          </a:prstGeom>
          <a:noFill/>
          <a:ln w="9525">
            <a:noFill/>
            <a:miter lim="800000"/>
            <a:headEnd/>
            <a:tailEnd/>
          </a:ln>
        </p:spPr>
      </p:pic>
      <p:pic>
        <p:nvPicPr>
          <p:cNvPr id="276487" name="Picture 7"/>
          <p:cNvPicPr>
            <a:picLocks noChangeAspect="1" noChangeArrowheads="1"/>
          </p:cNvPicPr>
          <p:nvPr/>
        </p:nvPicPr>
        <p:blipFill>
          <a:blip r:embed="rId5"/>
          <a:srcRect/>
          <a:stretch>
            <a:fillRect/>
          </a:stretch>
        </p:blipFill>
        <p:spPr bwMode="auto">
          <a:xfrm>
            <a:off x="533400" y="1219200"/>
            <a:ext cx="4267200" cy="2519363"/>
          </a:xfrm>
          <a:prstGeom prst="rect">
            <a:avLst/>
          </a:prstGeom>
          <a:noFill/>
          <a:ln w="9525" algn="ctr">
            <a:noFill/>
            <a:miter lim="800000"/>
            <a:headEnd/>
            <a:tailEnd/>
          </a:ln>
        </p:spPr>
      </p:pic>
      <p:grpSp>
        <p:nvGrpSpPr>
          <p:cNvPr id="276493" name="Group 13"/>
          <p:cNvGrpSpPr>
            <a:grpSpLocks/>
          </p:cNvGrpSpPr>
          <p:nvPr/>
        </p:nvGrpSpPr>
        <p:grpSpPr bwMode="auto">
          <a:xfrm>
            <a:off x="5181600" y="1295400"/>
            <a:ext cx="3962400" cy="3114675"/>
            <a:chOff x="3264" y="816"/>
            <a:chExt cx="2496" cy="1962"/>
          </a:xfrm>
        </p:grpSpPr>
        <p:pic>
          <p:nvPicPr>
            <p:cNvPr id="331787" name="Picture 8"/>
            <p:cNvPicPr>
              <a:picLocks noChangeAspect="1" noChangeArrowheads="1"/>
            </p:cNvPicPr>
            <p:nvPr/>
          </p:nvPicPr>
          <p:blipFill>
            <a:blip r:embed="rId6"/>
            <a:srcRect/>
            <a:stretch>
              <a:fillRect/>
            </a:stretch>
          </p:blipFill>
          <p:spPr bwMode="auto">
            <a:xfrm>
              <a:off x="3264" y="816"/>
              <a:ext cx="1840" cy="1223"/>
            </a:xfrm>
            <a:prstGeom prst="rect">
              <a:avLst/>
            </a:prstGeom>
            <a:noFill/>
            <a:ln w="9525" algn="ctr">
              <a:noFill/>
              <a:miter lim="800000"/>
              <a:headEnd/>
              <a:tailEnd/>
            </a:ln>
          </p:spPr>
        </p:pic>
        <p:pic>
          <p:nvPicPr>
            <p:cNvPr id="331788" name="Picture 9"/>
            <p:cNvPicPr>
              <a:picLocks noChangeAspect="1" noChangeArrowheads="1"/>
            </p:cNvPicPr>
            <p:nvPr/>
          </p:nvPicPr>
          <p:blipFill>
            <a:blip r:embed="rId7"/>
            <a:srcRect/>
            <a:stretch>
              <a:fillRect/>
            </a:stretch>
          </p:blipFill>
          <p:spPr bwMode="auto">
            <a:xfrm>
              <a:off x="3820" y="1488"/>
              <a:ext cx="1940" cy="1290"/>
            </a:xfrm>
            <a:prstGeom prst="rect">
              <a:avLst/>
            </a:prstGeom>
            <a:noFill/>
            <a:ln w="9525" algn="ctr">
              <a:noFill/>
              <a:miter lim="800000"/>
              <a:headEnd/>
              <a:tailEnd/>
            </a:ln>
          </p:spPr>
        </p:pic>
      </p:grpSp>
      <p:grpSp>
        <p:nvGrpSpPr>
          <p:cNvPr id="276492" name="Group 12"/>
          <p:cNvGrpSpPr>
            <a:grpSpLocks/>
          </p:cNvGrpSpPr>
          <p:nvPr/>
        </p:nvGrpSpPr>
        <p:grpSpPr bwMode="auto">
          <a:xfrm>
            <a:off x="1676400" y="3429000"/>
            <a:ext cx="4994275" cy="2589213"/>
            <a:chOff x="1056" y="2160"/>
            <a:chExt cx="3146" cy="1631"/>
          </a:xfrm>
        </p:grpSpPr>
        <p:pic>
          <p:nvPicPr>
            <p:cNvPr id="331785" name="Picture 10"/>
            <p:cNvPicPr>
              <a:picLocks noChangeAspect="1" noChangeArrowheads="1"/>
            </p:cNvPicPr>
            <p:nvPr/>
          </p:nvPicPr>
          <p:blipFill>
            <a:blip r:embed="rId8"/>
            <a:srcRect/>
            <a:stretch>
              <a:fillRect/>
            </a:stretch>
          </p:blipFill>
          <p:spPr bwMode="auto">
            <a:xfrm>
              <a:off x="1056" y="2160"/>
              <a:ext cx="2138" cy="1423"/>
            </a:xfrm>
            <a:prstGeom prst="rect">
              <a:avLst/>
            </a:prstGeom>
            <a:noFill/>
            <a:ln w="9525" algn="ctr">
              <a:noFill/>
              <a:miter lim="800000"/>
              <a:headEnd/>
              <a:tailEnd/>
            </a:ln>
          </p:spPr>
        </p:pic>
        <p:pic>
          <p:nvPicPr>
            <p:cNvPr id="331786" name="Picture 11"/>
            <p:cNvPicPr>
              <a:picLocks noChangeAspect="1" noChangeArrowheads="1"/>
            </p:cNvPicPr>
            <p:nvPr/>
          </p:nvPicPr>
          <p:blipFill>
            <a:blip r:embed="rId9"/>
            <a:srcRect/>
            <a:stretch>
              <a:fillRect/>
            </a:stretch>
          </p:blipFill>
          <p:spPr bwMode="auto">
            <a:xfrm>
              <a:off x="2256" y="2496"/>
              <a:ext cx="1946" cy="1295"/>
            </a:xfrm>
            <a:prstGeom prst="rect">
              <a:avLst/>
            </a:prstGeom>
            <a:noFill/>
            <a:ln w="9525" algn="ctr">
              <a:noFill/>
              <a:miter lim="800000"/>
              <a:headEnd/>
              <a:tailEnd/>
            </a:ln>
          </p:spPr>
        </p:pic>
      </p:grpSp>
      <p:sp>
        <p:nvSpPr>
          <p:cNvPr id="331783"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31784"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76487"/>
                                        </p:tgtEl>
                                        <p:attrNameLst>
                                          <p:attrName>style.visibility</p:attrName>
                                        </p:attrNameLst>
                                      </p:cBhvr>
                                      <p:to>
                                        <p:strVal val="visible"/>
                                      </p:to>
                                    </p:set>
                                    <p:anim calcmode="lin" valueType="num">
                                      <p:cBhvr>
                                        <p:cTn id="7" dur="500" fill="hold"/>
                                        <p:tgtEl>
                                          <p:spTgt spid="276487"/>
                                        </p:tgtEl>
                                        <p:attrNameLst>
                                          <p:attrName>ppt_w</p:attrName>
                                        </p:attrNameLst>
                                      </p:cBhvr>
                                      <p:tavLst>
                                        <p:tav tm="0">
                                          <p:val>
                                            <p:fltVal val="0"/>
                                          </p:val>
                                        </p:tav>
                                        <p:tav tm="100000">
                                          <p:val>
                                            <p:strVal val="#ppt_w"/>
                                          </p:val>
                                        </p:tav>
                                      </p:tavLst>
                                    </p:anim>
                                    <p:anim calcmode="lin" valueType="num">
                                      <p:cBhvr>
                                        <p:cTn id="8" dur="500" fill="hold"/>
                                        <p:tgtEl>
                                          <p:spTgt spid="276487"/>
                                        </p:tgtEl>
                                        <p:attrNameLst>
                                          <p:attrName>ppt_h</p:attrName>
                                        </p:attrNameLst>
                                      </p:cBhvr>
                                      <p:tavLst>
                                        <p:tav tm="0">
                                          <p:val>
                                            <p:fltVal val="0"/>
                                          </p:val>
                                        </p:tav>
                                        <p:tav tm="100000">
                                          <p:val>
                                            <p:strVal val="#ppt_h"/>
                                          </p:val>
                                        </p:tav>
                                      </p:tavLst>
                                    </p:anim>
                                    <p:animEffect transition="in" filter="fade">
                                      <p:cBhvr>
                                        <p:cTn id="9" dur="500"/>
                                        <p:tgtEl>
                                          <p:spTgt spid="27648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276493"/>
                                        </p:tgtEl>
                                        <p:attrNameLst>
                                          <p:attrName>style.visibility</p:attrName>
                                        </p:attrNameLst>
                                      </p:cBhvr>
                                      <p:to>
                                        <p:strVal val="visible"/>
                                      </p:to>
                                    </p:set>
                                    <p:anim calcmode="lin" valueType="num">
                                      <p:cBhvr>
                                        <p:cTn id="14" dur="500" fill="hold"/>
                                        <p:tgtEl>
                                          <p:spTgt spid="276493"/>
                                        </p:tgtEl>
                                        <p:attrNameLst>
                                          <p:attrName>ppt_w</p:attrName>
                                        </p:attrNameLst>
                                      </p:cBhvr>
                                      <p:tavLst>
                                        <p:tav tm="0">
                                          <p:val>
                                            <p:fltVal val="0"/>
                                          </p:val>
                                        </p:tav>
                                        <p:tav tm="100000">
                                          <p:val>
                                            <p:strVal val="#ppt_w"/>
                                          </p:val>
                                        </p:tav>
                                      </p:tavLst>
                                    </p:anim>
                                    <p:anim calcmode="lin" valueType="num">
                                      <p:cBhvr>
                                        <p:cTn id="15" dur="500" fill="hold"/>
                                        <p:tgtEl>
                                          <p:spTgt spid="276493"/>
                                        </p:tgtEl>
                                        <p:attrNameLst>
                                          <p:attrName>ppt_h</p:attrName>
                                        </p:attrNameLst>
                                      </p:cBhvr>
                                      <p:tavLst>
                                        <p:tav tm="0">
                                          <p:val>
                                            <p:fltVal val="0"/>
                                          </p:val>
                                        </p:tav>
                                        <p:tav tm="100000">
                                          <p:val>
                                            <p:strVal val="#ppt_h"/>
                                          </p:val>
                                        </p:tav>
                                      </p:tavLst>
                                    </p:anim>
                                    <p:animEffect transition="in" filter="fade">
                                      <p:cBhvr>
                                        <p:cTn id="16" dur="500"/>
                                        <p:tgtEl>
                                          <p:spTgt spid="276493"/>
                                        </p:tgtEl>
                                      </p:cBhvr>
                                    </p:animEffect>
                                  </p:childTnLst>
                                </p:cTn>
                              </p:par>
                            </p:childTnLst>
                          </p:cTn>
                        </p:par>
                        <p:par>
                          <p:cTn id="17" fill="hold">
                            <p:stCondLst>
                              <p:cond delay="500"/>
                            </p:stCondLst>
                            <p:childTnLst>
                              <p:par>
                                <p:cTn id="18" presetID="53" presetClass="entr" presetSubtype="0" fill="hold" nodeType="afterEffect">
                                  <p:stCondLst>
                                    <p:cond delay="1000"/>
                                  </p:stCondLst>
                                  <p:childTnLst>
                                    <p:set>
                                      <p:cBhvr>
                                        <p:cTn id="19" dur="1" fill="hold">
                                          <p:stCondLst>
                                            <p:cond delay="0"/>
                                          </p:stCondLst>
                                        </p:cTn>
                                        <p:tgtEl>
                                          <p:spTgt spid="276492"/>
                                        </p:tgtEl>
                                        <p:attrNameLst>
                                          <p:attrName>style.visibility</p:attrName>
                                        </p:attrNameLst>
                                      </p:cBhvr>
                                      <p:to>
                                        <p:strVal val="visible"/>
                                      </p:to>
                                    </p:set>
                                    <p:anim calcmode="lin" valueType="num">
                                      <p:cBhvr>
                                        <p:cTn id="20" dur="500" fill="hold"/>
                                        <p:tgtEl>
                                          <p:spTgt spid="276492"/>
                                        </p:tgtEl>
                                        <p:attrNameLst>
                                          <p:attrName>ppt_w</p:attrName>
                                        </p:attrNameLst>
                                      </p:cBhvr>
                                      <p:tavLst>
                                        <p:tav tm="0">
                                          <p:val>
                                            <p:fltVal val="0"/>
                                          </p:val>
                                        </p:tav>
                                        <p:tav tm="100000">
                                          <p:val>
                                            <p:strVal val="#ppt_w"/>
                                          </p:val>
                                        </p:tav>
                                      </p:tavLst>
                                    </p:anim>
                                    <p:anim calcmode="lin" valueType="num">
                                      <p:cBhvr>
                                        <p:cTn id="21" dur="500" fill="hold"/>
                                        <p:tgtEl>
                                          <p:spTgt spid="276492"/>
                                        </p:tgtEl>
                                        <p:attrNameLst>
                                          <p:attrName>ppt_h</p:attrName>
                                        </p:attrNameLst>
                                      </p:cBhvr>
                                      <p:tavLst>
                                        <p:tav tm="0">
                                          <p:val>
                                            <p:fltVal val="0"/>
                                          </p:val>
                                        </p:tav>
                                        <p:tav tm="100000">
                                          <p:val>
                                            <p:strVal val="#ppt_h"/>
                                          </p:val>
                                        </p:tav>
                                      </p:tavLst>
                                    </p:anim>
                                    <p:animEffect transition="in" filter="fade">
                                      <p:cBhvr>
                                        <p:cTn id="22" dur="500"/>
                                        <p:tgtEl>
                                          <p:spTgt spid="276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Rectangle 2"/>
          <p:cNvSpPr>
            <a:spLocks noGrp="1" noChangeArrowheads="1"/>
          </p:cNvSpPr>
          <p:nvPr>
            <p:ph type="title"/>
          </p:nvPr>
        </p:nvSpPr>
        <p:spPr/>
        <p:txBody>
          <a:bodyPr/>
          <a:lstStyle/>
          <a:p>
            <a:pPr eaLnBrk="1" hangingPunct="1"/>
            <a:r>
              <a:rPr lang="en-GB" smtClean="0"/>
              <a:t>Glasgow Solicitors Property Centre</a:t>
            </a:r>
          </a:p>
        </p:txBody>
      </p:sp>
      <p:sp>
        <p:nvSpPr>
          <p:cNvPr id="275459" name="Rectangle 3"/>
          <p:cNvSpPr>
            <a:spLocks noGrp="1" noChangeArrowheads="1"/>
          </p:cNvSpPr>
          <p:nvPr>
            <p:ph type="body" idx="1"/>
          </p:nvPr>
        </p:nvSpPr>
        <p:spPr/>
        <p:txBody>
          <a:bodyPr/>
          <a:lstStyle/>
          <a:p>
            <a:pPr marL="0" indent="0" eaLnBrk="1" hangingPunct="1">
              <a:buFontTx/>
              <a:buNone/>
            </a:pPr>
            <a:r>
              <a:rPr lang="en-GB" b="1" smtClean="0">
                <a:solidFill>
                  <a:srgbClr val="808080"/>
                </a:solidFill>
              </a:rPr>
              <a:t>Program Objectives</a:t>
            </a:r>
          </a:p>
          <a:p>
            <a:pPr lvl="3" eaLnBrk="1" hangingPunct="1"/>
            <a:r>
              <a:rPr lang="en-GB" sz="1600" smtClean="0"/>
              <a:t>Automate as much as possible the production of real estate promotional materials</a:t>
            </a:r>
          </a:p>
          <a:p>
            <a:pPr lvl="3" eaLnBrk="1" hangingPunct="1"/>
            <a:r>
              <a:rPr lang="en-GB" sz="1600" smtClean="0"/>
              <a:t>Free up designers from time-consuming, repetitive work</a:t>
            </a:r>
          </a:p>
          <a:p>
            <a:pPr lvl="3" eaLnBrk="1" hangingPunct="1"/>
            <a:r>
              <a:rPr lang="en-GB" sz="1600" smtClean="0"/>
              <a:t>Make sure printed materials are updated as needed</a:t>
            </a:r>
          </a:p>
          <a:p>
            <a:pPr lvl="3" eaLnBrk="1" hangingPunct="1"/>
            <a:endParaRPr lang="en-GB" sz="1600" smtClean="0"/>
          </a:p>
          <a:p>
            <a:pPr lvl="3" eaLnBrk="1" hangingPunct="1"/>
            <a:endParaRPr lang="en-GB" sz="1600" smtClean="0"/>
          </a:p>
          <a:p>
            <a:pPr marL="0" indent="0" eaLnBrk="1" hangingPunct="1">
              <a:buFontTx/>
              <a:buNone/>
            </a:pPr>
            <a:r>
              <a:rPr lang="en-GB" b="1" smtClean="0">
                <a:solidFill>
                  <a:srgbClr val="808080"/>
                </a:solidFill>
              </a:rPr>
              <a:t>Significant Results Reported by User</a:t>
            </a:r>
          </a:p>
          <a:p>
            <a:pPr lvl="3" eaLnBrk="1" hangingPunct="1"/>
            <a:r>
              <a:rPr lang="en-GB" sz="1600" smtClean="0"/>
              <a:t>100% acceptance of the system among its core market</a:t>
            </a:r>
          </a:p>
          <a:p>
            <a:pPr lvl="3" eaLnBrk="1" hangingPunct="1"/>
            <a:r>
              <a:rPr lang="en-GB" sz="1600" smtClean="0"/>
              <a:t>Significant cost savings</a:t>
            </a:r>
          </a:p>
          <a:p>
            <a:pPr lvl="3" eaLnBrk="1" hangingPunct="1"/>
            <a:r>
              <a:rPr lang="en-GB" sz="1600" smtClean="0"/>
              <a:t>Greater control by members of print materials and Web presentation</a:t>
            </a:r>
          </a:p>
          <a:p>
            <a:pPr lvl="3" eaLnBrk="1" hangingPunct="1"/>
            <a:r>
              <a:rPr lang="en-GB" sz="1600" smtClean="0"/>
              <a:t>24-hour turnaround in print production</a:t>
            </a:r>
          </a:p>
          <a:p>
            <a:pPr lvl="3" eaLnBrk="1" hangingPunct="1"/>
            <a:r>
              <a:rPr lang="en-GB" sz="1600" smtClean="0"/>
              <a:t>Schedule production can now be done by staff without page-makeup skills in less than five minutes compared to approximately 20 minutes for skilled operators.</a:t>
            </a:r>
          </a:p>
        </p:txBody>
      </p:sp>
      <p:pic>
        <p:nvPicPr>
          <p:cNvPr id="333827" name="Picture 4" descr="gspc"/>
          <p:cNvPicPr>
            <a:picLocks noChangeAspect="1" noChangeArrowheads="1"/>
          </p:cNvPicPr>
          <p:nvPr/>
        </p:nvPicPr>
        <p:blipFill>
          <a:blip r:embed="rId3"/>
          <a:srcRect/>
          <a:stretch>
            <a:fillRect/>
          </a:stretch>
        </p:blipFill>
        <p:spPr bwMode="auto">
          <a:xfrm>
            <a:off x="6781800" y="304800"/>
            <a:ext cx="1952625" cy="723900"/>
          </a:xfrm>
          <a:prstGeom prst="rect">
            <a:avLst/>
          </a:prstGeom>
          <a:noFill/>
          <a:ln w="9525">
            <a:noFill/>
            <a:miter lim="800000"/>
            <a:headEnd/>
            <a:tailEnd/>
          </a:ln>
        </p:spPr>
      </p:pic>
      <p:pic>
        <p:nvPicPr>
          <p:cNvPr id="333828" name="Picture 5" descr="podi_home_01"/>
          <p:cNvPicPr>
            <a:picLocks noChangeAspect="1" noChangeArrowheads="1"/>
          </p:cNvPicPr>
          <p:nvPr/>
        </p:nvPicPr>
        <p:blipFill>
          <a:blip r:embed="rId4"/>
          <a:srcRect/>
          <a:stretch>
            <a:fillRect/>
          </a:stretch>
        </p:blipFill>
        <p:spPr bwMode="auto">
          <a:xfrm>
            <a:off x="7086600" y="5181600"/>
            <a:ext cx="1771650" cy="790575"/>
          </a:xfrm>
          <a:prstGeom prst="rect">
            <a:avLst/>
          </a:prstGeom>
          <a:noFill/>
          <a:ln w="9525">
            <a:noFill/>
            <a:miter lim="800000"/>
            <a:headEnd/>
            <a:tailEnd/>
          </a:ln>
        </p:spPr>
      </p:pic>
      <p:sp>
        <p:nvSpPr>
          <p:cNvPr id="333829"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33830"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5459">
                                            <p:txEl>
                                              <p:pRg st="0" end="0"/>
                                            </p:txEl>
                                          </p:spTgt>
                                        </p:tgtEl>
                                        <p:attrNameLst>
                                          <p:attrName>style.visibility</p:attrName>
                                        </p:attrNameLst>
                                      </p:cBhvr>
                                      <p:to>
                                        <p:strVal val="visible"/>
                                      </p:to>
                                    </p:set>
                                    <p:anim calcmode="lin" valueType="num">
                                      <p:cBhvr additive="base">
                                        <p:cTn id="7" dur="500" fill="hold"/>
                                        <p:tgtEl>
                                          <p:spTgt spid="27545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75459">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75459">
                                            <p:txEl>
                                              <p:pRg st="1" end="1"/>
                                            </p:txEl>
                                          </p:spTgt>
                                        </p:tgtEl>
                                        <p:attrNameLst>
                                          <p:attrName>style.visibility</p:attrName>
                                        </p:attrNameLst>
                                      </p:cBhvr>
                                      <p:to>
                                        <p:strVal val="visible"/>
                                      </p:to>
                                    </p:set>
                                    <p:anim calcmode="lin" valueType="num">
                                      <p:cBhvr additive="base">
                                        <p:cTn id="11" dur="500" fill="hold"/>
                                        <p:tgtEl>
                                          <p:spTgt spid="275459">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275459">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5459">
                                            <p:txEl>
                                              <p:pRg st="2" end="2"/>
                                            </p:txEl>
                                          </p:spTgt>
                                        </p:tgtEl>
                                        <p:attrNameLst>
                                          <p:attrName>style.visibility</p:attrName>
                                        </p:attrNameLst>
                                      </p:cBhvr>
                                      <p:to>
                                        <p:strVal val="visible"/>
                                      </p:to>
                                    </p:set>
                                    <p:anim calcmode="lin" valueType="num">
                                      <p:cBhvr additive="base">
                                        <p:cTn id="15" dur="500" fill="hold"/>
                                        <p:tgtEl>
                                          <p:spTgt spid="275459">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275459">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75459">
                                            <p:txEl>
                                              <p:pRg st="3" end="3"/>
                                            </p:txEl>
                                          </p:spTgt>
                                        </p:tgtEl>
                                        <p:attrNameLst>
                                          <p:attrName>style.visibility</p:attrName>
                                        </p:attrNameLst>
                                      </p:cBhvr>
                                      <p:to>
                                        <p:strVal val="visible"/>
                                      </p:to>
                                    </p:set>
                                    <p:anim calcmode="lin" valueType="num">
                                      <p:cBhvr additive="base">
                                        <p:cTn id="19" dur="500" fill="hold"/>
                                        <p:tgtEl>
                                          <p:spTgt spid="275459">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7545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75459">
                                            <p:txEl>
                                              <p:pRg st="6" end="6"/>
                                            </p:txEl>
                                          </p:spTgt>
                                        </p:tgtEl>
                                        <p:attrNameLst>
                                          <p:attrName>style.visibility</p:attrName>
                                        </p:attrNameLst>
                                      </p:cBhvr>
                                      <p:to>
                                        <p:strVal val="visible"/>
                                      </p:to>
                                    </p:set>
                                    <p:anim calcmode="lin" valueType="num">
                                      <p:cBhvr additive="base">
                                        <p:cTn id="25" dur="500" fill="hold"/>
                                        <p:tgtEl>
                                          <p:spTgt spid="275459">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75459">
                                            <p:txEl>
                                              <p:pRg st="6" end="6"/>
                                            </p:txEl>
                                          </p:spTgt>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5459">
                                            <p:txEl>
                                              <p:pRg st="7" end="7"/>
                                            </p:txEl>
                                          </p:spTgt>
                                        </p:tgtEl>
                                        <p:attrNameLst>
                                          <p:attrName>style.visibility</p:attrName>
                                        </p:attrNameLst>
                                      </p:cBhvr>
                                      <p:to>
                                        <p:strVal val="visible"/>
                                      </p:to>
                                    </p:set>
                                    <p:anim calcmode="lin" valueType="num">
                                      <p:cBhvr additive="base">
                                        <p:cTn id="29" dur="500" fill="hold"/>
                                        <p:tgtEl>
                                          <p:spTgt spid="275459">
                                            <p:txEl>
                                              <p:pRg st="7" end="7"/>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275459">
                                            <p:txEl>
                                              <p:pRg st="7" end="7"/>
                                            </p:txEl>
                                          </p:spTgt>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275459">
                                            <p:txEl>
                                              <p:pRg st="8" end="8"/>
                                            </p:txEl>
                                          </p:spTgt>
                                        </p:tgtEl>
                                        <p:attrNameLst>
                                          <p:attrName>style.visibility</p:attrName>
                                        </p:attrNameLst>
                                      </p:cBhvr>
                                      <p:to>
                                        <p:strVal val="visible"/>
                                      </p:to>
                                    </p:set>
                                    <p:anim calcmode="lin" valueType="num">
                                      <p:cBhvr additive="base">
                                        <p:cTn id="33" dur="500" fill="hold"/>
                                        <p:tgtEl>
                                          <p:spTgt spid="275459">
                                            <p:txEl>
                                              <p:pRg st="8" end="8"/>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275459">
                                            <p:txEl>
                                              <p:pRg st="8" end="8"/>
                                            </p:txEl>
                                          </p:spTgt>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75459">
                                            <p:txEl>
                                              <p:pRg st="9" end="9"/>
                                            </p:txEl>
                                          </p:spTgt>
                                        </p:tgtEl>
                                        <p:attrNameLst>
                                          <p:attrName>style.visibility</p:attrName>
                                        </p:attrNameLst>
                                      </p:cBhvr>
                                      <p:to>
                                        <p:strVal val="visible"/>
                                      </p:to>
                                    </p:set>
                                    <p:anim calcmode="lin" valueType="num">
                                      <p:cBhvr additive="base">
                                        <p:cTn id="37" dur="500" fill="hold"/>
                                        <p:tgtEl>
                                          <p:spTgt spid="275459">
                                            <p:txEl>
                                              <p:pRg st="9" end="9"/>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75459">
                                            <p:txEl>
                                              <p:pRg st="9" end="9"/>
                                            </p:txEl>
                                          </p:spTgt>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75459">
                                            <p:txEl>
                                              <p:pRg st="10" end="10"/>
                                            </p:txEl>
                                          </p:spTgt>
                                        </p:tgtEl>
                                        <p:attrNameLst>
                                          <p:attrName>style.visibility</p:attrName>
                                        </p:attrNameLst>
                                      </p:cBhvr>
                                      <p:to>
                                        <p:strVal val="visible"/>
                                      </p:to>
                                    </p:set>
                                    <p:anim calcmode="lin" valueType="num">
                                      <p:cBhvr additive="base">
                                        <p:cTn id="41" dur="500" fill="hold"/>
                                        <p:tgtEl>
                                          <p:spTgt spid="275459">
                                            <p:txEl>
                                              <p:pRg st="10" end="10"/>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275459">
                                            <p:txEl>
                                              <p:pRg st="10" end="10"/>
                                            </p:txEl>
                                          </p:spTgt>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275459">
                                            <p:txEl>
                                              <p:pRg st="11" end="11"/>
                                            </p:txEl>
                                          </p:spTgt>
                                        </p:tgtEl>
                                        <p:attrNameLst>
                                          <p:attrName>style.visibility</p:attrName>
                                        </p:attrNameLst>
                                      </p:cBhvr>
                                      <p:to>
                                        <p:strVal val="visible"/>
                                      </p:to>
                                    </p:set>
                                    <p:anim calcmode="lin" valueType="num">
                                      <p:cBhvr additive="base">
                                        <p:cTn id="45" dur="500" fill="hold"/>
                                        <p:tgtEl>
                                          <p:spTgt spid="275459">
                                            <p:txEl>
                                              <p:pRg st="11" end="11"/>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275459">
                                            <p:txEl>
                                              <p:pRg st="11" end="1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59"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3" name="Rectangle 2"/>
          <p:cNvSpPr>
            <a:spLocks noGrp="1" noChangeArrowheads="1"/>
          </p:cNvSpPr>
          <p:nvPr>
            <p:ph type="title"/>
          </p:nvPr>
        </p:nvSpPr>
        <p:spPr/>
        <p:txBody>
          <a:bodyPr/>
          <a:lstStyle/>
          <a:p>
            <a:pPr eaLnBrk="1" hangingPunct="1"/>
            <a:r>
              <a:rPr lang="en-GB" smtClean="0"/>
              <a:t>Ford Dealer Management USA</a:t>
            </a:r>
          </a:p>
        </p:txBody>
      </p:sp>
      <p:pic>
        <p:nvPicPr>
          <p:cNvPr id="335874" name="Picture 4"/>
          <p:cNvPicPr>
            <a:picLocks noChangeAspect="1" noChangeArrowheads="1"/>
          </p:cNvPicPr>
          <p:nvPr/>
        </p:nvPicPr>
        <p:blipFill>
          <a:blip r:embed="rId2"/>
          <a:srcRect/>
          <a:stretch>
            <a:fillRect/>
          </a:stretch>
        </p:blipFill>
        <p:spPr bwMode="auto">
          <a:xfrm>
            <a:off x="395288" y="1268413"/>
            <a:ext cx="3887787" cy="1549400"/>
          </a:xfrm>
          <a:prstGeom prst="rect">
            <a:avLst/>
          </a:prstGeom>
          <a:noFill/>
          <a:ln w="9525">
            <a:noFill/>
            <a:miter lim="800000"/>
            <a:headEnd/>
            <a:tailEnd/>
          </a:ln>
        </p:spPr>
      </p:pic>
      <p:pic>
        <p:nvPicPr>
          <p:cNvPr id="335875" name="Picture 5"/>
          <p:cNvPicPr>
            <a:picLocks noChangeAspect="1" noChangeArrowheads="1"/>
          </p:cNvPicPr>
          <p:nvPr/>
        </p:nvPicPr>
        <p:blipFill>
          <a:blip r:embed="rId3"/>
          <a:srcRect/>
          <a:stretch>
            <a:fillRect/>
          </a:stretch>
        </p:blipFill>
        <p:spPr bwMode="auto">
          <a:xfrm>
            <a:off x="395288" y="2997200"/>
            <a:ext cx="3889375" cy="1568450"/>
          </a:xfrm>
          <a:prstGeom prst="rect">
            <a:avLst/>
          </a:prstGeom>
          <a:noFill/>
          <a:ln w="9525">
            <a:noFill/>
            <a:miter lim="800000"/>
            <a:headEnd/>
            <a:tailEnd/>
          </a:ln>
        </p:spPr>
      </p:pic>
      <p:pic>
        <p:nvPicPr>
          <p:cNvPr id="335876" name="Picture 6"/>
          <p:cNvPicPr>
            <a:picLocks noChangeAspect="1" noChangeArrowheads="1"/>
          </p:cNvPicPr>
          <p:nvPr/>
        </p:nvPicPr>
        <p:blipFill>
          <a:blip r:embed="rId4"/>
          <a:srcRect/>
          <a:stretch>
            <a:fillRect/>
          </a:stretch>
        </p:blipFill>
        <p:spPr bwMode="auto">
          <a:xfrm>
            <a:off x="5148263" y="1196975"/>
            <a:ext cx="3600450" cy="2387600"/>
          </a:xfrm>
          <a:prstGeom prst="rect">
            <a:avLst/>
          </a:prstGeom>
          <a:noFill/>
          <a:ln w="9525">
            <a:noFill/>
            <a:miter lim="800000"/>
            <a:headEnd/>
            <a:tailEnd/>
          </a:ln>
        </p:spPr>
      </p:pic>
      <p:pic>
        <p:nvPicPr>
          <p:cNvPr id="335877" name="Picture 7"/>
          <p:cNvPicPr>
            <a:picLocks noChangeAspect="1" noChangeArrowheads="1"/>
          </p:cNvPicPr>
          <p:nvPr/>
        </p:nvPicPr>
        <p:blipFill>
          <a:blip r:embed="rId5"/>
          <a:srcRect/>
          <a:stretch>
            <a:fillRect/>
          </a:stretch>
        </p:blipFill>
        <p:spPr bwMode="auto">
          <a:xfrm>
            <a:off x="5219700" y="3644900"/>
            <a:ext cx="3455988" cy="2297113"/>
          </a:xfrm>
          <a:prstGeom prst="rect">
            <a:avLst/>
          </a:prstGeom>
          <a:noFill/>
          <a:ln w="9525">
            <a:noFill/>
            <a:miter lim="800000"/>
            <a:headEnd/>
            <a:tailEnd/>
          </a:ln>
        </p:spPr>
      </p:pic>
      <p:sp>
        <p:nvSpPr>
          <p:cNvPr id="335878" name="Rectangle 8"/>
          <p:cNvSpPr>
            <a:spLocks noChangeArrowheads="1"/>
          </p:cNvSpPr>
          <p:nvPr/>
        </p:nvSpPr>
        <p:spPr bwMode="auto">
          <a:xfrm>
            <a:off x="395288" y="4797425"/>
            <a:ext cx="4248150" cy="1069975"/>
          </a:xfrm>
          <a:prstGeom prst="rect">
            <a:avLst/>
          </a:prstGeom>
          <a:noFill/>
          <a:ln w="9525" algn="ctr">
            <a:noFill/>
            <a:miter lim="800000"/>
            <a:headEnd/>
            <a:tailEnd/>
          </a:ln>
        </p:spPr>
        <p:txBody>
          <a:bodyPr>
            <a:spAutoFit/>
          </a:bodyPr>
          <a:lstStyle/>
          <a:p>
            <a:pPr algn="ctr"/>
            <a:r>
              <a:rPr lang="en-GB" sz="1600"/>
              <a:t>Ford developed ConsumerTRAC as a tool that provides its 4,200 dealers with</a:t>
            </a:r>
          </a:p>
          <a:p>
            <a:pPr algn="ctr"/>
            <a:r>
              <a:rPr lang="en-GB" sz="1600"/>
              <a:t>high-quality personalized direct mail communications</a:t>
            </a:r>
          </a:p>
        </p:txBody>
      </p:sp>
      <p:sp>
        <p:nvSpPr>
          <p:cNvPr id="335879"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35880"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7" name="Rectangle 2"/>
          <p:cNvSpPr>
            <a:spLocks noGrp="1" noChangeArrowheads="1"/>
          </p:cNvSpPr>
          <p:nvPr>
            <p:ph type="title"/>
          </p:nvPr>
        </p:nvSpPr>
        <p:spPr/>
        <p:txBody>
          <a:bodyPr/>
          <a:lstStyle/>
          <a:p>
            <a:pPr eaLnBrk="1" hangingPunct="1"/>
            <a:r>
              <a:rPr lang="en-GB" smtClean="0"/>
              <a:t>Ford Dealer Management USA</a:t>
            </a:r>
          </a:p>
        </p:txBody>
      </p:sp>
      <p:sp>
        <p:nvSpPr>
          <p:cNvPr id="336898" name="Rectangle 3"/>
          <p:cNvSpPr>
            <a:spLocks noGrp="1" noChangeArrowheads="1"/>
          </p:cNvSpPr>
          <p:nvPr>
            <p:ph type="body" idx="1"/>
          </p:nvPr>
        </p:nvSpPr>
        <p:spPr/>
        <p:txBody>
          <a:bodyPr/>
          <a:lstStyle/>
          <a:p>
            <a:pPr marL="0" indent="0" eaLnBrk="1" hangingPunct="1">
              <a:buFontTx/>
              <a:buNone/>
            </a:pPr>
            <a:r>
              <a:rPr lang="en-GB" smtClean="0">
                <a:solidFill>
                  <a:schemeClr val="tx2"/>
                </a:solidFill>
              </a:rPr>
              <a:t>Program Objectives</a:t>
            </a:r>
          </a:p>
          <a:p>
            <a:pPr lvl="1" eaLnBrk="1" hangingPunct="1"/>
            <a:r>
              <a:rPr lang="en-GB" smtClean="0"/>
              <a:t>Increase contact between Ford Motor dealers and their customers</a:t>
            </a:r>
          </a:p>
          <a:p>
            <a:pPr lvl="1" eaLnBrk="1" hangingPunct="1"/>
            <a:r>
              <a:rPr lang="en-GB" smtClean="0"/>
              <a:t>Provide dealers with a tool to create communications to reach customers and prospects</a:t>
            </a:r>
          </a:p>
          <a:p>
            <a:pPr lvl="1" eaLnBrk="1" hangingPunct="1"/>
            <a:r>
              <a:rPr lang="en-GB" smtClean="0"/>
              <a:t>Preserve the integrity of the Ford brand by ensuring consistency of Communications</a:t>
            </a:r>
          </a:p>
          <a:p>
            <a:pPr lvl="1" eaLnBrk="1" hangingPunct="1"/>
            <a:r>
              <a:rPr lang="en-GB" smtClean="0"/>
              <a:t>Increase sales</a:t>
            </a:r>
          </a:p>
          <a:p>
            <a:pPr lvl="1" eaLnBrk="1" hangingPunct="1"/>
            <a:endParaRPr lang="en-GB" smtClean="0"/>
          </a:p>
          <a:p>
            <a:pPr marL="0" indent="0" eaLnBrk="1" hangingPunct="1">
              <a:buFontTx/>
              <a:buNone/>
            </a:pPr>
            <a:r>
              <a:rPr lang="en-GB" smtClean="0">
                <a:solidFill>
                  <a:schemeClr val="tx2"/>
                </a:solidFill>
              </a:rPr>
              <a:t>Significant Results Reported by User</a:t>
            </a:r>
          </a:p>
          <a:p>
            <a:pPr lvl="1" eaLnBrk="1" hangingPunct="1"/>
            <a:r>
              <a:rPr lang="en-GB" smtClean="0"/>
              <a:t>More than 85% of Ford dealers use ConsumerTRAC</a:t>
            </a:r>
          </a:p>
          <a:p>
            <a:pPr lvl="1" eaLnBrk="1" hangingPunct="1"/>
            <a:r>
              <a:rPr lang="en-GB" smtClean="0"/>
              <a:t>More than 20 million cards printed and distributed since the launch in July 2004</a:t>
            </a:r>
          </a:p>
        </p:txBody>
      </p:sp>
      <p:sp>
        <p:nvSpPr>
          <p:cNvPr id="336899"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36900"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21" name="Picture 2" descr="Xlogo300"/>
          <p:cNvPicPr>
            <a:picLocks noChangeAspect="1" noChangeArrowheads="1"/>
          </p:cNvPicPr>
          <p:nvPr/>
        </p:nvPicPr>
        <p:blipFill>
          <a:blip r:embed="rId3"/>
          <a:srcRect/>
          <a:stretch>
            <a:fillRect/>
          </a:stretch>
        </p:blipFill>
        <p:spPr bwMode="auto">
          <a:xfrm>
            <a:off x="3502025" y="2819400"/>
            <a:ext cx="3203575" cy="911225"/>
          </a:xfrm>
          <a:prstGeom prst="rect">
            <a:avLst/>
          </a:prstGeom>
          <a:noFill/>
          <a:ln w="9525">
            <a:noFill/>
            <a:miter lim="800000"/>
            <a:headEnd/>
            <a:tailEnd/>
          </a:ln>
        </p:spPr>
      </p:pic>
      <p:sp>
        <p:nvSpPr>
          <p:cNvPr id="337922"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337923"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39"/>
          <p:cNvSpPr>
            <a:spLocks noChangeArrowheads="1"/>
          </p:cNvSpPr>
          <p:nvPr/>
        </p:nvSpPr>
        <p:spPr bwMode="auto">
          <a:xfrm>
            <a:off x="228600" y="6477000"/>
            <a:ext cx="762000" cy="381000"/>
          </a:xfrm>
          <a:prstGeom prst="rect">
            <a:avLst/>
          </a:prstGeom>
          <a:solidFill>
            <a:schemeClr val="bg1"/>
          </a:solidFill>
          <a:ln w="9525" algn="ctr">
            <a:noFill/>
            <a:miter lim="800000"/>
            <a:headEnd/>
            <a:tailEnd/>
          </a:ln>
        </p:spPr>
        <p:txBody>
          <a:bodyPr wrap="none" anchor="ctr"/>
          <a:lstStyle/>
          <a:p>
            <a:pPr algn="ctr"/>
            <a:endParaRPr lang="de-DE"/>
          </a:p>
        </p:txBody>
      </p:sp>
      <p:sp>
        <p:nvSpPr>
          <p:cNvPr id="13314" name="Rectangle 2"/>
          <p:cNvSpPr>
            <a:spLocks noGrp="1" noChangeArrowheads="1"/>
          </p:cNvSpPr>
          <p:nvPr>
            <p:ph type="title" idx="4294967295"/>
          </p:nvPr>
        </p:nvSpPr>
        <p:spPr>
          <a:xfrm>
            <a:off x="292100" y="0"/>
            <a:ext cx="8229600" cy="1143000"/>
          </a:xfrm>
        </p:spPr>
        <p:txBody>
          <a:bodyPr/>
          <a:lstStyle/>
          <a:p>
            <a:pPr eaLnBrk="1" hangingPunct="1"/>
            <a:r>
              <a:rPr lang="en-US" smtClean="0"/>
              <a:t>Digital Printing:</a:t>
            </a:r>
            <a:br>
              <a:rPr lang="en-US" smtClean="0"/>
            </a:br>
            <a:r>
              <a:rPr lang="en-US" sz="2600" smtClean="0"/>
              <a:t>An Industry Bright Spot</a:t>
            </a:r>
          </a:p>
        </p:txBody>
      </p:sp>
      <p:grpSp>
        <p:nvGrpSpPr>
          <p:cNvPr id="13315" name="Group 42"/>
          <p:cNvGrpSpPr>
            <a:grpSpLocks/>
          </p:cNvGrpSpPr>
          <p:nvPr/>
        </p:nvGrpSpPr>
        <p:grpSpPr bwMode="auto">
          <a:xfrm>
            <a:off x="152400" y="1219200"/>
            <a:ext cx="7620000" cy="4492625"/>
            <a:chOff x="-120" y="674"/>
            <a:chExt cx="4800" cy="2830"/>
          </a:xfrm>
        </p:grpSpPr>
        <p:pic>
          <p:nvPicPr>
            <p:cNvPr id="13324" name="Picture 19"/>
            <p:cNvPicPr>
              <a:picLocks noChangeAspect="1" noChangeArrowheads="1"/>
            </p:cNvPicPr>
            <p:nvPr/>
          </p:nvPicPr>
          <p:blipFill>
            <a:blip r:embed="rId3"/>
            <a:srcRect/>
            <a:stretch>
              <a:fillRect/>
            </a:stretch>
          </p:blipFill>
          <p:spPr bwMode="auto">
            <a:xfrm>
              <a:off x="144" y="1694"/>
              <a:ext cx="2304" cy="1637"/>
            </a:xfrm>
            <a:prstGeom prst="rect">
              <a:avLst/>
            </a:prstGeom>
            <a:noFill/>
            <a:ln w="9525" algn="ctr">
              <a:noFill/>
              <a:miter lim="800000"/>
              <a:headEnd/>
              <a:tailEnd/>
            </a:ln>
          </p:spPr>
        </p:pic>
        <p:sp>
          <p:nvSpPr>
            <p:cNvPr id="13325" name="Text Box 21"/>
            <p:cNvSpPr txBox="1">
              <a:spLocks noChangeArrowheads="1"/>
            </p:cNvSpPr>
            <p:nvPr/>
          </p:nvSpPr>
          <p:spPr bwMode="auto">
            <a:xfrm>
              <a:off x="264" y="1488"/>
              <a:ext cx="2064" cy="192"/>
            </a:xfrm>
            <a:prstGeom prst="rect">
              <a:avLst/>
            </a:prstGeom>
            <a:noFill/>
            <a:ln w="9525" algn="ctr">
              <a:noFill/>
              <a:miter lim="800000"/>
              <a:headEnd/>
              <a:tailEnd/>
            </a:ln>
          </p:spPr>
          <p:txBody>
            <a:bodyPr>
              <a:spAutoFit/>
            </a:bodyPr>
            <a:lstStyle/>
            <a:p>
              <a:pPr algn="ctr">
                <a:spcBef>
                  <a:spcPct val="50000"/>
                </a:spcBef>
              </a:pPr>
              <a:r>
                <a:rPr lang="en-US" b="1">
                  <a:solidFill>
                    <a:srgbClr val="2895D5"/>
                  </a:solidFill>
                </a:rPr>
                <a:t>Global Print Market Value by</a:t>
              </a:r>
              <a:r>
                <a:rPr lang="en-US"/>
                <a:t> </a:t>
              </a:r>
              <a:r>
                <a:rPr lang="en-US" b="1">
                  <a:solidFill>
                    <a:srgbClr val="2895D5"/>
                  </a:solidFill>
                </a:rPr>
                <a:t>Region</a:t>
              </a:r>
            </a:p>
          </p:txBody>
        </p:sp>
        <p:sp>
          <p:nvSpPr>
            <p:cNvPr id="13326" name="Text Box 32"/>
            <p:cNvSpPr txBox="1">
              <a:spLocks noChangeArrowheads="1"/>
            </p:cNvSpPr>
            <p:nvPr/>
          </p:nvSpPr>
          <p:spPr bwMode="auto">
            <a:xfrm>
              <a:off x="-120" y="674"/>
              <a:ext cx="4800" cy="165"/>
            </a:xfrm>
            <a:prstGeom prst="rect">
              <a:avLst/>
            </a:prstGeom>
            <a:noFill/>
            <a:ln w="9525" algn="ctr">
              <a:noFill/>
              <a:miter lim="800000"/>
              <a:headEnd/>
              <a:tailEnd/>
            </a:ln>
          </p:spPr>
          <p:txBody>
            <a:bodyPr>
              <a:spAutoFit/>
            </a:bodyPr>
            <a:lstStyle/>
            <a:p>
              <a:pPr>
                <a:spcBef>
                  <a:spcPct val="50000"/>
                </a:spcBef>
              </a:pPr>
              <a:endParaRPr lang="hr-HR" sz="1100" b="1">
                <a:solidFill>
                  <a:srgbClr val="2895D5"/>
                </a:solidFill>
              </a:endParaRPr>
            </a:p>
          </p:txBody>
        </p:sp>
        <p:sp>
          <p:nvSpPr>
            <p:cNvPr id="13327" name="AutoShape 36"/>
            <p:cNvSpPr>
              <a:spLocks noChangeArrowheads="1"/>
            </p:cNvSpPr>
            <p:nvPr/>
          </p:nvSpPr>
          <p:spPr bwMode="auto">
            <a:xfrm>
              <a:off x="72" y="1440"/>
              <a:ext cx="2448" cy="2064"/>
            </a:xfrm>
            <a:prstGeom prst="roundRect">
              <a:avLst>
                <a:gd name="adj" fmla="val 16667"/>
              </a:avLst>
            </a:prstGeom>
            <a:noFill/>
            <a:ln w="12700">
              <a:solidFill>
                <a:schemeClr val="accent2">
                  <a:alpha val="83920"/>
                </a:schemeClr>
              </a:solidFill>
              <a:prstDash val="dash"/>
              <a:round/>
              <a:headEnd/>
              <a:tailEnd/>
            </a:ln>
          </p:spPr>
          <p:txBody>
            <a:bodyPr wrap="none" anchor="ctr"/>
            <a:lstStyle/>
            <a:p>
              <a:pPr algn="ctr"/>
              <a:endParaRPr lang="de-DE"/>
            </a:p>
          </p:txBody>
        </p:sp>
      </p:grpSp>
      <p:grpSp>
        <p:nvGrpSpPr>
          <p:cNvPr id="13316" name="Group 41"/>
          <p:cNvGrpSpPr>
            <a:grpSpLocks/>
          </p:cNvGrpSpPr>
          <p:nvPr/>
        </p:nvGrpSpPr>
        <p:grpSpPr bwMode="auto">
          <a:xfrm>
            <a:off x="4749800" y="2511425"/>
            <a:ext cx="3962400" cy="3276600"/>
            <a:chOff x="3024" y="1440"/>
            <a:chExt cx="2496" cy="2064"/>
          </a:xfrm>
        </p:grpSpPr>
        <p:sp>
          <p:nvSpPr>
            <p:cNvPr id="13319" name="Text Box 23"/>
            <p:cNvSpPr txBox="1">
              <a:spLocks noChangeArrowheads="1"/>
            </p:cNvSpPr>
            <p:nvPr/>
          </p:nvSpPr>
          <p:spPr bwMode="auto">
            <a:xfrm>
              <a:off x="3120" y="1488"/>
              <a:ext cx="2208" cy="192"/>
            </a:xfrm>
            <a:prstGeom prst="rect">
              <a:avLst/>
            </a:prstGeom>
            <a:noFill/>
            <a:ln w="9525" algn="ctr">
              <a:noFill/>
              <a:miter lim="800000"/>
              <a:headEnd/>
              <a:tailEnd/>
            </a:ln>
          </p:spPr>
          <p:txBody>
            <a:bodyPr>
              <a:spAutoFit/>
            </a:bodyPr>
            <a:lstStyle/>
            <a:p>
              <a:pPr algn="ctr">
                <a:spcBef>
                  <a:spcPct val="50000"/>
                </a:spcBef>
              </a:pPr>
              <a:r>
                <a:rPr lang="en-US" b="1">
                  <a:solidFill>
                    <a:srgbClr val="2895D5"/>
                  </a:solidFill>
                </a:rPr>
                <a:t>Global Digital Printing Market</a:t>
              </a:r>
            </a:p>
          </p:txBody>
        </p:sp>
        <p:grpSp>
          <p:nvGrpSpPr>
            <p:cNvPr id="13320" name="Group 28"/>
            <p:cNvGrpSpPr>
              <a:grpSpLocks/>
            </p:cNvGrpSpPr>
            <p:nvPr/>
          </p:nvGrpSpPr>
          <p:grpSpPr bwMode="auto">
            <a:xfrm>
              <a:off x="3024" y="1776"/>
              <a:ext cx="2400" cy="1392"/>
              <a:chOff x="2880" y="1872"/>
              <a:chExt cx="2784" cy="1615"/>
            </a:xfrm>
          </p:grpSpPr>
          <p:pic>
            <p:nvPicPr>
              <p:cNvPr id="13322" name="Picture 20"/>
              <p:cNvPicPr>
                <a:picLocks noChangeAspect="1" noChangeArrowheads="1"/>
              </p:cNvPicPr>
              <p:nvPr/>
            </p:nvPicPr>
            <p:blipFill>
              <a:blip r:embed="rId4"/>
              <a:srcRect/>
              <a:stretch>
                <a:fillRect/>
              </a:stretch>
            </p:blipFill>
            <p:spPr bwMode="auto">
              <a:xfrm>
                <a:off x="2981" y="2023"/>
                <a:ext cx="2683" cy="1464"/>
              </a:xfrm>
              <a:prstGeom prst="rect">
                <a:avLst/>
              </a:prstGeom>
              <a:noFill/>
              <a:ln w="9525" algn="ctr">
                <a:noFill/>
                <a:miter lim="800000"/>
                <a:headEnd/>
                <a:tailEnd/>
              </a:ln>
            </p:spPr>
          </p:pic>
          <p:sp>
            <p:nvSpPr>
              <p:cNvPr id="13323" name="Rectangle 24"/>
              <p:cNvSpPr>
                <a:spLocks noChangeArrowheads="1"/>
              </p:cNvSpPr>
              <p:nvPr/>
            </p:nvSpPr>
            <p:spPr bwMode="auto">
              <a:xfrm>
                <a:off x="2880" y="1872"/>
                <a:ext cx="1414" cy="303"/>
              </a:xfrm>
              <a:prstGeom prst="rect">
                <a:avLst/>
              </a:prstGeom>
              <a:solidFill>
                <a:schemeClr val="bg1"/>
              </a:solidFill>
              <a:ln w="9525" algn="ctr">
                <a:noFill/>
                <a:miter lim="800000"/>
                <a:headEnd/>
                <a:tailEnd/>
              </a:ln>
            </p:spPr>
            <p:txBody>
              <a:bodyPr wrap="none" anchor="ctr"/>
              <a:lstStyle/>
              <a:p>
                <a:pPr algn="ctr"/>
                <a:endParaRPr lang="de-DE"/>
              </a:p>
            </p:txBody>
          </p:sp>
        </p:grpSp>
        <p:sp>
          <p:nvSpPr>
            <p:cNvPr id="13321" name="AutoShape 40"/>
            <p:cNvSpPr>
              <a:spLocks noChangeArrowheads="1"/>
            </p:cNvSpPr>
            <p:nvPr/>
          </p:nvSpPr>
          <p:spPr bwMode="auto">
            <a:xfrm>
              <a:off x="3072" y="1440"/>
              <a:ext cx="2448" cy="2064"/>
            </a:xfrm>
            <a:prstGeom prst="roundRect">
              <a:avLst>
                <a:gd name="adj" fmla="val 16667"/>
              </a:avLst>
            </a:prstGeom>
            <a:noFill/>
            <a:ln w="12700">
              <a:solidFill>
                <a:schemeClr val="accent2">
                  <a:alpha val="83920"/>
                </a:schemeClr>
              </a:solidFill>
              <a:prstDash val="dash"/>
              <a:round/>
              <a:headEnd/>
              <a:tailEnd/>
            </a:ln>
          </p:spPr>
          <p:txBody>
            <a:bodyPr wrap="none" anchor="ctr"/>
            <a:lstStyle/>
            <a:p>
              <a:pPr algn="ctr"/>
              <a:endParaRPr lang="de-DE"/>
            </a:p>
          </p:txBody>
        </p:sp>
      </p:grpSp>
      <p:sp>
        <p:nvSpPr>
          <p:cNvPr id="13317"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13318"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3"/>
          <p:cNvSpPr>
            <a:spLocks noGrp="1" noChangeArrowheads="1"/>
          </p:cNvSpPr>
          <p:nvPr>
            <p:ph type="title" idx="4294967295"/>
          </p:nvPr>
        </p:nvSpPr>
        <p:spPr>
          <a:xfrm>
            <a:off x="304800" y="0"/>
            <a:ext cx="5962650" cy="914400"/>
          </a:xfrm>
        </p:spPr>
        <p:txBody>
          <a:bodyPr/>
          <a:lstStyle/>
          <a:p>
            <a:pPr eaLnBrk="1" hangingPunct="1"/>
            <a:r>
              <a:rPr lang="en-GB" smtClean="0"/>
              <a:t>Do you</a:t>
            </a:r>
            <a:r>
              <a:rPr lang="hr-HR" smtClean="0"/>
              <a:t>r</a:t>
            </a:r>
            <a:r>
              <a:rPr lang="en-GB" smtClean="0"/>
              <a:t> figures reflect this?</a:t>
            </a:r>
          </a:p>
        </p:txBody>
      </p:sp>
      <p:sp>
        <p:nvSpPr>
          <p:cNvPr id="15362" name="Text Box 31"/>
          <p:cNvSpPr txBox="1">
            <a:spLocks noChangeArrowheads="1"/>
          </p:cNvSpPr>
          <p:nvPr/>
        </p:nvSpPr>
        <p:spPr bwMode="auto">
          <a:xfrm>
            <a:off x="0" y="838200"/>
            <a:ext cx="6289675" cy="457200"/>
          </a:xfrm>
          <a:prstGeom prst="rect">
            <a:avLst/>
          </a:prstGeom>
          <a:noFill/>
          <a:ln w="9525">
            <a:noFill/>
            <a:miter lim="800000"/>
            <a:headEnd/>
            <a:tailEnd/>
          </a:ln>
        </p:spPr>
        <p:txBody>
          <a:bodyPr wrap="none">
            <a:spAutoFit/>
          </a:bodyPr>
          <a:lstStyle/>
          <a:p>
            <a:pPr algn="ctr"/>
            <a:r>
              <a:rPr lang="en-GB">
                <a:latin typeface="Arial" charset="0"/>
              </a:rPr>
              <a:t>European Print Market 2001 – 2011 €Millions</a:t>
            </a:r>
          </a:p>
        </p:txBody>
      </p:sp>
      <p:grpSp>
        <p:nvGrpSpPr>
          <p:cNvPr id="15363" name="Group 27"/>
          <p:cNvGrpSpPr>
            <a:grpSpLocks/>
          </p:cNvGrpSpPr>
          <p:nvPr/>
        </p:nvGrpSpPr>
        <p:grpSpPr bwMode="auto">
          <a:xfrm>
            <a:off x="533400" y="1752600"/>
            <a:ext cx="7259638" cy="4219575"/>
            <a:chOff x="-20638" y="1700213"/>
            <a:chExt cx="9164638" cy="5262562"/>
          </a:xfrm>
        </p:grpSpPr>
        <p:pic>
          <p:nvPicPr>
            <p:cNvPr id="15367" name="Picture 39" descr="slide 7 copygrid"/>
            <p:cNvPicPr>
              <a:picLocks noChangeAspect="1" noChangeArrowheads="1"/>
            </p:cNvPicPr>
            <p:nvPr/>
          </p:nvPicPr>
          <p:blipFill>
            <a:blip r:embed="rId2"/>
            <a:srcRect/>
            <a:stretch>
              <a:fillRect/>
            </a:stretch>
          </p:blipFill>
          <p:spPr bwMode="auto">
            <a:xfrm>
              <a:off x="-20638" y="1916113"/>
              <a:ext cx="4953001" cy="4953000"/>
            </a:xfrm>
            <a:prstGeom prst="rect">
              <a:avLst/>
            </a:prstGeom>
            <a:noFill/>
            <a:ln w="9525">
              <a:noFill/>
              <a:miter lim="800000"/>
              <a:headEnd/>
              <a:tailEnd/>
            </a:ln>
          </p:spPr>
        </p:pic>
        <p:sp>
          <p:nvSpPr>
            <p:cNvPr id="15368" name="Text Box 40"/>
            <p:cNvSpPr txBox="1">
              <a:spLocks noChangeArrowheads="1"/>
            </p:cNvSpPr>
            <p:nvPr/>
          </p:nvSpPr>
          <p:spPr bwMode="auto">
            <a:xfrm>
              <a:off x="1081088" y="5572125"/>
              <a:ext cx="635000" cy="336550"/>
            </a:xfrm>
            <a:prstGeom prst="rect">
              <a:avLst/>
            </a:prstGeom>
            <a:noFill/>
            <a:ln w="9525">
              <a:noFill/>
              <a:miter lim="800000"/>
              <a:headEnd/>
              <a:tailEnd/>
            </a:ln>
          </p:spPr>
          <p:txBody>
            <a:bodyPr wrap="none">
              <a:spAutoFit/>
            </a:bodyPr>
            <a:lstStyle/>
            <a:p>
              <a:pPr algn="ctr"/>
              <a:r>
                <a:rPr lang="en-GB" sz="1600" b="1">
                  <a:latin typeface="Arial" charset="0"/>
                </a:rPr>
                <a:t>2001</a:t>
              </a:r>
            </a:p>
          </p:txBody>
        </p:sp>
        <p:sp>
          <p:nvSpPr>
            <p:cNvPr id="15369" name="Text Box 41"/>
            <p:cNvSpPr txBox="1">
              <a:spLocks noChangeArrowheads="1"/>
            </p:cNvSpPr>
            <p:nvPr/>
          </p:nvSpPr>
          <p:spPr bwMode="auto">
            <a:xfrm>
              <a:off x="2160588" y="5572125"/>
              <a:ext cx="635000" cy="336550"/>
            </a:xfrm>
            <a:prstGeom prst="rect">
              <a:avLst/>
            </a:prstGeom>
            <a:noFill/>
            <a:ln w="9525">
              <a:noFill/>
              <a:miter lim="800000"/>
              <a:headEnd/>
              <a:tailEnd/>
            </a:ln>
          </p:spPr>
          <p:txBody>
            <a:bodyPr wrap="none">
              <a:spAutoFit/>
            </a:bodyPr>
            <a:lstStyle/>
            <a:p>
              <a:pPr algn="ctr"/>
              <a:r>
                <a:rPr lang="en-GB" sz="1600" b="1">
                  <a:latin typeface="Arial" charset="0"/>
                </a:rPr>
                <a:t>2006</a:t>
              </a:r>
            </a:p>
          </p:txBody>
        </p:sp>
        <p:sp>
          <p:nvSpPr>
            <p:cNvPr id="15370" name="Text Box 42"/>
            <p:cNvSpPr txBox="1">
              <a:spLocks noChangeArrowheads="1"/>
            </p:cNvSpPr>
            <p:nvPr/>
          </p:nvSpPr>
          <p:spPr bwMode="auto">
            <a:xfrm>
              <a:off x="3168650" y="5572125"/>
              <a:ext cx="635000" cy="336550"/>
            </a:xfrm>
            <a:prstGeom prst="rect">
              <a:avLst/>
            </a:prstGeom>
            <a:noFill/>
            <a:ln w="9525">
              <a:noFill/>
              <a:miter lim="800000"/>
              <a:headEnd/>
              <a:tailEnd/>
            </a:ln>
          </p:spPr>
          <p:txBody>
            <a:bodyPr wrap="none">
              <a:spAutoFit/>
            </a:bodyPr>
            <a:lstStyle/>
            <a:p>
              <a:pPr algn="ctr"/>
              <a:r>
                <a:rPr lang="en-GB" sz="1600" b="1">
                  <a:latin typeface="Arial" charset="0"/>
                </a:rPr>
                <a:t>2011</a:t>
              </a:r>
            </a:p>
          </p:txBody>
        </p:sp>
        <p:sp>
          <p:nvSpPr>
            <p:cNvPr id="15371" name="AutoShape 43"/>
            <p:cNvSpPr>
              <a:spLocks noChangeArrowheads="1"/>
            </p:cNvSpPr>
            <p:nvPr/>
          </p:nvSpPr>
          <p:spPr bwMode="auto">
            <a:xfrm flipH="1">
              <a:off x="1114425" y="3357563"/>
              <a:ext cx="695325" cy="2216150"/>
            </a:xfrm>
            <a:prstGeom prst="bevel">
              <a:avLst>
                <a:gd name="adj" fmla="val 6847"/>
              </a:avLst>
            </a:prstGeom>
            <a:solidFill>
              <a:srgbClr val="027D9E"/>
            </a:solidFill>
            <a:ln w="9525">
              <a:noFill/>
              <a:miter lim="800000"/>
              <a:headEnd/>
              <a:tailEnd/>
            </a:ln>
          </p:spPr>
          <p:txBody>
            <a:bodyPr wrap="none" anchor="ctr"/>
            <a:lstStyle/>
            <a:p>
              <a:pPr algn="ctr"/>
              <a:endParaRPr lang="hr-HR"/>
            </a:p>
          </p:txBody>
        </p:sp>
        <p:sp>
          <p:nvSpPr>
            <p:cNvPr id="15372" name="AutoShape 44"/>
            <p:cNvSpPr>
              <a:spLocks noChangeArrowheads="1"/>
            </p:cNvSpPr>
            <p:nvPr/>
          </p:nvSpPr>
          <p:spPr bwMode="auto">
            <a:xfrm flipH="1">
              <a:off x="2133600" y="3213100"/>
              <a:ext cx="695325" cy="2360613"/>
            </a:xfrm>
            <a:prstGeom prst="bevel">
              <a:avLst>
                <a:gd name="adj" fmla="val 6847"/>
              </a:avLst>
            </a:prstGeom>
            <a:solidFill>
              <a:srgbClr val="027D9E"/>
            </a:solidFill>
            <a:ln w="9525">
              <a:noFill/>
              <a:miter lim="800000"/>
              <a:headEnd/>
              <a:tailEnd/>
            </a:ln>
          </p:spPr>
          <p:txBody>
            <a:bodyPr wrap="none" anchor="ctr"/>
            <a:lstStyle/>
            <a:p>
              <a:pPr algn="ctr"/>
              <a:endParaRPr lang="hr-HR"/>
            </a:p>
          </p:txBody>
        </p:sp>
        <p:sp>
          <p:nvSpPr>
            <p:cNvPr id="15373" name="AutoShape 45"/>
            <p:cNvSpPr>
              <a:spLocks noChangeArrowheads="1"/>
            </p:cNvSpPr>
            <p:nvPr/>
          </p:nvSpPr>
          <p:spPr bwMode="auto">
            <a:xfrm flipH="1">
              <a:off x="3186113" y="3095625"/>
              <a:ext cx="695325" cy="2478088"/>
            </a:xfrm>
            <a:prstGeom prst="bevel">
              <a:avLst>
                <a:gd name="adj" fmla="val 6847"/>
              </a:avLst>
            </a:prstGeom>
            <a:solidFill>
              <a:srgbClr val="027D9E"/>
            </a:solidFill>
            <a:ln w="9525">
              <a:noFill/>
              <a:miter lim="800000"/>
              <a:headEnd/>
              <a:tailEnd/>
            </a:ln>
          </p:spPr>
          <p:txBody>
            <a:bodyPr wrap="none" anchor="ctr"/>
            <a:lstStyle/>
            <a:p>
              <a:pPr algn="ctr"/>
              <a:endParaRPr lang="hr-HR">
                <a:solidFill>
                  <a:srgbClr val="0099CC"/>
                </a:solidFill>
                <a:latin typeface="Arial" charset="0"/>
              </a:endParaRPr>
            </a:p>
          </p:txBody>
        </p:sp>
        <p:pic>
          <p:nvPicPr>
            <p:cNvPr id="15374" name="Picture 35" descr="slide 7 copygrid"/>
            <p:cNvPicPr>
              <a:picLocks noChangeAspect="1" noChangeArrowheads="1"/>
            </p:cNvPicPr>
            <p:nvPr/>
          </p:nvPicPr>
          <p:blipFill>
            <a:blip r:embed="rId2"/>
            <a:srcRect/>
            <a:stretch>
              <a:fillRect/>
            </a:stretch>
          </p:blipFill>
          <p:spPr bwMode="auto">
            <a:xfrm>
              <a:off x="4191000" y="1931988"/>
              <a:ext cx="4953000" cy="4953000"/>
            </a:xfrm>
            <a:prstGeom prst="rect">
              <a:avLst/>
            </a:prstGeom>
            <a:noFill/>
            <a:ln w="9525">
              <a:noFill/>
              <a:miter lim="800000"/>
              <a:headEnd/>
              <a:tailEnd/>
            </a:ln>
          </p:spPr>
        </p:pic>
        <p:sp>
          <p:nvSpPr>
            <p:cNvPr id="15375" name="Text Box 14"/>
            <p:cNvSpPr txBox="1">
              <a:spLocks noChangeArrowheads="1"/>
            </p:cNvSpPr>
            <p:nvPr/>
          </p:nvSpPr>
          <p:spPr bwMode="auto">
            <a:xfrm>
              <a:off x="1558925" y="2565400"/>
              <a:ext cx="996950" cy="457200"/>
            </a:xfrm>
            <a:prstGeom prst="rect">
              <a:avLst/>
            </a:prstGeom>
            <a:noFill/>
            <a:ln w="9525">
              <a:noFill/>
              <a:miter lim="800000"/>
              <a:headEnd/>
              <a:tailEnd/>
            </a:ln>
          </p:spPr>
          <p:txBody>
            <a:bodyPr wrap="none">
              <a:spAutoFit/>
            </a:bodyPr>
            <a:lstStyle/>
            <a:p>
              <a:pPr algn="ctr"/>
              <a:r>
                <a:rPr lang="en-GB">
                  <a:solidFill>
                    <a:srgbClr val="FF0000"/>
                  </a:solidFill>
                  <a:latin typeface="Arial Black" pitchFamily="34" charset="0"/>
                </a:rPr>
                <a:t>4.2%</a:t>
              </a:r>
            </a:p>
          </p:txBody>
        </p:sp>
        <p:sp>
          <p:nvSpPr>
            <p:cNvPr id="15376" name="Text Box 15"/>
            <p:cNvSpPr txBox="1">
              <a:spLocks noChangeArrowheads="1"/>
            </p:cNvSpPr>
            <p:nvPr/>
          </p:nvSpPr>
          <p:spPr bwMode="auto">
            <a:xfrm>
              <a:off x="2700338" y="2179638"/>
              <a:ext cx="996950" cy="457200"/>
            </a:xfrm>
            <a:prstGeom prst="rect">
              <a:avLst/>
            </a:prstGeom>
            <a:noFill/>
            <a:ln w="9525">
              <a:noFill/>
              <a:miter lim="800000"/>
              <a:headEnd/>
              <a:tailEnd/>
            </a:ln>
          </p:spPr>
          <p:txBody>
            <a:bodyPr wrap="none">
              <a:spAutoFit/>
            </a:bodyPr>
            <a:lstStyle/>
            <a:p>
              <a:pPr algn="ctr"/>
              <a:r>
                <a:rPr lang="en-GB">
                  <a:solidFill>
                    <a:srgbClr val="FF0000"/>
                  </a:solidFill>
                  <a:latin typeface="Arial Black" pitchFamily="34" charset="0"/>
                </a:rPr>
                <a:t>2.1%</a:t>
              </a:r>
            </a:p>
          </p:txBody>
        </p:sp>
        <p:sp>
          <p:nvSpPr>
            <p:cNvPr id="15377" name="Line 16"/>
            <p:cNvSpPr>
              <a:spLocks noChangeShapeType="1"/>
            </p:cNvSpPr>
            <p:nvPr/>
          </p:nvSpPr>
          <p:spPr bwMode="auto">
            <a:xfrm flipV="1">
              <a:off x="2411413" y="2395538"/>
              <a:ext cx="287337" cy="144462"/>
            </a:xfrm>
            <a:prstGeom prst="line">
              <a:avLst/>
            </a:prstGeom>
            <a:noFill/>
            <a:ln w="9525">
              <a:solidFill>
                <a:schemeClr val="tx1"/>
              </a:solidFill>
              <a:round/>
              <a:headEnd/>
              <a:tailEnd type="triangle" w="med" len="med"/>
            </a:ln>
          </p:spPr>
          <p:txBody>
            <a:bodyPr/>
            <a:lstStyle/>
            <a:p>
              <a:endParaRPr lang="sr-Latn-CS"/>
            </a:p>
          </p:txBody>
        </p:sp>
        <p:sp>
          <p:nvSpPr>
            <p:cNvPr id="15378" name="Text Box 21"/>
            <p:cNvSpPr txBox="1">
              <a:spLocks noChangeArrowheads="1"/>
            </p:cNvSpPr>
            <p:nvPr/>
          </p:nvSpPr>
          <p:spPr bwMode="auto">
            <a:xfrm>
              <a:off x="5292725" y="5588000"/>
              <a:ext cx="635000" cy="336550"/>
            </a:xfrm>
            <a:prstGeom prst="rect">
              <a:avLst/>
            </a:prstGeom>
            <a:noFill/>
            <a:ln w="9525">
              <a:noFill/>
              <a:miter lim="800000"/>
              <a:headEnd/>
              <a:tailEnd/>
            </a:ln>
          </p:spPr>
          <p:txBody>
            <a:bodyPr wrap="none">
              <a:spAutoFit/>
            </a:bodyPr>
            <a:lstStyle/>
            <a:p>
              <a:pPr algn="ctr"/>
              <a:r>
                <a:rPr lang="en-GB" sz="1600" b="1">
                  <a:latin typeface="Arial" charset="0"/>
                </a:rPr>
                <a:t>2001</a:t>
              </a:r>
            </a:p>
          </p:txBody>
        </p:sp>
        <p:sp>
          <p:nvSpPr>
            <p:cNvPr id="15379" name="Text Box 22"/>
            <p:cNvSpPr txBox="1">
              <a:spLocks noChangeArrowheads="1"/>
            </p:cNvSpPr>
            <p:nvPr/>
          </p:nvSpPr>
          <p:spPr bwMode="auto">
            <a:xfrm>
              <a:off x="6372225" y="5588000"/>
              <a:ext cx="635000" cy="336550"/>
            </a:xfrm>
            <a:prstGeom prst="rect">
              <a:avLst/>
            </a:prstGeom>
            <a:noFill/>
            <a:ln w="9525">
              <a:noFill/>
              <a:miter lim="800000"/>
              <a:headEnd/>
              <a:tailEnd/>
            </a:ln>
          </p:spPr>
          <p:txBody>
            <a:bodyPr wrap="none">
              <a:spAutoFit/>
            </a:bodyPr>
            <a:lstStyle/>
            <a:p>
              <a:pPr algn="ctr"/>
              <a:r>
                <a:rPr lang="en-GB" sz="1600" b="1">
                  <a:latin typeface="Arial" charset="0"/>
                </a:rPr>
                <a:t>2006</a:t>
              </a:r>
            </a:p>
          </p:txBody>
        </p:sp>
        <p:sp>
          <p:nvSpPr>
            <p:cNvPr id="15380" name="Text Box 27"/>
            <p:cNvSpPr txBox="1">
              <a:spLocks noChangeArrowheads="1"/>
            </p:cNvSpPr>
            <p:nvPr/>
          </p:nvSpPr>
          <p:spPr bwMode="auto">
            <a:xfrm>
              <a:off x="7380288" y="5588000"/>
              <a:ext cx="635000" cy="336550"/>
            </a:xfrm>
            <a:prstGeom prst="rect">
              <a:avLst/>
            </a:prstGeom>
            <a:noFill/>
            <a:ln w="9525">
              <a:noFill/>
              <a:miter lim="800000"/>
              <a:headEnd/>
              <a:tailEnd/>
            </a:ln>
          </p:spPr>
          <p:txBody>
            <a:bodyPr wrap="none">
              <a:spAutoFit/>
            </a:bodyPr>
            <a:lstStyle/>
            <a:p>
              <a:pPr algn="ctr"/>
              <a:r>
                <a:rPr lang="en-GB" sz="1600" b="1">
                  <a:latin typeface="Arial" charset="0"/>
                </a:rPr>
                <a:t>2011</a:t>
              </a:r>
            </a:p>
          </p:txBody>
        </p:sp>
        <p:sp>
          <p:nvSpPr>
            <p:cNvPr id="15381" name="Text Box 28"/>
            <p:cNvSpPr txBox="1">
              <a:spLocks noChangeArrowheads="1"/>
            </p:cNvSpPr>
            <p:nvPr/>
          </p:nvSpPr>
          <p:spPr bwMode="auto">
            <a:xfrm>
              <a:off x="5418138" y="3068638"/>
              <a:ext cx="1098550" cy="457200"/>
            </a:xfrm>
            <a:prstGeom prst="rect">
              <a:avLst/>
            </a:prstGeom>
            <a:noFill/>
            <a:ln w="9525">
              <a:noFill/>
              <a:miter lim="800000"/>
              <a:headEnd/>
              <a:tailEnd/>
            </a:ln>
          </p:spPr>
          <p:txBody>
            <a:bodyPr wrap="none">
              <a:spAutoFit/>
            </a:bodyPr>
            <a:lstStyle/>
            <a:p>
              <a:pPr algn="ctr"/>
              <a:r>
                <a:rPr lang="en-GB">
                  <a:solidFill>
                    <a:srgbClr val="FF0000"/>
                  </a:solidFill>
                  <a:latin typeface="Arial Black" pitchFamily="34" charset="0"/>
                </a:rPr>
                <a:t>196%</a:t>
              </a:r>
            </a:p>
          </p:txBody>
        </p:sp>
        <p:sp>
          <p:nvSpPr>
            <p:cNvPr id="15382" name="Text Box 29"/>
            <p:cNvSpPr txBox="1">
              <a:spLocks noChangeArrowheads="1"/>
            </p:cNvSpPr>
            <p:nvPr/>
          </p:nvSpPr>
          <p:spPr bwMode="auto">
            <a:xfrm>
              <a:off x="6732588" y="2349500"/>
              <a:ext cx="895350" cy="457200"/>
            </a:xfrm>
            <a:prstGeom prst="rect">
              <a:avLst/>
            </a:prstGeom>
            <a:noFill/>
            <a:ln w="9525">
              <a:noFill/>
              <a:miter lim="800000"/>
              <a:headEnd/>
              <a:tailEnd/>
            </a:ln>
          </p:spPr>
          <p:txBody>
            <a:bodyPr wrap="none">
              <a:spAutoFit/>
            </a:bodyPr>
            <a:lstStyle/>
            <a:p>
              <a:pPr algn="ctr"/>
              <a:r>
                <a:rPr lang="en-GB">
                  <a:solidFill>
                    <a:srgbClr val="FF0000"/>
                  </a:solidFill>
                  <a:latin typeface="Arial Black" pitchFamily="34" charset="0"/>
                </a:rPr>
                <a:t>27%</a:t>
              </a:r>
            </a:p>
          </p:txBody>
        </p:sp>
        <p:sp>
          <p:nvSpPr>
            <p:cNvPr id="15383" name="Line 30"/>
            <p:cNvSpPr>
              <a:spLocks noChangeShapeType="1"/>
            </p:cNvSpPr>
            <p:nvPr/>
          </p:nvSpPr>
          <p:spPr bwMode="auto">
            <a:xfrm flipV="1">
              <a:off x="6011863" y="2565400"/>
              <a:ext cx="720725" cy="503238"/>
            </a:xfrm>
            <a:prstGeom prst="line">
              <a:avLst/>
            </a:prstGeom>
            <a:noFill/>
            <a:ln w="9525">
              <a:solidFill>
                <a:schemeClr val="tx1"/>
              </a:solidFill>
              <a:round/>
              <a:headEnd/>
              <a:tailEnd type="triangle" w="med" len="med"/>
            </a:ln>
          </p:spPr>
          <p:txBody>
            <a:bodyPr/>
            <a:lstStyle/>
            <a:p>
              <a:endParaRPr lang="sr-Latn-CS"/>
            </a:p>
          </p:txBody>
        </p:sp>
        <p:sp>
          <p:nvSpPr>
            <p:cNvPr id="15384" name="Text Box 32"/>
            <p:cNvSpPr txBox="1">
              <a:spLocks noChangeArrowheads="1"/>
            </p:cNvSpPr>
            <p:nvPr/>
          </p:nvSpPr>
          <p:spPr bwMode="auto">
            <a:xfrm>
              <a:off x="303213" y="6137275"/>
              <a:ext cx="3821112" cy="825500"/>
            </a:xfrm>
            <a:prstGeom prst="rect">
              <a:avLst/>
            </a:prstGeom>
            <a:noFill/>
            <a:ln w="9525">
              <a:noFill/>
              <a:miter lim="800000"/>
              <a:headEnd/>
              <a:tailEnd/>
            </a:ln>
          </p:spPr>
          <p:txBody>
            <a:bodyPr wrap="none">
              <a:spAutoFit/>
            </a:bodyPr>
            <a:lstStyle/>
            <a:p>
              <a:pPr algn="ctr"/>
              <a:r>
                <a:rPr lang="en-GB" sz="1600">
                  <a:latin typeface="Arial" charset="0"/>
                </a:rPr>
                <a:t>The Future of European Printing to 2011</a:t>
              </a:r>
            </a:p>
            <a:p>
              <a:pPr algn="ctr"/>
              <a:r>
                <a:rPr lang="en-GB" sz="1600">
                  <a:latin typeface="Arial" charset="0"/>
                </a:rPr>
                <a:t>Pira International Ltd</a:t>
              </a:r>
            </a:p>
            <a:p>
              <a:pPr algn="ctr"/>
              <a:endParaRPr lang="en-GB" sz="1600">
                <a:latin typeface="Arial" charset="0"/>
              </a:endParaRPr>
            </a:p>
          </p:txBody>
        </p:sp>
        <p:sp>
          <p:nvSpPr>
            <p:cNvPr id="15385" name="Text Box 33"/>
            <p:cNvSpPr txBox="1">
              <a:spLocks noChangeArrowheads="1"/>
            </p:cNvSpPr>
            <p:nvPr/>
          </p:nvSpPr>
          <p:spPr bwMode="auto">
            <a:xfrm>
              <a:off x="1763713" y="1700213"/>
              <a:ext cx="1065212" cy="457200"/>
            </a:xfrm>
            <a:prstGeom prst="rect">
              <a:avLst/>
            </a:prstGeom>
            <a:noFill/>
            <a:ln w="9525">
              <a:noFill/>
              <a:miter lim="800000"/>
              <a:headEnd/>
              <a:tailEnd/>
            </a:ln>
          </p:spPr>
          <p:txBody>
            <a:bodyPr wrap="none">
              <a:spAutoFit/>
            </a:bodyPr>
            <a:lstStyle/>
            <a:p>
              <a:pPr algn="ctr"/>
              <a:r>
                <a:rPr lang="en-GB" b="1">
                  <a:solidFill>
                    <a:srgbClr val="FF0000"/>
                  </a:solidFill>
                  <a:latin typeface="Arial" charset="0"/>
                </a:rPr>
                <a:t>Offset</a:t>
              </a:r>
            </a:p>
          </p:txBody>
        </p:sp>
        <p:sp>
          <p:nvSpPr>
            <p:cNvPr id="15386" name="Text Box 34"/>
            <p:cNvSpPr txBox="1">
              <a:spLocks noChangeArrowheads="1"/>
            </p:cNvSpPr>
            <p:nvPr/>
          </p:nvSpPr>
          <p:spPr bwMode="auto">
            <a:xfrm>
              <a:off x="6121400" y="1747838"/>
              <a:ext cx="1114425" cy="457200"/>
            </a:xfrm>
            <a:prstGeom prst="rect">
              <a:avLst/>
            </a:prstGeom>
            <a:noFill/>
            <a:ln w="9525">
              <a:noFill/>
              <a:miter lim="800000"/>
              <a:headEnd/>
              <a:tailEnd/>
            </a:ln>
          </p:spPr>
          <p:txBody>
            <a:bodyPr wrap="none">
              <a:spAutoFit/>
            </a:bodyPr>
            <a:lstStyle/>
            <a:p>
              <a:pPr algn="ctr"/>
              <a:r>
                <a:rPr lang="en-GB" b="1">
                  <a:solidFill>
                    <a:srgbClr val="FF0000"/>
                  </a:solidFill>
                  <a:latin typeface="Arial" charset="0"/>
                </a:rPr>
                <a:t>Digital</a:t>
              </a:r>
            </a:p>
          </p:txBody>
        </p:sp>
        <p:sp>
          <p:nvSpPr>
            <p:cNvPr id="15387" name="AutoShape 36"/>
            <p:cNvSpPr>
              <a:spLocks noChangeArrowheads="1"/>
            </p:cNvSpPr>
            <p:nvPr/>
          </p:nvSpPr>
          <p:spPr bwMode="auto">
            <a:xfrm flipH="1">
              <a:off x="5326063" y="4849813"/>
              <a:ext cx="695325" cy="739775"/>
            </a:xfrm>
            <a:prstGeom prst="bevel">
              <a:avLst>
                <a:gd name="adj" fmla="val 6847"/>
              </a:avLst>
            </a:prstGeom>
            <a:solidFill>
              <a:srgbClr val="027D9E"/>
            </a:solidFill>
            <a:ln w="9525">
              <a:noFill/>
              <a:miter lim="800000"/>
              <a:headEnd/>
              <a:tailEnd/>
            </a:ln>
          </p:spPr>
          <p:txBody>
            <a:bodyPr wrap="none" anchor="ctr"/>
            <a:lstStyle/>
            <a:p>
              <a:pPr algn="ctr"/>
              <a:endParaRPr lang="hr-HR"/>
            </a:p>
          </p:txBody>
        </p:sp>
        <p:sp>
          <p:nvSpPr>
            <p:cNvPr id="15388" name="AutoShape 37"/>
            <p:cNvSpPr>
              <a:spLocks noChangeArrowheads="1"/>
            </p:cNvSpPr>
            <p:nvPr/>
          </p:nvSpPr>
          <p:spPr bwMode="auto">
            <a:xfrm flipH="1">
              <a:off x="6345238" y="3789363"/>
              <a:ext cx="695325" cy="1800225"/>
            </a:xfrm>
            <a:prstGeom prst="bevel">
              <a:avLst>
                <a:gd name="adj" fmla="val 6847"/>
              </a:avLst>
            </a:prstGeom>
            <a:solidFill>
              <a:srgbClr val="027D9E"/>
            </a:solidFill>
            <a:ln w="9525">
              <a:noFill/>
              <a:miter lim="800000"/>
              <a:headEnd/>
              <a:tailEnd/>
            </a:ln>
          </p:spPr>
          <p:txBody>
            <a:bodyPr wrap="none" anchor="ctr"/>
            <a:lstStyle/>
            <a:p>
              <a:pPr algn="ctr"/>
              <a:endParaRPr lang="hr-HR"/>
            </a:p>
          </p:txBody>
        </p:sp>
        <p:sp>
          <p:nvSpPr>
            <p:cNvPr id="15389" name="AutoShape 38"/>
            <p:cNvSpPr>
              <a:spLocks noChangeArrowheads="1"/>
            </p:cNvSpPr>
            <p:nvPr/>
          </p:nvSpPr>
          <p:spPr bwMode="auto">
            <a:xfrm flipH="1">
              <a:off x="7397750" y="3111500"/>
              <a:ext cx="695325" cy="2478088"/>
            </a:xfrm>
            <a:prstGeom prst="bevel">
              <a:avLst>
                <a:gd name="adj" fmla="val 6847"/>
              </a:avLst>
            </a:prstGeom>
            <a:solidFill>
              <a:srgbClr val="027D9E"/>
            </a:solidFill>
            <a:ln w="9525">
              <a:noFill/>
              <a:miter lim="800000"/>
              <a:headEnd/>
              <a:tailEnd/>
            </a:ln>
          </p:spPr>
          <p:txBody>
            <a:bodyPr wrap="none" anchor="ctr"/>
            <a:lstStyle/>
            <a:p>
              <a:pPr algn="ctr"/>
              <a:endParaRPr lang="hr-HR">
                <a:solidFill>
                  <a:srgbClr val="0099CC"/>
                </a:solidFill>
                <a:latin typeface="Arial" charset="0"/>
              </a:endParaRPr>
            </a:p>
          </p:txBody>
        </p:sp>
      </p:grpSp>
      <p:sp>
        <p:nvSpPr>
          <p:cNvPr id="15364" name="Text Box 32"/>
          <p:cNvSpPr txBox="1">
            <a:spLocks noChangeArrowheads="1"/>
          </p:cNvSpPr>
          <p:nvPr/>
        </p:nvSpPr>
        <p:spPr bwMode="auto">
          <a:xfrm>
            <a:off x="0" y="1143000"/>
            <a:ext cx="7620000" cy="430213"/>
          </a:xfrm>
          <a:prstGeom prst="rect">
            <a:avLst/>
          </a:prstGeom>
          <a:noFill/>
          <a:ln w="9525" algn="ctr">
            <a:noFill/>
            <a:miter lim="800000"/>
            <a:headEnd/>
            <a:tailEnd/>
          </a:ln>
        </p:spPr>
        <p:txBody>
          <a:bodyPr>
            <a:spAutoFit/>
          </a:bodyPr>
          <a:lstStyle/>
          <a:p>
            <a:pPr>
              <a:spcBef>
                <a:spcPct val="50000"/>
              </a:spcBef>
            </a:pPr>
            <a:r>
              <a:rPr lang="en-US" sz="1100" b="1">
                <a:solidFill>
                  <a:srgbClr val="2895D5"/>
                </a:solidFill>
              </a:rPr>
              <a:t>Offset is the largest category, responsible for more than 50% of the world market in 2007, but its relative share is declining.  By 2012, offset printing is expected to drop to less than 45% of total market share.</a:t>
            </a:r>
          </a:p>
        </p:txBody>
      </p:sp>
      <p:sp>
        <p:nvSpPr>
          <p:cNvPr id="15365"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15366"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p:cNvSpPr>
            <a:spLocks noGrp="1" noChangeArrowheads="1"/>
          </p:cNvSpPr>
          <p:nvPr>
            <p:ph type="title" idx="4294967295"/>
          </p:nvPr>
        </p:nvSpPr>
        <p:spPr>
          <a:xfrm>
            <a:off x="292100" y="-228600"/>
            <a:ext cx="8229600" cy="1143000"/>
          </a:xfrm>
        </p:spPr>
        <p:txBody>
          <a:bodyPr/>
          <a:lstStyle/>
          <a:p>
            <a:pPr eaLnBrk="1" hangingPunct="1"/>
            <a:r>
              <a:rPr lang="en-US" smtClean="0"/>
              <a:t>Explosive Growth in Color</a:t>
            </a:r>
            <a:endParaRPr lang="en-US" sz="2600" smtClean="0"/>
          </a:p>
        </p:txBody>
      </p:sp>
      <p:grpSp>
        <p:nvGrpSpPr>
          <p:cNvPr id="16386" name="Group 19"/>
          <p:cNvGrpSpPr>
            <a:grpSpLocks/>
          </p:cNvGrpSpPr>
          <p:nvPr/>
        </p:nvGrpSpPr>
        <p:grpSpPr bwMode="auto">
          <a:xfrm>
            <a:off x="1295400" y="914400"/>
            <a:ext cx="5486400" cy="4419600"/>
            <a:chOff x="4800600" y="762000"/>
            <a:chExt cx="3962400" cy="3048000"/>
          </a:xfrm>
        </p:grpSpPr>
        <p:sp>
          <p:nvSpPr>
            <p:cNvPr id="16389" name="AutoShape 17"/>
            <p:cNvSpPr>
              <a:spLocks noChangeArrowheads="1"/>
            </p:cNvSpPr>
            <p:nvPr/>
          </p:nvSpPr>
          <p:spPr bwMode="auto">
            <a:xfrm>
              <a:off x="4800600" y="762000"/>
              <a:ext cx="3886200" cy="3048000"/>
            </a:xfrm>
            <a:prstGeom prst="roundRect">
              <a:avLst>
                <a:gd name="adj" fmla="val 16667"/>
              </a:avLst>
            </a:prstGeom>
            <a:noFill/>
            <a:ln w="12700">
              <a:solidFill>
                <a:schemeClr val="accent2">
                  <a:alpha val="83920"/>
                </a:schemeClr>
              </a:solidFill>
              <a:prstDash val="dash"/>
              <a:round/>
              <a:headEnd/>
              <a:tailEnd/>
            </a:ln>
          </p:spPr>
          <p:txBody>
            <a:bodyPr wrap="none" anchor="ctr"/>
            <a:lstStyle/>
            <a:p>
              <a:pPr algn="ctr"/>
              <a:endParaRPr lang="de-DE"/>
            </a:p>
          </p:txBody>
        </p:sp>
        <p:sp>
          <p:nvSpPr>
            <p:cNvPr id="16390" name="Text Box 19"/>
            <p:cNvSpPr txBox="1">
              <a:spLocks noChangeArrowheads="1"/>
            </p:cNvSpPr>
            <p:nvPr/>
          </p:nvSpPr>
          <p:spPr bwMode="auto">
            <a:xfrm>
              <a:off x="4876800" y="928688"/>
              <a:ext cx="3810000" cy="290512"/>
            </a:xfrm>
            <a:prstGeom prst="rect">
              <a:avLst/>
            </a:prstGeom>
            <a:noFill/>
            <a:ln w="9525" algn="ctr">
              <a:noFill/>
              <a:miter lim="800000"/>
              <a:headEnd/>
              <a:tailEnd/>
            </a:ln>
          </p:spPr>
          <p:txBody>
            <a:bodyPr>
              <a:spAutoFit/>
            </a:bodyPr>
            <a:lstStyle/>
            <a:p>
              <a:pPr algn="ctr">
                <a:spcBef>
                  <a:spcPct val="50000"/>
                </a:spcBef>
              </a:pPr>
              <a:r>
                <a:rPr lang="en-US" sz="1300" b="1">
                  <a:solidFill>
                    <a:srgbClr val="2895D5"/>
                  </a:solidFill>
                </a:rPr>
                <a:t>Digital Color Pages by Year in </a:t>
              </a:r>
              <a:r>
                <a:rPr lang="en-US" sz="1200" b="1">
                  <a:solidFill>
                    <a:srgbClr val="2895D5"/>
                  </a:solidFill>
                </a:rPr>
                <a:t>Western</a:t>
              </a:r>
              <a:r>
                <a:rPr lang="en-US" sz="1300" b="1">
                  <a:solidFill>
                    <a:srgbClr val="2895D5"/>
                  </a:solidFill>
                </a:rPr>
                <a:t> Europe</a:t>
              </a:r>
            </a:p>
          </p:txBody>
        </p:sp>
        <p:sp>
          <p:nvSpPr>
            <p:cNvPr id="16391" name="Text Box 20"/>
            <p:cNvSpPr txBox="1">
              <a:spLocks noChangeArrowheads="1"/>
            </p:cNvSpPr>
            <p:nvPr/>
          </p:nvSpPr>
          <p:spPr bwMode="auto">
            <a:xfrm>
              <a:off x="4953000" y="3276600"/>
              <a:ext cx="3810000" cy="396875"/>
            </a:xfrm>
            <a:prstGeom prst="rect">
              <a:avLst/>
            </a:prstGeom>
            <a:noFill/>
            <a:ln w="9525" algn="ctr">
              <a:noFill/>
              <a:miter lim="800000"/>
              <a:headEnd/>
              <a:tailEnd/>
            </a:ln>
          </p:spPr>
          <p:txBody>
            <a:bodyPr>
              <a:spAutoFit/>
            </a:bodyPr>
            <a:lstStyle/>
            <a:p>
              <a:pPr>
                <a:spcBef>
                  <a:spcPct val="50000"/>
                </a:spcBef>
              </a:pPr>
              <a:r>
                <a:rPr lang="en-US" sz="1000" b="1" i="1">
                  <a:solidFill>
                    <a:srgbClr val="2895D5"/>
                  </a:solidFill>
                </a:rPr>
                <a:t>“In Western Europe, digital color page volumes are expected to grow an estimated 100 billion pages by 2012.”</a:t>
              </a:r>
              <a:r>
                <a:rPr lang="en-US" sz="1000" b="1">
                  <a:solidFill>
                    <a:srgbClr val="2895D5"/>
                  </a:solidFill>
                </a:rPr>
                <a:t>  Source: Caslon</a:t>
              </a:r>
            </a:p>
          </p:txBody>
        </p:sp>
        <p:pic>
          <p:nvPicPr>
            <p:cNvPr id="16392" name="Picture 22"/>
            <p:cNvPicPr>
              <a:picLocks noChangeAspect="1" noChangeArrowheads="1"/>
            </p:cNvPicPr>
            <p:nvPr/>
          </p:nvPicPr>
          <p:blipFill>
            <a:blip r:embed="rId3"/>
            <a:srcRect/>
            <a:stretch>
              <a:fillRect/>
            </a:stretch>
          </p:blipFill>
          <p:spPr bwMode="auto">
            <a:xfrm>
              <a:off x="5105400" y="1319213"/>
              <a:ext cx="3048000" cy="1727200"/>
            </a:xfrm>
            <a:prstGeom prst="rect">
              <a:avLst/>
            </a:prstGeom>
            <a:noFill/>
            <a:ln w="9525" algn="ctr">
              <a:noFill/>
              <a:miter lim="800000"/>
              <a:headEnd/>
              <a:tailEnd/>
            </a:ln>
          </p:spPr>
        </p:pic>
      </p:grpSp>
      <p:sp>
        <p:nvSpPr>
          <p:cNvPr id="16387"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16388"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title" idx="4294967295"/>
          </p:nvPr>
        </p:nvSpPr>
        <p:spPr>
          <a:xfrm>
            <a:off x="292100" y="-76200"/>
            <a:ext cx="8229600" cy="1143000"/>
          </a:xfrm>
        </p:spPr>
        <p:txBody>
          <a:bodyPr/>
          <a:lstStyle/>
          <a:p>
            <a:pPr eaLnBrk="1" hangingPunct="1"/>
            <a:r>
              <a:rPr lang="en-US" smtClean="0"/>
              <a:t>Industry Trends:  Customer Demand Drives Change</a:t>
            </a:r>
          </a:p>
        </p:txBody>
      </p:sp>
      <p:sp>
        <p:nvSpPr>
          <p:cNvPr id="18434" name="Text Box 4"/>
          <p:cNvSpPr txBox="1">
            <a:spLocks noChangeArrowheads="1"/>
          </p:cNvSpPr>
          <p:nvPr/>
        </p:nvSpPr>
        <p:spPr bwMode="auto">
          <a:xfrm>
            <a:off x="3352800" y="1344613"/>
            <a:ext cx="914400" cy="457200"/>
          </a:xfrm>
          <a:prstGeom prst="rect">
            <a:avLst/>
          </a:prstGeom>
          <a:noFill/>
          <a:ln w="9525" algn="ctr">
            <a:noFill/>
            <a:miter lim="800000"/>
            <a:headEnd/>
            <a:tailEnd/>
          </a:ln>
        </p:spPr>
        <p:txBody>
          <a:bodyPr>
            <a:spAutoFit/>
          </a:bodyPr>
          <a:lstStyle/>
          <a:p>
            <a:pPr algn="ctr">
              <a:spcBef>
                <a:spcPct val="50000"/>
              </a:spcBef>
            </a:pPr>
            <a:r>
              <a:rPr lang="en-US" sz="1200" b="1"/>
              <a:t>COLOR PAGES</a:t>
            </a:r>
            <a:endParaRPr lang="en-US" sz="1200"/>
          </a:p>
        </p:txBody>
      </p:sp>
      <p:sp>
        <p:nvSpPr>
          <p:cNvPr id="18435" name="Line 5"/>
          <p:cNvSpPr>
            <a:spLocks noChangeShapeType="1"/>
          </p:cNvSpPr>
          <p:nvPr/>
        </p:nvSpPr>
        <p:spPr bwMode="auto">
          <a:xfrm>
            <a:off x="2284413" y="1116013"/>
            <a:ext cx="46037" cy="4903787"/>
          </a:xfrm>
          <a:prstGeom prst="line">
            <a:avLst/>
          </a:prstGeom>
          <a:noFill/>
          <a:ln w="12700">
            <a:solidFill>
              <a:schemeClr val="hlink"/>
            </a:solidFill>
            <a:round/>
            <a:headEnd/>
            <a:tailEnd/>
          </a:ln>
        </p:spPr>
        <p:txBody>
          <a:bodyPr wrap="none" anchor="ctr"/>
          <a:lstStyle/>
          <a:p>
            <a:endParaRPr lang="sr-Latn-CS"/>
          </a:p>
        </p:txBody>
      </p:sp>
      <p:sp>
        <p:nvSpPr>
          <p:cNvPr id="18436" name="Line 6"/>
          <p:cNvSpPr>
            <a:spLocks noChangeShapeType="1"/>
          </p:cNvSpPr>
          <p:nvPr/>
        </p:nvSpPr>
        <p:spPr bwMode="auto">
          <a:xfrm>
            <a:off x="4572000" y="1116013"/>
            <a:ext cx="46038" cy="4903787"/>
          </a:xfrm>
          <a:prstGeom prst="line">
            <a:avLst/>
          </a:prstGeom>
          <a:noFill/>
          <a:ln w="12700">
            <a:solidFill>
              <a:schemeClr val="hlink"/>
            </a:solidFill>
            <a:round/>
            <a:headEnd/>
            <a:tailEnd/>
          </a:ln>
        </p:spPr>
        <p:txBody>
          <a:bodyPr wrap="none" anchor="ctr"/>
          <a:lstStyle/>
          <a:p>
            <a:endParaRPr lang="sr-Latn-CS"/>
          </a:p>
        </p:txBody>
      </p:sp>
      <p:sp>
        <p:nvSpPr>
          <p:cNvPr id="18437" name="Line 7"/>
          <p:cNvSpPr>
            <a:spLocks noChangeShapeType="1"/>
          </p:cNvSpPr>
          <p:nvPr/>
        </p:nvSpPr>
        <p:spPr bwMode="auto">
          <a:xfrm>
            <a:off x="6858000" y="1116013"/>
            <a:ext cx="46038" cy="4979987"/>
          </a:xfrm>
          <a:prstGeom prst="line">
            <a:avLst/>
          </a:prstGeom>
          <a:noFill/>
          <a:ln w="12700">
            <a:solidFill>
              <a:schemeClr val="hlink"/>
            </a:solidFill>
            <a:round/>
            <a:headEnd/>
            <a:tailEnd/>
          </a:ln>
        </p:spPr>
        <p:txBody>
          <a:bodyPr wrap="none" anchor="ctr"/>
          <a:lstStyle/>
          <a:p>
            <a:endParaRPr lang="sr-Latn-CS"/>
          </a:p>
        </p:txBody>
      </p:sp>
      <p:sp>
        <p:nvSpPr>
          <p:cNvPr id="18438" name="AutoShape 11"/>
          <p:cNvSpPr>
            <a:spLocks noChangeArrowheads="1"/>
          </p:cNvSpPr>
          <p:nvPr/>
        </p:nvSpPr>
        <p:spPr bwMode="auto">
          <a:xfrm>
            <a:off x="85725" y="1116013"/>
            <a:ext cx="2112963" cy="1208087"/>
          </a:xfrm>
          <a:prstGeom prst="flowChartAlternateProcess">
            <a:avLst/>
          </a:prstGeom>
          <a:solidFill>
            <a:schemeClr val="accent1"/>
          </a:solidFill>
          <a:ln w="9525" algn="ctr">
            <a:noFill/>
            <a:miter lim="800000"/>
            <a:headEnd/>
            <a:tailEnd/>
          </a:ln>
        </p:spPr>
        <p:txBody>
          <a:bodyPr wrap="none" anchor="ctr"/>
          <a:lstStyle/>
          <a:p>
            <a:pPr algn="ctr"/>
            <a:endParaRPr lang="de-DE"/>
          </a:p>
        </p:txBody>
      </p:sp>
      <p:pic>
        <p:nvPicPr>
          <p:cNvPr id="18439" name="Picture 9" descr="pg6stackgraphic"/>
          <p:cNvPicPr>
            <a:picLocks noChangeAspect="1" noChangeArrowheads="1"/>
          </p:cNvPicPr>
          <p:nvPr/>
        </p:nvPicPr>
        <p:blipFill>
          <a:blip r:embed="rId3"/>
          <a:srcRect/>
          <a:stretch>
            <a:fillRect/>
          </a:stretch>
        </p:blipFill>
        <p:spPr bwMode="auto">
          <a:xfrm>
            <a:off x="915988" y="1725613"/>
            <a:ext cx="452437" cy="457200"/>
          </a:xfrm>
          <a:prstGeom prst="rect">
            <a:avLst/>
          </a:prstGeom>
          <a:noFill/>
          <a:ln w="19050">
            <a:noFill/>
            <a:miter lim="800000"/>
            <a:headEnd/>
            <a:tailEnd/>
          </a:ln>
        </p:spPr>
      </p:pic>
      <p:sp>
        <p:nvSpPr>
          <p:cNvPr id="18440" name="Text Box 12"/>
          <p:cNvSpPr txBox="1">
            <a:spLocks noChangeArrowheads="1"/>
          </p:cNvSpPr>
          <p:nvPr/>
        </p:nvSpPr>
        <p:spPr bwMode="auto">
          <a:xfrm>
            <a:off x="185738" y="1192213"/>
            <a:ext cx="1912937" cy="457200"/>
          </a:xfrm>
          <a:prstGeom prst="rect">
            <a:avLst/>
          </a:prstGeom>
          <a:noFill/>
          <a:ln w="9525" algn="ctr">
            <a:noFill/>
            <a:miter lim="800000"/>
            <a:headEnd/>
            <a:tailEnd/>
          </a:ln>
        </p:spPr>
        <p:txBody>
          <a:bodyPr>
            <a:spAutoFit/>
          </a:bodyPr>
          <a:lstStyle/>
          <a:p>
            <a:pPr algn="ctr">
              <a:spcBef>
                <a:spcPct val="50000"/>
              </a:spcBef>
            </a:pPr>
            <a:r>
              <a:rPr lang="en-US" sz="1200" b="1"/>
              <a:t>SHORT RUNS / TURNAROUND TIMES</a:t>
            </a:r>
            <a:endParaRPr lang="en-US" sz="1200"/>
          </a:p>
        </p:txBody>
      </p:sp>
      <p:sp>
        <p:nvSpPr>
          <p:cNvPr id="18441" name="Rectangle 13"/>
          <p:cNvSpPr>
            <a:spLocks noChangeArrowheads="1"/>
          </p:cNvSpPr>
          <p:nvPr/>
        </p:nvSpPr>
        <p:spPr bwMode="auto">
          <a:xfrm>
            <a:off x="188913" y="2411413"/>
            <a:ext cx="1905000" cy="2936875"/>
          </a:xfrm>
          <a:prstGeom prst="rect">
            <a:avLst/>
          </a:prstGeom>
          <a:noFill/>
          <a:ln w="9525" algn="ctr">
            <a:noFill/>
            <a:miter lim="800000"/>
            <a:headEnd/>
            <a:tailEnd/>
          </a:ln>
        </p:spPr>
        <p:txBody>
          <a:bodyPr>
            <a:spAutoFit/>
          </a:bodyPr>
          <a:lstStyle/>
          <a:p>
            <a:pPr marL="115888" indent="-115888">
              <a:buFontTx/>
              <a:buChar char="•"/>
            </a:pPr>
            <a:r>
              <a:rPr lang="en-US" sz="1100" i="1"/>
              <a:t>“Over 48% of printers cite shorter run lengths.”</a:t>
            </a:r>
            <a:r>
              <a:rPr lang="en-US" sz="1100"/>
              <a:t> </a:t>
            </a:r>
          </a:p>
          <a:p>
            <a:pPr marL="115888" indent="-115888"/>
            <a:r>
              <a:rPr lang="en-US" sz="1100"/>
              <a:t>   Source: NAPL</a:t>
            </a:r>
          </a:p>
          <a:p>
            <a:pPr marL="115888" indent="-115888">
              <a:lnSpc>
                <a:spcPct val="30000"/>
              </a:lnSpc>
            </a:pPr>
            <a:endParaRPr lang="en-US" sz="1100"/>
          </a:p>
          <a:p>
            <a:pPr marL="115888" indent="-115888">
              <a:buFontTx/>
              <a:buChar char="•"/>
            </a:pPr>
            <a:r>
              <a:rPr lang="en-US" sz="1100" i="1"/>
              <a:t>“Today, 78% of four-color jobs are already less than 5K.”</a:t>
            </a:r>
            <a:r>
              <a:rPr lang="en-US" sz="1100"/>
              <a:t> </a:t>
            </a:r>
          </a:p>
          <a:p>
            <a:pPr marL="115888" indent="-115888"/>
            <a:r>
              <a:rPr lang="en-US" sz="1100"/>
              <a:t>   Source: Strategies for Management Commercial Print 2010</a:t>
            </a:r>
          </a:p>
          <a:p>
            <a:pPr marL="115888" indent="-115888">
              <a:lnSpc>
                <a:spcPct val="30000"/>
              </a:lnSpc>
            </a:pPr>
            <a:endParaRPr lang="en-US" sz="1100"/>
          </a:p>
          <a:p>
            <a:pPr marL="115888" indent="-115888">
              <a:buFontTx/>
              <a:buChar char="•"/>
            </a:pPr>
            <a:r>
              <a:rPr lang="en-US" sz="1100" i="1"/>
              <a:t>“59% of printers cite turnaround pressure.”</a:t>
            </a:r>
            <a:r>
              <a:rPr lang="en-US" sz="1100"/>
              <a:t>   Source: NAPL</a:t>
            </a:r>
          </a:p>
          <a:p>
            <a:pPr marL="115888" indent="-115888">
              <a:lnSpc>
                <a:spcPct val="30000"/>
              </a:lnSpc>
            </a:pPr>
            <a:endParaRPr lang="en-US" sz="1100"/>
          </a:p>
          <a:p>
            <a:pPr marL="115888" indent="-115888">
              <a:buFontTx/>
              <a:buChar char="•"/>
            </a:pPr>
            <a:r>
              <a:rPr lang="en-US" sz="1100" i="1"/>
              <a:t>“By 2010, nearly all print jobs likely to have 24-hour turnaround time.”</a:t>
            </a:r>
            <a:r>
              <a:rPr lang="en-US" sz="1100"/>
              <a:t>                    Source: Interquest</a:t>
            </a:r>
          </a:p>
        </p:txBody>
      </p:sp>
      <p:grpSp>
        <p:nvGrpSpPr>
          <p:cNvPr id="18442" name="Group 48"/>
          <p:cNvGrpSpPr>
            <a:grpSpLocks/>
          </p:cNvGrpSpPr>
          <p:nvPr/>
        </p:nvGrpSpPr>
        <p:grpSpPr bwMode="auto">
          <a:xfrm>
            <a:off x="2371725" y="1116013"/>
            <a:ext cx="2112963" cy="4568825"/>
            <a:chOff x="1505" y="768"/>
            <a:chExt cx="1331" cy="2878"/>
          </a:xfrm>
        </p:grpSpPr>
        <p:grpSp>
          <p:nvGrpSpPr>
            <p:cNvPr id="18455" name="Group 44"/>
            <p:cNvGrpSpPr>
              <a:grpSpLocks/>
            </p:cNvGrpSpPr>
            <p:nvPr/>
          </p:nvGrpSpPr>
          <p:grpSpPr bwMode="auto">
            <a:xfrm>
              <a:off x="1505" y="768"/>
              <a:ext cx="1331" cy="761"/>
              <a:chOff x="1464" y="768"/>
              <a:chExt cx="1331" cy="761"/>
            </a:xfrm>
          </p:grpSpPr>
          <p:sp>
            <p:nvSpPr>
              <p:cNvPr id="18457" name="AutoShape 16"/>
              <p:cNvSpPr>
                <a:spLocks noChangeArrowheads="1"/>
              </p:cNvSpPr>
              <p:nvPr/>
            </p:nvSpPr>
            <p:spPr bwMode="auto">
              <a:xfrm>
                <a:off x="1464" y="768"/>
                <a:ext cx="1331" cy="761"/>
              </a:xfrm>
              <a:prstGeom prst="flowChartAlternateProcess">
                <a:avLst/>
              </a:prstGeom>
              <a:solidFill>
                <a:schemeClr val="accent1"/>
              </a:solidFill>
              <a:ln w="9525" algn="ctr">
                <a:noFill/>
                <a:miter lim="800000"/>
                <a:headEnd/>
                <a:tailEnd/>
              </a:ln>
            </p:spPr>
            <p:txBody>
              <a:bodyPr wrap="none" anchor="ctr"/>
              <a:lstStyle/>
              <a:p>
                <a:pPr algn="ctr"/>
                <a:endParaRPr lang="de-DE"/>
              </a:p>
            </p:txBody>
          </p:sp>
          <p:pic>
            <p:nvPicPr>
              <p:cNvPr id="18458" name="Picture 14" descr="4"/>
              <p:cNvPicPr>
                <a:picLocks noChangeAspect="1" noChangeArrowheads="1"/>
              </p:cNvPicPr>
              <p:nvPr/>
            </p:nvPicPr>
            <p:blipFill>
              <a:blip r:embed="rId4"/>
              <a:srcRect/>
              <a:stretch>
                <a:fillRect/>
              </a:stretch>
            </p:blipFill>
            <p:spPr bwMode="auto">
              <a:xfrm rot="-170121">
                <a:off x="1889" y="1164"/>
                <a:ext cx="482" cy="293"/>
              </a:xfrm>
              <a:prstGeom prst="rect">
                <a:avLst/>
              </a:prstGeom>
              <a:noFill/>
              <a:ln w="9525">
                <a:noFill/>
                <a:miter lim="800000"/>
                <a:headEnd/>
                <a:tailEnd/>
              </a:ln>
            </p:spPr>
          </p:pic>
          <p:sp>
            <p:nvSpPr>
              <p:cNvPr id="18459" name="Text Box 17"/>
              <p:cNvSpPr txBox="1">
                <a:spLocks noChangeArrowheads="1"/>
              </p:cNvSpPr>
              <p:nvPr/>
            </p:nvSpPr>
            <p:spPr bwMode="auto">
              <a:xfrm>
                <a:off x="1496" y="816"/>
                <a:ext cx="1267" cy="173"/>
              </a:xfrm>
              <a:prstGeom prst="rect">
                <a:avLst/>
              </a:prstGeom>
              <a:noFill/>
              <a:ln w="9525" algn="ctr">
                <a:noFill/>
                <a:miter lim="800000"/>
                <a:headEnd/>
                <a:tailEnd/>
              </a:ln>
            </p:spPr>
            <p:txBody>
              <a:bodyPr>
                <a:spAutoFit/>
              </a:bodyPr>
              <a:lstStyle/>
              <a:p>
                <a:pPr algn="ctr">
                  <a:spcBef>
                    <a:spcPct val="50000"/>
                  </a:spcBef>
                </a:pPr>
                <a:r>
                  <a:rPr lang="en-US" sz="1200" b="1"/>
                  <a:t>1:1 MARKETING</a:t>
                </a:r>
                <a:endParaRPr lang="en-US" sz="1200"/>
              </a:p>
            </p:txBody>
          </p:sp>
        </p:grpSp>
        <p:sp>
          <p:nvSpPr>
            <p:cNvPr id="18456" name="Rectangle 18"/>
            <p:cNvSpPr>
              <a:spLocks noChangeArrowheads="1"/>
            </p:cNvSpPr>
            <p:nvPr/>
          </p:nvSpPr>
          <p:spPr bwMode="auto">
            <a:xfrm>
              <a:off x="1571" y="1584"/>
              <a:ext cx="1200" cy="2062"/>
            </a:xfrm>
            <a:prstGeom prst="rect">
              <a:avLst/>
            </a:prstGeom>
            <a:noFill/>
            <a:ln w="9525" algn="ctr">
              <a:noFill/>
              <a:miter lim="800000"/>
              <a:headEnd/>
              <a:tailEnd/>
            </a:ln>
          </p:spPr>
          <p:txBody>
            <a:bodyPr>
              <a:spAutoFit/>
            </a:bodyPr>
            <a:lstStyle/>
            <a:p>
              <a:pPr marL="115888" indent="-115888">
                <a:buFontTx/>
                <a:buChar char="•"/>
              </a:pPr>
              <a:r>
                <a:rPr lang="en-US" sz="1100" i="1"/>
                <a:t>“Enabled 28% price premium.”</a:t>
              </a:r>
            </a:p>
            <a:p>
              <a:pPr marL="115888" indent="-115888"/>
              <a:r>
                <a:rPr lang="en-US" sz="1100"/>
                <a:t>   Source: InfoTrends / CAPV June ‘04</a:t>
              </a:r>
            </a:p>
            <a:p>
              <a:pPr marL="115888" indent="-115888">
                <a:lnSpc>
                  <a:spcPct val="30000"/>
                </a:lnSpc>
              </a:pPr>
              <a:endParaRPr lang="en-US" sz="1100"/>
            </a:p>
            <a:p>
              <a:pPr marL="115888" indent="-115888">
                <a:buFontTx/>
                <a:buChar char="•"/>
              </a:pPr>
              <a:r>
                <a:rPr lang="en-US" sz="1100" i="1"/>
                <a:t>“Today, 30% of digital color work is versioned or personalized.”            </a:t>
              </a:r>
              <a:r>
                <a:rPr lang="en-US" sz="1100"/>
                <a:t>Source: Interquest</a:t>
              </a:r>
            </a:p>
            <a:p>
              <a:pPr marL="115888" indent="-115888">
                <a:lnSpc>
                  <a:spcPct val="30000"/>
                </a:lnSpc>
              </a:pPr>
              <a:endParaRPr lang="en-US" sz="1100"/>
            </a:p>
            <a:p>
              <a:pPr marL="115888" indent="-115888">
                <a:buFontTx/>
                <a:buChar char="•"/>
              </a:pPr>
              <a:r>
                <a:rPr lang="en-US" sz="1100" i="1"/>
                <a:t>“54.4% state digital printing with variable, one to one is a 2009 Capital Investment Priority.”</a:t>
              </a:r>
              <a:r>
                <a:rPr lang="en-US" sz="1100"/>
                <a:t>                  Source: NAPL</a:t>
              </a:r>
            </a:p>
            <a:p>
              <a:pPr marL="115888" indent="-115888">
                <a:lnSpc>
                  <a:spcPct val="30000"/>
                </a:lnSpc>
              </a:pPr>
              <a:endParaRPr lang="en-US" sz="1100"/>
            </a:p>
            <a:p>
              <a:pPr marL="115888" indent="-115888">
                <a:buFontTx/>
                <a:buChar char="•"/>
              </a:pPr>
              <a:r>
                <a:rPr lang="en-US" sz="1100" i="1"/>
                <a:t>“47.1% state mailing capabilities is a 2009 Capital Investment Priority.”</a:t>
              </a:r>
              <a:r>
                <a:rPr lang="en-US" sz="1100"/>
                <a:t>                       Source: NAPL</a:t>
              </a:r>
            </a:p>
          </p:txBody>
        </p:sp>
      </p:grpSp>
      <p:sp>
        <p:nvSpPr>
          <p:cNvPr id="18443" name="AutoShape 21"/>
          <p:cNvSpPr>
            <a:spLocks noChangeArrowheads="1"/>
          </p:cNvSpPr>
          <p:nvPr/>
        </p:nvSpPr>
        <p:spPr bwMode="auto">
          <a:xfrm>
            <a:off x="4657725" y="1116013"/>
            <a:ext cx="2112963" cy="1208087"/>
          </a:xfrm>
          <a:prstGeom prst="flowChartAlternateProcess">
            <a:avLst/>
          </a:prstGeom>
          <a:solidFill>
            <a:schemeClr val="accent1"/>
          </a:solidFill>
          <a:ln w="9525" algn="ctr">
            <a:noFill/>
            <a:miter lim="800000"/>
            <a:headEnd/>
            <a:tailEnd/>
          </a:ln>
        </p:spPr>
        <p:txBody>
          <a:bodyPr wrap="none" anchor="ctr"/>
          <a:lstStyle/>
          <a:p>
            <a:pPr algn="ctr"/>
            <a:endParaRPr lang="de-DE"/>
          </a:p>
        </p:txBody>
      </p:sp>
      <p:sp>
        <p:nvSpPr>
          <p:cNvPr id="18444" name="Text Box 22"/>
          <p:cNvSpPr txBox="1">
            <a:spLocks noChangeArrowheads="1"/>
          </p:cNvSpPr>
          <p:nvPr/>
        </p:nvSpPr>
        <p:spPr bwMode="auto">
          <a:xfrm>
            <a:off x="4884738" y="1192213"/>
            <a:ext cx="1658937" cy="274637"/>
          </a:xfrm>
          <a:prstGeom prst="rect">
            <a:avLst/>
          </a:prstGeom>
          <a:noFill/>
          <a:ln w="9525" algn="ctr">
            <a:noFill/>
            <a:miter lim="800000"/>
            <a:headEnd/>
            <a:tailEnd/>
          </a:ln>
        </p:spPr>
        <p:txBody>
          <a:bodyPr>
            <a:spAutoFit/>
          </a:bodyPr>
          <a:lstStyle/>
          <a:p>
            <a:pPr algn="ctr">
              <a:spcBef>
                <a:spcPct val="50000"/>
              </a:spcBef>
            </a:pPr>
            <a:r>
              <a:rPr lang="en-US" sz="1200" b="1"/>
              <a:t>WEB FULFILLMENT</a:t>
            </a:r>
            <a:endParaRPr lang="en-US" sz="1200"/>
          </a:p>
        </p:txBody>
      </p:sp>
      <p:sp>
        <p:nvSpPr>
          <p:cNvPr id="18445" name="Rectangle 23"/>
          <p:cNvSpPr>
            <a:spLocks noChangeArrowheads="1"/>
          </p:cNvSpPr>
          <p:nvPr/>
        </p:nvSpPr>
        <p:spPr bwMode="auto">
          <a:xfrm>
            <a:off x="4762500" y="2411413"/>
            <a:ext cx="1905000" cy="1489075"/>
          </a:xfrm>
          <a:prstGeom prst="rect">
            <a:avLst/>
          </a:prstGeom>
          <a:noFill/>
          <a:ln w="9525" algn="ctr">
            <a:noFill/>
            <a:miter lim="800000"/>
            <a:headEnd/>
            <a:tailEnd/>
          </a:ln>
        </p:spPr>
        <p:txBody>
          <a:bodyPr>
            <a:spAutoFit/>
          </a:bodyPr>
          <a:lstStyle/>
          <a:p>
            <a:pPr marL="115888" indent="-115888">
              <a:buFontTx/>
              <a:buChar char="•"/>
            </a:pPr>
            <a:r>
              <a:rPr lang="en-US" sz="1100" i="1"/>
              <a:t>“30% of print providers offer Web-to-print.”             </a:t>
            </a:r>
            <a:r>
              <a:rPr lang="en-US" sz="1100"/>
              <a:t>Source: InfoTrends / CAPV</a:t>
            </a:r>
          </a:p>
          <a:p>
            <a:pPr marL="115888" indent="-115888">
              <a:lnSpc>
                <a:spcPct val="30000"/>
              </a:lnSpc>
            </a:pPr>
            <a:endParaRPr lang="en-US" sz="1100"/>
          </a:p>
          <a:p>
            <a:pPr marL="115888" indent="-115888">
              <a:buFontTx/>
              <a:buChar char="•"/>
            </a:pPr>
            <a:r>
              <a:rPr lang="en-US" sz="1100" i="1"/>
              <a:t>“Percentage of print spending conducted on the Web is growing 18% YOY.”        </a:t>
            </a:r>
            <a:r>
              <a:rPr lang="en-US" sz="1100"/>
              <a:t>Source: InfoTrends / CAPV</a:t>
            </a:r>
          </a:p>
          <a:p>
            <a:pPr marL="115888" indent="-115888"/>
            <a:endParaRPr lang="en-US" sz="1100"/>
          </a:p>
        </p:txBody>
      </p:sp>
      <p:grpSp>
        <p:nvGrpSpPr>
          <p:cNvPr id="18446" name="Group 50"/>
          <p:cNvGrpSpPr>
            <a:grpSpLocks/>
          </p:cNvGrpSpPr>
          <p:nvPr/>
        </p:nvGrpSpPr>
        <p:grpSpPr bwMode="auto">
          <a:xfrm>
            <a:off x="6945313" y="1116013"/>
            <a:ext cx="2112962" cy="4895850"/>
            <a:chOff x="4459" y="768"/>
            <a:chExt cx="1331" cy="3084"/>
          </a:xfrm>
        </p:grpSpPr>
        <p:sp>
          <p:nvSpPr>
            <p:cNvPr id="18450" name="Rectangle 30"/>
            <p:cNvSpPr>
              <a:spLocks noChangeArrowheads="1"/>
            </p:cNvSpPr>
            <p:nvPr/>
          </p:nvSpPr>
          <p:spPr bwMode="auto">
            <a:xfrm>
              <a:off x="4475" y="1536"/>
              <a:ext cx="1299" cy="2316"/>
            </a:xfrm>
            <a:prstGeom prst="rect">
              <a:avLst/>
            </a:prstGeom>
            <a:noFill/>
            <a:ln w="9525" algn="ctr">
              <a:noFill/>
              <a:miter lim="800000"/>
              <a:headEnd/>
              <a:tailEnd/>
            </a:ln>
          </p:spPr>
          <p:txBody>
            <a:bodyPr>
              <a:spAutoFit/>
            </a:bodyPr>
            <a:lstStyle/>
            <a:p>
              <a:pPr marL="115888" indent="-115888">
                <a:buFontTx/>
                <a:buChar char="•"/>
              </a:pPr>
              <a:r>
                <a:rPr lang="en-US" sz="1100" i="1"/>
                <a:t>“Digital production color page volume is expected to grow from 30 billion pages in 2007 to over 330 billion pages by 2015 in North America, and from 21 billion in 2007 to over 215 billion pages by 2015 in Western Europe.”</a:t>
              </a:r>
              <a:r>
                <a:rPr lang="en-US" i="1"/>
                <a:t>            </a:t>
              </a:r>
              <a:r>
                <a:rPr lang="en-US" sz="1100"/>
                <a:t>Source: Caslon &amp; Company</a:t>
              </a:r>
            </a:p>
            <a:p>
              <a:pPr marL="115888" indent="-115888">
                <a:lnSpc>
                  <a:spcPct val="30000"/>
                </a:lnSpc>
              </a:pPr>
              <a:endParaRPr lang="en-US" sz="1100"/>
            </a:p>
            <a:p>
              <a:pPr marL="115888" indent="-115888">
                <a:buFontTx/>
                <a:buChar char="•"/>
              </a:pPr>
              <a:r>
                <a:rPr lang="en-US" sz="1100" i="1"/>
                <a:t>“By 2012, digital printing is expected to account for more than 21% of the total market value of the printing industry, compared to 11% in 2007.” </a:t>
              </a:r>
              <a:r>
                <a:rPr lang="en-US" sz="1100"/>
                <a:t>Source: Pira International</a:t>
              </a:r>
            </a:p>
            <a:p>
              <a:pPr marL="115888" indent="-115888">
                <a:lnSpc>
                  <a:spcPct val="30000"/>
                </a:lnSpc>
              </a:pPr>
              <a:endParaRPr lang="en-US" sz="1100"/>
            </a:p>
            <a:p>
              <a:pPr marL="115888" indent="-115888">
                <a:buFontTx/>
                <a:buChar char="•"/>
              </a:pPr>
              <a:r>
                <a:rPr lang="en-US" sz="1100" i="1"/>
                <a:t>“Digital printing revenue to increase from 14% in 2006 to 22.4% in 2010 as a % of printer’s total revenue.”</a:t>
              </a:r>
              <a:r>
                <a:rPr lang="en-US" sz="1100"/>
                <a:t> </a:t>
              </a:r>
            </a:p>
            <a:p>
              <a:pPr marL="115888" indent="-115888"/>
              <a:r>
                <a:rPr lang="en-US" sz="1100"/>
                <a:t>   Source: NAPL</a:t>
              </a:r>
            </a:p>
            <a:p>
              <a:pPr marL="115888" indent="-115888">
                <a:lnSpc>
                  <a:spcPct val="30000"/>
                </a:lnSpc>
              </a:pPr>
              <a:endParaRPr lang="en-US" sz="1100"/>
            </a:p>
          </p:txBody>
        </p:sp>
        <p:grpSp>
          <p:nvGrpSpPr>
            <p:cNvPr id="18451" name="Group 46"/>
            <p:cNvGrpSpPr>
              <a:grpSpLocks/>
            </p:cNvGrpSpPr>
            <p:nvPr/>
          </p:nvGrpSpPr>
          <p:grpSpPr bwMode="auto">
            <a:xfrm>
              <a:off x="4459" y="768"/>
              <a:ext cx="1331" cy="761"/>
              <a:chOff x="4560" y="768"/>
              <a:chExt cx="1331" cy="761"/>
            </a:xfrm>
          </p:grpSpPr>
          <p:sp>
            <p:nvSpPr>
              <p:cNvPr id="18452" name="AutoShape 32"/>
              <p:cNvSpPr>
                <a:spLocks noChangeArrowheads="1"/>
              </p:cNvSpPr>
              <p:nvPr/>
            </p:nvSpPr>
            <p:spPr bwMode="auto">
              <a:xfrm>
                <a:off x="4560" y="768"/>
                <a:ext cx="1331" cy="761"/>
              </a:xfrm>
              <a:prstGeom prst="flowChartAlternateProcess">
                <a:avLst/>
              </a:prstGeom>
              <a:solidFill>
                <a:schemeClr val="accent1"/>
              </a:solidFill>
              <a:ln w="9525" algn="ctr">
                <a:noFill/>
                <a:miter lim="800000"/>
                <a:headEnd/>
                <a:tailEnd/>
              </a:ln>
            </p:spPr>
            <p:txBody>
              <a:bodyPr wrap="none" anchor="ctr"/>
              <a:lstStyle/>
              <a:p>
                <a:pPr algn="ctr"/>
                <a:r>
                  <a:rPr lang="en-US" sz="2800"/>
                  <a:t>    </a:t>
                </a:r>
              </a:p>
            </p:txBody>
          </p:sp>
          <p:sp>
            <p:nvSpPr>
              <p:cNvPr id="18453" name="Text Box 33"/>
              <p:cNvSpPr txBox="1">
                <a:spLocks noChangeArrowheads="1"/>
              </p:cNvSpPr>
              <p:nvPr/>
            </p:nvSpPr>
            <p:spPr bwMode="auto">
              <a:xfrm>
                <a:off x="4560" y="816"/>
                <a:ext cx="1331" cy="403"/>
              </a:xfrm>
              <a:prstGeom prst="rect">
                <a:avLst/>
              </a:prstGeom>
              <a:noFill/>
              <a:ln w="9525" algn="ctr">
                <a:noFill/>
                <a:miter lim="800000"/>
                <a:headEnd/>
                <a:tailEnd/>
              </a:ln>
            </p:spPr>
            <p:txBody>
              <a:bodyPr>
                <a:spAutoFit/>
              </a:bodyPr>
              <a:lstStyle/>
              <a:p>
                <a:pPr algn="ctr">
                  <a:spcBef>
                    <a:spcPct val="50000"/>
                  </a:spcBef>
                </a:pPr>
                <a:r>
                  <a:rPr lang="en-US" sz="1200" b="1"/>
                  <a:t>COLOR PAGES &amp; </a:t>
                </a:r>
              </a:p>
              <a:p>
                <a:pPr algn="ctr"/>
                <a:r>
                  <a:rPr lang="en-US" sz="1200" b="1"/>
                  <a:t>DIGITAL PRINTING ARE </a:t>
                </a:r>
              </a:p>
              <a:p>
                <a:pPr algn="ctr"/>
                <a:r>
                  <a:rPr lang="en-US" sz="1200" b="1"/>
                  <a:t>GROWING</a:t>
                </a:r>
              </a:p>
            </p:txBody>
          </p:sp>
          <p:pic>
            <p:nvPicPr>
              <p:cNvPr id="18454" name="Picture 34" descr="j0400897"/>
              <p:cNvPicPr>
                <a:picLocks noChangeAspect="1" noChangeArrowheads="1"/>
              </p:cNvPicPr>
              <p:nvPr/>
            </p:nvPicPr>
            <p:blipFill>
              <a:blip r:embed="rId5"/>
              <a:srcRect/>
              <a:stretch>
                <a:fillRect/>
              </a:stretch>
            </p:blipFill>
            <p:spPr bwMode="auto">
              <a:xfrm>
                <a:off x="5119" y="1200"/>
                <a:ext cx="212" cy="288"/>
              </a:xfrm>
              <a:prstGeom prst="rect">
                <a:avLst/>
              </a:prstGeom>
              <a:noFill/>
              <a:ln w="9525">
                <a:noFill/>
                <a:miter lim="800000"/>
                <a:headEnd/>
                <a:tailEnd/>
              </a:ln>
            </p:spPr>
          </p:pic>
        </p:grpSp>
      </p:grpSp>
      <p:pic>
        <p:nvPicPr>
          <p:cNvPr id="18447" name="Picture 51" descr="j0402015"/>
          <p:cNvPicPr>
            <a:picLocks noChangeAspect="1" noChangeArrowheads="1"/>
          </p:cNvPicPr>
          <p:nvPr/>
        </p:nvPicPr>
        <p:blipFill>
          <a:blip r:embed="rId6"/>
          <a:srcRect/>
          <a:stretch>
            <a:fillRect/>
          </a:stretch>
        </p:blipFill>
        <p:spPr bwMode="auto">
          <a:xfrm>
            <a:off x="5334000" y="1752600"/>
            <a:ext cx="762000" cy="508000"/>
          </a:xfrm>
          <a:prstGeom prst="rect">
            <a:avLst/>
          </a:prstGeom>
          <a:noFill/>
          <a:ln w="9525">
            <a:noFill/>
            <a:miter lim="800000"/>
            <a:headEnd/>
            <a:tailEnd/>
          </a:ln>
        </p:spPr>
      </p:pic>
      <p:sp>
        <p:nvSpPr>
          <p:cNvPr id="18448"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18449"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pPr eaLnBrk="1" hangingPunct="1"/>
            <a:r>
              <a:rPr lang="hr-HR" smtClean="0"/>
              <a:t>Crisis?</a:t>
            </a:r>
            <a:br>
              <a:rPr lang="hr-HR" smtClean="0"/>
            </a:br>
            <a:r>
              <a:rPr lang="hr-HR" smtClean="0"/>
              <a:t>It depends.....</a:t>
            </a:r>
            <a:endParaRPr lang="en-GB" smtClean="0"/>
          </a:p>
        </p:txBody>
      </p:sp>
      <p:sp>
        <p:nvSpPr>
          <p:cNvPr id="20482"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20483" name="Footer Placeholder 4"/>
          <p:cNvSpPr txBox="1">
            <a:spLocks/>
          </p:cNvSpPr>
          <p:nvPr/>
        </p:nvSpPr>
        <p:spPr bwMode="auto">
          <a:xfrm>
            <a:off x="3048000" y="6396038"/>
            <a:ext cx="2743200" cy="457200"/>
          </a:xfrm>
          <a:prstGeom prst="rect">
            <a:avLst/>
          </a:prstGeom>
          <a:noFill/>
          <a:ln w="9525">
            <a:noFill/>
            <a:miter lim="800000"/>
            <a:headEnd/>
            <a:tailEnd/>
          </a:ln>
        </p:spPr>
        <p:txBody>
          <a:bodyPr/>
          <a:lstStyle/>
          <a:p>
            <a:pPr algn="ctr"/>
            <a:r>
              <a:rPr lang="hr-HR" sz="1100" b="1">
                <a:solidFill>
                  <a:schemeClr val="tx2"/>
                </a:solidFill>
              </a:rPr>
              <a:t>“d PRINT -  trendovi u digitalnom tisku</a:t>
            </a:r>
          </a:p>
          <a:p>
            <a:pPr algn="ctr"/>
            <a:r>
              <a:rPr lang="hr-HR" sz="1100" b="1">
                <a:solidFill>
                  <a:schemeClr val="tx2"/>
                </a:solidFill>
              </a:rPr>
              <a:t>Zagreb</a:t>
            </a:r>
            <a:endParaRPr lang="en-US" sz="1100" b="1">
              <a:solidFill>
                <a:schemeClr val="tx2"/>
              </a:solidFill>
            </a:endParaRPr>
          </a:p>
        </p:txBody>
      </p:sp>
      <p:pic>
        <p:nvPicPr>
          <p:cNvPr id="20484" name="Picture 7" descr="chinese-crisis-2.jpg"/>
          <p:cNvPicPr>
            <a:picLocks noChangeAspect="1"/>
          </p:cNvPicPr>
          <p:nvPr/>
        </p:nvPicPr>
        <p:blipFill>
          <a:blip r:embed="rId2"/>
          <a:srcRect/>
          <a:stretch>
            <a:fillRect/>
          </a:stretch>
        </p:blipFill>
        <p:spPr bwMode="auto">
          <a:xfrm>
            <a:off x="1600200" y="1524000"/>
            <a:ext cx="5943600"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eaLnBrk="1" hangingPunct="1"/>
            <a:r>
              <a:rPr lang="en-GB" smtClean="0"/>
              <a:t>What makes a successful Digital Printer?</a:t>
            </a:r>
          </a:p>
        </p:txBody>
      </p:sp>
      <p:pic>
        <p:nvPicPr>
          <p:cNvPr id="21506" name="Picture 4" descr="iStock_000005636915Medium"/>
          <p:cNvPicPr>
            <a:picLocks noChangeAspect="1" noChangeArrowheads="1"/>
          </p:cNvPicPr>
          <p:nvPr/>
        </p:nvPicPr>
        <p:blipFill>
          <a:blip r:embed="rId3"/>
          <a:srcRect/>
          <a:stretch>
            <a:fillRect/>
          </a:stretch>
        </p:blipFill>
        <p:spPr bwMode="auto">
          <a:xfrm>
            <a:off x="1524000" y="1143000"/>
            <a:ext cx="6096000" cy="4572000"/>
          </a:xfrm>
          <a:prstGeom prst="rect">
            <a:avLst/>
          </a:prstGeom>
          <a:noFill/>
          <a:ln w="9525">
            <a:noFill/>
            <a:miter lim="800000"/>
            <a:headEnd/>
            <a:tailEnd/>
          </a:ln>
        </p:spPr>
      </p:pic>
      <p:pic>
        <p:nvPicPr>
          <p:cNvPr id="266248" name="Picture 8" descr="perspective_dic"/>
          <p:cNvPicPr>
            <a:picLocks noChangeAspect="1" noChangeArrowheads="1"/>
          </p:cNvPicPr>
          <p:nvPr/>
        </p:nvPicPr>
        <p:blipFill>
          <a:blip r:embed="rId4"/>
          <a:srcRect/>
          <a:stretch>
            <a:fillRect/>
          </a:stretch>
        </p:blipFill>
        <p:spPr bwMode="auto">
          <a:xfrm>
            <a:off x="990600" y="1219200"/>
            <a:ext cx="6477000" cy="4875213"/>
          </a:xfrm>
          <a:prstGeom prst="rect">
            <a:avLst/>
          </a:prstGeom>
          <a:noFill/>
          <a:ln w="9525">
            <a:noFill/>
            <a:miter lim="800000"/>
            <a:headEnd/>
            <a:tailEnd/>
          </a:ln>
        </p:spPr>
      </p:pic>
      <p:sp>
        <p:nvSpPr>
          <p:cNvPr id="21508" name="Date Placeholder 3"/>
          <p:cNvSpPr>
            <a:spLocks noGrp="1"/>
          </p:cNvSpPr>
          <p:nvPr>
            <p:ph type="dt" sz="quarter" idx="10"/>
          </p:nvPr>
        </p:nvSpPr>
        <p:spPr bwMode="auto">
          <a:xfrm>
            <a:off x="152400" y="6503988"/>
            <a:ext cx="990600" cy="246062"/>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16.09.2010.</a:t>
            </a:r>
            <a:endParaRPr lang="en-US" sz="1100">
              <a:latin typeface="Xerox Sans"/>
            </a:endParaRPr>
          </a:p>
        </p:txBody>
      </p:sp>
      <p:sp>
        <p:nvSpPr>
          <p:cNvPr id="21509" name="Footer Placeholder 4"/>
          <p:cNvSpPr>
            <a:spLocks noGrp="1"/>
          </p:cNvSpPr>
          <p:nvPr>
            <p:ph type="ftr" sz="quarter" idx="11"/>
          </p:nvPr>
        </p:nvSpPr>
        <p:spPr bwMode="auto">
          <a:xfrm>
            <a:off x="3048000" y="6396038"/>
            <a:ext cx="2743200" cy="457200"/>
          </a:xfrm>
          <a:noFill/>
          <a:ln>
            <a:miter lim="800000"/>
            <a:headEnd/>
            <a:tailEnd/>
          </a:ln>
        </p:spPr>
        <p:txBody>
          <a:bodyPr vert="horz" wrap="square" lIns="91440" tIns="45720" rIns="91440" bIns="45720" numCol="1" anchor="t" anchorCtr="0" compatLnSpc="1">
            <a:prstTxWarp prst="textNoShape">
              <a:avLst/>
            </a:prstTxWarp>
          </a:bodyPr>
          <a:lstStyle/>
          <a:p>
            <a:r>
              <a:rPr lang="hr-HR" sz="1100">
                <a:latin typeface="Xerox Sans"/>
              </a:rPr>
              <a:t>“d PRINT -  trendovi u digitalnom tisku</a:t>
            </a:r>
          </a:p>
          <a:p>
            <a:r>
              <a:rPr lang="hr-HR" sz="1100">
                <a:latin typeface="Xerox Sans"/>
              </a:rPr>
              <a:t>Zagreb</a:t>
            </a:r>
            <a:endParaRPr lang="en-US" sz="1100">
              <a:latin typeface="Xerox San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266248"/>
                                        </p:tgtEl>
                                        <p:attrNameLst>
                                          <p:attrName>style.visibility</p:attrName>
                                        </p:attrNameLst>
                                      </p:cBhvr>
                                      <p:to>
                                        <p:strVal val="visible"/>
                                      </p:to>
                                    </p:set>
                                    <p:anim calcmode="lin" valueType="num">
                                      <p:cBhvr>
                                        <p:cTn id="7" dur="500" fill="hold"/>
                                        <p:tgtEl>
                                          <p:spTgt spid="266248"/>
                                        </p:tgtEl>
                                        <p:attrNameLst>
                                          <p:attrName>ppt_w</p:attrName>
                                        </p:attrNameLst>
                                      </p:cBhvr>
                                      <p:tavLst>
                                        <p:tav tm="0">
                                          <p:val>
                                            <p:fltVal val="0"/>
                                          </p:val>
                                        </p:tav>
                                        <p:tav tm="100000">
                                          <p:val>
                                            <p:strVal val="#ppt_w"/>
                                          </p:val>
                                        </p:tav>
                                      </p:tavLst>
                                    </p:anim>
                                    <p:anim calcmode="lin" valueType="num">
                                      <p:cBhvr>
                                        <p:cTn id="8" dur="500" fill="hold"/>
                                        <p:tgtEl>
                                          <p:spTgt spid="266248"/>
                                        </p:tgtEl>
                                        <p:attrNameLst>
                                          <p:attrName>ppt_h</p:attrName>
                                        </p:attrNameLst>
                                      </p:cBhvr>
                                      <p:tavLst>
                                        <p:tav tm="0">
                                          <p:val>
                                            <p:fltVal val="0"/>
                                          </p:val>
                                        </p:tav>
                                        <p:tav tm="100000">
                                          <p:val>
                                            <p:strVal val="#ppt_h"/>
                                          </p:val>
                                        </p:tav>
                                      </p:tavLst>
                                    </p:anim>
                                    <p:animEffect transition="in" filter="fade">
                                      <p:cBhvr>
                                        <p:cTn id="9" dur="500"/>
                                        <p:tgtEl>
                                          <p:spTgt spid="266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Xerox_rev1_121907">
  <a:themeElements>
    <a:clrScheme name="Xerox_rev1_121907 2">
      <a:dk1>
        <a:srgbClr val="000000"/>
      </a:dk1>
      <a:lt1>
        <a:srgbClr val="FFFFFF"/>
      </a:lt1>
      <a:dk2>
        <a:srgbClr val="6CAF3D"/>
      </a:dk2>
      <a:lt2>
        <a:srgbClr val="ADAFB2"/>
      </a:lt2>
      <a:accent1>
        <a:srgbClr val="6CAF3D"/>
      </a:accent1>
      <a:accent2>
        <a:srgbClr val="A7CF8B"/>
      </a:accent2>
      <a:accent3>
        <a:srgbClr val="FFFFFF"/>
      </a:accent3>
      <a:accent4>
        <a:srgbClr val="000000"/>
      </a:accent4>
      <a:accent5>
        <a:srgbClr val="BAD4AF"/>
      </a:accent5>
      <a:accent6>
        <a:srgbClr val="97BB7D"/>
      </a:accent6>
      <a:hlink>
        <a:srgbClr val="D3E7C5"/>
      </a:hlink>
      <a:folHlink>
        <a:srgbClr val="F7D6B2"/>
      </a:folHlink>
    </a:clrScheme>
    <a:fontScheme name="Xerox_rev1_121907">
      <a:majorFont>
        <a:latin typeface="Xerox Sans"/>
        <a:ea typeface=""/>
        <a:cs typeface=""/>
      </a:majorFont>
      <a:minorFont>
        <a:latin typeface="Xerox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BEDFF2"/>
        </a:solidFill>
        <a:ln w="9525" cap="flat" cmpd="sng" algn="ctr">
          <a:solidFill>
            <a:schemeClr val="folHlink"/>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Xerox Sans" pitchFamily="50" charset="0"/>
          </a:defRPr>
        </a:defPPr>
      </a:lstStyle>
    </a:spDef>
    <a:lnDef>
      <a:spPr bwMode="auto">
        <a:xfrm>
          <a:off x="0" y="0"/>
          <a:ext cx="1" cy="1"/>
        </a:xfrm>
        <a:custGeom>
          <a:avLst/>
          <a:gdLst/>
          <a:ahLst/>
          <a:cxnLst/>
          <a:rect l="0" t="0" r="0" b="0"/>
          <a:pathLst/>
        </a:custGeom>
        <a:solidFill>
          <a:srgbClr val="BEDFF2"/>
        </a:solidFill>
        <a:ln w="9525" cap="flat" cmpd="sng" algn="ctr">
          <a:solidFill>
            <a:schemeClr val="folHlink"/>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Xerox Sans" pitchFamily="50" charset="0"/>
          </a:defRPr>
        </a:defPPr>
      </a:lstStyle>
    </a:lnDef>
  </a:objectDefaults>
  <a:extraClrSchemeLst>
    <a:extraClrScheme>
      <a:clrScheme name="Xerox_rev1_121907 1">
        <a:dk1>
          <a:srgbClr val="000000"/>
        </a:dk1>
        <a:lt1>
          <a:srgbClr val="FFFFFF"/>
        </a:lt1>
        <a:dk2>
          <a:srgbClr val="34BCBA"/>
        </a:dk2>
        <a:lt2>
          <a:srgbClr val="ADAFB2"/>
        </a:lt2>
        <a:accent1>
          <a:srgbClr val="34BCBA"/>
        </a:accent1>
        <a:accent2>
          <a:srgbClr val="85D7D6"/>
        </a:accent2>
        <a:accent3>
          <a:srgbClr val="FFFFFF"/>
        </a:accent3>
        <a:accent4>
          <a:srgbClr val="000000"/>
        </a:accent4>
        <a:accent5>
          <a:srgbClr val="AEDAD9"/>
        </a:accent5>
        <a:accent6>
          <a:srgbClr val="78C3C2"/>
        </a:accent6>
        <a:hlink>
          <a:srgbClr val="C2EBEA"/>
        </a:hlink>
        <a:folHlink>
          <a:srgbClr val="2895D5"/>
        </a:folHlink>
      </a:clrScheme>
      <a:clrMap bg1="lt1" tx1="dk1" bg2="lt2" tx2="dk2" accent1="accent1" accent2="accent2" accent3="accent3" accent4="accent4" accent5="accent5" accent6="accent6" hlink="hlink" folHlink="folHlink"/>
    </a:extraClrScheme>
    <a:extraClrScheme>
      <a:clrScheme name="Xerox_rev1_121907 2">
        <a:dk1>
          <a:srgbClr val="000000"/>
        </a:dk1>
        <a:lt1>
          <a:srgbClr val="FFFFFF"/>
        </a:lt1>
        <a:dk2>
          <a:srgbClr val="6CAF3D"/>
        </a:dk2>
        <a:lt2>
          <a:srgbClr val="ADAFB2"/>
        </a:lt2>
        <a:accent1>
          <a:srgbClr val="6CAF3D"/>
        </a:accent1>
        <a:accent2>
          <a:srgbClr val="A7CF8B"/>
        </a:accent2>
        <a:accent3>
          <a:srgbClr val="FFFFFF"/>
        </a:accent3>
        <a:accent4>
          <a:srgbClr val="000000"/>
        </a:accent4>
        <a:accent5>
          <a:srgbClr val="BAD4AF"/>
        </a:accent5>
        <a:accent6>
          <a:srgbClr val="97BB7D"/>
        </a:accent6>
        <a:hlink>
          <a:srgbClr val="D3E7C5"/>
        </a:hlink>
        <a:folHlink>
          <a:srgbClr val="F7D6B2"/>
        </a:folHlink>
      </a:clrScheme>
      <a:clrMap bg1="lt1" tx1="dk1" bg2="lt2" tx2="dk2" accent1="accent1" accent2="accent2" accent3="accent3" accent4="accent4" accent5="accent5" accent6="accent6" hlink="hlink" folHlink="folHlink"/>
    </a:extraClrScheme>
    <a:extraClrScheme>
      <a:clrScheme name="Xerox_rev1_121907 3">
        <a:dk1>
          <a:srgbClr val="000000"/>
        </a:dk1>
        <a:lt1>
          <a:srgbClr val="FFFFFF"/>
        </a:lt1>
        <a:dk2>
          <a:srgbClr val="7053AA"/>
        </a:dk2>
        <a:lt2>
          <a:srgbClr val="ADAFB2"/>
        </a:lt2>
        <a:accent1>
          <a:srgbClr val="7053AA"/>
        </a:accent1>
        <a:accent2>
          <a:srgbClr val="A998CC"/>
        </a:accent2>
        <a:accent3>
          <a:srgbClr val="FFFFFF"/>
        </a:accent3>
        <a:accent4>
          <a:srgbClr val="000000"/>
        </a:accent4>
        <a:accent5>
          <a:srgbClr val="BBB3D2"/>
        </a:accent5>
        <a:accent6>
          <a:srgbClr val="9989B9"/>
        </a:accent6>
        <a:hlink>
          <a:srgbClr val="D4CBE5"/>
        </a:hlink>
        <a:folHlink>
          <a:srgbClr val="E1BED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Xerox_rev1_121907</Template>
  <TotalTime>0</TotalTime>
  <Words>3366</Words>
  <Application>Microsoft Office PowerPoint</Application>
  <PresentationFormat>On-screen Show (4:3)</PresentationFormat>
  <Paragraphs>631</Paragraphs>
  <Slides>39</Slides>
  <Notes>12</Notes>
  <HiddenSlides>0</HiddenSlides>
  <MMClips>0</MMClips>
  <ScaleCrop>false</ScaleCrop>
  <HeadingPairs>
    <vt:vector size="8" baseType="variant">
      <vt:variant>
        <vt:lpstr>Fonts Used</vt:lpstr>
      </vt:variant>
      <vt:variant>
        <vt:i4>3</vt:i4>
      </vt:variant>
      <vt:variant>
        <vt:lpstr>Design Template</vt:lpstr>
      </vt:variant>
      <vt:variant>
        <vt:i4>3</vt:i4>
      </vt:variant>
      <vt:variant>
        <vt:lpstr>Embedded OLE Servers</vt:lpstr>
      </vt:variant>
      <vt:variant>
        <vt:i4>1</vt:i4>
      </vt:variant>
      <vt:variant>
        <vt:lpstr>Slide Titles</vt:lpstr>
      </vt:variant>
      <vt:variant>
        <vt:i4>39</vt:i4>
      </vt:variant>
    </vt:vector>
  </HeadingPairs>
  <TitlesOfParts>
    <vt:vector size="46" baseType="lpstr">
      <vt:lpstr>Xerox Sans</vt:lpstr>
      <vt:lpstr>Arial</vt:lpstr>
      <vt:lpstr>Arial Black</vt:lpstr>
      <vt:lpstr>Xerox_rev1_121907</vt:lpstr>
      <vt:lpstr>Xerox_rev1_121907</vt:lpstr>
      <vt:lpstr>Xerox_rev1_121907</vt:lpstr>
      <vt:lpstr>CorelDRAW</vt:lpstr>
      <vt:lpstr>Xerox Business Development and Solutions in Digital Print</vt:lpstr>
      <vt:lpstr>Agenda</vt:lpstr>
      <vt:lpstr>The World Today</vt:lpstr>
      <vt:lpstr>Digital Printing: An Industry Bright Spot</vt:lpstr>
      <vt:lpstr>Do your figures reflect this?</vt:lpstr>
      <vt:lpstr>Explosive Growth in Color</vt:lpstr>
      <vt:lpstr>Industry Trends:  Customer Demand Drives Change</vt:lpstr>
      <vt:lpstr>Crisis? It depends.....</vt:lpstr>
      <vt:lpstr>What makes a successful Digital Printer?</vt:lpstr>
      <vt:lpstr>The Traditional Perspective</vt:lpstr>
      <vt:lpstr>The Successful Digital Printer (entrepreneur)</vt:lpstr>
      <vt:lpstr>So how do you become a successful solution provider?</vt:lpstr>
      <vt:lpstr>So how do you become a successful solution provider?</vt:lpstr>
      <vt:lpstr>So how do you become a successful solution provider?</vt:lpstr>
      <vt:lpstr>So how do you become a successful solution provider?</vt:lpstr>
      <vt:lpstr>So how do you become a successful solution provider?</vt:lpstr>
      <vt:lpstr>So how do you become a successful solution provider?</vt:lpstr>
      <vt:lpstr>So how do you become a successful solution provider?</vt:lpstr>
      <vt:lpstr>So how do you become a successful solution provider?</vt:lpstr>
      <vt:lpstr>So how do you become a successful solution provider?</vt:lpstr>
      <vt:lpstr>So how do you become a successful solution provider?</vt:lpstr>
      <vt:lpstr>So how do you become a successful solution provider?</vt:lpstr>
      <vt:lpstr>So how do you become a successful solution provider?</vt:lpstr>
      <vt:lpstr>Thought I only had to buy a printer!</vt:lpstr>
      <vt:lpstr>You want to stand out from the crowd</vt:lpstr>
      <vt:lpstr>Why would I get involved in this business!</vt:lpstr>
      <vt:lpstr>Can you implement such a business change?</vt:lpstr>
      <vt:lpstr>Three Key Areas</vt:lpstr>
      <vt:lpstr>Three Key Areas</vt:lpstr>
      <vt:lpstr>Three Key Areas</vt:lpstr>
      <vt:lpstr>The Xerox business strategy</vt:lpstr>
      <vt:lpstr>Business Development Services</vt:lpstr>
      <vt:lpstr>Heritage Education Funds Inc.</vt:lpstr>
      <vt:lpstr>Heritage Education Funds Inc.</vt:lpstr>
      <vt:lpstr>Glasgow Solicitors Property Centre</vt:lpstr>
      <vt:lpstr>Glasgow Solicitors Property Centre</vt:lpstr>
      <vt:lpstr>Ford Dealer Management USA</vt:lpstr>
      <vt:lpstr>Ford Dealer Management USA</vt:lpstr>
      <vt:lpstr>Slide 39</vt:lpstr>
    </vt:vector>
  </TitlesOfParts>
  <Company>A Guys Creations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READ ME FIRST – THEN DELETE THE SLIDE</dc:title>
  <dc:creator>Andrew Johnson</dc:creator>
  <cp:lastModifiedBy>Kpucic</cp:lastModifiedBy>
  <cp:revision>122</cp:revision>
  <dcterms:created xsi:type="dcterms:W3CDTF">2007-12-19T21:34:34Z</dcterms:created>
  <dcterms:modified xsi:type="dcterms:W3CDTF">2010-09-17T09:51:07Z</dcterms:modified>
</cp:coreProperties>
</file>