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BC4"/>
    <a:srgbClr val="8FC1AB"/>
    <a:srgbClr val="55A88C"/>
    <a:srgbClr val="60B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17" autoAdjust="0"/>
    <p:restoredTop sz="98762" autoAdjust="0"/>
  </p:normalViewPr>
  <p:slideViewPr>
    <p:cSldViewPr snapToGrid="0" snapToObjects="1">
      <p:cViewPr varScale="1">
        <p:scale>
          <a:sx n="73" d="100"/>
          <a:sy n="73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AFFF9-6094-3F4B-9971-F42E14B88BF3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E06A-C7AF-D943-89DB-7696FE839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020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59E09-ACF9-D24E-8A16-9FF1D488B603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0E63B-31C0-4D48-BA6E-7A258F12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335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Postovane</a:t>
            </a:r>
            <a:r>
              <a:rPr lang="en-US" baseline="0" dirty="0" smtClean="0"/>
              <a:t> dame I </a:t>
            </a:r>
            <a:r>
              <a:rPr lang="en-US" baseline="0" dirty="0" err="1" smtClean="0"/>
              <a:t>gospodo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zelim</a:t>
            </a:r>
            <a:r>
              <a:rPr lang="en-US" baseline="0" dirty="0" smtClean="0"/>
              <a:t> da vas </a:t>
            </a:r>
            <a:r>
              <a:rPr lang="en-US" baseline="0" dirty="0" err="1" smtClean="0"/>
              <a:t>pozdravim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ispred</a:t>
            </a:r>
            <a:r>
              <a:rPr lang="en-US" baseline="0" dirty="0" smtClean="0"/>
              <a:t> firm CRON </a:t>
            </a:r>
            <a:r>
              <a:rPr lang="en-US" baseline="0" dirty="0" err="1" smtClean="0"/>
              <a:t>zajedno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direktorkom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Ivanom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Dizdarevic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Takodje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zelimo</a:t>
            </a:r>
            <a:r>
              <a:rPr lang="en-US" baseline="0" dirty="0" smtClean="0"/>
              <a:t> da se </a:t>
            </a:r>
            <a:r>
              <a:rPr lang="en-US" baseline="0" dirty="0" err="1" smtClean="0"/>
              <a:t>zahvalimo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organizatoru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poziv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ucesce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ovoj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manifestaciji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tehnoloska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dostignuca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industriji</a:t>
            </a:r>
            <a:r>
              <a:rPr lang="en-US" baseline="0" dirty="0" smtClean="0"/>
              <a:t> CTP </a:t>
            </a:r>
            <a:r>
              <a:rPr lang="en-US" baseline="0" dirty="0" err="1" smtClean="0"/>
              <a:t>uredjaja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Nakon</a:t>
            </a:r>
            <a:r>
              <a:rPr lang="en-US" baseline="0" dirty="0" smtClean="0"/>
              <a:t> 32 </a:t>
            </a:r>
            <a:r>
              <a:rPr lang="en-US" baseline="0" dirty="0" err="1" smtClean="0"/>
              <a:t>instaliranih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uređaja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konačno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možemo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otvorimo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karte</a:t>
            </a:r>
            <a:r>
              <a:rPr lang="en-US" baseline="0" dirty="0" smtClean="0"/>
              <a:t> I da </a:t>
            </a:r>
            <a:r>
              <a:rPr lang="en-US" baseline="0" dirty="0" err="1" smtClean="0"/>
              <a:t>kažemo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zašto</a:t>
            </a:r>
            <a:r>
              <a:rPr lang="en-US" baseline="0" dirty="0" smtClean="0"/>
              <a:t> je CRON </a:t>
            </a:r>
            <a:r>
              <a:rPr lang="en-US" baseline="0" dirty="0" err="1" smtClean="0"/>
              <a:t>zaista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dobar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83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Baš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šangajski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voz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Maglev</a:t>
            </a:r>
            <a:r>
              <a:rPr lang="mr-IN" baseline="0" dirty="0" smtClean="0"/>
              <a:t>…</a:t>
            </a:r>
            <a:r>
              <a:rPr lang="sr-Latn-CS" baseline="0" dirty="0" smtClean="0"/>
              <a:t> samo nema toliko uticaja na brzinu ali ima izuzetan utican na smanjenje održavanja.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 smtClean="0"/>
              <a:t>Laser</a:t>
            </a:r>
            <a:r>
              <a:rPr lang="sr-Latn-CS" baseline="0" dirty="0" smtClean="0"/>
              <a:t> je otključan kako bi korisnik sam mogao da kreira svoje profile. N</a:t>
            </a:r>
            <a:r>
              <a:rPr lang="en-US" baseline="0" dirty="0" smtClean="0"/>
              <a:t>e</a:t>
            </a:r>
            <a:r>
              <a:rPr lang="sr-Latn-CS" baseline="0" dirty="0" smtClean="0"/>
              <a:t>ma razloga da zove servis da bi kreirao profil za svaku novu marku ploče.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BESPLATAN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servis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Ali </a:t>
            </a:r>
            <a:r>
              <a:rPr lang="en-US" sz="1600" dirty="0" err="1" smtClean="0"/>
              <a:t>prvo</a:t>
            </a:r>
            <a:r>
              <a:rPr lang="en-US" sz="1600" dirty="0" smtClean="0"/>
              <a:t> da se </a:t>
            </a:r>
            <a:r>
              <a:rPr lang="en-US" sz="1600" dirty="0" err="1" smtClean="0"/>
              <a:t>ukratko</a:t>
            </a:r>
            <a:r>
              <a:rPr lang="en-US" sz="1600" dirty="0" smtClean="0"/>
              <a:t> </a:t>
            </a:r>
            <a:r>
              <a:rPr lang="en-US" sz="1600" dirty="0" err="1" smtClean="0"/>
              <a:t>predstavimo</a:t>
            </a:r>
            <a:r>
              <a:rPr lang="en-US" sz="1600" dirty="0" smtClean="0"/>
              <a:t>. U </a:t>
            </a:r>
            <a:r>
              <a:rPr lang="en-US" sz="1600" dirty="0" err="1" smtClean="0"/>
              <a:t>graficku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industriju</a:t>
            </a:r>
            <a:r>
              <a:rPr lang="en-US" sz="1600" dirty="0" smtClean="0"/>
              <a:t> </a:t>
            </a:r>
            <a:r>
              <a:rPr lang="en-US" sz="1600" dirty="0" err="1" smtClean="0"/>
              <a:t>smo</a:t>
            </a:r>
            <a:r>
              <a:rPr lang="en-US" sz="1600" dirty="0" smtClean="0"/>
              <a:t> </a:t>
            </a:r>
            <a:r>
              <a:rPr lang="en-US" sz="1600" dirty="0" err="1" smtClean="0"/>
              <a:t>usli</a:t>
            </a:r>
            <a:r>
              <a:rPr lang="en-US" sz="1600" dirty="0" smtClean="0"/>
              <a:t> </a:t>
            </a:r>
            <a:r>
              <a:rPr lang="en-US" sz="1600" baseline="0" dirty="0" err="1" smtClean="0"/>
              <a:t>jos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davne</a:t>
            </a:r>
            <a:r>
              <a:rPr lang="en-US" sz="1600" baseline="0" dirty="0" smtClean="0"/>
              <a:t> 1989. </a:t>
            </a:r>
            <a:r>
              <a:rPr lang="en-US" sz="1600" baseline="0" dirty="0" err="1" smtClean="0"/>
              <a:t>godine</a:t>
            </a:r>
            <a:r>
              <a:rPr lang="en-US" sz="1600" baseline="0" dirty="0" smtClean="0"/>
              <a:t> (28 </a:t>
            </a:r>
            <a:r>
              <a:rPr lang="en-US" sz="1600" baseline="0" dirty="0" err="1" smtClean="0"/>
              <a:t>godina</a:t>
            </a:r>
            <a:r>
              <a:rPr lang="en-US" sz="1600" baseline="0" dirty="0" smtClean="0"/>
              <a:t>), </a:t>
            </a:r>
            <a:r>
              <a:rPr lang="en-US" sz="1600" baseline="0" dirty="0" err="1" smtClean="0"/>
              <a:t>kroz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promociju</a:t>
            </a:r>
            <a:r>
              <a:rPr lang="en-US" sz="1600" baseline="0" dirty="0" smtClean="0"/>
              <a:t> Apple </a:t>
            </a:r>
            <a:r>
              <a:rPr lang="en-US" sz="1600" baseline="0" dirty="0" err="1" smtClean="0"/>
              <a:t>uredjaja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koji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tada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predstavljali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pocetak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digitalizacije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procesa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pripreme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za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stampu</a:t>
            </a:r>
            <a:r>
              <a:rPr lang="en-US" sz="1600" baseline="0" dirty="0" smtClean="0"/>
              <a:t>. Od 1994. </a:t>
            </a:r>
            <a:r>
              <a:rPr lang="en-US" sz="1600" baseline="0" dirty="0" err="1" smtClean="0"/>
              <a:t>godine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smo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postali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zastupnici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za</a:t>
            </a:r>
            <a:r>
              <a:rPr lang="en-US" sz="1600" baseline="0" dirty="0" smtClean="0"/>
              <a:t> Scitex </a:t>
            </a:r>
            <a:r>
              <a:rPr lang="en-US" sz="1600" baseline="0" dirty="0" err="1" smtClean="0"/>
              <a:t>cime</a:t>
            </a:r>
            <a:r>
              <a:rPr lang="en-US" sz="1600" baseline="0" dirty="0" smtClean="0"/>
              <a:t> je </a:t>
            </a:r>
            <a:r>
              <a:rPr lang="en-US" sz="1600" baseline="0" dirty="0" err="1" smtClean="0"/>
              <a:t>pocela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nasa</a:t>
            </a:r>
            <a:r>
              <a:rPr lang="en-US" sz="1600" baseline="0" dirty="0" smtClean="0"/>
              <a:t> era u </a:t>
            </a:r>
            <a:r>
              <a:rPr lang="en-US" sz="1600" baseline="0" dirty="0" err="1" smtClean="0"/>
              <a:t>domenu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uredjaja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za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izradju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stamparske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forme</a:t>
            </a:r>
            <a:r>
              <a:rPr lang="en-US" sz="1600" baseline="0" dirty="0" smtClean="0"/>
              <a:t>. </a:t>
            </a:r>
            <a:r>
              <a:rPr lang="en-US" sz="1600" baseline="0" dirty="0" err="1" smtClean="0"/>
              <a:t>Prvi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sistemi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su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bili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implementirani</a:t>
            </a:r>
            <a:r>
              <a:rPr lang="en-US" sz="1600" baseline="0" dirty="0" smtClean="0"/>
              <a:t> u </a:t>
            </a:r>
            <a:r>
              <a:rPr lang="en-US" sz="1600" baseline="0" dirty="0" err="1" smtClean="0"/>
              <a:t>novinske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stamparije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visokim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tirazima</a:t>
            </a:r>
            <a:r>
              <a:rPr lang="en-US" sz="1600" baseline="0" dirty="0" smtClean="0"/>
              <a:t> I </a:t>
            </a:r>
            <a:r>
              <a:rPr lang="en-US" sz="1600" baseline="0" dirty="0" err="1" smtClean="0"/>
              <a:t>velikom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potrebnom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za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brzinom</a:t>
            </a:r>
            <a:r>
              <a:rPr lang="en-US" sz="1600" baseline="0" dirty="0" smtClean="0"/>
              <a:t> I </a:t>
            </a:r>
            <a:r>
              <a:rPr lang="en-US" sz="1600" baseline="0" dirty="0" err="1" smtClean="0"/>
              <a:t>fleksibilnoscu</a:t>
            </a:r>
            <a:r>
              <a:rPr lang="en-US" sz="1600" baseline="0" dirty="0" smtClean="0"/>
              <a:t>. </a:t>
            </a:r>
            <a:r>
              <a:rPr lang="en-US" sz="1600" baseline="0" dirty="0" err="1" smtClean="0"/>
              <a:t>Mozemo</a:t>
            </a:r>
            <a:r>
              <a:rPr lang="en-US" sz="1600" baseline="0" dirty="0" smtClean="0"/>
              <a:t> se </a:t>
            </a:r>
            <a:r>
              <a:rPr lang="en-US" sz="1600" baseline="0" dirty="0" err="1" smtClean="0"/>
              <a:t>pohvaliti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preko</a:t>
            </a:r>
            <a:r>
              <a:rPr lang="en-US" sz="1600" baseline="0" dirty="0" smtClean="0"/>
              <a:t> 3000 </a:t>
            </a:r>
            <a:r>
              <a:rPr lang="en-US" sz="1600" baseline="0" dirty="0" err="1" smtClean="0"/>
              <a:t>istnalacija</a:t>
            </a:r>
            <a:r>
              <a:rPr lang="en-US" sz="1600" baseline="0" dirty="0" smtClean="0"/>
              <a:t> I </a:t>
            </a:r>
            <a:r>
              <a:rPr lang="en-US" sz="1600" baseline="0" dirty="0" err="1" smtClean="0"/>
              <a:t>izvedenih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servisnih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intervencija</a:t>
            </a:r>
            <a:r>
              <a:rPr lang="en-US" sz="1600" baseline="0" dirty="0" smtClean="0"/>
              <a:t> u </a:t>
            </a:r>
            <a:r>
              <a:rPr lang="en-US" sz="1600" baseline="0" dirty="0" err="1" smtClean="0"/>
              <a:t>regionu</a:t>
            </a:r>
            <a:r>
              <a:rPr lang="en-US" sz="1600" baseline="0" dirty="0" smtClean="0"/>
              <a:t> EMEAR.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0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Trenutno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trzistu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stampanih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materijala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narocito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grani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ofseta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takvo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mogu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opstati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poslove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uraditi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brzo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kvalitetno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povoljnoj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ceni</a:t>
            </a:r>
            <a:r>
              <a:rPr lang="en-US" baseline="0" dirty="0" smtClean="0"/>
              <a:t>. U </a:t>
            </a:r>
            <a:r>
              <a:rPr lang="en-US" baseline="0" dirty="0" err="1" smtClean="0"/>
              <a:t>takvoj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situaciji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smanjenje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troskova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jedini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nacin</a:t>
            </a:r>
            <a:r>
              <a:rPr lang="en-US" baseline="0" dirty="0" smtClean="0"/>
              <a:t> da se </a:t>
            </a:r>
            <a:r>
              <a:rPr lang="en-US" baseline="0" dirty="0" err="1" smtClean="0"/>
              <a:t>ostvari</a:t>
            </a:r>
            <a:r>
              <a:rPr lang="en-US" baseline="0" dirty="0" smtClean="0"/>
              <a:t> profit. </a:t>
            </a:r>
            <a:r>
              <a:rPr lang="en-US" baseline="0" dirty="0" err="1" smtClean="0"/>
              <a:t>Nakon</a:t>
            </a:r>
            <a:r>
              <a:rPr lang="en-US" baseline="0" dirty="0" smtClean="0"/>
              <a:t> 23 </a:t>
            </a:r>
            <a:r>
              <a:rPr lang="en-US" baseline="0" dirty="0" err="1" smtClean="0"/>
              <a:t>godine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iskustva</a:t>
            </a:r>
            <a:r>
              <a:rPr lang="en-US" baseline="0" dirty="0" smtClean="0"/>
              <a:t> CRON se </a:t>
            </a:r>
            <a:r>
              <a:rPr lang="en-US" baseline="0" dirty="0" err="1" smtClean="0"/>
              <a:t>pokazao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najbolje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tehnolosko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resenje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povecanje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konkurentnosti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domenu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pripreme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stampu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9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friendly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korsnik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moze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pristupi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podesavanjima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kreiranju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profila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razlicite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ploce</a:t>
            </a:r>
            <a:r>
              <a:rPr lang="mr-IN" baseline="0" dirty="0" smtClean="0"/>
              <a:t>…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modularno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resenje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kojem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moguce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naknadno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dodavanje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komponenti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kao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ubrzanje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Takodje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potpuno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fleksibilno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resenje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omogucaca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koriscenje</a:t>
            </a:r>
            <a:r>
              <a:rPr lang="en-US" baseline="0" dirty="0" smtClean="0"/>
              <a:t> I </a:t>
            </a:r>
            <a:r>
              <a:rPr lang="en-US" baseline="0" dirty="0" err="1" smtClean="0"/>
              <a:t>osvetljavanje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ploca</a:t>
            </a:r>
            <a:r>
              <a:rPr lang="en-US" baseline="0" dirty="0" smtClean="0"/>
              <a:t> SVIH </a:t>
            </a:r>
            <a:r>
              <a:rPr lang="en-US" baseline="0" dirty="0" err="1" smtClean="0"/>
              <a:t>proizvodjaca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Potpuna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nezavnisnost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korisnika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odnosu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trgovce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8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slucaju</a:t>
            </a:r>
            <a:r>
              <a:rPr lang="en-US" dirty="0" smtClean="0"/>
              <a:t> </a:t>
            </a:r>
            <a:r>
              <a:rPr lang="en-US" dirty="0" err="1" smtClean="0"/>
              <a:t>zastoja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 err="1" smtClean="0"/>
              <a:t>uređaja</a:t>
            </a:r>
            <a:r>
              <a:rPr lang="en-US" dirty="0" smtClean="0"/>
              <a:t> u </a:t>
            </a:r>
            <a:r>
              <a:rPr lang="en-US" dirty="0" err="1" smtClean="0"/>
              <a:t>sistemu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razvijačice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autoloadera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razvijačice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CTP </a:t>
            </a:r>
            <a:r>
              <a:rPr lang="en-US" baseline="0" dirty="0" err="1" smtClean="0"/>
              <a:t>nastavlja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radom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Merenjem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samom</a:t>
            </a:r>
            <a:r>
              <a:rPr lang="en-US" dirty="0" smtClean="0"/>
              <a:t> </a:t>
            </a:r>
            <a:r>
              <a:rPr lang="en-US" dirty="0" err="1" smtClean="0"/>
              <a:t>bubnju</a:t>
            </a:r>
            <a:r>
              <a:rPr lang="en-US" dirty="0" smtClean="0"/>
              <a:t> 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dobija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najpreciznija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vrednost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ploču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Usklđivanjem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zadatim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vrednostima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dobija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konstantna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kalibracija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nadogradnje</a:t>
            </a:r>
            <a:r>
              <a:rPr lang="en-US" dirty="0" smtClean="0"/>
              <a:t> </a:t>
            </a:r>
            <a:r>
              <a:rPr lang="en-US" dirty="0" err="1" smtClean="0"/>
              <a:t>lasera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brzine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.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koristnik</a:t>
            </a:r>
            <a:r>
              <a:rPr lang="en-US" dirty="0" smtClean="0"/>
              <a:t> </a:t>
            </a:r>
            <a:r>
              <a:rPr lang="en-US" dirty="0" err="1" smtClean="0"/>
              <a:t>uvidi</a:t>
            </a:r>
            <a:r>
              <a:rPr lang="en-US" dirty="0" smtClean="0"/>
              <a:t> da mu 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potrebna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veća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brzina</a:t>
            </a:r>
            <a:r>
              <a:rPr lang="en-US" baseline="0" dirty="0" smtClean="0"/>
              <a:t>, to se </a:t>
            </a:r>
            <a:r>
              <a:rPr lang="en-US" baseline="0" dirty="0" err="1" smtClean="0"/>
              <a:t>može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jednostavno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postići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dodavanjem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laserskih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dioda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se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duzi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E63B-31C0-4D48-BA6E-7A258F12C1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19F-0A54-1A43-B9FB-F47567F0C88B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7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474-8560-3D46-B216-DD938A6177AC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8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993-D89E-3240-9E16-B1251F49B89C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600B-A36B-D847-8DFA-36039DFF9DAD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20E1-424B-4E48-B4BF-1CFD30096723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FD06-45D8-2640-9A04-5EA0E7DD0B96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C264-D0A5-6F44-B394-A76B0E329EBF}" type="datetime1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5CF8-74FB-6C48-8C67-10B423AB64CB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8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7A9-11AB-2540-8351-31CAA4A09E03}" type="datetime1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142ED-8CC7-9C40-AA24-0D06DF1BBF09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CCC4-16EA-A94B-B065-1A3904F3A661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538E-5FCD-DE4A-A80F-577183CF626B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AEFB5-9A4C-924B-BCC6-DCD652DF1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95769"/>
            <a:ext cx="914400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2576" y="6285565"/>
            <a:ext cx="1837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baseline="30000" dirty="0" err="1" smtClean="0">
                <a:solidFill>
                  <a:schemeClr val="bg1"/>
                </a:solidFill>
                <a:latin typeface="Arial"/>
                <a:cs typeface="Arial"/>
              </a:rPr>
              <a:t>www.cron.com.hr</a:t>
            </a:r>
            <a:endParaRPr lang="pl-PL" b="1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855" y="2737224"/>
            <a:ext cx="8124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Najnovija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tehnološka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dostignuća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en-GB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GB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industrije</a:t>
            </a:r>
            <a: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CTP </a:t>
            </a:r>
            <a:r>
              <a:rPr lang="en-GB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uređaja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851" y="2021732"/>
            <a:ext cx="62862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UV </a:t>
            </a:r>
            <a:r>
              <a:rPr lang="en-US" sz="2400" b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CTcP</a:t>
            </a:r>
            <a:r>
              <a:rPr lang="en-US" sz="24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Conventional, Thermal &amp; FLEXO</a:t>
            </a:r>
          </a:p>
          <a:p>
            <a:pPr algn="ctr"/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Computer To Plate Systems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6285565"/>
            <a:ext cx="1837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baseline="30000" dirty="0" err="1">
                <a:solidFill>
                  <a:schemeClr val="bg1"/>
                </a:solidFill>
                <a:latin typeface="Arial"/>
                <a:cs typeface="Arial"/>
              </a:rPr>
              <a:t>www.cron.rs</a:t>
            </a:r>
            <a:r>
              <a:rPr lang="pl-PL" b="1" baseline="30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801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POTPUNO AUTONOMAN CTP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0245"/>
            <a:ext cx="3773641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CTP je POTPUNO nezavisan od ostalih elemenata u sistemu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Nema zastoja u proizvodnji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CTP je zavisan od svih elemenata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10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MULTI RIP/SERVER </a:t>
            </a: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koncept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03867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>
                <a:latin typeface="Arial"/>
                <a:cs typeface="Arial"/>
              </a:rPr>
              <a:t>Univerzalni interfejs </a:t>
            </a:r>
            <a:r>
              <a:rPr lang="hr-HR" sz="1400" dirty="0" smtClean="0">
                <a:latin typeface="Arial"/>
                <a:cs typeface="Arial"/>
              </a:rPr>
              <a:t>- USB konekcija </a:t>
            </a:r>
            <a:br>
              <a:rPr lang="hr-HR" sz="1400" dirty="0" smtClean="0">
                <a:latin typeface="Arial"/>
                <a:cs typeface="Arial"/>
              </a:rPr>
            </a:br>
            <a:r>
              <a:rPr lang="hr-HR" sz="1400" dirty="0" smtClean="0">
                <a:latin typeface="Arial"/>
                <a:cs typeface="Arial"/>
              </a:rPr>
              <a:t>između </a:t>
            </a:r>
            <a:r>
              <a:rPr lang="hr-HR" sz="1400" dirty="0">
                <a:latin typeface="Arial"/>
                <a:cs typeface="Arial"/>
              </a:rPr>
              <a:t>CTP i RIP servera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RIP i TIFF Downloader može da se instalira na više PC stanica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Svaki PC može da ima funkciju servera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Namenski, sopstveni interfejs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11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Poboljšano</a:t>
            </a: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hlađenje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95227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Tečno hlađenje - antifrizom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Brže hlađenje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Stabilan rad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9522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Vazdušno </a:t>
            </a:r>
            <a:r>
              <a:rPr lang="hr-HR" sz="1400" dirty="0">
                <a:latin typeface="Arial"/>
                <a:cs typeface="Arial"/>
              </a:rPr>
              <a:t>hlađenje</a:t>
            </a:r>
            <a:endParaRPr lang="en-US" sz="1400" b="1" cap="all" dirty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12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KONSTANTNA </a:t>
            </a:r>
            <a:r>
              <a:rPr lang="en-US" sz="2400" dirty="0">
                <a:solidFill>
                  <a:srgbClr val="60B915"/>
                </a:solidFill>
                <a:latin typeface="Arial"/>
                <a:cs typeface="Arial"/>
              </a:rPr>
              <a:t>KALIBRACIJA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03867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Merenje izlazne snage dioda </a:t>
            </a:r>
            <a:br>
              <a:rPr lang="hr-HR" sz="1400" dirty="0" smtClean="0">
                <a:latin typeface="Arial"/>
                <a:cs typeface="Arial"/>
              </a:rPr>
            </a:br>
            <a:r>
              <a:rPr lang="hr-HR" sz="1400" dirty="0" smtClean="0">
                <a:latin typeface="Arial"/>
                <a:cs typeface="Arial"/>
              </a:rPr>
              <a:t>se meri </a:t>
            </a:r>
            <a:r>
              <a:rPr lang="hr-HR" sz="1400" b="1" dirty="0" smtClean="0">
                <a:latin typeface="Arial"/>
                <a:cs typeface="Arial"/>
              </a:rPr>
              <a:t>na bubnju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>
                <a:latin typeface="Arial"/>
                <a:cs typeface="Arial"/>
              </a:rPr>
              <a:t>Postignuta konstantna kalibracija i u slučaju nejednakih inteziteta dioda</a:t>
            </a:r>
            <a:br>
              <a:rPr lang="sr-Latn-CS" sz="1600" dirty="0">
                <a:latin typeface="Arial"/>
                <a:cs typeface="Arial"/>
              </a:rPr>
            </a:br>
            <a:r>
              <a:rPr lang="sr-Latn-CS" sz="1600" dirty="0">
                <a:latin typeface="Arial"/>
                <a:cs typeface="Arial"/>
              </a:rPr>
              <a:t>Smanjenje otpada (škarta)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216007"/>
            <a:ext cx="4127705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Jačina zada na izvoru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13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NAJVEĆI BROJ REZOLUCIJA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03867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4 UGRAĐENE rezolucije,</a:t>
            </a:r>
            <a:r>
              <a:rPr lang="en-US" sz="1400" b="1" cap="all" dirty="0">
                <a:latin typeface="Arial"/>
                <a:cs typeface="Arial"/>
              </a:rPr>
              <a:t/>
            </a:r>
            <a:br>
              <a:rPr lang="en-US" sz="1400" b="1" cap="all" dirty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u </a:t>
            </a:r>
            <a:r>
              <a:rPr lang="en-US" sz="1400" dirty="0" err="1" smtClean="0">
                <a:latin typeface="Arial"/>
                <a:cs typeface="Arial"/>
              </a:rPr>
              <a:t>rasponu</a:t>
            </a:r>
            <a:r>
              <a:rPr lang="en-US" sz="1400" dirty="0" smtClean="0">
                <a:latin typeface="Arial"/>
                <a:cs typeface="Arial"/>
              </a:rPr>
              <a:t> 1200-3600 DPI</a:t>
            </a:r>
            <a:endParaRPr lang="hr-HR" sz="1400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Novinske štamparije mogu raditi visokokvalitetne poslove, štamparije koje rade sa visokim linijaturama mogu raditi jednostavnije poslove na znatno većim brzinama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216007"/>
            <a:ext cx="4127705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Samo 1 ugrađena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14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JEDNOSTAVNO UBRZANJE CTP-a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58683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Mogućnost nadogradnje lasera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Povećanje brzine postojećeg CTP-a po potrebi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216007"/>
            <a:ext cx="4127705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Nemoguća nadogradnja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15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9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97013" y="3933056"/>
            <a:ext cx="2773578" cy="6473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>
          <a:xfrm>
            <a:off x="3170591" y="2660001"/>
            <a:ext cx="2772000" cy="6473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3" y="2660001"/>
            <a:ext cx="2773578" cy="6473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 smtClean="0">
                <a:latin typeface="Arial"/>
                <a:cs typeface="Arial"/>
              </a:rPr>
              <a:t>TEHNOLOGIJA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LASERSKE DIODE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292" y="2811515"/>
            <a:ext cx="2489020" cy="431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Nezavisne diode u nizu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3" y="1764969"/>
            <a:ext cx="2773578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62854" y="1967757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6045467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b="1" dirty="0" smtClean="0">
                <a:latin typeface="Arial"/>
                <a:cs typeface="Arial"/>
              </a:rPr>
              <a:t>100% iskorišćenje </a:t>
            </a:r>
            <a:r>
              <a:rPr lang="sr-Latn-CS" sz="1600" dirty="0" smtClean="0">
                <a:latin typeface="Arial"/>
                <a:cs typeface="Arial"/>
              </a:rPr>
              <a:t>SVIH preostalih dioda u slučaju kvara jedne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3170591" y="1764969"/>
            <a:ext cx="2772000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5685" y="1967757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70411" y="2713527"/>
            <a:ext cx="2458000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U segmentima </a:t>
            </a:r>
            <a:r>
              <a:rPr lang="mr-IN" sz="1400" dirty="0" smtClean="0">
                <a:latin typeface="Arial"/>
                <a:cs typeface="Arial"/>
              </a:rPr>
              <a:t>–</a:t>
            </a:r>
            <a:r>
              <a:rPr lang="hr-HR" sz="1400" dirty="0" smtClean="0">
                <a:latin typeface="Arial"/>
                <a:cs typeface="Arial"/>
              </a:rPr>
              <a:t> po 5, 8 ili cela glava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960274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872928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5044622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>
            <a:spLocks/>
          </p:cNvSpPr>
          <p:nvPr/>
        </p:nvSpPr>
        <p:spPr>
          <a:xfrm>
            <a:off x="5940152" y="2660001"/>
            <a:ext cx="2772000" cy="647372"/>
          </a:xfrm>
          <a:prstGeom prst="rect">
            <a:avLst/>
          </a:prstGeom>
          <a:solidFill>
            <a:srgbClr val="8FC1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>
            <a:spLocks/>
          </p:cNvSpPr>
          <p:nvPr/>
        </p:nvSpPr>
        <p:spPr>
          <a:xfrm>
            <a:off x="5940152" y="1764969"/>
            <a:ext cx="2772000" cy="893731"/>
          </a:xfrm>
          <a:prstGeom prst="rect">
            <a:avLst/>
          </a:prstGeom>
          <a:solidFill>
            <a:srgbClr val="55A8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5A88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35574" y="1967757"/>
            <a:ext cx="1581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ZNAČAJ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097152" y="2728603"/>
            <a:ext cx="2458000" cy="47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Pojedinačni pristup </a:t>
            </a:r>
            <a:br>
              <a:rPr lang="hr-HR" sz="1400" dirty="0" smtClean="0">
                <a:latin typeface="Arial"/>
                <a:cs typeface="Arial"/>
              </a:rPr>
            </a:br>
            <a:r>
              <a:rPr lang="hr-HR" sz="1400" dirty="0" smtClean="0">
                <a:latin typeface="Arial"/>
                <a:cs typeface="Arial"/>
              </a:rPr>
              <a:t>svakoj diodi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3170591" y="3284984"/>
            <a:ext cx="2772000" cy="647372"/>
          </a:xfrm>
          <a:prstGeom prst="rect">
            <a:avLst/>
          </a:prstGeom>
          <a:solidFill>
            <a:schemeClr val="accent6">
              <a:lumMod val="20000"/>
              <a:lumOff val="8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7013" y="3284984"/>
            <a:ext cx="2773578" cy="647372"/>
          </a:xfrm>
          <a:prstGeom prst="rect">
            <a:avLst/>
          </a:prstGeom>
          <a:solidFill>
            <a:srgbClr val="DFEBC4">
              <a:alpha val="5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39292" y="3436498"/>
            <a:ext cx="2489020" cy="431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Otvorene na konektorima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370411" y="3338510"/>
            <a:ext cx="2458000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400" dirty="0" smtClean="0">
                <a:latin typeface="Arial"/>
                <a:cs typeface="Arial"/>
              </a:rPr>
              <a:t>Zalemljene ili </a:t>
            </a:r>
            <a:br>
              <a:rPr lang="sr-Latn-CS" sz="1400" dirty="0" smtClean="0">
                <a:latin typeface="Arial"/>
                <a:cs typeface="Arial"/>
              </a:rPr>
            </a:br>
            <a:r>
              <a:rPr lang="sr-Latn-CS" sz="1400" dirty="0" smtClean="0">
                <a:latin typeface="Arial"/>
                <a:cs typeface="Arial"/>
              </a:rPr>
              <a:t>su u zatvorenoj glavi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>
          <a:xfrm>
            <a:off x="5940152" y="3284984"/>
            <a:ext cx="2772000" cy="647372"/>
          </a:xfrm>
          <a:prstGeom prst="rect">
            <a:avLst/>
          </a:prstGeom>
          <a:solidFill>
            <a:srgbClr val="8FC1AB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097152" y="3439007"/>
            <a:ext cx="2458000" cy="429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Jačina zadata na izvoru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>
          <a:xfrm>
            <a:off x="3170591" y="3931976"/>
            <a:ext cx="2772000" cy="6473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39292" y="4083490"/>
            <a:ext cx="2489020" cy="431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Jačina </a:t>
            </a:r>
            <a:r>
              <a:rPr lang="hr-HR" sz="1400" b="1" dirty="0" smtClean="0">
                <a:latin typeface="Arial"/>
                <a:cs typeface="Arial"/>
              </a:rPr>
              <a:t>100 mW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370411" y="4083490"/>
            <a:ext cx="2458000" cy="504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400" dirty="0" smtClean="0">
                <a:latin typeface="Arial"/>
                <a:cs typeface="Arial"/>
              </a:rPr>
              <a:t>70 mW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40" name="Rectangle 39"/>
          <p:cNvSpPr>
            <a:spLocks/>
          </p:cNvSpPr>
          <p:nvPr/>
        </p:nvSpPr>
        <p:spPr>
          <a:xfrm>
            <a:off x="5940152" y="3931976"/>
            <a:ext cx="2772000" cy="647372"/>
          </a:xfrm>
          <a:prstGeom prst="rect">
            <a:avLst/>
          </a:prstGeom>
          <a:solidFill>
            <a:srgbClr val="8FC1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28411" y="3842316"/>
            <a:ext cx="2995482" cy="802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Osvetljavanje SVIH UV osetljivih ploča </a:t>
            </a:r>
            <a:r>
              <a:rPr lang="mr-IN" sz="1400" dirty="0" smtClean="0">
                <a:latin typeface="Arial"/>
                <a:cs typeface="Arial"/>
              </a:rPr>
              <a:t>–</a:t>
            </a:r>
            <a:r>
              <a:rPr lang="hr-HR" sz="1400" dirty="0" smtClean="0">
                <a:latin typeface="Arial"/>
                <a:cs typeface="Arial"/>
              </a:rPr>
              <a:t> čak i analognih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err="1" smtClean="0">
                <a:latin typeface="Arial"/>
                <a:cs typeface="Arial"/>
              </a:rPr>
              <a:t>Duži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vek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dioda</a:t>
            </a:r>
            <a:r>
              <a:rPr lang="en-US" sz="1400" dirty="0" smtClean="0">
                <a:latin typeface="Arial"/>
                <a:cs typeface="Arial"/>
              </a:rPr>
              <a:t> I </a:t>
            </a:r>
            <a:r>
              <a:rPr lang="en-US" sz="1400" dirty="0" err="1" smtClean="0">
                <a:latin typeface="Arial"/>
                <a:cs typeface="Arial"/>
              </a:rPr>
              <a:t>stabilnost</a:t>
            </a:r>
            <a:r>
              <a:rPr lang="en-US" sz="1400" dirty="0" smtClean="0">
                <a:latin typeface="Arial"/>
                <a:cs typeface="Arial"/>
              </a:rPr>
              <a:t> u </a:t>
            </a:r>
            <a:r>
              <a:rPr lang="en-US" sz="1400" dirty="0" err="1" smtClean="0">
                <a:latin typeface="Arial"/>
                <a:cs typeface="Arial"/>
              </a:rPr>
              <a:t>radu</a:t>
            </a:r>
            <a:endParaRPr lang="hr-HR" sz="1400" dirty="0" smtClean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16</a:t>
            </a:fld>
            <a:endParaRPr lang="en-US"/>
          </a:p>
        </p:txBody>
      </p:sp>
      <p:sp>
        <p:nvSpPr>
          <p:cNvPr id="37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TEHNOLOGIJA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MAGLEV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58683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Laserska glava je na magnetnom polju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Eliminisanje trenja čime se dobila neograničena trajnost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216007"/>
            <a:ext cx="4127705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Ne postoji slično rešenje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17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TEHNOLOGIJA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USER FRIENDLY </a:t>
            </a:r>
            <a:r>
              <a:rPr lang="mr-IN" sz="2400" dirty="0" smtClean="0">
                <a:solidFill>
                  <a:srgbClr val="60B915"/>
                </a:solidFill>
                <a:latin typeface="Arial"/>
                <a:cs typeface="Arial"/>
              </a:rPr>
              <a:t>–</a:t>
            </a: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sve</a:t>
            </a: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 je </a:t>
            </a: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otključano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58683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Otključan laser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Korisnik sam može da kalibriše CTP za bilo koje ploče, bilo kog proizvođača. Tako kreira sopstvene profile čime štedi na brzini i trošku servisa.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216007"/>
            <a:ext cx="4127705" cy="60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Zaključan laser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18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6382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6382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 smtClean="0">
                <a:latin typeface="Arial"/>
                <a:cs typeface="Arial"/>
              </a:rPr>
              <a:t>SERVIS I PODRŠKA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8388166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  <a:t>Servis i održavanje </a:t>
            </a:r>
            <a:r>
              <a:rPr lang="mr-IN" sz="2400" dirty="0" smtClean="0">
                <a:solidFill>
                  <a:srgbClr val="60B915"/>
                </a:solidFill>
                <a:latin typeface="Arial"/>
                <a:cs typeface="Arial"/>
              </a:rPr>
              <a:t>–</a:t>
            </a:r>
            <a: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  <a:t> BESPLATNI tokom garancije 3 godine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9051"/>
            <a:ext cx="3773641" cy="514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Besplatan servis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552124"/>
            <a:ext cx="6040610" cy="468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Ušteda novca i vremena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042424"/>
            <a:ext cx="4127705" cy="52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Nema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329890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79584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414238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9992" y="3563880"/>
            <a:ext cx="4107601" cy="638247"/>
          </a:xfrm>
          <a:prstGeom prst="rect">
            <a:avLst/>
          </a:prstGeom>
          <a:solidFill>
            <a:schemeClr val="accent6">
              <a:lumMod val="20000"/>
              <a:lumOff val="80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7012" y="3563880"/>
            <a:ext cx="4107601" cy="638247"/>
          </a:xfrm>
          <a:prstGeom prst="rect">
            <a:avLst/>
          </a:prstGeom>
          <a:solidFill>
            <a:schemeClr val="accent3">
              <a:lumMod val="40000"/>
              <a:lumOff val="6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39092" y="3605763"/>
            <a:ext cx="3773641" cy="514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Osnovni i potrošni delovi se dobijaju u mašinu za samougradnju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499992" y="3599136"/>
            <a:ext cx="4127705" cy="52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Nema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2703640" y="6237312"/>
            <a:ext cx="6040610" cy="468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1600" dirty="0" smtClean="0">
                <a:latin typeface="Arial"/>
                <a:cs typeface="Arial"/>
              </a:rPr>
              <a:t>Nezavisnost od servisera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84856" y="606477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19</a:t>
            </a:fld>
            <a:endParaRPr lang="en-US"/>
          </a:p>
        </p:txBody>
      </p:sp>
      <p:sp>
        <p:nvSpPr>
          <p:cNvPr id="3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1435711"/>
            <a:ext cx="2604087" cy="84215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latin typeface="Arial"/>
                <a:cs typeface="Arial"/>
              </a:rPr>
              <a:t>UVOD I</a:t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PREDSTAVLJANJE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4757" t="9929" r="14757" b="9929"/>
          <a:stretch/>
        </p:blipFill>
        <p:spPr>
          <a:xfrm>
            <a:off x="2822421" y="1350180"/>
            <a:ext cx="970460" cy="11034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294" y="1330935"/>
            <a:ext cx="3307647" cy="5265535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1400" dirty="0" err="1" smtClean="0">
                <a:latin typeface="Arial"/>
                <a:cs typeface="Arial"/>
              </a:rPr>
              <a:t>Početak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rada</a:t>
            </a:r>
            <a:r>
              <a:rPr lang="en-US" sz="1400" dirty="0" smtClean="0">
                <a:latin typeface="Arial"/>
                <a:cs typeface="Arial"/>
              </a:rPr>
              <a:t> u </a:t>
            </a:r>
            <a:r>
              <a:rPr lang="en-US" sz="1400" dirty="0" err="1" smtClean="0">
                <a:latin typeface="Arial"/>
                <a:cs typeface="Arial"/>
              </a:rPr>
              <a:t>oblasti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grafičke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industrije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kroz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promociju</a:t>
            </a:r>
            <a:r>
              <a:rPr lang="en-US" sz="1400" dirty="0" smtClean="0">
                <a:latin typeface="Arial"/>
                <a:cs typeface="Arial"/>
              </a:rPr>
              <a:t> Apple </a:t>
            </a:r>
            <a:r>
              <a:rPr lang="en-US" sz="1400" dirty="0" err="1" smtClean="0">
                <a:latin typeface="Arial"/>
                <a:cs typeface="Arial"/>
              </a:rPr>
              <a:t>opreme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kao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najnovije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tehnologije</a:t>
            </a:r>
            <a:r>
              <a:rPr lang="en-US" sz="1400" dirty="0" smtClean="0">
                <a:latin typeface="Arial"/>
                <a:cs typeface="Arial"/>
              </a:rPr>
              <a:t> u prepress-u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1400" dirty="0" err="1" smtClean="0">
                <a:latin typeface="Arial"/>
                <a:cs typeface="Arial"/>
              </a:rPr>
              <a:t>Početak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zastupstva</a:t>
            </a:r>
            <a:r>
              <a:rPr lang="en-US" sz="1400" dirty="0" smtClean="0">
                <a:latin typeface="Arial"/>
                <a:cs typeface="Arial"/>
              </a:rPr>
              <a:t> SCITEX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err="1" smtClean="0">
                <a:latin typeface="Arial"/>
                <a:cs typeface="Arial"/>
              </a:rPr>
              <a:t>Implementacija</a:t>
            </a:r>
            <a:r>
              <a:rPr lang="en-US" sz="1400" dirty="0" smtClean="0">
                <a:latin typeface="Arial"/>
                <a:cs typeface="Arial"/>
              </a:rPr>
              <a:t> Scitex </a:t>
            </a:r>
            <a:r>
              <a:rPr lang="en-US" sz="1400" dirty="0" err="1" smtClean="0">
                <a:latin typeface="Arial"/>
                <a:cs typeface="Arial"/>
              </a:rPr>
              <a:t>tehnologije</a:t>
            </a:r>
            <a:r>
              <a:rPr lang="en-US" sz="1400" dirty="0" smtClean="0">
                <a:latin typeface="Arial"/>
                <a:cs typeface="Arial"/>
              </a:rPr>
              <a:t> (</a:t>
            </a:r>
            <a:r>
              <a:rPr lang="en-US" sz="1400" dirty="0" err="1" smtClean="0">
                <a:latin typeface="Arial"/>
                <a:cs typeface="Arial"/>
              </a:rPr>
              <a:t>skenera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</a:t>
            </a:r>
            <a:r>
              <a:rPr lang="en-US" sz="1400" dirty="0" smtClean="0">
                <a:latin typeface="Arial"/>
                <a:cs typeface="Arial"/>
              </a:rPr>
              <a:t> CTF) </a:t>
            </a:r>
            <a:r>
              <a:rPr lang="en-US" sz="1400" dirty="0" err="1" smtClean="0">
                <a:latin typeface="Arial"/>
                <a:cs typeface="Arial"/>
              </a:rPr>
              <a:t>zajedno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sa</a:t>
            </a:r>
            <a:r>
              <a:rPr lang="en-US" sz="1400" dirty="0" smtClean="0">
                <a:latin typeface="Arial"/>
                <a:cs typeface="Arial"/>
              </a:rPr>
              <a:t> Apple-</a:t>
            </a:r>
            <a:r>
              <a:rPr lang="en-US" sz="1400" dirty="0" err="1" smtClean="0">
                <a:latin typeface="Arial"/>
                <a:cs typeface="Arial"/>
              </a:rPr>
              <a:t>om</a:t>
            </a:r>
            <a:r>
              <a:rPr lang="en-US" sz="1400" dirty="0" smtClean="0">
                <a:latin typeface="Arial"/>
                <a:cs typeface="Arial"/>
              </a:rPr>
              <a:t> u </a:t>
            </a:r>
            <a:r>
              <a:rPr lang="en-US" sz="1400" dirty="0" err="1" smtClean="0">
                <a:latin typeface="Arial"/>
                <a:cs typeface="Arial"/>
              </a:rPr>
              <a:t>nonvinsku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industriju</a:t>
            </a:r>
            <a:endParaRPr lang="en-US" sz="1400" dirty="0" smtClean="0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1400" dirty="0" smtClean="0">
                <a:latin typeface="Arial"/>
                <a:cs typeface="Arial"/>
              </a:rPr>
              <a:t/>
            </a:r>
            <a:br>
              <a:rPr lang="en-US" sz="1400" dirty="0" smtClean="0">
                <a:latin typeface="Arial"/>
                <a:cs typeface="Arial"/>
              </a:rPr>
            </a:br>
            <a:endParaRPr lang="en-US" sz="1400" dirty="0" smtClean="0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1400" dirty="0" err="1" smtClean="0">
                <a:latin typeface="Arial"/>
                <a:cs typeface="Arial"/>
              </a:rPr>
              <a:t>Instalacije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servisiranje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uređaja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svih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proizvođača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prostoru</a:t>
            </a:r>
            <a:r>
              <a:rPr lang="en-US" sz="1400" dirty="0" smtClean="0">
                <a:latin typeface="Arial"/>
                <a:cs typeface="Arial"/>
              </a:rPr>
              <a:t> EMEAR</a:t>
            </a:r>
            <a:br>
              <a:rPr lang="en-US" sz="1400" dirty="0" smtClean="0">
                <a:latin typeface="Arial"/>
                <a:cs typeface="Arial"/>
              </a:rPr>
            </a:br>
            <a:r>
              <a:rPr lang="en-US" sz="1400" dirty="0" smtClean="0">
                <a:latin typeface="Arial"/>
                <a:cs typeface="Arial"/>
              </a:rPr>
              <a:t>1700 </a:t>
            </a:r>
            <a:r>
              <a:rPr lang="en-US" sz="1400" dirty="0" err="1" smtClean="0">
                <a:latin typeface="Arial"/>
                <a:cs typeface="Arial"/>
              </a:rPr>
              <a:t>instalacija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tadašnje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najnaprednije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tehnologije</a:t>
            </a:r>
            <a:r>
              <a:rPr lang="en-US" sz="1400" dirty="0" smtClean="0">
                <a:latin typeface="Arial"/>
                <a:cs typeface="Arial"/>
              </a:rPr>
              <a:t> Scitex-</a:t>
            </a:r>
            <a:r>
              <a:rPr lang="en-US" sz="1400" dirty="0" err="1" smtClean="0">
                <a:latin typeface="Arial"/>
                <a:cs typeface="Arial"/>
              </a:rPr>
              <a:t>CreoScitex</a:t>
            </a:r>
            <a:r>
              <a:rPr lang="en-US" sz="1400" dirty="0" smtClean="0">
                <a:latin typeface="Arial"/>
                <a:cs typeface="Arial"/>
              </a:rPr>
              <a:t>-KODAK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776" y="1340768"/>
            <a:ext cx="940073" cy="94007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9783" y="4394594"/>
            <a:ext cx="475600" cy="47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3447" y="1496891"/>
            <a:ext cx="13899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/>
                <a:cs typeface="Arial"/>
              </a:rPr>
              <a:t>1989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8529" y="4090668"/>
            <a:ext cx="1080280" cy="1862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9122" y="4020175"/>
            <a:ext cx="1028572" cy="2057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9838" y="4585471"/>
            <a:ext cx="1081949" cy="2847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51791" y="5085979"/>
            <a:ext cx="1114471" cy="1623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81195" y="5085979"/>
            <a:ext cx="952170" cy="1406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2155" y="2802796"/>
            <a:ext cx="760687" cy="17898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52155" y="3185150"/>
            <a:ext cx="776276" cy="2173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70295" y="3615933"/>
            <a:ext cx="996177" cy="23908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13210" y="2539300"/>
            <a:ext cx="1207360" cy="804906"/>
          </a:xfrm>
          <a:prstGeom prst="rect">
            <a:avLst/>
          </a:prstGeom>
        </p:spPr>
      </p:pic>
      <p:pic>
        <p:nvPicPr>
          <p:cNvPr id="22" name="Picture 21" descr="cron-logo-ppt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696" y="3615933"/>
            <a:ext cx="954931" cy="2164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715484" y="3169232"/>
            <a:ext cx="931279" cy="33864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3193624"/>
            <a:ext cx="2604087" cy="84215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5353922"/>
            <a:ext cx="4833365" cy="100438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03447" y="3254804"/>
            <a:ext cx="13899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/>
                <a:cs typeface="Arial"/>
              </a:rPr>
              <a:t>1994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38601" y="5353922"/>
            <a:ext cx="2594764" cy="1004384"/>
          </a:xfrm>
          <a:prstGeom prst="rect">
            <a:avLst/>
          </a:prstGeom>
          <a:solidFill>
            <a:srgbClr val="60B915"/>
          </a:solidFill>
          <a:ln>
            <a:noFill/>
          </a:ln>
          <a:effectLst>
            <a:glow rad="101600">
              <a:schemeClr val="bg1">
                <a:lumMod val="65000"/>
                <a:alpha val="56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51787" y="5376021"/>
            <a:ext cx="211468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Preko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3000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instalacija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servisa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2</a:t>
            </a:fld>
            <a:endParaRPr lang="en-US"/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19279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6382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 smtClean="0">
                <a:latin typeface="Arial"/>
                <a:cs typeface="Arial"/>
              </a:rPr>
              <a:t>KOMPLETNA PONUDA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SVE TEHNOLOGIJE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8388166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  <a:t>KOMPLETAN IZBOR SVIH TEHNOLOGIJA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9051"/>
            <a:ext cx="3773641" cy="514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UVCTcP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663087"/>
            <a:ext cx="4127705" cy="520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Samo 1 ili 2 tehnologije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7012" y="3563880"/>
            <a:ext cx="4107601" cy="638247"/>
          </a:xfrm>
          <a:prstGeom prst="rect">
            <a:avLst/>
          </a:prstGeom>
          <a:solidFill>
            <a:schemeClr val="accent3">
              <a:lumMod val="40000"/>
              <a:lumOff val="6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39092" y="3706259"/>
            <a:ext cx="3773641" cy="514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Thermal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012" y="4214669"/>
            <a:ext cx="4107601" cy="6382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9092" y="4338776"/>
            <a:ext cx="3773641" cy="514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FLEXO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56084" y="5157192"/>
            <a:ext cx="8388166" cy="1457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  <a:t>Sertifikovan servis za sve tehnologije</a:t>
            </a:r>
            <a:b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</a:br>
            <a:r>
              <a:rPr lang="sr-Latn-CS" sz="1800" dirty="0" smtClean="0">
                <a:latin typeface="Arial"/>
                <a:cs typeface="Arial"/>
              </a:rPr>
              <a:t>3 servisne ekipe, 24/7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20</a:t>
            </a:fld>
            <a:endParaRPr lang="en-US"/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 smtClean="0">
                <a:latin typeface="Arial"/>
                <a:cs typeface="Arial"/>
              </a:rPr>
              <a:t>EKONOMSKA KALKULACIJA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PRIMER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8388166" cy="92575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sr-Latn-CS" sz="2400" dirty="0" smtClean="0">
                <a:solidFill>
                  <a:srgbClr val="60B915"/>
                </a:solidFill>
                <a:latin typeface="Arial"/>
                <a:cs typeface="Arial"/>
              </a:rPr>
              <a:t>CASE STUDY</a:t>
            </a:r>
            <a:endParaRPr lang="en-US" sz="18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image00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83" y="851484"/>
            <a:ext cx="3855431" cy="86747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510008"/>
              </p:ext>
            </p:extLst>
          </p:nvPr>
        </p:nvGraphicFramePr>
        <p:xfrm>
          <a:off x="212802" y="2028279"/>
          <a:ext cx="8728495" cy="3757389"/>
        </p:xfrm>
        <a:graphic>
          <a:graphicData uri="http://schemas.openxmlformats.org/drawingml/2006/table">
            <a:tbl>
              <a:tblPr/>
              <a:tblGrid>
                <a:gridCol w="51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4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98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Ploče</a:t>
                      </a:r>
                    </a:p>
                  </a:txBody>
                  <a:tcPr marL="5676" marR="5676" marT="5676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R.Br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Naziv</a:t>
                      </a:r>
                    </a:p>
                    <a:p>
                      <a:pPr algn="l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materijala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Cijena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termalnih ploča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Utrošeno</a:t>
                      </a:r>
                    </a:p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ploča 2015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Trošak EUR</a:t>
                      </a:r>
                    </a:p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Cijena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ploča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Projektna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količina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Projektni trošak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1600" b="0" i="0" u="none" strike="noStrike" dirty="0">
                        <a:solidFill>
                          <a:srgbClr val="60B915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CTP PLOČA B1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1030x785x0.30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49.016,55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2,025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20.250.00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60B915"/>
                          </a:solidFill>
                          <a:effectLst/>
                          <a:latin typeface="Calibri"/>
                        </a:rPr>
                        <a:t>32,541.95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CTP PLOČA B2  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557x720x0.30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5.402,40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2.500.00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CTP PLOČA B3  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510x410x0.15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1.818,00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0,525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945.00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14.116,00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56.236,95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14.300,00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23.695,00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9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60B915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43">
                <a:tc rowSpan="5"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Razvijač</a:t>
                      </a:r>
                    </a:p>
                  </a:txBody>
                  <a:tcPr marL="5676" marR="5676" marT="5676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R.Br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Jedinačna</a:t>
                      </a:r>
                      <a:endParaRPr lang="hr-H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hr-H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ovršina</a:t>
                      </a:r>
                      <a:r>
                        <a:rPr lang="hr-H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ploča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Utrošeno </a:t>
                      </a:r>
                      <a:b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ploča 2015</a:t>
                      </a:r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 m</a:t>
                      </a:r>
                      <a:r>
                        <a:rPr lang="hr-HR" sz="10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Utrošeno</a:t>
                      </a:r>
                    </a:p>
                    <a:p>
                      <a:pPr algn="ct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Razvijača (lit)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Trošak 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 za </a:t>
                      </a:r>
                      <a:r>
                        <a:rPr lang="hr-H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termal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Projektna litraža </a:t>
                      </a:r>
                      <a:b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 </a:t>
                      </a:r>
                      <a:r>
                        <a:rPr lang="hr-H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Cron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UV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Trošak EUR</a:t>
                      </a:r>
                    </a:p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 </a:t>
                      </a:r>
                      <a:r>
                        <a:rPr lang="hr-H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Cron</a:t>
                      </a:r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UV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>
                          <a:solidFill>
                            <a:srgbClr val="60B915"/>
                          </a:solidFill>
                          <a:effectLst/>
                          <a:latin typeface="Calibri"/>
                        </a:rPr>
                        <a:t>4,068.22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0.80855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8.138.06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0.40104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902.74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0.2091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376.38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9.417,18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2.260,12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4.520,25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753,37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452,02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BC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9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u="none" strike="noStrike" dirty="0" smtClean="0">
                          <a:solidFill>
                            <a:srgbClr val="60B915"/>
                          </a:solidFill>
                          <a:effectLst/>
                          <a:latin typeface="+mn-lt"/>
                        </a:rPr>
                        <a:t>UŠTEDA EUR 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dirty="0" smtClean="0">
                        <a:solidFill>
                          <a:srgbClr val="60B915"/>
                        </a:solidFill>
                        <a:effectLst/>
                        <a:latin typeface="+mn-lt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60B915"/>
                          </a:solidFill>
                          <a:effectLst/>
                          <a:latin typeface="+mn-lt"/>
                        </a:rPr>
                        <a:t>36,610.17</a:t>
                      </a:r>
                      <a:endParaRPr lang="en-US" sz="1800" b="0" i="0" u="none" strike="noStrike" dirty="0" smtClean="0">
                        <a:solidFill>
                          <a:srgbClr val="60B915"/>
                        </a:solidFill>
                        <a:effectLst/>
                        <a:latin typeface="+mn-lt"/>
                      </a:endParaRP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9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676" marR="5676" marT="567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r>
                        <a:rPr lang="hr-HR" sz="1200" dirty="0" smtClean="0"/>
                        <a:t>Nije računato jer je već ušteda na pločama i hemiji odlučila za nabavku:</a:t>
                      </a:r>
                    </a:p>
                    <a:p>
                      <a:r>
                        <a:rPr lang="hr-HR" sz="1200" dirty="0" smtClean="0"/>
                        <a:t>- Ušteda</a:t>
                      </a:r>
                      <a:r>
                        <a:rPr lang="hr-HR" sz="1200" baseline="0" dirty="0" smtClean="0"/>
                        <a:t> električne energije</a:t>
                      </a:r>
                      <a:endParaRPr lang="hr-HR" sz="1200" dirty="0" smtClean="0"/>
                    </a:p>
                    <a:p>
                      <a:r>
                        <a:rPr lang="hr-HR" sz="1200" dirty="0" smtClean="0"/>
                        <a:t>- Besplatan servis 3 godine</a:t>
                      </a:r>
                    </a:p>
                    <a:p>
                      <a:r>
                        <a:rPr lang="hr-HR" sz="1200" dirty="0" smtClean="0"/>
                        <a:t>- Nema nikakvih dodatnih ulaganja 3 godine</a:t>
                      </a:r>
                      <a:endParaRPr lang="en-US" sz="1200" dirty="0"/>
                    </a:p>
                  </a:txBody>
                  <a:tcPr marL="5676" marR="5676" marT="567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60B915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9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676" marR="5676" marT="5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 marL="5676" marR="5676" marT="5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60B915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676" marR="5676" marT="5676" marB="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60B915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 smtClean="0">
                <a:latin typeface="Arial"/>
                <a:cs typeface="Arial"/>
              </a:rPr>
              <a:t>NAJNOVIJA TEHNOLOŠKA DOSTIGNUĆA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U CTP INDUSTRIJI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2455521"/>
            <a:ext cx="8330716" cy="12705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4800" dirty="0" err="1" smtClean="0">
                <a:solidFill>
                  <a:srgbClr val="60B915"/>
                </a:solidFill>
                <a:latin typeface="Arial"/>
                <a:cs typeface="Arial"/>
              </a:rPr>
              <a:t>Hvala</a:t>
            </a:r>
            <a:r>
              <a:rPr lang="en-US" sz="48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  <a:r>
              <a:rPr lang="en-US" sz="4800" dirty="0" err="1" smtClean="0">
                <a:solidFill>
                  <a:srgbClr val="60B915"/>
                </a:solidFill>
                <a:latin typeface="Arial"/>
                <a:cs typeface="Arial"/>
              </a:rPr>
              <a:t>na</a:t>
            </a:r>
            <a:r>
              <a:rPr lang="en-US" sz="48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  <a:r>
              <a:rPr lang="en-US" sz="4800" dirty="0" err="1" smtClean="0">
                <a:solidFill>
                  <a:srgbClr val="60B915"/>
                </a:solidFill>
                <a:latin typeface="Arial"/>
                <a:cs typeface="Arial"/>
              </a:rPr>
              <a:t>pažnji</a:t>
            </a:r>
            <a:r>
              <a:rPr lang="en-US" sz="4800" dirty="0" smtClean="0">
                <a:solidFill>
                  <a:srgbClr val="60B915"/>
                </a:solidFill>
                <a:latin typeface="Arial"/>
                <a:cs typeface="Arial"/>
              </a:rPr>
              <a:t>!</a:t>
            </a:r>
            <a:endParaRPr lang="en-US" sz="48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latin typeface="Arial"/>
                <a:cs typeface="Arial"/>
              </a:rPr>
              <a:t>UVOD I</a:t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PREDSTAVLJANJE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16294" y="1568482"/>
            <a:ext cx="4127705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1600" dirty="0" err="1" smtClean="0">
                <a:latin typeface="Arial"/>
                <a:cs typeface="Arial"/>
              </a:rPr>
              <a:t>Sve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veći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pritisak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tržišta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konkurencije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za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smanjenjem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cena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štampanog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proizvoda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1438143" y="1644549"/>
            <a:ext cx="2768556" cy="776593"/>
          </a:xfrm>
          <a:prstGeom prst="curvedConnector3">
            <a:avLst>
              <a:gd name="adj1" fmla="val 60891"/>
            </a:avLst>
          </a:prstGeom>
          <a:ln>
            <a:solidFill>
              <a:srgbClr val="60B91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9256" y="1708847"/>
            <a:ext cx="1840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Smanjenje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cena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16294" y="2859435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600" dirty="0" err="1" smtClean="0">
                <a:latin typeface="Arial"/>
                <a:cs typeface="Arial"/>
              </a:rPr>
              <a:t>Jedini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prostor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za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dodatno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smanjenje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troškova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povećanje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konkurentnosti</a:t>
            </a:r>
            <a:r>
              <a:rPr lang="en-US" sz="1600" dirty="0" smtClean="0">
                <a:latin typeface="Arial"/>
                <a:cs typeface="Arial"/>
              </a:rPr>
              <a:t> je u </a:t>
            </a:r>
            <a:r>
              <a:rPr lang="en-US" sz="1600" dirty="0" err="1" smtClean="0">
                <a:latin typeface="Arial"/>
                <a:cs typeface="Arial"/>
              </a:rPr>
              <a:t>pripremi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štampe</a:t>
            </a:r>
            <a:r>
              <a:rPr lang="en-US" sz="1600" dirty="0" smtClean="0">
                <a:latin typeface="Arial"/>
                <a:cs typeface="Arial"/>
              </a:rPr>
              <a:t> I CTP </a:t>
            </a:r>
            <a:r>
              <a:rPr lang="en-US" sz="1600" dirty="0" err="1" smtClean="0">
                <a:latin typeface="Arial"/>
                <a:cs typeface="Arial"/>
              </a:rPr>
              <a:t>uređajima</a:t>
            </a:r>
            <a:endParaRPr lang="en-US" sz="2400" dirty="0">
              <a:latin typeface="Arial"/>
              <a:cs typeface="Arial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flipV="1">
            <a:off x="409256" y="2695234"/>
            <a:ext cx="3103020" cy="1022874"/>
          </a:xfrm>
          <a:prstGeom prst="curvedConnector3">
            <a:avLst>
              <a:gd name="adj1" fmla="val 50000"/>
            </a:avLst>
          </a:prstGeom>
          <a:ln>
            <a:solidFill>
              <a:srgbClr val="60B91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37989" y="2989982"/>
            <a:ext cx="2364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60B915"/>
                </a:solidFill>
                <a:latin typeface="Arial"/>
                <a:cs typeface="Arial"/>
              </a:rPr>
              <a:t>POVEĆANJE</a:t>
            </a:r>
          </a:p>
          <a:p>
            <a:pPr algn="ctr"/>
            <a:r>
              <a:rPr lang="en-US" b="1" dirty="0" smtClean="0">
                <a:solidFill>
                  <a:srgbClr val="60B915"/>
                </a:solidFill>
                <a:latin typeface="Arial"/>
                <a:cs typeface="Arial"/>
              </a:rPr>
              <a:t>KONKURENTNOSTI</a:t>
            </a:r>
            <a:endParaRPr lang="en-US" b="1" dirty="0">
              <a:solidFill>
                <a:srgbClr val="60B915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16294" y="4725144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600" dirty="0" smtClean="0">
                <a:latin typeface="Arial"/>
                <a:cs typeface="Arial"/>
              </a:rPr>
              <a:t>Kao </a:t>
            </a:r>
            <a:r>
              <a:rPr lang="en-US" sz="1600" dirty="0" err="1" smtClean="0">
                <a:latin typeface="Arial"/>
                <a:cs typeface="Arial"/>
              </a:rPr>
              <a:t>najbolje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tehnološko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rešenje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čije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inovacije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mogu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znatno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doprineti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povećanju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konkurentnosti</a:t>
            </a:r>
            <a:r>
              <a:rPr lang="en-US" sz="1600" dirty="0" smtClean="0">
                <a:latin typeface="Arial"/>
                <a:cs typeface="Arial"/>
              </a:rPr>
              <a:t> se </a:t>
            </a:r>
            <a:r>
              <a:rPr lang="en-US" sz="1600" dirty="0" err="1" smtClean="0">
                <a:latin typeface="Arial"/>
                <a:cs typeface="Arial"/>
              </a:rPr>
              <a:t>pokazao</a:t>
            </a:r>
            <a:r>
              <a:rPr lang="en-US" sz="1600" dirty="0" smtClean="0">
                <a:latin typeface="Arial"/>
                <a:cs typeface="Arial"/>
              </a:rPr>
              <a:t> CRON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725144"/>
            <a:ext cx="4833365" cy="100438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66382" y="4747243"/>
            <a:ext cx="280009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Nakon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23 </a:t>
            </a:r>
            <a:r>
              <a:rPr lang="en-US" sz="3200" dirty="0" err="1" smtClean="0">
                <a:solidFill>
                  <a:srgbClr val="FFFFFF"/>
                </a:solidFill>
                <a:latin typeface="Arial"/>
                <a:cs typeface="Arial"/>
              </a:rPr>
              <a:t>godine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iskustva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3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9181" y="1568482"/>
            <a:ext cx="4127705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USER FRIENDLY </a:t>
            </a:r>
            <a:r>
              <a:rPr lang="en-US" sz="2400" dirty="0" err="1" smtClean="0">
                <a:solidFill>
                  <a:srgbClr val="60B915"/>
                </a:solidFill>
                <a:latin typeface="Arial"/>
                <a:cs typeface="Arial"/>
              </a:rPr>
              <a:t>filozofija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5731" y="2064571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err="1" smtClean="0">
                <a:latin typeface="Arial"/>
                <a:cs typeface="Arial"/>
              </a:rPr>
              <a:t>Sve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opcije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podešavnja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su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dostupna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korisniku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err="1" smtClean="0">
                <a:latin typeface="Arial"/>
                <a:cs typeface="Arial"/>
              </a:rPr>
              <a:t>Potpuno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kontrola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parametrima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723905" y="3716464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err="1" smtClean="0">
                <a:latin typeface="Arial"/>
                <a:cs typeface="Arial"/>
              </a:rPr>
              <a:t>Mogućnosti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naknadnog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dodavanja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izmene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dodatnih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uređaja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mr-IN" sz="1400" dirty="0" smtClean="0">
                <a:latin typeface="Arial"/>
                <a:cs typeface="Arial"/>
              </a:rPr>
              <a:t>–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autoloadera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procesora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pančeva</a:t>
            </a:r>
            <a:r>
              <a:rPr lang="mr-IN" sz="1400" dirty="0" smtClean="0">
                <a:latin typeface="Arial"/>
                <a:cs typeface="Arial"/>
              </a:rPr>
              <a:t>…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3619644"/>
            <a:ext cx="4556886" cy="100438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6946" y="3630568"/>
            <a:ext cx="38490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PRAVO MODULARNO </a:t>
            </a:r>
          </a:p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REŠENJE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3" name="Picture 2" descr="Untitled-1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9" b="25379"/>
          <a:stretch/>
        </p:blipFill>
        <p:spPr>
          <a:xfrm>
            <a:off x="4575162" y="1205750"/>
            <a:ext cx="4581135" cy="171764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599411" y="5301208"/>
            <a:ext cx="4556886" cy="1004384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5162" y="5460383"/>
            <a:ext cx="404008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 err="1" smtClean="0">
                <a:solidFill>
                  <a:srgbClr val="FFFFFF"/>
                </a:solidFill>
                <a:latin typeface="Arial"/>
                <a:cs typeface="Arial"/>
              </a:rPr>
              <a:t>Flexibilno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  <a:latin typeface="Arial"/>
                <a:cs typeface="Arial"/>
              </a:rPr>
              <a:t>pouzdano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7504" y="5496849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Osvetljavanje ploča svih proizvođača. Potpuna nezavisnost i sigurnost.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4</a:t>
            </a:fld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PRVI ZAISTA MODULARNI SISTEM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71706" y="3040245"/>
            <a:ext cx="4127705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err="1" smtClean="0">
                <a:latin typeface="Arial"/>
                <a:cs typeface="Arial"/>
              </a:rPr>
              <a:t>Potpuno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modularan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sistem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 err="1" smtClean="0">
                <a:latin typeface="Arial"/>
                <a:cs typeface="Arial"/>
              </a:rPr>
              <a:t>Mogućnost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naknadnog</a:t>
            </a:r>
            <a:r>
              <a:rPr lang="en-US" sz="1400" dirty="0" smtClean="0">
                <a:latin typeface="Arial"/>
                <a:cs typeface="Arial"/>
              </a:rPr>
              <a:t> Upgrade-a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4127705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Jeftin UPGRADE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Povećanje produktivnosti i brzine rada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err="1" smtClean="0">
                <a:latin typeface="Arial"/>
                <a:cs typeface="Arial"/>
              </a:rPr>
              <a:t>Definisanje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konfiguracije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prilikom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poručivanja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5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AUTOMATSKI MOST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0245"/>
            <a:ext cx="3773641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smtClean="0">
                <a:latin typeface="Arial"/>
                <a:cs typeface="Arial"/>
              </a:rPr>
              <a:t>BUILT-IN </a:t>
            </a:r>
            <a:r>
              <a:rPr lang="en-US" sz="1400" dirty="0" err="1" smtClean="0">
                <a:latin typeface="Arial"/>
                <a:cs typeface="Arial"/>
              </a:rPr>
              <a:t>automatski</a:t>
            </a:r>
            <a:r>
              <a:rPr lang="en-US" sz="1400" dirty="0" smtClean="0">
                <a:latin typeface="Arial"/>
                <a:cs typeface="Arial"/>
              </a:rPr>
              <a:t> most </a:t>
            </a:r>
            <a:r>
              <a:rPr lang="en-US" sz="1400" dirty="0" err="1" smtClean="0">
                <a:latin typeface="Arial"/>
                <a:cs typeface="Arial"/>
              </a:rPr>
              <a:t>podesiv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za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svaku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razvijačicu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bilo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novu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bilo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korišćenu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5437558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Mogućnost brze izmene bez zastoja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Ušteda pri nabavci što utiče na KONKURENTNOST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en-US" sz="1400" dirty="0" err="1" smtClean="0">
                <a:latin typeface="Arial"/>
                <a:cs typeface="Arial"/>
              </a:rPr>
              <a:t>Širok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izbor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razvijačica</a:t>
            </a:r>
            <a:r>
              <a:rPr lang="en-US" sz="1400" dirty="0">
                <a:latin typeface="Arial"/>
                <a:cs typeface="Arial"/>
              </a:rPr>
              <a:t/>
            </a:r>
            <a:br>
              <a:rPr lang="en-US" sz="1400" dirty="0">
                <a:latin typeface="Arial"/>
                <a:cs typeface="Arial"/>
              </a:rPr>
            </a:b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6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PRILAGODLJIVO IZLAGANJE PLOČA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0245"/>
            <a:ext cx="3773641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>
                <a:latin typeface="Arial"/>
                <a:cs typeface="Arial"/>
              </a:rPr>
              <a:t>Prilagodljivo izlaganje </a:t>
            </a:r>
            <a:r>
              <a:rPr lang="hr-HR" sz="1400" dirty="0" smtClean="0">
                <a:latin typeface="Arial"/>
                <a:cs typeface="Arial"/>
              </a:rPr>
              <a:t>ploča</a:t>
            </a:r>
            <a:br>
              <a:rPr lang="hr-HR" sz="1400" dirty="0" smtClean="0">
                <a:latin typeface="Arial"/>
                <a:cs typeface="Arial"/>
              </a:rPr>
            </a:br>
            <a:r>
              <a:rPr lang="hr-HR" sz="1400" b="1" cap="all" dirty="0" smtClean="0">
                <a:latin typeface="Arial"/>
                <a:cs typeface="Arial"/>
              </a:rPr>
              <a:t>reverzno </a:t>
            </a:r>
            <a:r>
              <a:rPr lang="hr-HR" sz="1400" b="1" cap="all" dirty="0">
                <a:latin typeface="Arial"/>
                <a:cs typeface="Arial"/>
              </a:rPr>
              <a:t>i pravolinijsko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Ušteda prostora i moguće pozicioniranje u malim prostorijama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Jednostavna relokacija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>
                <a:latin typeface="Arial"/>
                <a:cs typeface="Arial"/>
              </a:rPr>
              <a:t>Fiksno - samo jedno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7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JEDAN CTP </a:t>
            </a:r>
            <a:r>
              <a:rPr lang="mr-IN" sz="2400" dirty="0" smtClean="0">
                <a:solidFill>
                  <a:srgbClr val="60B915"/>
                </a:solidFill>
                <a:latin typeface="Arial"/>
                <a:cs typeface="Arial"/>
              </a:rPr>
              <a:t>–</a:t>
            </a: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 3 RAZVIJAČICE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040245"/>
            <a:ext cx="3773641" cy="109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>
                <a:latin typeface="Arial"/>
                <a:cs typeface="Arial"/>
              </a:rPr>
              <a:t>Automatski izlazni most u svim pravcima, mogucnost 3 </a:t>
            </a:r>
            <a:r>
              <a:rPr lang="hr-HR" sz="1400" smtClean="0">
                <a:latin typeface="Arial"/>
                <a:cs typeface="Arial"/>
              </a:rPr>
              <a:t>razvijacice 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Fleksibilnost u radu</a:t>
            </a: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Povećana produktivnost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>
                <a:latin typeface="Arial"/>
                <a:cs typeface="Arial"/>
              </a:rPr>
              <a:t>Fiksno - samo jedno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8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99992" y="2924944"/>
            <a:ext cx="4107601" cy="893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12" y="2924944"/>
            <a:ext cx="4107601" cy="8937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421" y="228184"/>
            <a:ext cx="6183021" cy="623300"/>
          </a:xfrm>
        </p:spPr>
        <p:txBody>
          <a:bodyPr>
            <a:noAutofit/>
          </a:bodyPr>
          <a:lstStyle/>
          <a:p>
            <a:pPr algn="l"/>
            <a:r>
              <a:rPr lang="hr-HR" sz="1400" b="1" dirty="0">
                <a:latin typeface="Arial"/>
                <a:cs typeface="Arial"/>
              </a:rPr>
              <a:t>KONCEPT CTP i CTcP</a:t>
            </a:r>
            <a:r>
              <a:rPr lang="en-US" sz="1400" b="1" dirty="0" smtClean="0">
                <a:latin typeface="Arial"/>
                <a:cs typeface="Arial"/>
              </a:rPr>
              <a:t/>
            </a:r>
            <a:br>
              <a:rPr lang="en-US" sz="1400" b="1" dirty="0" smtClean="0"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60B915"/>
                </a:solidFill>
                <a:latin typeface="Arial"/>
                <a:cs typeface="Arial"/>
              </a:rPr>
              <a:t>TEHNOLOŠKE PREDNOSTI</a:t>
            </a:r>
            <a:endParaRPr lang="en-US" sz="1400" b="1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1299" y="346346"/>
            <a:ext cx="166780" cy="397658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6084" y="1102527"/>
            <a:ext cx="6323171" cy="68820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Aft>
                <a:spcPts val="3000"/>
              </a:spcAft>
              <a:buNone/>
            </a:pPr>
            <a:r>
              <a:rPr lang="en-US" sz="2400" dirty="0" smtClean="0">
                <a:solidFill>
                  <a:srgbClr val="60B915"/>
                </a:solidFill>
                <a:latin typeface="Arial"/>
                <a:cs typeface="Arial"/>
              </a:rPr>
              <a:t>UNAPREĐEN KOMPRESOR</a:t>
            </a:r>
            <a:endParaRPr lang="en-US" sz="24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092" y="3149547"/>
            <a:ext cx="3773641" cy="577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Kompresor se nalazi unutar CTP-a</a:t>
            </a:r>
            <a:endParaRPr lang="en-US" sz="1400" b="1" cap="all" dirty="0" smtClean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7012" y="2029913"/>
            <a:ext cx="4107601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0720" y="2232701"/>
            <a:ext cx="1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CRON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03640" y="5488171"/>
            <a:ext cx="6040610" cy="906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smtClean="0">
                <a:latin typeface="Arial"/>
                <a:cs typeface="Arial"/>
              </a:rPr>
              <a:t>Ušteda prostora</a:t>
            </a:r>
            <a:endParaRPr lang="sr-Latn-CS" sz="1600" dirty="0" smtClean="0"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spcAft>
                <a:spcPts val="3000"/>
              </a:spcAft>
              <a:buFont typeface="Arial"/>
              <a:buNone/>
            </a:pPr>
            <a:r>
              <a:rPr lang="sr-Latn-CS" sz="1600" dirty="0" smtClean="0">
                <a:latin typeface="Arial"/>
                <a:cs typeface="Arial"/>
              </a:rPr>
              <a:t>Jednostavna relokacija</a:t>
            </a:r>
            <a:endParaRPr lang="sr-Latn-CS" sz="1600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9992" y="2029913"/>
            <a:ext cx="4107601" cy="8937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79538" y="2232701"/>
            <a:ext cx="1102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Ostali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99992" y="3149547"/>
            <a:ext cx="4127705" cy="669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3000"/>
              </a:spcAft>
              <a:buNone/>
            </a:pPr>
            <a:r>
              <a:rPr lang="hr-HR" sz="1400" dirty="0" smtClean="0">
                <a:latin typeface="Arial"/>
                <a:cs typeface="Arial"/>
              </a:rPr>
              <a:t>Mora biti eksterni kompresor</a:t>
            </a:r>
            <a:endParaRPr lang="en-US" sz="1400" dirty="0" smtClean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5989" y="4265938"/>
            <a:ext cx="2403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60B915"/>
                </a:solidFill>
                <a:latin typeface="Arial"/>
                <a:cs typeface="Arial"/>
              </a:rPr>
              <a:t>BENEFITI</a:t>
            </a:r>
            <a:r>
              <a:rPr lang="en-US" sz="2000" dirty="0" smtClean="0">
                <a:solidFill>
                  <a:srgbClr val="60B915"/>
                </a:solidFill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NOVOG REŠENJA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184856" y="5315632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4856" y="5912557"/>
            <a:ext cx="561483" cy="57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3000"/>
              </a:spcAft>
            </a:pPr>
            <a:r>
              <a:rPr lang="en-US" sz="3600" dirty="0">
                <a:solidFill>
                  <a:srgbClr val="60B915"/>
                </a:solidFill>
                <a:latin typeface="Arial"/>
                <a:cs typeface="Arial"/>
              </a:rPr>
              <a:t>✔</a:t>
            </a:r>
            <a:endParaRPr lang="sr-Latn-CS" sz="3600" dirty="0">
              <a:solidFill>
                <a:srgbClr val="60B915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36513" y="4350286"/>
            <a:ext cx="2137703" cy="893731"/>
          </a:xfrm>
          <a:prstGeom prst="rect">
            <a:avLst/>
          </a:prstGeom>
          <a:solidFill>
            <a:srgbClr val="60B9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EFB5-9A4C-924B-BCC6-DCD652DF1553}" type="slidenum">
              <a:rPr lang="en-US" smtClean="0"/>
              <a:t>9</a:t>
            </a:fld>
            <a:endParaRPr lang="en-US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>
          <a:xfrm>
            <a:off x="680466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1317</Words>
  <Application>Microsoft Office PowerPoint</Application>
  <PresentationFormat>On-screen Show (4:3)</PresentationFormat>
  <Paragraphs>378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Mangal</vt:lpstr>
      <vt:lpstr>Office Theme</vt:lpstr>
      <vt:lpstr>PowerPoint Presentation</vt:lpstr>
      <vt:lpstr>UVOD I PREDSTAVLJANJE</vt:lpstr>
      <vt:lpstr>UVOD I PREDSTAVLJANJE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KONCEPT CTP i CTcP TEHNOLOŠKE PREDNOSTI</vt:lpstr>
      <vt:lpstr>TEHNOLOGIJA CTcP TEHNOLOŠKE PREDNOSTI</vt:lpstr>
      <vt:lpstr>TEHNOLOGIJA CTcP TEHNOLOŠKE PREDNOSTI</vt:lpstr>
      <vt:lpstr>TEHNOLOGIJA CTcP TEHNOLOŠKE PREDNOSTI</vt:lpstr>
      <vt:lpstr>SERVIS I PODRŠKA TEHNOLOŠKE PREDNOSTI</vt:lpstr>
      <vt:lpstr>KOMPLETNA PONUDA SVE TEHNOLOGIJE</vt:lpstr>
      <vt:lpstr>EKONOMSKA KALKULACIJA PRIMER</vt:lpstr>
      <vt:lpstr>NAJNOVIJA TEHNOLOŠKA DOSTIGNUĆA U CTP INDUSTRIJI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</dc:creator>
  <cp:lastModifiedBy>Windows User</cp:lastModifiedBy>
  <cp:revision>219</cp:revision>
  <dcterms:created xsi:type="dcterms:W3CDTF">2014-11-06T23:33:11Z</dcterms:created>
  <dcterms:modified xsi:type="dcterms:W3CDTF">2017-03-09T07:05:54Z</dcterms:modified>
</cp:coreProperties>
</file>