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91175" cy="13717588"/>
  <p:notesSz cx="9866313" cy="6754813"/>
  <p:embeddedFontLst>
    <p:embeddedFont>
      <p:font typeface="Trebuchet MS" panose="020B0603020202020204" pitchFamily="34" charset="0"/>
      <p:regular r:id="rId15"/>
      <p:bold r:id="rId16"/>
      <p:italic r:id="rId17"/>
      <p:boldItalic r:id="rId18"/>
    </p:embeddedFont>
    <p:embeddedFont>
      <p:font typeface="Play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13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275137" cy="338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588000" y="0"/>
            <a:ext cx="4276725" cy="338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414712" y="844550"/>
            <a:ext cx="3038475" cy="2279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50" cy="2659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defRPr/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defRPr/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defRPr/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416675"/>
            <a:ext cx="4275137" cy="338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725" cy="338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</a:pP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</a:pP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</a:pPr>
            <a:endParaRPr/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</a:pPr>
            <a:endParaRPr/>
          </a:p>
          <a:p>
            <a:pPr marL="1828800" marR="0" lvl="4" indent="0" algn="l" rtl="0">
              <a:spcBef>
                <a:spcPts val="0"/>
              </a:spcBef>
              <a:spcAft>
                <a:spcPts val="0"/>
              </a:spcAft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50" cy="26590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475" cy="2279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50" cy="26590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475" cy="2279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414712" y="844550"/>
            <a:ext cx="3038399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987425" y="3251200"/>
            <a:ext cx="7893000" cy="265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5588000" y="6416675"/>
            <a:ext cx="4276800" cy="3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lvl="1" indent="0" algn="ctr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ctr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800" lvl="0" indent="-27940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1485900" lvl="1" indent="-21590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2286000" lvl="2" indent="-152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3200400" lvl="3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4114800" lvl="4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800" lvl="0" indent="-27940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1485900" lvl="1" indent="-21590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2286000" lvl="2" indent="-152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3200400" lvl="3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4114800" lvl="4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775" y="12333288"/>
            <a:ext cx="5284787" cy="10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1537" y="12333288"/>
            <a:ext cx="14731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399" cy="136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buFont typeface="Trebuchet MS"/>
              <a:defRPr sz="4800" b="1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657350" y="3200775"/>
            <a:ext cx="16031099" cy="903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/>
          <p:nvPr/>
        </p:nvSpPr>
        <p:spPr>
          <a:xfrm>
            <a:off x="1657350" y="522089"/>
            <a:ext cx="16128999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3600" b="1">
                <a:solidFill>
                  <a:schemeClr val="dk1"/>
                </a:solidFill>
              </a:rPr>
              <a:t>Print.FEST 2017 | Dimenzija (ni)je važna</a:t>
            </a:r>
          </a:p>
        </p:txBody>
      </p:sp>
      <p:grpSp>
        <p:nvGrpSpPr>
          <p:cNvPr id="19" name="Shape 19"/>
          <p:cNvGrpSpPr/>
          <p:nvPr/>
        </p:nvGrpSpPr>
        <p:grpSpPr>
          <a:xfrm>
            <a:off x="14874148" y="12232125"/>
            <a:ext cx="3064596" cy="1269974"/>
            <a:chOff x="14721748" y="12232125"/>
            <a:chExt cx="3064596" cy="1269974"/>
          </a:xfrm>
        </p:grpSpPr>
        <p:pic>
          <p:nvPicPr>
            <p:cNvPr id="20" name="Shape 20" descr="pecat_HR6_cb.jpg"/>
            <p:cNvPicPr preferRelativeResize="0"/>
            <p:nvPr/>
          </p:nvPicPr>
          <p:blipFill rotWithShape="1">
            <a:blip r:embed="rId4">
              <a:alphaModFix/>
            </a:blip>
            <a:srcRect l="40589"/>
            <a:stretch/>
          </p:blipFill>
          <p:spPr>
            <a:xfrm>
              <a:off x="14721748" y="12232125"/>
              <a:ext cx="2045276" cy="1269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1" descr="pecat_HR6_cb.jpg"/>
            <p:cNvPicPr preferRelativeResize="0"/>
            <p:nvPr/>
          </p:nvPicPr>
          <p:blipFill rotWithShape="1">
            <a:blip r:embed="rId4">
              <a:alphaModFix/>
            </a:blip>
            <a:srcRect l="-434" r="63923"/>
            <a:stretch/>
          </p:blipFill>
          <p:spPr>
            <a:xfrm>
              <a:off x="16529395" y="12232950"/>
              <a:ext cx="1256949" cy="12691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800" lvl="0" indent="-27940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1485900" lvl="1" indent="-21590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2286000" lvl="2" indent="-152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3200400" lvl="3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4114800" lvl="4" indent="-203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67543" y="9087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67543" y="2234283"/>
            <a:ext cx="4038599" cy="4205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58544" y="2234283"/>
            <a:ext cx="4038599" cy="4205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hyperlink" Target="http://www.sculpteo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apeways.com/" TargetMode="External"/><Relationship Id="rId5" Type="http://schemas.openxmlformats.org/officeDocument/2006/relationships/hyperlink" Target="http://i.materialise.com/" TargetMode="Externa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www.3dhubs.com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www.makexyz.com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9313" y="377825"/>
            <a:ext cx="5284787" cy="10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02075" y="377825"/>
            <a:ext cx="1473199" cy="1066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Shape 61"/>
          <p:cNvGrpSpPr/>
          <p:nvPr/>
        </p:nvGrpSpPr>
        <p:grpSpPr>
          <a:xfrm>
            <a:off x="14874148" y="12232125"/>
            <a:ext cx="3064596" cy="1269974"/>
            <a:chOff x="14721748" y="12232125"/>
            <a:chExt cx="3064596" cy="1269974"/>
          </a:xfrm>
        </p:grpSpPr>
        <p:pic>
          <p:nvPicPr>
            <p:cNvPr id="62" name="Shape 62" descr="pecat_HR6_cb.jpg"/>
            <p:cNvPicPr preferRelativeResize="0"/>
            <p:nvPr/>
          </p:nvPicPr>
          <p:blipFill rotWithShape="1">
            <a:blip r:embed="rId5">
              <a:alphaModFix/>
            </a:blip>
            <a:srcRect l="40589"/>
            <a:stretch/>
          </p:blipFill>
          <p:spPr>
            <a:xfrm>
              <a:off x="14721748" y="12232125"/>
              <a:ext cx="2045276" cy="1269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Shape 63" descr="pecat_HR6_cb.jpg"/>
            <p:cNvPicPr preferRelativeResize="0"/>
            <p:nvPr/>
          </p:nvPicPr>
          <p:blipFill rotWithShape="1">
            <a:blip r:embed="rId5">
              <a:alphaModFix/>
            </a:blip>
            <a:srcRect l="-434" r="63923"/>
            <a:stretch/>
          </p:blipFill>
          <p:spPr>
            <a:xfrm>
              <a:off x="16529395" y="12232950"/>
              <a:ext cx="1256949" cy="12691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Shape 64"/>
          <p:cNvSpPr txBox="1"/>
          <p:nvPr/>
        </p:nvSpPr>
        <p:spPr>
          <a:xfrm>
            <a:off x="5832475" y="9801225"/>
            <a:ext cx="10796700" cy="3052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3200" b="1">
                <a:latin typeface="Play"/>
                <a:ea typeface="Play"/>
                <a:cs typeface="Play"/>
                <a:sym typeface="Play"/>
              </a:rPr>
              <a:t>PRINT.Fest</a:t>
            </a:r>
            <a:r>
              <a:rPr lang="hr-HR" sz="3200">
                <a:latin typeface="Play"/>
                <a:ea typeface="Play"/>
                <a:cs typeface="Play"/>
                <a:sym typeface="Play"/>
              </a:rPr>
              <a:t/>
            </a:r>
            <a:br>
              <a:rPr lang="hr-HR" sz="3200">
                <a:latin typeface="Play"/>
                <a:ea typeface="Play"/>
                <a:cs typeface="Play"/>
                <a:sym typeface="Play"/>
              </a:rPr>
            </a:br>
            <a:r>
              <a:rPr lang="hr-HR" sz="3200">
                <a:latin typeface="Play"/>
                <a:ea typeface="Play"/>
                <a:cs typeface="Play"/>
                <a:sym typeface="Play"/>
              </a:rPr>
              <a:t>Dani s Gospodinom Printom</a:t>
            </a:r>
            <a:br>
              <a:rPr lang="hr-HR" sz="3200">
                <a:latin typeface="Play"/>
                <a:ea typeface="Play"/>
                <a:cs typeface="Play"/>
                <a:sym typeface="Play"/>
              </a:rPr>
            </a:br>
            <a:endParaRPr lang="hr-HR" sz="3200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3200">
                <a:latin typeface="Play"/>
                <a:ea typeface="Play"/>
                <a:cs typeface="Play"/>
                <a:sym typeface="Play"/>
              </a:rPr>
              <a:t>Hotel Sheraton 9.3.2016.</a:t>
            </a:r>
          </a:p>
          <a:p>
            <a:pPr marL="0" marR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/>
            </a:r>
            <a:b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</a:br>
            <a:endParaRPr lang="hr-HR" sz="16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11200775" y="2636850"/>
            <a:ext cx="5428500" cy="2584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/>
            </a:r>
            <a:b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</a:br>
            <a:endParaRPr lang="hr-HR" sz="16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Mr.sc. Roberto Vdović</a:t>
            </a:r>
            <a: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b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</a:br>
            <a:endParaRPr lang="hr-HR" sz="16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4800" b="1"/>
              <a:t>Dimenzija </a:t>
            </a:r>
            <a:br>
              <a:rPr lang="hr-HR" sz="4800" b="1"/>
            </a:br>
            <a:r>
              <a:rPr lang="hr-HR" sz="4800" b="1"/>
              <a:t>(ni)je važna</a:t>
            </a:r>
          </a:p>
          <a:p>
            <a:pPr lvl="0" algn="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200">
              <a:solidFill>
                <a:schemeClr val="dk1"/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SzPct val="25000"/>
              <a:buNone/>
            </a:pPr>
            <a: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/>
            </a:r>
            <a:br>
              <a:rPr lang="hr-HR" sz="16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</a:br>
            <a:endParaRPr lang="hr-HR" sz="1600" b="0" i="0" u="none" strike="noStrike" cap="non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6" name="Shape 66" descr="untitled.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8624" y="2014549"/>
            <a:ext cx="6434648" cy="10095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/>
              <a:t>3D printers market, 2014 &gt; 2018 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9/11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050" y="2970487"/>
            <a:ext cx="14478000" cy="891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-HR"/>
              <a:t>3D printing market potential by 2025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10/11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050" y="3351511"/>
            <a:ext cx="14478000" cy="81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399" cy="1366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>
                <a:solidFill>
                  <a:schemeClr val="dk2"/>
                </a:solidFill>
              </a:rPr>
              <a:t>Q&amp;A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1657350" y="3200775"/>
            <a:ext cx="16031099" cy="9031499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6400">
              <a:solidFill>
                <a:schemeClr val="dk1"/>
              </a:solidFill>
            </a:endParaRPr>
          </a:p>
          <a:p>
            <a:pPr marL="685800" marR="0" lvl="0" indent="-685800" algn="ctr" rtl="0"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3600">
              <a:solidFill>
                <a:schemeClr val="dk1"/>
              </a:solidFill>
            </a:endParaRPr>
          </a:p>
          <a:p>
            <a:pPr marL="685800" marR="0" lvl="0" indent="-685800" algn="ctr" rtl="0"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hr-HR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Roberto Vdović</a:t>
            </a:r>
          </a:p>
          <a:p>
            <a:pPr marL="685800" marR="0" lvl="0" indent="-685800" algn="ctr" rtl="0"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hr-HR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roberto.vdovic@arhitekt.hr</a:t>
            </a:r>
            <a:br>
              <a:rPr lang="hr-HR" sz="4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hr-HR" sz="4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marR="0" lvl="0" indent="-685800" algn="ctr" rtl="0"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48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0"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r-HR" sz="4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FabLab.HR</a:t>
            </a:r>
          </a:p>
          <a:p>
            <a:pPr marL="685800"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hr-HR" sz="4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info@fablab.hr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11/11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1657350" y="3441769"/>
            <a:ext cx="3791100" cy="2584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8786" b="8785"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Shape 72" descr="Charles-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8123" y="3441773"/>
            <a:ext cx="4512000" cy="23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 descr="https://encrypted-tbn3.gstatic.com/images?q=tbn:ANd9GcRZ87Cw0EHwc3kGQm7iEuG9xlQSblWspyx-jQauGjVcdpNfdgMA"/>
          <p:cNvPicPr preferRelativeResize="0"/>
          <p:nvPr/>
        </p:nvPicPr>
        <p:blipFill rotWithShape="1">
          <a:blip r:embed="rId5">
            <a:alphaModFix/>
          </a:blip>
          <a:srcRect l="277" t="13347" r="52769" b="14195"/>
          <a:stretch/>
        </p:blipFill>
        <p:spPr>
          <a:xfrm>
            <a:off x="10219799" y="3441773"/>
            <a:ext cx="2290200" cy="23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399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/>
              <a:t>History</a:t>
            </a:r>
          </a:p>
        </p:txBody>
      </p:sp>
      <p:sp>
        <p:nvSpPr>
          <p:cNvPr id="75" name="Shape 75"/>
          <p:cNvSpPr/>
          <p:nvPr/>
        </p:nvSpPr>
        <p:spPr>
          <a:xfrm>
            <a:off x="644575" y="6254375"/>
            <a:ext cx="16783500" cy="496800"/>
          </a:xfrm>
          <a:prstGeom prst="chevron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2860525" y="6152425"/>
            <a:ext cx="2599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1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hr-HR" sz="2400" b="1">
                <a:solidFill>
                  <a:schemeClr val="dk1"/>
                </a:solidFill>
              </a:rPr>
              <a:t>83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prvi uređaj za 3D ispis (Chuck Hull)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082175" y="6152425"/>
            <a:ext cx="2713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1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hr-HR" sz="2400" b="1">
                <a:solidFill>
                  <a:schemeClr val="dk1"/>
                </a:solidFill>
              </a:rPr>
              <a:t>86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patentirana stereolitografija</a:t>
            </a:r>
            <a:br>
              <a:rPr lang="hr-HR" sz="2400">
                <a:solidFill>
                  <a:schemeClr val="dk1"/>
                </a:solidFill>
              </a:rPr>
            </a:br>
            <a:r>
              <a:rPr lang="hr-HR" sz="2400">
                <a:solidFill>
                  <a:schemeClr val="dk1"/>
                </a:solidFill>
              </a:rPr>
              <a:t>SLA, UV laser (Chuck Hull)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491175" y="6152425"/>
            <a:ext cx="2713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1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hr-HR" sz="2400" b="1">
                <a:solidFill>
                  <a:schemeClr val="dk1"/>
                </a:solidFill>
              </a:rPr>
              <a:t>89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Laser sintering</a:t>
            </a:r>
            <a:br>
              <a:rPr lang="hr-HR" sz="2400">
                <a:solidFill>
                  <a:schemeClr val="dk1"/>
                </a:solidFill>
              </a:rPr>
            </a:br>
            <a:r>
              <a:rPr lang="hr-HR" sz="2400">
                <a:solidFill>
                  <a:schemeClr val="dk1"/>
                </a:solidFill>
              </a:rPr>
              <a:t>SLS metale</a:t>
            </a:r>
            <a:br>
              <a:rPr lang="hr-HR" sz="2400">
                <a:solidFill>
                  <a:schemeClr val="dk1"/>
                </a:solidFill>
              </a:rPr>
            </a:br>
            <a:r>
              <a:rPr lang="hr-HR" sz="2400">
                <a:solidFill>
                  <a:schemeClr val="dk1"/>
                </a:solidFill>
              </a:rPr>
              <a:t>(Carl Deckard)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747775" y="6152425"/>
            <a:ext cx="2713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1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hr-HR" sz="2400" b="1">
                <a:solidFill>
                  <a:schemeClr val="dk1"/>
                </a:solidFill>
              </a:rPr>
              <a:t>96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prvi </a:t>
            </a:r>
            <a:r>
              <a:rPr lang="hr-HR" sz="2400">
                <a:solidFill>
                  <a:schemeClr val="dk1"/>
                </a:solidFill>
              </a:rPr>
              <a:t>komercijalni uređaj </a:t>
            </a:r>
            <a:br>
              <a:rPr lang="hr-HR" sz="2400">
                <a:solidFill>
                  <a:schemeClr val="dk1"/>
                </a:solidFill>
              </a:rPr>
            </a:br>
            <a:r>
              <a:rPr lang="hr-HR" sz="2400">
                <a:solidFill>
                  <a:schemeClr val="dk1"/>
                </a:solidFill>
              </a:rPr>
              <a:t>(3D Systems)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4360452" y="6152425"/>
            <a:ext cx="2713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2013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30 godina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2400">
                <a:solidFill>
                  <a:schemeClr val="dk1"/>
                </a:solidFill>
              </a:rPr>
              <a:t>od prvog 3D ispisanog predmeta</a:t>
            </a:r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36250" y="8609324"/>
            <a:ext cx="4843200" cy="23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919052" y="6152425"/>
            <a:ext cx="28224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2005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RepRap projekt</a:t>
            </a:r>
            <a:br>
              <a:rPr lang="hr-HR" sz="2400">
                <a:solidFill>
                  <a:schemeClr val="dk1"/>
                </a:solidFill>
              </a:rPr>
            </a:br>
            <a:r>
              <a:rPr lang="hr-HR" sz="2400">
                <a:solidFill>
                  <a:schemeClr val="dk1"/>
                </a:solidFill>
              </a:rPr>
              <a:t>FDM &gt; FFF</a:t>
            </a:r>
          </a:p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>
                <a:solidFill>
                  <a:schemeClr val="dk1"/>
                </a:solidFill>
              </a:rPr>
              <a:t>(Adrian Bowyer)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44575" y="6152425"/>
            <a:ext cx="2599800" cy="2218500"/>
          </a:xfrm>
          <a:prstGeom prst="rect">
            <a:avLst/>
          </a:prstGeom>
          <a:noFill/>
          <a:ln>
            <a:noFill/>
          </a:ln>
        </p:spPr>
        <p:txBody>
          <a:bodyPr lIns="182875" tIns="182875" rIns="182875" bIns="182875" anchor="t" anchorCtr="0">
            <a:noAutofit/>
          </a:bodyPr>
          <a:lstStyle/>
          <a:p>
            <a:pPr marL="228634" marR="0" lvl="0" indent="-3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1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hr-HR" sz="2400" b="1">
                <a:solidFill>
                  <a:schemeClr val="dk1"/>
                </a:solidFill>
              </a:rPr>
              <a:t>58</a:t>
            </a:r>
            <a:r>
              <a:rPr lang="hr-HR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r-HR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r-HR" sz="2400">
                <a:solidFill>
                  <a:schemeClr val="dk1"/>
                </a:solidFill>
              </a:rPr>
              <a:t>prvo glodalo spojeno na računalo CNC (M.I.T.)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2/11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/>
              <a:t>Additive vs. Substractive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t="30112" b="17002"/>
          <a:stretch/>
        </p:blipFill>
        <p:spPr>
          <a:xfrm>
            <a:off x="3709401" y="3140820"/>
            <a:ext cx="10872349" cy="431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l="1677" r="45062"/>
          <a:stretch/>
        </p:blipFill>
        <p:spPr>
          <a:xfrm>
            <a:off x="8756331" y="7900243"/>
            <a:ext cx="5825421" cy="382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l="55066"/>
          <a:stretch/>
        </p:blipFill>
        <p:spPr>
          <a:xfrm>
            <a:off x="3709405" y="7900243"/>
            <a:ext cx="4914714" cy="382631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3/11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/>
              <a:t>Additive technologies</a:t>
            </a:r>
          </a:p>
        </p:txBody>
      </p:sp>
      <p:grpSp>
        <p:nvGrpSpPr>
          <p:cNvPr id="101" name="Shape 101"/>
          <p:cNvGrpSpPr/>
          <p:nvPr/>
        </p:nvGrpSpPr>
        <p:grpSpPr>
          <a:xfrm>
            <a:off x="7371302" y="8003922"/>
            <a:ext cx="4699444" cy="3942851"/>
            <a:chOff x="2002837" y="3500725"/>
            <a:chExt cx="5715000" cy="6720387"/>
          </a:xfrm>
        </p:grpSpPr>
        <p:pic>
          <p:nvPicPr>
            <p:cNvPr id="102" name="Shape 1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2837" y="3500725"/>
              <a:ext cx="5715000" cy="313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02837" y="6963562"/>
              <a:ext cx="5715000" cy="3257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275" y="9517191"/>
            <a:ext cx="5533359" cy="257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 t="15318"/>
          <a:stretch/>
        </p:blipFill>
        <p:spPr>
          <a:xfrm>
            <a:off x="12835350" y="7012725"/>
            <a:ext cx="5227200" cy="24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59272" y="3522295"/>
            <a:ext cx="4709355" cy="341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8">
            <a:alphaModFix/>
          </a:blip>
          <a:srcRect l="3396" t="3914" r="2005" b="2880"/>
          <a:stretch/>
        </p:blipFill>
        <p:spPr>
          <a:xfrm>
            <a:off x="7371325" y="3421600"/>
            <a:ext cx="4709350" cy="3813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Shape 108"/>
          <p:cNvGrpSpPr/>
          <p:nvPr/>
        </p:nvGrpSpPr>
        <p:grpSpPr>
          <a:xfrm>
            <a:off x="1679150" y="3449551"/>
            <a:ext cx="4709350" cy="3898925"/>
            <a:chOff x="16636425" y="8291600"/>
            <a:chExt cx="4709350" cy="4186091"/>
          </a:xfrm>
        </p:grpSpPr>
        <p:pic>
          <p:nvPicPr>
            <p:cNvPr id="109" name="Shape 10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636425" y="8291600"/>
              <a:ext cx="4709350" cy="418609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0" name="Shape 110"/>
            <p:cNvCxnSpPr/>
            <p:nvPr/>
          </p:nvCxnSpPr>
          <p:spPr>
            <a:xfrm flipH="1">
              <a:off x="19481275" y="8998237"/>
              <a:ext cx="420600" cy="12615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111" name="Shape 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5325" y="8079725"/>
            <a:ext cx="4494274" cy="381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657350" y="2839725"/>
            <a:ext cx="4709400" cy="61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82875" tIns="182875" rIns="182875" bIns="182875" anchor="ctr" anchorCtr="0">
            <a:noAutofit/>
          </a:bodyPr>
          <a:lstStyle/>
          <a:p>
            <a:pPr marL="228634" marR="0" lvl="0" indent="-3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SLA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371300" y="2836025"/>
            <a:ext cx="4709400" cy="61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82875" tIns="182875" rIns="182875" bIns="182875" anchor="ctr" anchorCtr="0">
            <a:noAutofit/>
          </a:bodyPr>
          <a:lstStyle/>
          <a:p>
            <a:pPr marL="228634" marR="0" lvl="0" indent="-3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FDM / FFF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3085250" y="2811387"/>
            <a:ext cx="4709400" cy="61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82875" tIns="182875" rIns="182875" bIns="182875" anchor="ctr" anchorCtr="0">
            <a:noAutofit/>
          </a:bodyPr>
          <a:lstStyle/>
          <a:p>
            <a:pPr marL="228634" marR="0" lvl="0" indent="-3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CLIP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371300" y="7393250"/>
            <a:ext cx="4709400" cy="61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82875" tIns="182875" rIns="182875" bIns="182875" anchor="ctr" anchorCtr="0">
            <a:noAutofit/>
          </a:bodyPr>
          <a:lstStyle/>
          <a:p>
            <a:pPr marL="228634" marR="0" lvl="0" indent="-3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MULTI JET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679125" y="7393250"/>
            <a:ext cx="4709400" cy="610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82875" tIns="182875" rIns="182875" bIns="182875" anchor="ctr" anchorCtr="0">
            <a:noAutofit/>
          </a:bodyPr>
          <a:lstStyle/>
          <a:p>
            <a:pPr marL="228634" marR="0" lvl="0" indent="-3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hr-HR" sz="2400" b="1">
                <a:solidFill>
                  <a:schemeClr val="dk1"/>
                </a:solidFill>
              </a:rPr>
              <a:t>DLP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4/11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/>
              <a:t>Scale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l="12994" r="11322"/>
          <a:stretch/>
        </p:blipFill>
        <p:spPr>
          <a:xfrm>
            <a:off x="1757149" y="7416550"/>
            <a:ext cx="6475826" cy="448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7150" y="2836025"/>
            <a:ext cx="6475825" cy="440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5/11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2600" y="2836030"/>
            <a:ext cx="69342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07497" y="7493749"/>
            <a:ext cx="7807254" cy="440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-HR"/>
              <a:t>Filament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t="10738"/>
          <a:stretch/>
        </p:blipFill>
        <p:spPr>
          <a:xfrm>
            <a:off x="1657350" y="2836025"/>
            <a:ext cx="7048232" cy="888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6200" y="3403846"/>
            <a:ext cx="7143750" cy="415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6200" y="7812087"/>
            <a:ext cx="7143750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9411725" y="2481650"/>
            <a:ext cx="7048200" cy="9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3000">
                <a:solidFill>
                  <a:srgbClr val="404040"/>
                </a:solidFill>
                <a:highlight>
                  <a:srgbClr val="FEFEFE"/>
                </a:highlight>
              </a:rPr>
              <a:t>Polylactic acid (PLA), ABS, Nylon,...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r="-61" b="81"/>
          <a:stretch/>
        </p:blipFill>
        <p:spPr>
          <a:xfrm>
            <a:off x="9736975" y="3232013"/>
            <a:ext cx="5700600" cy="427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4">
            <a:alphaModFix/>
          </a:blip>
          <a:srcRect r="-61" b="81"/>
          <a:stretch/>
        </p:blipFill>
        <p:spPr>
          <a:xfrm>
            <a:off x="9827000" y="7529525"/>
            <a:ext cx="5700600" cy="427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13953412" y="10012250"/>
            <a:ext cx="3870300" cy="52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http://i.materialise.com/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400"/>
              <a:t>BE</a:t>
            </a:r>
          </a:p>
        </p:txBody>
      </p:sp>
      <p:sp>
        <p:nvSpPr>
          <p:cNvPr id="146" name="Shape 146"/>
          <p:cNvSpPr/>
          <p:nvPr/>
        </p:nvSpPr>
        <p:spPr>
          <a:xfrm>
            <a:off x="14919412" y="7929887"/>
            <a:ext cx="2904300" cy="51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www.sculteo.com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400"/>
              <a:t>FR</a:t>
            </a:r>
          </a:p>
        </p:txBody>
      </p:sp>
      <p:sp>
        <p:nvSpPr>
          <p:cNvPr id="147" name="Shape 147"/>
          <p:cNvSpPr/>
          <p:nvPr/>
        </p:nvSpPr>
        <p:spPr>
          <a:xfrm>
            <a:off x="14330212" y="5847525"/>
            <a:ext cx="3493500" cy="51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www.shapeways.com</a:t>
            </a:r>
            <a:r>
              <a:rPr lang="hr-HR" sz="2400"/>
              <a:t>                                                 NL &gt; USA</a:t>
            </a:r>
            <a:r>
              <a:rPr lang="hr-HR"/>
              <a:t/>
            </a:r>
            <a:br>
              <a:rPr lang="hr-HR"/>
            </a:br>
            <a:endParaRPr lang="hr-HR"/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399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-HR"/>
              <a:t>(Global) 3D printing services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t="1136"/>
          <a:stretch/>
        </p:blipFill>
        <p:spPr>
          <a:xfrm>
            <a:off x="1657350" y="3232024"/>
            <a:ext cx="7781650" cy="848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6/11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3628274" y="6689250"/>
            <a:ext cx="3738300" cy="51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</a:t>
            </a:r>
            <a:r>
              <a:rPr lang="hr-HR" sz="2700" u="sng">
                <a:solidFill>
                  <a:schemeClr val="hlink"/>
                </a:solidFill>
                <a:hlinkClick r:id="rId3"/>
              </a:rPr>
              <a:t>.3dhubs.com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400"/>
              <a:t> mreža 27.769 printera 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-HR"/>
              <a:t>(Local) 3D hubs</a:t>
            </a: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 t="2398" b="4274"/>
          <a:stretch/>
        </p:blipFill>
        <p:spPr>
          <a:xfrm>
            <a:off x="11960600" y="3232025"/>
            <a:ext cx="5700600" cy="34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 l="-1339" t="2449" r="1339" b="4048"/>
          <a:stretch/>
        </p:blipFill>
        <p:spPr>
          <a:xfrm>
            <a:off x="11960600" y="7594325"/>
            <a:ext cx="5700600" cy="34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/>
          <p:nvPr/>
        </p:nvSpPr>
        <p:spPr>
          <a:xfrm>
            <a:off x="12577125" y="11061475"/>
            <a:ext cx="4941599" cy="51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hr-HR" sz="27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</a:t>
            </a:r>
            <a:r>
              <a:rPr lang="hr-HR" sz="2700" u="sng">
                <a:solidFill>
                  <a:schemeClr val="hlink"/>
                </a:solidFill>
                <a:hlinkClick r:id="rId6"/>
              </a:rPr>
              <a:t>.makexyz.com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r-HR" sz="2400"/>
              <a:t>7/11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7">
            <a:alphaModFix/>
          </a:blip>
          <a:srcRect l="23649" t="9509" r="21556" b="22025"/>
          <a:stretch/>
        </p:blipFill>
        <p:spPr>
          <a:xfrm>
            <a:off x="736266" y="3232025"/>
            <a:ext cx="11140833" cy="782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657350" y="1469512"/>
            <a:ext cx="15719400" cy="136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-HR"/>
              <a:t>Bridge manufacturing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49" y="2988424"/>
            <a:ext cx="15719400" cy="8842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16538200" y="613175"/>
            <a:ext cx="1243800" cy="6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hr-HR" sz="2400"/>
              <a:t>8/11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f_Powerpoint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Custom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Trebuchet MS</vt:lpstr>
      <vt:lpstr>Play</vt:lpstr>
      <vt:lpstr>Arial</vt:lpstr>
      <vt:lpstr>Calibri</vt:lpstr>
      <vt:lpstr>Af_Powerpoint2</vt:lpstr>
      <vt:lpstr>PowerPoint Presentation</vt:lpstr>
      <vt:lpstr>History</vt:lpstr>
      <vt:lpstr>Additive vs. Substractive</vt:lpstr>
      <vt:lpstr>Additive technologies</vt:lpstr>
      <vt:lpstr>Scale</vt:lpstr>
      <vt:lpstr>Filament</vt:lpstr>
      <vt:lpstr>(Global) 3D printing services</vt:lpstr>
      <vt:lpstr>(Local) 3D hubs</vt:lpstr>
      <vt:lpstr>Bridge manufacturing</vt:lpstr>
      <vt:lpstr>3D printers market, 2014 &gt; 2018 </vt:lpstr>
      <vt:lpstr>3D printing market potential by 2025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1</cp:revision>
  <dcterms:modified xsi:type="dcterms:W3CDTF">2017-03-09T11:09:17Z</dcterms:modified>
</cp:coreProperties>
</file>