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269" r:id="rId1"/>
    <p:sldMasterId id="2147484287" r:id="rId2"/>
    <p:sldMasterId id="2147484299" r:id="rId3"/>
    <p:sldMasterId id="2147484311" r:id="rId4"/>
    <p:sldMasterId id="2147484323" r:id="rId5"/>
  </p:sldMasterIdLst>
  <p:notesMasterIdLst>
    <p:notesMasterId r:id="rId33"/>
  </p:notesMasterIdLst>
  <p:sldIdLst>
    <p:sldId id="256" r:id="rId6"/>
    <p:sldId id="267" r:id="rId7"/>
    <p:sldId id="279" r:id="rId8"/>
    <p:sldId id="299" r:id="rId9"/>
    <p:sldId id="264" r:id="rId10"/>
    <p:sldId id="260" r:id="rId11"/>
    <p:sldId id="265" r:id="rId12"/>
    <p:sldId id="272" r:id="rId13"/>
    <p:sldId id="280" r:id="rId14"/>
    <p:sldId id="281" r:id="rId15"/>
    <p:sldId id="262" r:id="rId16"/>
    <p:sldId id="269" r:id="rId17"/>
    <p:sldId id="268" r:id="rId18"/>
    <p:sldId id="270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87" r:id="rId30"/>
    <p:sldId id="275" r:id="rId31"/>
    <p:sldId id="30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39"/>
    <p:restoredTop sz="77744"/>
  </p:normalViewPr>
  <p:slideViewPr>
    <p:cSldViewPr snapToGrid="0" snapToObjects="1">
      <p:cViewPr>
        <p:scale>
          <a:sx n="77" d="100"/>
          <a:sy n="77" d="100"/>
        </p:scale>
        <p:origin x="664" y="4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B90C1-2C8D-5C42-A6E4-4EB2D5BE751C}" type="datetimeFigureOut">
              <a:t>10.03.2017.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0F2D0-E340-8647-A976-592E2C4A003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31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0F2D0-E340-8647-A976-592E2C4A0039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99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0F2D0-E340-8647-A976-592E2C4A0039}" type="slidenum"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21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0F2D0-E340-8647-A976-592E2C4A0039}" type="slidenum"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10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0F2D0-E340-8647-A976-592E2C4A0039}" type="slidenum"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78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0F2D0-E340-8647-A976-592E2C4A0039}" type="slidenum"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56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0F2D0-E340-8647-A976-592E2C4A0039}" type="slidenum"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8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0F2D0-E340-8647-A976-592E2C4A0039}" type="slidenum"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4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0F2D0-E340-8647-A976-592E2C4A0039}" type="slidenum"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85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0F2D0-E340-8647-A976-592E2C4A0039}" type="slidenum"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1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0F2D0-E340-8647-A976-592E2C4A0039}" type="slidenum"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14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80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2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FA23-3DF7-DC45-840F-C7B31DAD0762}" type="datetime1">
              <a:t>10.03.2017.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7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1C91-D6AA-F146-87BF-1BDD9B70EFC4}" type="datetime1">
              <a:t>10.03.2017.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1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619A-3DF6-5B48-B947-B2DCF9E7294E}" type="datetime1">
              <a:t>10.03.2017.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37281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D446-E564-6D4C-B1CF-A632B7CC5A8E}" type="datetime1">
              <a:t>10.03.2017.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9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4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7C92-4DAD-AF4E-A166-A8E9A3ABEFD8}" type="datetime1">
              <a:t>10.03.2017.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10364452" cy="16050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5" y="294337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9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62" y="294337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9" y="294337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48EC-8DEF-254C-962F-A22E978198A6}" type="datetime1">
              <a:t>10.03.2017.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5" y="610772"/>
            <a:ext cx="10364452" cy="160392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88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88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88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10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312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9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6" y="478109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E676-9322-394B-A2DC-893EC7D21BAC}" type="datetime1">
              <a:t>10.03.2017.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9"/>
            <a:ext cx="10364452" cy="342410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3C54-2E81-5341-A472-964680A35E7C}" type="datetime1">
              <a:t>10.03.2017.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13" y="609621"/>
            <a:ext cx="2553327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21"/>
            <a:ext cx="7658724" cy="518159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DB6C-91F5-BC40-A2BD-9D6F431599D1}" type="datetime1">
              <a:t>10.03.2017.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878DE-7F5A-E243-99A0-422CF7F8FA48}" type="datetime1">
              <a:t>10.03.2017.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960E-F0EE-5C40-9E84-B51954D33DD6}" type="datetime1">
              <a:t>10.03.2017.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9"/>
            <a:ext cx="10363827" cy="342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4581-3776-2A48-87BD-3BF6FB16A197}" type="datetime1">
              <a:t>10.03.2017.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DFB61-5F22-C443-92D0-06BD01DD8CCA}" type="datetime1">
              <a:t>10.03.2017.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7ADA-04C3-BA4B-9070-1DF9D0194622}" type="datetime1">
              <a:t>10.03.2017.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7F5B-51E3-A04E-B714-45D239080AE0}" type="datetime1">
              <a:t>10.03.2017.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1554-22C7-DA43-8DAA-BEF3BD5D3E65}" type="datetime1">
              <a:t>10.03.2017.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A27B-2242-6E47-A4EE-A03E08A92639}" type="datetime1">
              <a:t>10.03.2017.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867D-881D-DB43-A0DE-7C2993541F34}" type="datetime1">
              <a:t>10.03.2017.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21D3-8C0E-F14A-AB17-83D889F32349}" type="datetime1">
              <a:t>10.03.2017.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A6DBC-4160-7D42-9E47-76871296A41B}" type="datetime1">
              <a:t>10.03.2017.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7A96-2665-F94B-8028-7BEB6B234CA5}" type="datetime1">
              <a:t>10.03.2017.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5EA2-5C49-AF4A-B068-FB3DEB2FA8C7}" type="datetime1">
              <a:t>10.03.2017.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5342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82858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365747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57CC-2168-5A40-BC3D-51C99BC797C2}" type="datetime1">
              <a:t>10.03.2017.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8B24-7A63-6344-B803-039E15CE6D03}" type="datetime1">
              <a:t>10.03.2017.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60792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692B-25EB-C440-937D-90CFB426C8F5}" type="datetime1">
              <a:t>10.03.2017.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5453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7B355-2757-184E-B277-E33F22E3D3C1}" type="datetime1">
              <a:t>10.03.2017.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52623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46270-ADEC-984B-B145-D2C03D0347AF}" type="datetime1">
              <a:t>10.03.2017.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3289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CC11-838B-7547-98DF-6FE8E1AE8E89}" type="datetime1">
              <a:t>10.03.2017.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92211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8AC47-0CAC-9B43-B004-8D5E724C7F73}" type="datetime1">
              <a:t>10.03.2017.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78945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E539-7096-EB46-9347-7184CC1D1CA6}" type="datetime1">
              <a:t>10.03.2017.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48411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6CE4-E2BE-DC46-AE27-5D22CF2B1873}" type="datetime1">
              <a:t>10.03.2017.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80252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6F8AE-0D1F-C34F-9BAE-ED971FC4F926}" type="datetime1">
              <a:t>10.03.2017.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0904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7"/>
            <a:ext cx="2743200" cy="5851525"/>
          </a:xfrm>
        </p:spPr>
        <p:txBody>
          <a:bodyPr vert="eaVert"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7"/>
            <a:ext cx="8026400" cy="5851525"/>
          </a:xfrm>
        </p:spPr>
        <p:txBody>
          <a:bodyPr vert="eaVert"/>
          <a:lstStyle/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A41A-B78E-0446-BD05-D487EDED7552}" type="datetime1">
              <a:t>10.03.2017.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3558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7" y="618537"/>
            <a:ext cx="10364451" cy="159617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9"/>
            <a:ext cx="5106027" cy="342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9"/>
            <a:ext cx="5105400" cy="342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10B96-9FAA-A842-9998-A223467423EB}" type="datetime1">
              <a:t>10.03.2017.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CFC6-9C86-144E-AA3F-275F485C1313}" type="datetime1">
              <a:t>10.03.2017.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6431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B0F5-2713-2040-9686-950C0871ABB7}" type="datetime1">
              <a:t>10.03.2017.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09347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B2DA-2CEC-724E-9E1A-261606BEFCF9}" type="datetime1">
              <a:t>10.03.2017.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8265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3681-ABAB-7A4F-9A35-F67A6F071798}" type="datetime1">
              <a:t>10.03.2017.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3207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3D15-C7C1-B04F-9274-F0859A34D26C}" type="datetime1">
              <a:t>10.03.2017.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80191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2F99-9199-6C42-B764-36B8C5CEE4C7}" type="datetime1">
              <a:t>10.03.2017.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20311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7692-2A58-1744-B2FE-894D6B731F11}" type="datetime1">
              <a:t>10.03.2017.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24117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928FE-1C1D-3B4F-BC50-D4863E765AE9}" type="datetime1">
              <a:t>10.03.2017.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15439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C762-97CA-A248-A4B8-E949BEB856AA}" type="datetime1">
              <a:t>10.03.2017.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9485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F87F-39E1-C143-BD87-18754AAEDAEB}" type="datetime1">
              <a:t>10.03.2017.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704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7" y="618537"/>
            <a:ext cx="10364451" cy="159617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9" y="2371018"/>
            <a:ext cx="4873475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7" y="3051032"/>
            <a:ext cx="5106027" cy="27401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13" y="3051032"/>
            <a:ext cx="5105401" cy="27401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6F8F-8D55-4341-A69C-05F02115D97B}" type="datetime1">
              <a:t>10.03.2017.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C2F8-6C53-0942-9D37-16CD1F6ABC03}" type="datetime1">
              <a:t>10.03.2017.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62560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8FD2-45E2-2D46-9887-631235B4075E}" type="datetime1">
              <a:t>10.03.2017.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64311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0BC7-5456-A94F-8878-B0B60615F00A}" type="datetime1">
              <a:t>10.03.2017.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09347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96DA5-CB4C-2946-A63F-E27F0E24891B}" type="datetime1">
              <a:t>10.03.2017.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8265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FA0F-AA28-474E-A77E-498CCAA4F02A}" type="datetime1">
              <a:t>10.03.2017.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3207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F7E4-10FC-1844-998D-EEACE8D5FB4A}" type="datetime1">
              <a:t>10.03.2017.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80191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E72B3-8A38-D741-904F-80A7D7DB2953}" type="datetime1">
              <a:t>10.03.2017.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20311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F2C1-3D82-8C47-A752-BB0633ADA367}" type="datetime1">
              <a:t>10.03.2017.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24117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C45D-57C8-2D42-84A2-7881B1BEE2B5}" type="datetime1">
              <a:t>10.03.2017.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15439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58E2-57DA-604D-A299-7A023B7814D1}" type="datetime1">
              <a:t>10.03.2017.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948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C303-0ED3-3C43-AB3A-33881234E8CD}" type="datetime1">
              <a:t>10.03.2017.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C08B-2ECD-114E-BED1-3FEB3CEE4E74}" type="datetime1">
              <a:t>10.03.2017.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70437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B9F42-9F76-1445-B101-3A302C15BC80}" type="datetime1">
              <a:t>10.03.2017.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6256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3221-7444-1246-AF1E-D3C9A8E094D1}" type="datetime1">
              <a:t>10.03.2017.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5" y="609620"/>
            <a:ext cx="6200163" cy="51815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8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0F18D-6C8A-0C46-B7EA-5272DDAF21BF}" type="datetime1">
              <a:t>10.03.2017.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83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15" y="609601"/>
            <a:ext cx="325535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6" y="263287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0994-B7EF-4444-BA9B-FD90DEDB336E}" type="datetime1">
              <a:t>10.03.2017.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8.xml"/><Relationship Id="rId9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7" y="61853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9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1010C19-55F9-1B4D-9693-B8866134A052}" type="datetime1">
              <a:t>10.03.2017.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87" y="588329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25" y="588329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19816ED-031C-0648-A4D2-6BA8FB1AA26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1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  <p:sldLayoutId id="2147484281" r:id="rId12"/>
    <p:sldLayoutId id="2147484282" r:id="rId13"/>
    <p:sldLayoutId id="2147484283" r:id="rId14"/>
    <p:sldLayoutId id="2147484284" r:id="rId15"/>
    <p:sldLayoutId id="2147484285" r:id="rId16"/>
    <p:sldLayoutId id="2147484286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32306-7E46-3449-B240-002AA77F9250}" type="datetime1">
              <a:t>10.03.2017.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816ED-031C-0648-A4D2-6BA8FB1AA264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89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8" r:id="rId1"/>
    <p:sldLayoutId id="2147484289" r:id="rId2"/>
    <p:sldLayoutId id="2147484290" r:id="rId3"/>
    <p:sldLayoutId id="2147484291" r:id="rId4"/>
    <p:sldLayoutId id="2147484292" r:id="rId5"/>
    <p:sldLayoutId id="2147484293" r:id="rId6"/>
    <p:sldLayoutId id="2147484294" r:id="rId7"/>
    <p:sldLayoutId id="2147484295" r:id="rId8"/>
    <p:sldLayoutId id="2147484296" r:id="rId9"/>
    <p:sldLayoutId id="2147484297" r:id="rId10"/>
    <p:sldLayoutId id="214748429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53FE8-8AB8-C242-9B3B-447B79E9EAC8}" type="datetime1">
              <a:t>10.03.2017.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816ED-031C-0648-A4D2-6BA8FB1AA264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288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09" r:id="rId10"/>
    <p:sldLayoutId id="2147484310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9FE94-9698-EB46-8EC5-A6B30203D7FF}" type="datetime1">
              <a:t>10.03.2017.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816ED-031C-0648-A4D2-6BA8FB1AA264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847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9B4F8-7B36-EE47-9B45-1F52C2FEB000}" type="datetime1">
              <a:t>10.03.2017.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816ED-031C-0648-A4D2-6BA8FB1AA264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847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  <p:sldLayoutId id="2147484333" r:id="rId10"/>
    <p:sldLayoutId id="2147484334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10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" y="0"/>
            <a:ext cx="1581151" cy="681652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51012" y="5148904"/>
            <a:ext cx="8689976" cy="25092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27261" y="4377569"/>
            <a:ext cx="7273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2000">
                <a:latin typeface="Arial" charset="0"/>
                <a:ea typeface="Arial" charset="0"/>
                <a:cs typeface="Arial" charset="0"/>
              </a:rPr>
              <a:t>izv. prof. dr. sc. Igor Zjakić</a:t>
            </a:r>
            <a:endParaRPr lang="en-US" sz="2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3189" y="1826120"/>
            <a:ext cx="8884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4000">
                <a:latin typeface="Arial" charset="0"/>
                <a:ea typeface="Arial" charset="0"/>
                <a:cs typeface="Arial" charset="0"/>
              </a:rPr>
              <a:t>Standardizacija kvalitete otiskivanja barkodova u različitim tehnikama tiska</a:t>
            </a:r>
            <a:endParaRPr lang="en-US" sz="400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3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48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" y="0"/>
            <a:ext cx="1581151" cy="681652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549" y="-20740"/>
            <a:ext cx="9188451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994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944"/>
            <a:ext cx="6668992" cy="43444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65" y="4291779"/>
            <a:ext cx="10506635" cy="256622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110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85" y="605865"/>
            <a:ext cx="3378200" cy="2298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85" y="3840256"/>
            <a:ext cx="3810000" cy="2324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32" y="580465"/>
            <a:ext cx="3784600" cy="2324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588" y="3172341"/>
            <a:ext cx="4481765" cy="314889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914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" y="0"/>
            <a:ext cx="1581151" cy="681652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5453040"/>
            <a:ext cx="2686666" cy="13396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51873" y="6248420"/>
            <a:ext cx="4432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charset="0"/>
                <a:ea typeface="Arial" charset="0"/>
                <a:cs typeface="Arial" charset="0"/>
              </a:rPr>
              <a:t>Europski mjerni sustav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51873" y="5599666"/>
            <a:ext cx="4432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charset="0"/>
                <a:ea typeface="Arial" charset="0"/>
                <a:cs typeface="Arial" charset="0"/>
              </a:rPr>
              <a:t>Američki mjerni sustav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293621" y="5883295"/>
            <a:ext cx="1330648" cy="0"/>
          </a:xfrm>
          <a:prstGeom prst="straightConnector1">
            <a:avLst/>
          </a:prstGeom>
          <a:ln w="31750">
            <a:solidFill>
              <a:schemeClr val="tx1"/>
            </a:solidFill>
            <a:headEnd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290770" y="6530009"/>
            <a:ext cx="1333499" cy="10491"/>
          </a:xfrm>
          <a:prstGeom prst="straightConnector1">
            <a:avLst/>
          </a:prstGeom>
          <a:ln w="31750">
            <a:solidFill>
              <a:schemeClr val="tx1"/>
            </a:solidFill>
            <a:headEnd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14</a:t>
            </a:fld>
            <a:endParaRPr lang="uk-UA"/>
          </a:p>
        </p:txBody>
      </p:sp>
      <p:pic>
        <p:nvPicPr>
          <p:cNvPr id="13" name="Picture 12" descr="Screen Shot 2017-02-17 at 10.36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354772"/>
            <a:ext cx="7237524" cy="488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7 at 10.30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23090"/>
            <a:ext cx="6550315" cy="4234910"/>
          </a:xfrm>
          <a:prstGeom prst="rect">
            <a:avLst/>
          </a:prstGeom>
        </p:spPr>
      </p:pic>
      <p:pic>
        <p:nvPicPr>
          <p:cNvPr id="5" name="Picture 4" descr="Screen Shot 2017-02-17 at 10.30.4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597" y="2623090"/>
            <a:ext cx="5970403" cy="423491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925971" y="4184858"/>
            <a:ext cx="4196284" cy="13806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85814" y="4448828"/>
            <a:ext cx="522931" cy="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015044" y="4464826"/>
            <a:ext cx="3069229" cy="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617369" y="5541743"/>
            <a:ext cx="298819" cy="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962607" y="4198683"/>
            <a:ext cx="0" cy="250163"/>
          </a:xfrm>
          <a:prstGeom prst="line">
            <a:avLst/>
          </a:prstGeom>
          <a:ln w="19050" cmpd="sng"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0717013" y="4504182"/>
            <a:ext cx="0" cy="996245"/>
          </a:xfrm>
          <a:prstGeom prst="line">
            <a:avLst/>
          </a:prstGeom>
          <a:ln w="19050" cmpd="sng"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245863" y="421902"/>
            <a:ext cx="3172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a-IN" b="1" i="1" u="sng">
                <a:latin typeface="Arial"/>
                <a:cs typeface="Arial"/>
              </a:rPr>
              <a:t>Primjer barkod 128</a:t>
            </a:r>
            <a:endParaRPr lang="hr-HR" b="1" i="1" u="sng">
              <a:latin typeface="Arial"/>
              <a:cs typeface="Arial"/>
            </a:endParaRPr>
          </a:p>
          <a:p>
            <a:endParaRPr lang="hr-HR" b="1" i="1">
              <a:latin typeface="Arial"/>
              <a:cs typeface="Arial"/>
            </a:endParaRPr>
          </a:p>
          <a:p>
            <a:r>
              <a:rPr lang="hr-HR" b="1" i="1">
                <a:latin typeface="Arial"/>
                <a:cs typeface="Arial"/>
              </a:rPr>
              <a:t>Definiranje elemenata koda</a:t>
            </a:r>
            <a:endParaRPr lang="en-US" b="1" i="1">
              <a:latin typeface="Arial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188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7 at 10.30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23090"/>
            <a:ext cx="6550315" cy="4234910"/>
          </a:xfrm>
          <a:prstGeom prst="rect">
            <a:avLst/>
          </a:prstGeom>
        </p:spPr>
      </p:pic>
      <p:pic>
        <p:nvPicPr>
          <p:cNvPr id="5" name="Picture 4" descr="Screen Shot 2017-02-17 at 10.30.4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597" y="2623090"/>
            <a:ext cx="5970403" cy="423491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462061" y="2989523"/>
            <a:ext cx="4018355" cy="13806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62061" y="5382684"/>
            <a:ext cx="4018355" cy="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462059" y="3521632"/>
            <a:ext cx="0" cy="1070258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480415" y="3521632"/>
            <a:ext cx="0" cy="1070258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441409" y="5973996"/>
            <a:ext cx="4018355" cy="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441407" y="3674032"/>
            <a:ext cx="0" cy="1070258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1319691" y="3674032"/>
            <a:ext cx="0" cy="1070258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441408" y="2989523"/>
            <a:ext cx="3878285" cy="13806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16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8245863" y="421902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a-IN" b="1" i="1" u="sng">
                <a:latin typeface="Arial"/>
                <a:cs typeface="Arial"/>
              </a:rPr>
              <a:t>Primjer barkod 128</a:t>
            </a:r>
            <a:endParaRPr lang="hr-HR" b="1" i="1" u="sng">
              <a:latin typeface="Arial"/>
              <a:cs typeface="Arial"/>
            </a:endParaRPr>
          </a:p>
          <a:p>
            <a:endParaRPr lang="hr-HR" b="1" i="1">
              <a:latin typeface="Arial"/>
              <a:cs typeface="Arial"/>
            </a:endParaRPr>
          </a:p>
          <a:p>
            <a:r>
              <a:rPr lang="hr-HR" b="1" i="1">
                <a:latin typeface="Arial"/>
                <a:cs typeface="Arial"/>
              </a:rPr>
              <a:t>Veličina barkoda</a:t>
            </a:r>
            <a:endParaRPr lang="en-US" b="1" i="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891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7 at 10.30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23090"/>
            <a:ext cx="6550315" cy="4234910"/>
          </a:xfrm>
          <a:prstGeom prst="rect">
            <a:avLst/>
          </a:prstGeom>
        </p:spPr>
      </p:pic>
      <p:pic>
        <p:nvPicPr>
          <p:cNvPr id="5" name="Picture 4" descr="Screen Shot 2017-02-17 at 10.30.4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597" y="2623090"/>
            <a:ext cx="5970403" cy="423491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031680" y="3353538"/>
            <a:ext cx="0" cy="1070258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109376" y="3353538"/>
            <a:ext cx="0" cy="1070258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768239" y="3674032"/>
            <a:ext cx="0" cy="1070258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864611" y="3674032"/>
            <a:ext cx="0" cy="1070258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17</a:t>
            </a:fld>
            <a:endParaRPr lang="uk-UA"/>
          </a:p>
        </p:txBody>
      </p:sp>
      <p:sp>
        <p:nvSpPr>
          <p:cNvPr id="15" name="TextBox 14"/>
          <p:cNvSpPr txBox="1"/>
          <p:nvPr/>
        </p:nvSpPr>
        <p:spPr>
          <a:xfrm>
            <a:off x="8245863" y="421902"/>
            <a:ext cx="25742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a-IN" b="1" i="1" u="sng">
                <a:latin typeface="Arial"/>
                <a:cs typeface="Arial"/>
              </a:rPr>
              <a:t>Primjer barkod 128</a:t>
            </a:r>
            <a:endParaRPr lang="hr-HR" b="1" i="1" u="sng">
              <a:latin typeface="Arial"/>
              <a:cs typeface="Arial"/>
            </a:endParaRPr>
          </a:p>
          <a:p>
            <a:endParaRPr lang="hr-HR" b="1" i="1">
              <a:latin typeface="Arial"/>
              <a:cs typeface="Arial"/>
            </a:endParaRPr>
          </a:p>
          <a:p>
            <a:r>
              <a:rPr lang="hr-HR" b="1" i="1">
                <a:latin typeface="Arial"/>
                <a:cs typeface="Arial"/>
              </a:rPr>
              <a:t>Veličina najtanje linije</a:t>
            </a:r>
            <a:endParaRPr lang="en-US" b="1" i="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374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7 at 10.30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23090"/>
            <a:ext cx="6550315" cy="4234910"/>
          </a:xfrm>
          <a:prstGeom prst="rect">
            <a:avLst/>
          </a:prstGeom>
        </p:spPr>
      </p:pic>
      <p:pic>
        <p:nvPicPr>
          <p:cNvPr id="5" name="Picture 4" descr="Screen Shot 2017-02-17 at 10.30.4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597" y="2623090"/>
            <a:ext cx="5970403" cy="423491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621635" y="2961319"/>
            <a:ext cx="0" cy="1070258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399683" y="2961319"/>
            <a:ext cx="0" cy="1070258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750391" y="2961319"/>
            <a:ext cx="0" cy="1070258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416384" y="2961319"/>
            <a:ext cx="0" cy="1070258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84949" y="3847483"/>
            <a:ext cx="658707" cy="0"/>
          </a:xfrm>
          <a:prstGeom prst="line">
            <a:avLst/>
          </a:prstGeom>
          <a:ln w="19050" cmpd="sng"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750389" y="3847483"/>
            <a:ext cx="658707" cy="0"/>
          </a:xfrm>
          <a:prstGeom prst="line">
            <a:avLst/>
          </a:prstGeom>
          <a:ln w="19050" cmpd="sng"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18</a:t>
            </a:fld>
            <a:endParaRPr lang="uk-UA"/>
          </a:p>
        </p:txBody>
      </p:sp>
      <p:sp>
        <p:nvSpPr>
          <p:cNvPr id="16" name="TextBox 15"/>
          <p:cNvSpPr txBox="1"/>
          <p:nvPr/>
        </p:nvSpPr>
        <p:spPr>
          <a:xfrm>
            <a:off x="8245863" y="421902"/>
            <a:ext cx="24459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a-IN" b="1" i="1" u="sng">
                <a:latin typeface="Arial"/>
                <a:cs typeface="Arial"/>
              </a:rPr>
              <a:t>Primjer barkod 128</a:t>
            </a:r>
            <a:endParaRPr lang="hr-HR" b="1" i="1" u="sng">
              <a:latin typeface="Arial"/>
              <a:cs typeface="Arial"/>
            </a:endParaRPr>
          </a:p>
          <a:p>
            <a:endParaRPr lang="hr-HR" b="1" i="1">
              <a:latin typeface="Arial"/>
              <a:cs typeface="Arial"/>
            </a:endParaRPr>
          </a:p>
          <a:p>
            <a:r>
              <a:rPr lang="hr-HR" b="1" i="1">
                <a:latin typeface="Arial"/>
                <a:cs typeface="Arial"/>
              </a:rPr>
              <a:t>Veličina prazne zone</a:t>
            </a:r>
            <a:endParaRPr lang="en-US" b="1" i="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773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7 at 10.30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23090"/>
            <a:ext cx="6550315" cy="4234910"/>
          </a:xfrm>
          <a:prstGeom prst="rect">
            <a:avLst/>
          </a:prstGeom>
        </p:spPr>
      </p:pic>
      <p:pic>
        <p:nvPicPr>
          <p:cNvPr id="5" name="Picture 4" descr="Screen Shot 2017-02-17 at 10.30.4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597" y="2623090"/>
            <a:ext cx="5970403" cy="423491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1956987" y="5417358"/>
            <a:ext cx="536287" cy="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420701" y="2992317"/>
            <a:ext cx="536287" cy="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007022" y="5983638"/>
            <a:ext cx="536287" cy="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470737" y="2999280"/>
            <a:ext cx="536287" cy="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535737" y="2999280"/>
            <a:ext cx="0" cy="3378952"/>
          </a:xfrm>
          <a:prstGeom prst="line">
            <a:avLst/>
          </a:prstGeom>
          <a:ln w="19050" cmpd="sng"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973601" y="5491069"/>
            <a:ext cx="0" cy="877824"/>
          </a:xfrm>
          <a:prstGeom prst="line">
            <a:avLst/>
          </a:prstGeom>
          <a:ln w="19050" cmpd="sng"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569147" y="3008619"/>
            <a:ext cx="0" cy="3378952"/>
          </a:xfrm>
          <a:prstGeom prst="line">
            <a:avLst/>
          </a:prstGeom>
          <a:ln w="19050" cmpd="sng"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361855" y="5983638"/>
            <a:ext cx="0" cy="394594"/>
          </a:xfrm>
          <a:prstGeom prst="line">
            <a:avLst/>
          </a:prstGeom>
          <a:ln w="19050" cmpd="sng"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19</a:t>
            </a:fld>
            <a:endParaRPr lang="uk-UA"/>
          </a:p>
        </p:txBody>
      </p:sp>
      <p:sp>
        <p:nvSpPr>
          <p:cNvPr id="18" name="TextBox 17"/>
          <p:cNvSpPr txBox="1"/>
          <p:nvPr/>
        </p:nvSpPr>
        <p:spPr>
          <a:xfrm>
            <a:off x="8245863" y="421902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a-IN" b="1" i="1" u="sng">
                <a:latin typeface="Arial"/>
                <a:cs typeface="Arial"/>
              </a:rPr>
              <a:t>Primjer barkod 128</a:t>
            </a:r>
            <a:endParaRPr lang="hr-HR" b="1" i="1" u="sng">
              <a:latin typeface="Arial"/>
              <a:cs typeface="Arial"/>
            </a:endParaRPr>
          </a:p>
          <a:p>
            <a:endParaRPr lang="hr-HR" b="1" i="1">
              <a:latin typeface="Arial"/>
              <a:cs typeface="Arial"/>
            </a:endParaRPr>
          </a:p>
          <a:p>
            <a:r>
              <a:rPr lang="hr-HR" b="1" i="1">
                <a:latin typeface="Arial"/>
                <a:cs typeface="Arial"/>
              </a:rPr>
              <a:t>Min. refleksija</a:t>
            </a:r>
            <a:endParaRPr lang="en-US" b="1" i="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578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17" y="4703398"/>
            <a:ext cx="6741459" cy="21131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55" y="186770"/>
            <a:ext cx="4205941" cy="43373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6" y="116820"/>
            <a:ext cx="3621740" cy="458657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19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2-17 at 10.30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597" y="2623090"/>
            <a:ext cx="5970403" cy="423491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1420701" y="4838368"/>
            <a:ext cx="536287" cy="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437326" y="3319166"/>
            <a:ext cx="536287" cy="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054541" y="5554064"/>
            <a:ext cx="536287" cy="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054541" y="3270099"/>
            <a:ext cx="536287" cy="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20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245863" y="421902"/>
            <a:ext cx="23391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a-IN" b="1" i="1" u="sng">
                <a:latin typeface="Arial"/>
                <a:cs typeface="Arial"/>
              </a:rPr>
              <a:t>Primjer barkod 128</a:t>
            </a:r>
            <a:endParaRPr lang="hr-HR" b="1" i="1" u="sng">
              <a:latin typeface="Arial"/>
              <a:cs typeface="Arial"/>
            </a:endParaRPr>
          </a:p>
          <a:p>
            <a:endParaRPr lang="hr-HR" b="1" i="1">
              <a:latin typeface="Arial"/>
              <a:cs typeface="Arial"/>
            </a:endParaRPr>
          </a:p>
          <a:p>
            <a:r>
              <a:rPr lang="en-US" b="1" i="1">
                <a:latin typeface="Arial"/>
                <a:cs typeface="Arial"/>
              </a:rPr>
              <a:t>M</a:t>
            </a:r>
            <a:r>
              <a:rPr lang="hr-HR" b="1" i="1">
                <a:latin typeface="Arial"/>
                <a:cs typeface="Arial"/>
              </a:rPr>
              <a:t>in. </a:t>
            </a:r>
            <a:r>
              <a:rPr lang="en-US" b="1" i="1">
                <a:latin typeface="Arial"/>
                <a:cs typeface="Arial"/>
              </a:rPr>
              <a:t>r</a:t>
            </a:r>
            <a:r>
              <a:rPr lang="hr-HR" b="1" i="1">
                <a:latin typeface="Arial"/>
                <a:cs typeface="Arial"/>
              </a:rPr>
              <a:t>ubni kontrast</a:t>
            </a:r>
            <a:endParaRPr lang="en-US" b="1" i="1">
              <a:latin typeface="Arial"/>
              <a:cs typeface="Arial"/>
            </a:endParaRPr>
          </a:p>
        </p:txBody>
      </p:sp>
      <p:pic>
        <p:nvPicPr>
          <p:cNvPr id="2" name="Picture 1" descr="Screen Shot 2017-02-17 at 10.30.2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23090"/>
            <a:ext cx="6550315" cy="423491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H="1">
            <a:off x="1437326" y="3319166"/>
            <a:ext cx="536287" cy="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420701" y="4838368"/>
            <a:ext cx="536287" cy="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05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2-17 at 10.30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597" y="2623090"/>
            <a:ext cx="5970403" cy="423491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3529051" y="4427471"/>
            <a:ext cx="536287" cy="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529051" y="3319166"/>
            <a:ext cx="536287" cy="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0208143" y="5551689"/>
            <a:ext cx="536287" cy="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940001" y="3270099"/>
            <a:ext cx="536287" cy="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776871" y="3391500"/>
            <a:ext cx="0" cy="969604"/>
          </a:xfrm>
          <a:prstGeom prst="line">
            <a:avLst/>
          </a:prstGeom>
          <a:ln w="19050" cmpd="sng"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0372531" y="3319166"/>
            <a:ext cx="0" cy="2153226"/>
          </a:xfrm>
          <a:prstGeom prst="line">
            <a:avLst/>
          </a:prstGeom>
          <a:ln w="19050" cmpd="sng"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21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8245863" y="421902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a-IN" b="1" i="1" u="sng">
                <a:latin typeface="Arial"/>
                <a:cs typeface="Arial"/>
              </a:rPr>
              <a:t>Primjer barkod 128</a:t>
            </a:r>
            <a:endParaRPr lang="hr-HR" b="1" i="1" u="sng">
              <a:latin typeface="Arial"/>
              <a:cs typeface="Arial"/>
            </a:endParaRPr>
          </a:p>
          <a:p>
            <a:endParaRPr lang="hr-HR" b="1" i="1">
              <a:latin typeface="Arial"/>
              <a:cs typeface="Arial"/>
            </a:endParaRPr>
          </a:p>
          <a:p>
            <a:r>
              <a:rPr lang="hr-HR" b="1" i="1">
                <a:latin typeface="Arial"/>
                <a:cs typeface="Arial"/>
              </a:rPr>
              <a:t>Kontrast simbola</a:t>
            </a:r>
            <a:endParaRPr lang="en-US" b="1" i="1">
              <a:latin typeface="Arial"/>
              <a:cs typeface="Arial"/>
            </a:endParaRPr>
          </a:p>
        </p:txBody>
      </p:sp>
      <p:pic>
        <p:nvPicPr>
          <p:cNvPr id="2" name="Picture 1" descr="Screen Shot 2017-02-17 at 10.30.2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23090"/>
            <a:ext cx="6550315" cy="423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8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2-17 at 10.30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597" y="2623090"/>
            <a:ext cx="5970403" cy="423491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1393701" y="3328219"/>
            <a:ext cx="595305" cy="1959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66075" y="4850386"/>
            <a:ext cx="522931" cy="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656107" y="3316373"/>
            <a:ext cx="0" cy="1534013"/>
          </a:xfrm>
          <a:prstGeom prst="line">
            <a:avLst/>
          </a:prstGeom>
          <a:ln w="19050" cmpd="sng"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058866" y="3004353"/>
            <a:ext cx="595305" cy="1959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31240" y="5310958"/>
            <a:ext cx="522931" cy="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321272" y="2992508"/>
            <a:ext cx="0" cy="2318450"/>
          </a:xfrm>
          <a:prstGeom prst="line">
            <a:avLst/>
          </a:prstGeom>
          <a:ln w="19050" cmpd="sng"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355398" y="3265535"/>
            <a:ext cx="595305" cy="1959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427772" y="5534786"/>
            <a:ext cx="522931" cy="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617804" y="3253690"/>
            <a:ext cx="0" cy="2281096"/>
          </a:xfrm>
          <a:prstGeom prst="line">
            <a:avLst/>
          </a:prstGeom>
          <a:ln w="19050" cmpd="sng"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9020563" y="2997703"/>
            <a:ext cx="595305" cy="1959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021503" y="5976681"/>
            <a:ext cx="522931" cy="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9282969" y="2985858"/>
            <a:ext cx="0" cy="2990823"/>
          </a:xfrm>
          <a:prstGeom prst="line">
            <a:avLst/>
          </a:prstGeom>
          <a:ln w="19050" cmpd="sng"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22</a:t>
            </a:fld>
            <a:endParaRPr lang="uk-UA"/>
          </a:p>
        </p:txBody>
      </p:sp>
      <p:sp>
        <p:nvSpPr>
          <p:cNvPr id="21" name="TextBox 20"/>
          <p:cNvSpPr txBox="1"/>
          <p:nvPr/>
        </p:nvSpPr>
        <p:spPr>
          <a:xfrm>
            <a:off x="8245863" y="421902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a-IN" b="1" i="1" u="sng">
                <a:latin typeface="Arial"/>
                <a:cs typeface="Arial"/>
              </a:rPr>
              <a:t>Primjer barkod 128</a:t>
            </a:r>
            <a:endParaRPr lang="hr-HR" b="1" i="1" u="sng">
              <a:latin typeface="Arial"/>
              <a:cs typeface="Arial"/>
            </a:endParaRPr>
          </a:p>
          <a:p>
            <a:endParaRPr lang="hr-HR" b="1" i="1">
              <a:latin typeface="Arial"/>
              <a:cs typeface="Arial"/>
            </a:endParaRPr>
          </a:p>
          <a:p>
            <a:r>
              <a:rPr lang="hr-HR" b="1" i="1">
                <a:latin typeface="Arial"/>
                <a:cs typeface="Arial"/>
              </a:rPr>
              <a:t>Modulacija</a:t>
            </a:r>
            <a:endParaRPr lang="en-US" b="1" i="1">
              <a:latin typeface="Arial"/>
              <a:cs typeface="Arial"/>
            </a:endParaRPr>
          </a:p>
        </p:txBody>
      </p:sp>
      <p:pic>
        <p:nvPicPr>
          <p:cNvPr id="2" name="Picture 1" descr="Screen Shot 2017-02-17 at 10.30.2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23090"/>
            <a:ext cx="6550315" cy="423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1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2-17 at 10.30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597" y="2623090"/>
            <a:ext cx="5970403" cy="423491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3653717" y="5305297"/>
            <a:ext cx="536287" cy="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653717" y="4430456"/>
            <a:ext cx="536287" cy="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0390887" y="5990601"/>
            <a:ext cx="536287" cy="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0390887" y="5568827"/>
            <a:ext cx="536287" cy="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924705" y="4199975"/>
            <a:ext cx="1892904" cy="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9343769" y="4501791"/>
            <a:ext cx="1892904" cy="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23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8245863" y="421902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a-IN" b="1" i="1" u="sng">
                <a:latin typeface="Arial"/>
                <a:cs typeface="Arial"/>
              </a:rPr>
              <a:t>Primjer barkod 128</a:t>
            </a:r>
            <a:endParaRPr lang="hr-HR" b="1" i="1" u="sng">
              <a:latin typeface="Arial"/>
              <a:cs typeface="Arial"/>
            </a:endParaRPr>
          </a:p>
          <a:p>
            <a:endParaRPr lang="hr-HR" b="1" i="1">
              <a:latin typeface="Arial"/>
              <a:cs typeface="Arial"/>
            </a:endParaRPr>
          </a:p>
          <a:p>
            <a:r>
              <a:rPr lang="hr-HR" b="1" i="1">
                <a:latin typeface="Arial"/>
                <a:cs typeface="Arial"/>
              </a:rPr>
              <a:t>Defekti</a:t>
            </a:r>
            <a:endParaRPr lang="en-US" b="1" i="1">
              <a:latin typeface="Arial"/>
              <a:cs typeface="Arial"/>
            </a:endParaRPr>
          </a:p>
        </p:txBody>
      </p:sp>
      <p:pic>
        <p:nvPicPr>
          <p:cNvPr id="2" name="Picture 1" descr="Screen Shot 2017-02-17 at 10.30.2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23090"/>
            <a:ext cx="6550315" cy="423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4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Shot 2017-02-17 at 10.29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53" y="1880639"/>
            <a:ext cx="7339712" cy="4977379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4469304" y="3866161"/>
            <a:ext cx="0" cy="803722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733761" y="3866161"/>
            <a:ext cx="0" cy="803722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08465" y="3866161"/>
            <a:ext cx="0" cy="803722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92508" y="3866161"/>
            <a:ext cx="0" cy="803722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013903" y="3866161"/>
            <a:ext cx="0" cy="803722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40735" y="3866161"/>
            <a:ext cx="0" cy="803722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24</a:t>
            </a:fld>
            <a:endParaRPr lang="uk-UA"/>
          </a:p>
        </p:txBody>
      </p:sp>
      <p:sp>
        <p:nvSpPr>
          <p:cNvPr id="15" name="TextBox 14"/>
          <p:cNvSpPr txBox="1"/>
          <p:nvPr/>
        </p:nvSpPr>
        <p:spPr>
          <a:xfrm>
            <a:off x="8245863" y="421902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a-IN" b="1" i="1" u="sng">
                <a:latin typeface="Arial"/>
                <a:cs typeface="Arial"/>
              </a:rPr>
              <a:t>Primjer barkod 128</a:t>
            </a:r>
            <a:endParaRPr lang="hr-HR" b="1" i="1" u="sng">
              <a:latin typeface="Arial"/>
              <a:cs typeface="Arial"/>
            </a:endParaRPr>
          </a:p>
          <a:p>
            <a:endParaRPr lang="hr-HR" b="1" i="1">
              <a:latin typeface="Arial"/>
              <a:cs typeface="Arial"/>
            </a:endParaRPr>
          </a:p>
          <a:p>
            <a:r>
              <a:rPr lang="hr-HR" b="1" i="1">
                <a:latin typeface="Arial"/>
                <a:cs typeface="Arial"/>
              </a:rPr>
              <a:t>Dekodabilnost</a:t>
            </a:r>
            <a:endParaRPr lang="en-US" b="1" i="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853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" y="0"/>
            <a:ext cx="1581151" cy="6816520"/>
          </a:xfrm>
        </p:spPr>
      </p:pic>
      <p:pic>
        <p:nvPicPr>
          <p:cNvPr id="3" name="Picture 2" descr="Screen Shot 2017-02-17 at 10.34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553" y="575851"/>
            <a:ext cx="9902649" cy="567256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977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" y="0"/>
            <a:ext cx="1581151" cy="6816520"/>
          </a:xfrm>
        </p:spPr>
      </p:pic>
      <p:sp>
        <p:nvSpPr>
          <p:cNvPr id="3" name="TextBox 2"/>
          <p:cNvSpPr txBox="1"/>
          <p:nvPr/>
        </p:nvSpPr>
        <p:spPr>
          <a:xfrm>
            <a:off x="2332502" y="1063011"/>
            <a:ext cx="95851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2800" b="1" i="1">
                <a:latin typeface="Arial"/>
                <a:cs typeface="Arial"/>
              </a:rPr>
              <a:t>Zaključci:</a:t>
            </a:r>
          </a:p>
          <a:p>
            <a:endParaRPr lang="ta-IN" sz="2800" i="1">
              <a:latin typeface="Arial"/>
              <a:cs typeface="Arial"/>
            </a:endParaRPr>
          </a:p>
          <a:p>
            <a:r>
              <a:rPr lang="hr-HR" sz="2800" i="1">
                <a:latin typeface="Arial"/>
                <a:cs typeface="Arial"/>
              </a:rPr>
              <a:t>Standardiziranost otiskivanja barkodova definirana je s</a:t>
            </a:r>
            <a:r>
              <a:rPr lang="ta-IN" sz="2800" i="1">
                <a:latin typeface="Arial"/>
                <a:cs typeface="Arial"/>
              </a:rPr>
              <a:t>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26</a:t>
            </a:fld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2332502" y="2697702"/>
            <a:ext cx="95851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i="1">
                <a:latin typeface="Arial"/>
                <a:cs typeface="Arial"/>
              </a:rPr>
              <a:t>P</a:t>
            </a:r>
            <a:r>
              <a:rPr lang="hr-HR" sz="2800" i="1">
                <a:latin typeface="Arial"/>
                <a:cs typeface="Arial"/>
              </a:rPr>
              <a:t>ravilnom </a:t>
            </a:r>
            <a:r>
              <a:rPr lang="ta-IN" sz="2800" i="1">
                <a:latin typeface="Arial"/>
                <a:cs typeface="Arial"/>
              </a:rPr>
              <a:t>kombinacij</a:t>
            </a:r>
            <a:r>
              <a:rPr lang="hr-HR" sz="2800" i="1">
                <a:latin typeface="Arial"/>
                <a:cs typeface="Arial"/>
              </a:rPr>
              <a:t>om</a:t>
            </a:r>
            <a:r>
              <a:rPr lang="ta-IN" sz="2800" i="1">
                <a:latin typeface="Arial"/>
                <a:cs typeface="Arial"/>
              </a:rPr>
              <a:t> tehnike tiska i materijala</a:t>
            </a:r>
            <a:r>
              <a:rPr lang="hr-HR" sz="2800" i="1">
                <a:latin typeface="Arial"/>
                <a:cs typeface="Arial"/>
              </a:rPr>
              <a:t>,</a:t>
            </a:r>
            <a:r>
              <a:rPr lang="ta-IN" sz="2800" i="1">
                <a:latin typeface="Arial"/>
                <a:cs typeface="Arial"/>
              </a:rPr>
              <a:t> </a:t>
            </a:r>
            <a:endParaRPr lang="hr-HR" sz="2800" i="1">
              <a:latin typeface="Arial"/>
              <a:cs typeface="Arial"/>
            </a:endParaRPr>
          </a:p>
          <a:p>
            <a:pPr marL="342900" indent="-342900">
              <a:buFontTx/>
              <a:buChar char="-"/>
            </a:pPr>
            <a:r>
              <a:rPr lang="hr-HR" sz="2800" i="1">
                <a:latin typeface="Arial"/>
                <a:cs typeface="Arial"/>
              </a:rPr>
              <a:t>dovoljno velikom </a:t>
            </a:r>
            <a:r>
              <a:rPr lang="ta-IN" sz="2800" i="1">
                <a:latin typeface="Arial"/>
                <a:cs typeface="Arial"/>
              </a:rPr>
              <a:t>rezolucij</a:t>
            </a:r>
            <a:r>
              <a:rPr lang="hr-HR" sz="2800" i="1">
                <a:latin typeface="Arial"/>
                <a:cs typeface="Arial"/>
              </a:rPr>
              <a:t>om</a:t>
            </a:r>
            <a:r>
              <a:rPr lang="ta-IN" sz="2800" i="1">
                <a:latin typeface="Arial"/>
                <a:cs typeface="Arial"/>
              </a:rPr>
              <a:t> otiskivanja,</a:t>
            </a:r>
          </a:p>
          <a:p>
            <a:pPr marL="342900" indent="-342900">
              <a:buFontTx/>
              <a:buChar char="-"/>
            </a:pPr>
            <a:r>
              <a:rPr lang="en-US" sz="2800" i="1">
                <a:latin typeface="Arial"/>
                <a:cs typeface="Arial"/>
              </a:rPr>
              <a:t>p</a:t>
            </a:r>
            <a:r>
              <a:rPr lang="hr-HR" sz="2800" i="1">
                <a:latin typeface="Arial"/>
                <a:cs typeface="Arial"/>
              </a:rPr>
              <a:t>ravilnim </a:t>
            </a:r>
            <a:r>
              <a:rPr lang="ta-IN" sz="2800" i="1">
                <a:latin typeface="Arial"/>
                <a:cs typeface="Arial"/>
              </a:rPr>
              <a:t>kontrast</a:t>
            </a:r>
            <a:r>
              <a:rPr lang="hr-HR" sz="2800" i="1">
                <a:latin typeface="Arial"/>
                <a:cs typeface="Arial"/>
              </a:rPr>
              <a:t>om</a:t>
            </a:r>
            <a:r>
              <a:rPr lang="ta-IN" sz="2800" i="1">
                <a:latin typeface="Arial"/>
                <a:cs typeface="Arial"/>
              </a:rPr>
              <a:t> s podlogom (boja i svjetlina),</a:t>
            </a:r>
          </a:p>
          <a:p>
            <a:pPr marL="342900" indent="-342900">
              <a:buFontTx/>
              <a:buChar char="-"/>
            </a:pPr>
            <a:r>
              <a:rPr lang="en-US" sz="2800" i="1">
                <a:latin typeface="Arial"/>
                <a:cs typeface="Arial"/>
              </a:rPr>
              <a:t>p</a:t>
            </a:r>
            <a:r>
              <a:rPr lang="hr-HR" sz="2800" i="1">
                <a:latin typeface="Arial"/>
                <a:cs typeface="Arial"/>
              </a:rPr>
              <a:t>ravilnom </a:t>
            </a:r>
            <a:r>
              <a:rPr lang="ta-IN" sz="2800" i="1">
                <a:latin typeface="Arial"/>
                <a:cs typeface="Arial"/>
              </a:rPr>
              <a:t>dimenzij</a:t>
            </a:r>
            <a:r>
              <a:rPr lang="hr-HR" sz="2800" i="1">
                <a:latin typeface="Arial"/>
                <a:cs typeface="Arial"/>
              </a:rPr>
              <a:t>om</a:t>
            </a:r>
            <a:r>
              <a:rPr lang="ta-IN" sz="2800" i="1">
                <a:latin typeface="Arial"/>
                <a:cs typeface="Arial"/>
              </a:rPr>
              <a:t> barkoda,</a:t>
            </a:r>
            <a:endParaRPr lang="hr-HR" sz="2800" i="1">
              <a:latin typeface="Arial"/>
              <a:cs typeface="Arial"/>
            </a:endParaRPr>
          </a:p>
          <a:p>
            <a:pPr marL="342900" indent="-342900">
              <a:buFontTx/>
              <a:buChar char="-"/>
            </a:pPr>
            <a:r>
              <a:rPr lang="ta-IN" sz="2800" i="1">
                <a:latin typeface="Arial"/>
                <a:cs typeface="Arial"/>
              </a:rPr>
              <a:t>dovoljno širok</a:t>
            </a:r>
            <a:r>
              <a:rPr lang="hr-HR" sz="2800" i="1">
                <a:latin typeface="Arial"/>
                <a:cs typeface="Arial"/>
              </a:rPr>
              <a:t>om </a:t>
            </a:r>
            <a:r>
              <a:rPr lang="ta-IN" sz="2800" i="1">
                <a:latin typeface="Arial"/>
                <a:cs typeface="Arial"/>
              </a:rPr>
              <a:t>“prazn</a:t>
            </a:r>
            <a:r>
              <a:rPr lang="hr-HR" sz="2800" i="1">
                <a:latin typeface="Arial"/>
                <a:cs typeface="Arial"/>
              </a:rPr>
              <a:t>om</a:t>
            </a:r>
            <a:r>
              <a:rPr lang="ta-IN" sz="2800" i="1">
                <a:latin typeface="Arial"/>
                <a:cs typeface="Arial"/>
              </a:rPr>
              <a:t> zon</a:t>
            </a:r>
            <a:r>
              <a:rPr lang="hr-HR" sz="2800" i="1">
                <a:latin typeface="Arial"/>
                <a:cs typeface="Arial"/>
              </a:rPr>
              <a:t>om</a:t>
            </a:r>
            <a:r>
              <a:rPr lang="ta-IN" sz="2800" i="1">
                <a:latin typeface="Arial"/>
                <a:cs typeface="Arial"/>
              </a:rPr>
              <a:t>”</a:t>
            </a:r>
            <a:r>
              <a:rPr lang="hr-HR" sz="2800" i="1">
                <a:latin typeface="Arial"/>
                <a:cs typeface="Arial"/>
              </a:rPr>
              <a:t>,</a:t>
            </a:r>
            <a:endParaRPr lang="ta-IN" sz="2800" i="1">
              <a:latin typeface="Arial"/>
              <a:cs typeface="Arial"/>
            </a:endParaRPr>
          </a:p>
          <a:p>
            <a:pPr marL="342900" indent="-342900">
              <a:buFontTx/>
              <a:buChar char="-"/>
            </a:pPr>
            <a:r>
              <a:rPr lang="en-US" sz="2800" i="1">
                <a:latin typeface="Arial"/>
                <a:cs typeface="Arial"/>
              </a:rPr>
              <a:t>kompatibilnosti s</a:t>
            </a:r>
            <a:r>
              <a:rPr lang="ta-IN" sz="2800" i="1">
                <a:latin typeface="Arial"/>
                <a:cs typeface="Arial"/>
              </a:rPr>
              <a:t> čitač</a:t>
            </a:r>
            <a:r>
              <a:rPr lang="hr-HR" sz="2800" i="1">
                <a:latin typeface="Arial"/>
                <a:cs typeface="Arial"/>
              </a:rPr>
              <a:t>em</a:t>
            </a:r>
            <a:r>
              <a:rPr lang="ta-IN" sz="2800" i="1">
                <a:latin typeface="Arial"/>
                <a:cs typeface="Arial"/>
              </a:rPr>
              <a:t> barkoda</a:t>
            </a:r>
            <a:r>
              <a:rPr lang="hr-HR" sz="2800" i="1">
                <a:latin typeface="Arial"/>
                <a:cs typeface="Arial"/>
              </a:rPr>
              <a:t>.</a:t>
            </a:r>
            <a:endParaRPr lang="ta-IN" sz="2800" i="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54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" y="0"/>
            <a:ext cx="1581151" cy="6816520"/>
          </a:xfrm>
        </p:spPr>
      </p:pic>
      <p:sp>
        <p:nvSpPr>
          <p:cNvPr id="3" name="TextBox 2"/>
          <p:cNvSpPr txBox="1"/>
          <p:nvPr/>
        </p:nvSpPr>
        <p:spPr>
          <a:xfrm>
            <a:off x="4437081" y="2089734"/>
            <a:ext cx="49104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a-IN" sz="3200" b="1" i="1">
                <a:latin typeface="Arial"/>
                <a:cs typeface="Arial"/>
              </a:rPr>
              <a:t>HVALA NA PAŽNJI !!!</a:t>
            </a:r>
          </a:p>
          <a:p>
            <a:endParaRPr lang="ta-IN" sz="2400" b="1" i="1">
              <a:latin typeface="Arial"/>
              <a:cs typeface="Arial"/>
            </a:endParaRPr>
          </a:p>
          <a:p>
            <a:r>
              <a:rPr lang="en-US" sz="2400" b="1" i="1">
                <a:latin typeface="Arial"/>
                <a:cs typeface="Arial"/>
              </a:rPr>
              <a:t>K</a:t>
            </a:r>
            <a:r>
              <a:rPr lang="ta-IN" sz="2400" b="1" i="1">
                <a:latin typeface="Arial"/>
                <a:cs typeface="Arial"/>
              </a:rPr>
              <a:t>ontakt: igor.zjakic@gmail.com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015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838" y="20"/>
            <a:ext cx="6640607" cy="54774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308867"/>
            <a:ext cx="5841748" cy="362174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000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957" y="0"/>
            <a:ext cx="587157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5717" y="154200"/>
            <a:ext cx="4203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a-IN" b="1">
                <a:solidFill>
                  <a:srgbClr val="FF0000"/>
                </a:solidFill>
                <a:latin typeface="Arial"/>
                <a:cs typeface="Arial"/>
              </a:rPr>
              <a:t>UPC - (Universal Product Code) </a:t>
            </a:r>
          </a:p>
          <a:p>
            <a:r>
              <a:rPr lang="ta-IN" b="1">
                <a:solidFill>
                  <a:srgbClr val="FF0000"/>
                </a:solidFill>
                <a:latin typeface="Arial"/>
                <a:cs typeface="Arial"/>
              </a:rPr>
              <a:t>EAN – (European Article Numbering)</a:t>
            </a:r>
            <a:endParaRPr lang="en-US" b="1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824" y="1459101"/>
            <a:ext cx="1852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a-IN" b="1">
                <a:solidFill>
                  <a:srgbClr val="FF0000"/>
                </a:solidFill>
                <a:latin typeface="Arial"/>
                <a:cs typeface="Arial"/>
              </a:rPr>
              <a:t>Numerički (0-9)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522103" y="1009660"/>
            <a:ext cx="183954" cy="4494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435706" y="1009660"/>
            <a:ext cx="122921" cy="10034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66029" y="2013099"/>
            <a:ext cx="2901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a-IN" b="1">
                <a:solidFill>
                  <a:srgbClr val="FF0000"/>
                </a:solidFill>
                <a:latin typeface="Arial"/>
                <a:cs typeface="Arial"/>
              </a:rPr>
              <a:t>Alfanumerički (0-9 + A-Z)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2727" y="2605611"/>
            <a:ext cx="1608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a-IN" b="1">
                <a:solidFill>
                  <a:srgbClr val="FF0000"/>
                </a:solidFill>
                <a:latin typeface="Arial"/>
                <a:cs typeface="Arial"/>
              </a:rPr>
              <a:t>ASCII (0-127)</a:t>
            </a:r>
            <a:endParaRPr lang="en-US" b="1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316474" y="1009660"/>
            <a:ext cx="1492625" cy="15117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17" y="3008172"/>
            <a:ext cx="4667360" cy="3849828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429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des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1" y="586476"/>
            <a:ext cx="12523508" cy="488722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477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6</a:t>
            </a:fld>
            <a:endParaRPr lang="uk-U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88" y="-2821994"/>
            <a:ext cx="7601712" cy="56439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8" y="4268687"/>
            <a:ext cx="3858164" cy="28168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412" y="4388364"/>
            <a:ext cx="7232588" cy="20714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59412" y="6488668"/>
            <a:ext cx="371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a-IN">
                <a:latin typeface="Arial"/>
                <a:cs typeface="Arial"/>
              </a:rPr>
              <a:t>SCS – Shipping Container Symbol</a:t>
            </a:r>
            <a:endParaRPr lang="en-US"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446" y="-381773"/>
            <a:ext cx="5240031" cy="47701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02697" y="3251235"/>
            <a:ext cx="45768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Gubitak informacija</a:t>
            </a:r>
          </a:p>
        </p:txBody>
      </p:sp>
    </p:spTree>
    <p:extLst>
      <p:ext uri="{BB962C8B-B14F-4D97-AF65-F5344CB8AC3E}">
        <p14:creationId xmlns:p14="http://schemas.microsoft.com/office/powerpoint/2010/main" val="174245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" y="0"/>
            <a:ext cx="1581151" cy="681652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3" y="950810"/>
            <a:ext cx="6616700" cy="49149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283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" y="0"/>
            <a:ext cx="12168303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099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D-031C-0648-A4D2-6BA8FB1AA264}" type="slidenum">
              <a:rPr lang="uk-UA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08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</TotalTime>
  <Words>215</Words>
  <Application>Microsoft Macintosh PowerPoint</Application>
  <PresentationFormat>Widescreen</PresentationFormat>
  <Paragraphs>89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Latha</vt:lpstr>
      <vt:lpstr>Tw Cen MT</vt:lpstr>
      <vt:lpstr>Droplet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73</cp:revision>
  <dcterms:created xsi:type="dcterms:W3CDTF">2017-02-10T14:04:44Z</dcterms:created>
  <dcterms:modified xsi:type="dcterms:W3CDTF">2017-03-10T09:03:31Z</dcterms:modified>
</cp:coreProperties>
</file>