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8"/>
  </p:notesMasterIdLst>
  <p:sldIdLst>
    <p:sldId id="256" r:id="rId3"/>
    <p:sldId id="314" r:id="rId4"/>
    <p:sldId id="315" r:id="rId5"/>
    <p:sldId id="336" r:id="rId6"/>
    <p:sldId id="337" r:id="rId7"/>
    <p:sldId id="338" r:id="rId8"/>
    <p:sldId id="335" r:id="rId9"/>
    <p:sldId id="339" r:id="rId10"/>
    <p:sldId id="340" r:id="rId11"/>
    <p:sldId id="342" r:id="rId12"/>
    <p:sldId id="341" r:id="rId13"/>
    <p:sldId id="343" r:id="rId14"/>
    <p:sldId id="345" r:id="rId15"/>
    <p:sldId id="346" r:id="rId16"/>
    <p:sldId id="344" r:id="rId17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Gjeldum" initials="MG" lastIdx="1" clrIdx="0">
    <p:extLst>
      <p:ext uri="{19B8F6BF-5375-455C-9EA6-DF929625EA0E}">
        <p15:presenceInfo xmlns:p15="http://schemas.microsoft.com/office/powerpoint/2012/main" userId="S-1-5-21-1334802617-793383335-1851928258-2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FFCC"/>
    <a:srgbClr val="3366CC"/>
    <a:srgbClr val="00FFCC"/>
    <a:srgbClr val="009999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5394" autoAdjust="0"/>
  </p:normalViewPr>
  <p:slideViewPr>
    <p:cSldViewPr snapToGrid="0">
      <p:cViewPr varScale="1">
        <p:scale>
          <a:sx n="122" d="100"/>
          <a:sy n="122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UKUPNI</a:t>
            </a:r>
            <a:r>
              <a:rPr lang="hr-HR" baseline="0"/>
              <a:t> PRIHODI - C18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592429405250992"/>
          <c:y val="8.8170835482487928E-2"/>
          <c:w val="0.88201472104936263"/>
          <c:h val="0.84851333900373804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PowerPoint]Sheet2'!$C$10</c:f>
              <c:strCache>
                <c:ptCount val="1"/>
                <c:pt idx="0">
                  <c:v>Tiskanje i uslužne djelatnosti povezane s tiskanjem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PowerPoint]Sheet2'!$B$7,'[Chart in Microsoft PowerPoint]Sheet2'!$B$12,'[Chart in Microsoft PowerPoint]Sheet2'!$B$17,'[Chart in Microsoft PowerPoint]Sheet2'!$B$22,'[Chart in Microsoft PowerPoint]Sheet2'!$B$27,'[Chart in Microsoft PowerPoint]Sheet2'!$B$32,'[Chart in Microsoft PowerPoint]Sheet2'!$B$37,'[Chart in Microsoft PowerPoint]Sheet2'!$B$42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'[Chart in Microsoft PowerPoint]Sheet2'!$K$10,'[Chart in Microsoft PowerPoint]Sheet2'!$K$15,'[Chart in Microsoft PowerPoint]Sheet2'!$K$20,'[Chart in Microsoft PowerPoint]Sheet2'!$K$25,'[Chart in Microsoft PowerPoint]Sheet2'!$K$30,'[Chart in Microsoft PowerPoint]Sheet2'!$K$35,'[Chart in Microsoft PowerPoint]Sheet2'!$K$40,'[Chart in Microsoft PowerPoint]Sheet2'!$K$42</c:f>
              <c:numCache>
                <c:formatCode>#,##0</c:formatCode>
                <c:ptCount val="8"/>
                <c:pt idx="0">
                  <c:v>3130099865</c:v>
                </c:pt>
                <c:pt idx="1">
                  <c:v>2422387368</c:v>
                </c:pt>
                <c:pt idx="2">
                  <c:v>2503838631</c:v>
                </c:pt>
                <c:pt idx="3">
                  <c:v>2709596735</c:v>
                </c:pt>
                <c:pt idx="4">
                  <c:v>2612013677</c:v>
                </c:pt>
                <c:pt idx="5">
                  <c:v>2710639587</c:v>
                </c:pt>
                <c:pt idx="6">
                  <c:v>2527934481</c:v>
                </c:pt>
                <c:pt idx="7">
                  <c:v>2682792570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24528"/>
        <c:axId val="193825088"/>
      </c:lineChart>
      <c:catAx>
        <c:axId val="19382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25088"/>
        <c:crosses val="autoZero"/>
        <c:auto val="1"/>
        <c:lblAlgn val="ctr"/>
        <c:lblOffset val="100"/>
        <c:noMultiLvlLbl val="0"/>
      </c:catAx>
      <c:valAx>
        <c:axId val="19382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2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'!$B$131</c:f>
              <c:strCache>
                <c:ptCount val="1"/>
                <c:pt idx="0">
                  <c:v>Tiskarske forme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'!$D$131:$J$131</c:f>
              <c:numCache>
                <c:formatCode>0</c:formatCode>
                <c:ptCount val="7"/>
                <c:pt idx="0">
                  <c:v>237099</c:v>
                </c:pt>
                <c:pt idx="1">
                  <c:v>159869</c:v>
                </c:pt>
                <c:pt idx="2">
                  <c:v>255368</c:v>
                </c:pt>
                <c:pt idx="3">
                  <c:v>315335</c:v>
                </c:pt>
                <c:pt idx="4">
                  <c:v>359797</c:v>
                </c:pt>
                <c:pt idx="5">
                  <c:v>350470</c:v>
                </c:pt>
                <c:pt idx="6">
                  <c:v>359443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405744"/>
        <c:axId val="237406304"/>
      </c:lineChart>
      <c:catAx>
        <c:axId val="2374057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6304"/>
        <c:crosses val="autoZero"/>
        <c:auto val="1"/>
        <c:lblAlgn val="ctr"/>
        <c:lblOffset val="100"/>
        <c:noMultiLvlLbl val="0"/>
      </c:catAx>
      <c:valAx>
        <c:axId val="23740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149882096359712"/>
          <c:y val="3.0582035069249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'!$B$71</c:f>
              <c:strCache>
                <c:ptCount val="1"/>
                <c:pt idx="0">
                  <c:v>Samoljepljive tiskane etikete, od papira ili kartona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'!$D$71:$J$71</c:f>
              <c:numCache>
                <c:formatCode>0</c:formatCode>
                <c:ptCount val="7"/>
                <c:pt idx="0">
                  <c:v>969151</c:v>
                </c:pt>
                <c:pt idx="1">
                  <c:v>1310834</c:v>
                </c:pt>
                <c:pt idx="2">
                  <c:v>1490508</c:v>
                </c:pt>
                <c:pt idx="3">
                  <c:v>1562249</c:v>
                </c:pt>
                <c:pt idx="4">
                  <c:v>1917150</c:v>
                </c:pt>
                <c:pt idx="5">
                  <c:v>1903241</c:v>
                </c:pt>
                <c:pt idx="6">
                  <c:v>2183257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408544"/>
        <c:axId val="237407984"/>
      </c:lineChart>
      <c:catAx>
        <c:axId val="2374085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7984"/>
        <c:crosses val="autoZero"/>
        <c:auto val="1"/>
        <c:lblAlgn val="ctr"/>
        <c:lblOffset val="100"/>
        <c:noMultiLvlLbl val="0"/>
      </c:catAx>
      <c:valAx>
        <c:axId val="237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tiskanje 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PowerPoint]IND1_Publikacijska1_Sumarne '!$D$2:$I$2,'[Chart in Microsoft PowerPoint]IND1_Publikacijska1_Sumarne '!$J$2</c:f>
              <c:numCache>
                <c:formatCode>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General">
                  <c:v>2016</c:v>
                </c:pt>
              </c:numCache>
            </c:numRef>
          </c:cat>
          <c:val>
            <c:numRef>
              <c:f>'[Chart in Microsoft PowerPoint]IND1_Publikacijska1_Sumarne '!$D$155:$I$155,'[Chart in Microsoft PowerPoint]IND1_Publikacijska1_Sumarne '!$J$155</c:f>
              <c:numCache>
                <c:formatCode>#,##0</c:formatCode>
                <c:ptCount val="7"/>
                <c:pt idx="0">
                  <c:v>121914355</c:v>
                </c:pt>
                <c:pt idx="1">
                  <c:v>97686084</c:v>
                </c:pt>
                <c:pt idx="2">
                  <c:v>89827510</c:v>
                </c:pt>
                <c:pt idx="3">
                  <c:v>88471526</c:v>
                </c:pt>
                <c:pt idx="4">
                  <c:v>86706070</c:v>
                </c:pt>
                <c:pt idx="5">
                  <c:v>78669110</c:v>
                </c:pt>
                <c:pt idx="6" formatCode="0">
                  <c:v>87816769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222944"/>
        <c:axId val="194223504"/>
      </c:lineChart>
      <c:catAx>
        <c:axId val="1942229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223504"/>
        <c:crosses val="autoZero"/>
        <c:auto val="1"/>
        <c:lblAlgn val="ctr"/>
        <c:lblOffset val="100"/>
        <c:noMultiLvlLbl val="0"/>
      </c:catAx>
      <c:valAx>
        <c:axId val="19422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2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Broj tvrtki</a:t>
            </a:r>
            <a:r>
              <a:rPr lang="hr-HR"/>
              <a:t>-C18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PowerPoint]Sheet2'!$D$13</c:f>
              <c:strCache>
                <c:ptCount val="1"/>
                <c:pt idx="0">
                  <c:v>Broj tvrtki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PowerPoint]Sheet2'!$B$7,'[Chart in Microsoft PowerPoint]Sheet2'!$B$12,'[Chart in Microsoft PowerPoint]Sheet2'!$B$17,'[Chart in Microsoft PowerPoint]Sheet2'!$B$22,'[Chart in Microsoft PowerPoint]Sheet2'!$B$27,'[Chart in Microsoft PowerPoint]Sheet2'!$B$32,'[Chart in Microsoft PowerPoint]Sheet2'!$B$37,'[Chart in Microsoft PowerPoint]Sheet2'!$B$42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'[Chart in Microsoft PowerPoint]Sheet2'!$G$10,'[Chart in Microsoft PowerPoint]Sheet2'!$G$15,'[Chart in Microsoft PowerPoint]Sheet2'!$G$20,'[Chart in Microsoft PowerPoint]Sheet2'!$G$25,'[Chart in Microsoft PowerPoint]Sheet2'!$G$30,'[Chart in Microsoft PowerPoint]Sheet2'!$G$35,'[Chart in Microsoft PowerPoint]Sheet2'!$G$40,'[Chart in Microsoft PowerPoint]Sheet2'!$K$42</c:f>
              <c:numCache>
                <c:formatCode>General</c:formatCode>
                <c:ptCount val="8"/>
                <c:pt idx="0">
                  <c:v>809</c:v>
                </c:pt>
                <c:pt idx="1">
                  <c:v>806</c:v>
                </c:pt>
                <c:pt idx="2">
                  <c:v>842</c:v>
                </c:pt>
                <c:pt idx="3">
                  <c:v>837</c:v>
                </c:pt>
                <c:pt idx="4">
                  <c:v>793</c:v>
                </c:pt>
                <c:pt idx="5">
                  <c:v>783</c:v>
                </c:pt>
                <c:pt idx="6">
                  <c:v>790</c:v>
                </c:pt>
                <c:pt idx="7">
                  <c:v>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27328"/>
        <c:axId val="193827888"/>
      </c:lineChart>
      <c:catAx>
        <c:axId val="193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27888"/>
        <c:crosses val="autoZero"/>
        <c:auto val="1"/>
        <c:lblAlgn val="ctr"/>
        <c:lblOffset val="100"/>
        <c:noMultiLvlLbl val="0"/>
      </c:catAx>
      <c:valAx>
        <c:axId val="1938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  Broj zaposlenih osoba</a:t>
            </a:r>
            <a:r>
              <a:rPr lang="hr-HR"/>
              <a:t> C18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0390372742224627E-2"/>
          <c:y val="9.100787136564456E-2"/>
          <c:w val="0.92082256921423833"/>
          <c:h val="0.85207045259627934"/>
        </c:manualLayout>
      </c:layout>
      <c:lineChart>
        <c:grouping val="standard"/>
        <c:varyColors val="0"/>
        <c:ser>
          <c:idx val="0"/>
          <c:order val="0"/>
          <c:tx>
            <c:strRef>
              <c:f>Sheet2!$L$8</c:f>
              <c:strCache>
                <c:ptCount val="1"/>
                <c:pt idx="0">
                  <c:v>269 - 95.  Broj zaposlenih osoba (neplaćene osobe + plaćeni zaposlenici) na bazi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(Sheet2!$B$7,Sheet2!$B$12,Sheet2!$B$17,Sheet2!$B$22,Sheet2!$B$27,Sheet2!$B$32,Sheet2!$B$37)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(Sheet2!$O$10,Sheet2!$O$15,Sheet2!$O$20,Sheet2!$O$25,Sheet2!$O$30,Sheet2!$O$35,Sheet2!$O$40)</c:f>
              <c:numCache>
                <c:formatCode>#,##0</c:formatCode>
                <c:ptCount val="7"/>
                <c:pt idx="0">
                  <c:v>5878</c:v>
                </c:pt>
                <c:pt idx="1">
                  <c:v>5277</c:v>
                </c:pt>
                <c:pt idx="2">
                  <c:v>5476</c:v>
                </c:pt>
                <c:pt idx="3">
                  <c:v>5906</c:v>
                </c:pt>
                <c:pt idx="4">
                  <c:v>5678</c:v>
                </c:pt>
                <c:pt idx="5">
                  <c:v>5621</c:v>
                </c:pt>
                <c:pt idx="6">
                  <c:v>5533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603024"/>
        <c:axId val="201603584"/>
      </c:lineChart>
      <c:catAx>
        <c:axId val="2016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1603584"/>
        <c:crosses val="autoZero"/>
        <c:auto val="1"/>
        <c:lblAlgn val="ctr"/>
        <c:lblOffset val="100"/>
        <c:noMultiLvlLbl val="0"/>
      </c:catAx>
      <c:valAx>
        <c:axId val="2016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16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1768054121004"/>
          <c:y val="2.7491404683991097E-2"/>
          <c:w val="0.82223933251955095"/>
          <c:h val="0.8656916546733223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PowerPoint]Sheet1'!$G$4</c:f>
              <c:strCache>
                <c:ptCount val="1"/>
                <c:pt idx="0">
                  <c:v>142 - VII. UKUPNI PRIHODI (107+129+140)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'[Chart in Microsoft PowerPoint]Sheet1'!$A$3,'[Chart in Microsoft PowerPoint]Sheet1'!$A$13,'[Chart in Microsoft PowerPoint]Sheet1'!$A$18,'[Chart in Microsoft PowerPoint]Sheet1'!$A$23,'[Chart in Microsoft PowerPoint]Sheet1'!$A$28,'[Chart in Microsoft PowerPoint]Sheet1'!$A$33,'[Chart in Microsoft PowerPoint]Sheet1'!$A$38,'[Chart in Microsoft PowerPoint]Sheet1'!$H$44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'[Chart in Microsoft PowerPoint]Sheet1'!$J$6,'[Chart in Microsoft PowerPoint]Sheet1'!$J$16,'[Chart in Microsoft PowerPoint]Sheet1'!$J$21,'[Chart in Microsoft PowerPoint]Sheet1'!$J$26,'[Chart in Microsoft PowerPoint]Sheet1'!$J$31,'[Chart in Microsoft PowerPoint]Sheet1'!$J$36,'[Chart in Microsoft PowerPoint]Sheet1'!$J$41,'[Chart in Microsoft PowerPoint]Sheet1'!$J$44</c:f>
              <c:numCache>
                <c:formatCode>#,##0</c:formatCode>
                <c:ptCount val="8"/>
                <c:pt idx="0">
                  <c:v>1377077559</c:v>
                </c:pt>
                <c:pt idx="1">
                  <c:v>1045829895</c:v>
                </c:pt>
                <c:pt idx="2">
                  <c:v>1041487171</c:v>
                </c:pt>
                <c:pt idx="3">
                  <c:v>931253493</c:v>
                </c:pt>
                <c:pt idx="4">
                  <c:v>801537206</c:v>
                </c:pt>
                <c:pt idx="5">
                  <c:v>771506870</c:v>
                </c:pt>
                <c:pt idx="6">
                  <c:v>858277242</c:v>
                </c:pt>
                <c:pt idx="7">
                  <c:v>747928993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082368"/>
        <c:axId val="258081248"/>
      </c:lineChart>
      <c:catAx>
        <c:axId val="2580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58081248"/>
        <c:crosses val="autoZero"/>
        <c:auto val="1"/>
        <c:lblAlgn val="ctr"/>
        <c:lblOffset val="100"/>
        <c:noMultiLvlLbl val="0"/>
      </c:catAx>
      <c:valAx>
        <c:axId val="2580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580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36270063016319E-2"/>
          <c:y val="0.10654133707650867"/>
          <c:w val="0.87234176373114647"/>
          <c:h val="0.7706281966410610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PowerPoint]IND1_Publikacijska1_Sumarne '!$B$73</c:f>
              <c:strCache>
                <c:ptCount val="1"/>
                <c:pt idx="0">
                  <c:v>Tiskanje novina, časopisa i ostalih periodičnih publikacija, koje izlaze najmanje četiri puta tjedno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PowerPoint]IND1_Publikacijska1_Sumarne '!$D$2:$I$2,'[Chart in Microsoft PowerPoint]IND1_Publikacijska1_Sumarne '!$J$2</c:f>
              <c:numCache>
                <c:formatCode>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 formatCode="General">
                  <c:v>2016</c:v>
                </c:pt>
              </c:numCache>
            </c:numRef>
          </c:cat>
          <c:val>
            <c:numRef>
              <c:f>'[Chart in Microsoft PowerPoint]IND1_Publikacijska1_Sumarne '!$D$73:$I$73,'[Chart in Microsoft PowerPoint]IND1_Publikacijska1_Sumarne '!$J$73</c:f>
              <c:numCache>
                <c:formatCode>0</c:formatCode>
                <c:ptCount val="7"/>
                <c:pt idx="0">
                  <c:v>53132686</c:v>
                </c:pt>
                <c:pt idx="1">
                  <c:v>31637030</c:v>
                </c:pt>
                <c:pt idx="2">
                  <c:v>27264754</c:v>
                </c:pt>
                <c:pt idx="3">
                  <c:v>24840048</c:v>
                </c:pt>
                <c:pt idx="4">
                  <c:v>22937032</c:v>
                </c:pt>
                <c:pt idx="5">
                  <c:v>18865807</c:v>
                </c:pt>
                <c:pt idx="6">
                  <c:v>19167670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30128"/>
        <c:axId val="193830688"/>
      </c:lineChart>
      <c:catAx>
        <c:axId val="1938301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30688"/>
        <c:crosses val="autoZero"/>
        <c:auto val="1"/>
        <c:lblAlgn val="ctr"/>
        <c:lblOffset val="100"/>
        <c:noMultiLvlLbl val="0"/>
      </c:catAx>
      <c:valAx>
        <c:axId val="19383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83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'!$B$87</c:f>
              <c:strCache>
                <c:ptCount val="1"/>
                <c:pt idx="0">
                  <c:v>Tiskanje poslovnih (komercijalnih) kataloga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'!$D$87:$J$87</c:f>
              <c:numCache>
                <c:formatCode>0</c:formatCode>
                <c:ptCount val="7"/>
                <c:pt idx="0">
                  <c:v>17732757</c:v>
                </c:pt>
                <c:pt idx="1">
                  <c:v>18212051</c:v>
                </c:pt>
                <c:pt idx="2">
                  <c:v>18441774</c:v>
                </c:pt>
                <c:pt idx="3">
                  <c:v>18191163</c:v>
                </c:pt>
                <c:pt idx="4">
                  <c:v>8624599</c:v>
                </c:pt>
                <c:pt idx="5">
                  <c:v>10449680</c:v>
                </c:pt>
                <c:pt idx="6">
                  <c:v>14005182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58144"/>
        <c:axId val="199458704"/>
      </c:lineChart>
      <c:catAx>
        <c:axId val="1994581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58704"/>
        <c:crosses val="autoZero"/>
        <c:auto val="1"/>
        <c:lblAlgn val="ctr"/>
        <c:lblOffset val="100"/>
        <c:noMultiLvlLbl val="0"/>
      </c:catAx>
      <c:valAx>
        <c:axId val="19945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'!$B$91</c:f>
              <c:strCache>
                <c:ptCount val="1"/>
                <c:pt idx="0">
                  <c:v>Tiskanje novina koje izlaze &lt;4 puta tjedno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'!$D$91:$J$91</c:f>
              <c:numCache>
                <c:formatCode>0</c:formatCode>
                <c:ptCount val="7"/>
                <c:pt idx="0">
                  <c:v>6514290</c:v>
                </c:pt>
                <c:pt idx="1">
                  <c:v>5772726</c:v>
                </c:pt>
                <c:pt idx="2">
                  <c:v>6812494</c:v>
                </c:pt>
                <c:pt idx="3">
                  <c:v>6348182</c:v>
                </c:pt>
                <c:pt idx="4">
                  <c:v>5356933</c:v>
                </c:pt>
                <c:pt idx="5">
                  <c:v>7130415</c:v>
                </c:pt>
                <c:pt idx="6">
                  <c:v>5396983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60944"/>
        <c:axId val="199461504"/>
      </c:lineChart>
      <c:catAx>
        <c:axId val="1994609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61504"/>
        <c:crosses val="autoZero"/>
        <c:auto val="1"/>
        <c:lblAlgn val="ctr"/>
        <c:lblOffset val="100"/>
        <c:noMultiLvlLbl val="0"/>
      </c:catAx>
      <c:valAx>
        <c:axId val="1994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6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'!$B$93</c:f>
              <c:strCache>
                <c:ptCount val="1"/>
                <c:pt idx="0">
                  <c:v>Tiskanje časopisa i periodičnih publikacija koje izlaze &lt;4 puta tjedno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'!$D$93:$J$93</c:f>
              <c:numCache>
                <c:formatCode>0</c:formatCode>
                <c:ptCount val="7"/>
                <c:pt idx="0">
                  <c:v>26268977</c:v>
                </c:pt>
                <c:pt idx="1">
                  <c:v>25439017</c:v>
                </c:pt>
                <c:pt idx="2">
                  <c:v>22471353</c:v>
                </c:pt>
                <c:pt idx="3">
                  <c:v>22643800</c:v>
                </c:pt>
                <c:pt idx="4">
                  <c:v>20771718</c:v>
                </c:pt>
                <c:pt idx="5">
                  <c:v>18465543</c:v>
                </c:pt>
                <c:pt idx="6">
                  <c:v>16693703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63744"/>
        <c:axId val="199464304"/>
      </c:lineChart>
      <c:catAx>
        <c:axId val="1994637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64304"/>
        <c:crosses val="autoZero"/>
        <c:auto val="1"/>
        <c:lblAlgn val="ctr"/>
        <c:lblOffset val="100"/>
        <c:noMultiLvlLbl val="0"/>
      </c:catAx>
      <c:valAx>
        <c:axId val="19946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94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416666666666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'IND1_Publikacijska1_Sumarne '!$B$96</c:f>
              <c:strCache>
                <c:ptCount val="1"/>
                <c:pt idx="0">
                  <c:v>Tiskanje knjiga, brošura, listova i sličnog tiskanog materijala u pojedinačnim listovima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'IND1_Publikacijska1_Sumarne '!$D$2:$J$2</c:f>
              <c:numCache>
                <c:formatCode>#,##0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'IND1_Publikacijska1_Sumarne '!$D$96:$J$96</c:f>
              <c:numCache>
                <c:formatCode>0</c:formatCode>
                <c:ptCount val="7"/>
                <c:pt idx="0">
                  <c:v>9906523</c:v>
                </c:pt>
                <c:pt idx="1">
                  <c:v>4212034</c:v>
                </c:pt>
                <c:pt idx="2">
                  <c:v>2148737</c:v>
                </c:pt>
                <c:pt idx="3">
                  <c:v>3143051</c:v>
                </c:pt>
                <c:pt idx="4">
                  <c:v>3438409</c:v>
                </c:pt>
                <c:pt idx="5">
                  <c:v>2054895</c:v>
                </c:pt>
                <c:pt idx="6">
                  <c:v>1810073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402944"/>
        <c:axId val="237403504"/>
      </c:lineChart>
      <c:catAx>
        <c:axId val="2374029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3504"/>
        <c:crosses val="autoZero"/>
        <c:auto val="1"/>
        <c:lblAlgn val="ctr"/>
        <c:lblOffset val="100"/>
        <c:noMultiLvlLbl val="0"/>
      </c:catAx>
      <c:valAx>
        <c:axId val="23740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74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071CE-07CD-4B43-8E1C-FF8E08C18601}" type="datetimeFigureOut">
              <a:rPr lang="hr-HR" smtClean="0"/>
              <a:t>7.3.2017.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A9CD-DDF9-44BC-9988-B673635B16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2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028" y="5759669"/>
            <a:ext cx="5434176" cy="1098331"/>
          </a:xfrm>
        </p:spPr>
        <p:txBody>
          <a:bodyPr anchor="ctr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22737" y="4910192"/>
            <a:ext cx="7459717" cy="71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SEKTOR ZA INDUSTRIJU I IT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INDUSTRY </a:t>
            </a:r>
            <a:r>
              <a:rPr lang="hr-HR" sz="1400" b="0" smtClean="0">
                <a:solidFill>
                  <a:schemeClr val="bg1"/>
                </a:solidFill>
                <a:latin typeface="Dosis" panose="02010503020202060003" pitchFamily="2" charset="-18"/>
              </a:rPr>
              <a:t>AND  IT </a:t>
            </a:r>
            <a:r>
              <a:rPr lang="en-US" sz="1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SECTOR</a:t>
            </a:r>
            <a:endParaRPr lang="en-US" sz="1200" b="0" dirty="0" smtClean="0">
              <a:solidFill>
                <a:schemeClr val="bg1"/>
              </a:solidFill>
              <a:latin typeface="Dosis" panose="02010503020202060003" pitchFamily="2" charset="-1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3798503" y="6478588"/>
            <a:ext cx="5219700" cy="269053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247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914D-8D88-47C8-8FBC-C0A2B445D8A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81C5-3B7D-4D1F-A76B-C41C41948810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99AE-460B-4F0B-904E-BBA968F4363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0F05-CF12-4A13-97C4-D04814F4D58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4410-3006-41CD-AC66-6AEE45858D7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1D33-50E1-4092-945B-CBB8FC77057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9CA4-5BE9-4456-887A-C594307525E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80A6-EAEC-4009-979A-875F480E657D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1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ca\Desktop\hgk ppt sektori\jpegs\industrija\ppt_industrija-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95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26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E6D8-1937-4286-8361-2C265C31F77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985C-099E-4FED-B6C5-2BD48203F9FE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2693-8F04-4BC0-B0EA-3F922F00850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FA58-4C67-45AF-8818-F26772254400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3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0D40-3990-49F1-8AC3-08E45224D21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1FE3-A564-485C-8537-5860DC853DD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7ED2-98AD-4127-9D95-9D64EE24B68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98366-AC66-4C92-81AB-34D71C4CDB4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8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21DC-22DB-46AF-96A5-E38BA7B0817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EB9C-8C2C-4315-B66F-B25ED64E8AEE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5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E431-5099-457E-BD76-BE0360034405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F319-4699-4EC3-958F-0D4D1A5D85E2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6EB8-2684-4296-BD70-C810FBA9B1E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2765-9CF7-4770-BE16-6222735FFE8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450" y="635635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81024" y="6176962"/>
            <a:ext cx="3019425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6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SEKTOR ZA INDUSTRIJU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INDUSTRY </a:t>
            </a:r>
            <a:r>
              <a:rPr lang="hr-HR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AND  IT </a:t>
            </a:r>
            <a:r>
              <a:rPr lang="en-US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SECTOR</a:t>
            </a:r>
            <a:endParaRPr lang="en-US" sz="1000" b="0" dirty="0" smtClean="0">
              <a:solidFill>
                <a:schemeClr val="bg1"/>
              </a:solidFill>
              <a:latin typeface="Dosis" panose="020105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06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\Desktop\hgk ppt sektori\jpegs\industrija\ppt_industrija-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FA7B1-61D5-4647-9CFC-FE61CBABFAC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7BA1C-AB71-4364-AF5E-001CDE0A1A7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Grafičko prerađivačka industrija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826" y="612475"/>
            <a:ext cx="8229600" cy="379562"/>
          </a:xfrm>
        </p:spPr>
        <p:txBody>
          <a:bodyPr/>
          <a:lstStyle/>
          <a:p>
            <a:r>
              <a:rPr lang="en-US" sz="2000" dirty="0" err="1"/>
              <a:t>Tiskanje</a:t>
            </a:r>
            <a:r>
              <a:rPr lang="en-US" sz="2000" dirty="0"/>
              <a:t> </a:t>
            </a:r>
            <a:r>
              <a:rPr lang="en-US" sz="2000" dirty="0" err="1"/>
              <a:t>novina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izlaze</a:t>
            </a:r>
            <a:r>
              <a:rPr lang="en-US" sz="2000" dirty="0"/>
              <a:t> &lt;4 puta </a:t>
            </a:r>
            <a:r>
              <a:rPr lang="en-US" sz="2000" dirty="0" err="1" smtClean="0"/>
              <a:t>tjedno</a:t>
            </a:r>
            <a:r>
              <a:rPr lang="hr-HR" sz="2000" dirty="0" smtClean="0"/>
              <a:t> (kg)</a:t>
            </a:r>
            <a:r>
              <a:rPr lang="en-US" sz="2000" dirty="0"/>
              <a:t/>
            </a:r>
            <a:br>
              <a:rPr lang="en-US" sz="2000" dirty="0"/>
            </a:br>
            <a:endParaRPr lang="hr-H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197361"/>
              </p:ext>
            </p:extLst>
          </p:nvPr>
        </p:nvGraphicFramePr>
        <p:xfrm>
          <a:off x="897147" y="1181819"/>
          <a:ext cx="7280695" cy="432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75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49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Tiskanje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časopisa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periodičnih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publikacija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koje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izlaze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&lt;4 puta </a:t>
            </a:r>
            <a:r>
              <a:rPr lang="en-U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tjedno</a:t>
            </a:r>
            <a:r>
              <a:rPr lang="hr-HR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(kg)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268773"/>
              </p:ext>
            </p:extLst>
          </p:nvPr>
        </p:nvGraphicFramePr>
        <p:xfrm>
          <a:off x="457199" y="1423358"/>
          <a:ext cx="7962181" cy="419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71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Tiskanje</a:t>
            </a:r>
            <a:r>
              <a:rPr lang="en-US" sz="2000" dirty="0"/>
              <a:t> </a:t>
            </a:r>
            <a:r>
              <a:rPr lang="en-US" sz="2000" dirty="0" err="1"/>
              <a:t>knjiga</a:t>
            </a:r>
            <a:r>
              <a:rPr lang="en-US" sz="2000" dirty="0"/>
              <a:t>, </a:t>
            </a:r>
            <a:r>
              <a:rPr lang="en-US" sz="2000" dirty="0" err="1"/>
              <a:t>brošura</a:t>
            </a:r>
            <a:r>
              <a:rPr lang="en-US" sz="2000" dirty="0"/>
              <a:t>, </a:t>
            </a:r>
            <a:r>
              <a:rPr lang="en-US" sz="2000" dirty="0" err="1"/>
              <a:t>listova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sličnog</a:t>
            </a:r>
            <a:r>
              <a:rPr lang="en-US" sz="2000" dirty="0"/>
              <a:t> </a:t>
            </a:r>
            <a:r>
              <a:rPr lang="en-US" sz="2000" dirty="0" err="1"/>
              <a:t>tiskanog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u </a:t>
            </a:r>
            <a:r>
              <a:rPr lang="en-US" sz="2000" dirty="0" err="1"/>
              <a:t>pojedinačnim</a:t>
            </a:r>
            <a:r>
              <a:rPr lang="en-US" sz="2000" dirty="0"/>
              <a:t> </a:t>
            </a:r>
            <a:r>
              <a:rPr lang="en-US" sz="2000" dirty="0" err="1" smtClean="0"/>
              <a:t>listovima</a:t>
            </a:r>
            <a:r>
              <a:rPr lang="hr-HR" sz="2000" dirty="0" smtClean="0"/>
              <a:t>(kg)</a:t>
            </a:r>
            <a:r>
              <a:rPr lang="en-US" sz="2000" dirty="0"/>
              <a:t/>
            </a:r>
            <a:br>
              <a:rPr lang="en-US" sz="2000" dirty="0"/>
            </a:b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19585"/>
              </p:ext>
            </p:extLst>
          </p:nvPr>
        </p:nvGraphicFramePr>
        <p:xfrm>
          <a:off x="612475" y="1417637"/>
          <a:ext cx="8074325" cy="413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7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55653"/>
              </p:ext>
            </p:extLst>
          </p:nvPr>
        </p:nvGraphicFramePr>
        <p:xfrm>
          <a:off x="785003" y="672860"/>
          <a:ext cx="7556739" cy="501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85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399772"/>
              </p:ext>
            </p:extLst>
          </p:nvPr>
        </p:nvGraphicFramePr>
        <p:xfrm>
          <a:off x="621101" y="1058461"/>
          <a:ext cx="7548113" cy="45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41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Ukupno tiskanje (kg)</a:t>
            </a:r>
            <a:endParaRPr lang="hr-H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483273"/>
              </p:ext>
            </p:extLst>
          </p:nvPr>
        </p:nvGraphicFramePr>
        <p:xfrm>
          <a:off x="740433" y="1130060"/>
          <a:ext cx="7592684" cy="455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1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22118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98408"/>
            <a:ext cx="9144000" cy="11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b="1" dirty="0" smtClean="0">
                <a:solidFill>
                  <a:srgbClr val="002060"/>
                </a:solidFill>
                <a:ea typeface="+mj-ea"/>
                <a:cs typeface="+mj-cs"/>
              </a:rPr>
              <a:t>GRAFIČKO PRERAĐIVAČKA INDUSTRIJA</a:t>
            </a:r>
            <a:endParaRPr lang="hr-HR" sz="36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5708" y="1600200"/>
            <a:ext cx="8608291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0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Ukupni prihod: </a:t>
            </a: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724.942.584 </a:t>
            </a: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EUR</a:t>
            </a:r>
          </a:p>
          <a:p>
            <a:pPr indent="-360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3,6%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</a:rPr>
              <a:t>udio u ukupnom prihodu prerađivačke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</a:rPr>
              <a:t>industrije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</a:rPr>
              <a:t>RH 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 indent="-360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r-HR" sz="2800" dirty="0">
                <a:solidFill>
                  <a:srgbClr val="4F81BD">
                    <a:lumMod val="75000"/>
                  </a:srgbClr>
                </a:solidFill>
              </a:rPr>
              <a:t>3,6</a:t>
            </a:r>
            <a:r>
              <a:rPr lang="en-GB" sz="2800" dirty="0">
                <a:solidFill>
                  <a:srgbClr val="4F81BD">
                    <a:lumMod val="75000"/>
                  </a:srgbClr>
                </a:solidFill>
              </a:rPr>
              <a:t>% </a:t>
            </a:r>
            <a:r>
              <a:rPr lang="hr-HR" sz="2600" dirty="0">
                <a:solidFill>
                  <a:srgbClr val="4F81BD">
                    <a:lumMod val="75000"/>
                  </a:srgbClr>
                </a:solidFill>
              </a:rPr>
              <a:t>od ukupno zaposlenih u prerađivačkoj industriji RH</a:t>
            </a:r>
            <a:endParaRPr lang="hr-HR" sz="2800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 indent="-360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Broj zaposlenih:  </a:t>
            </a: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11.008  </a:t>
            </a:r>
          </a:p>
          <a:p>
            <a:pPr lvl="0" indent="-3600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5,55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 total employment in </a:t>
            </a:r>
            <a:r>
              <a:rPr lang="hr-HR" sz="2600" dirty="0">
                <a:solidFill>
                  <a:srgbClr val="4F81BD">
                    <a:lumMod val="75000"/>
                  </a:srgbClr>
                </a:solidFill>
              </a:rPr>
              <a:t>Manufacturing</a:t>
            </a:r>
          </a:p>
          <a:p>
            <a:pPr lvl="0">
              <a:spcBef>
                <a:spcPct val="20000"/>
              </a:spcBef>
              <a:defRPr/>
            </a:pPr>
            <a:r>
              <a:rPr lang="hr-HR" sz="2600" dirty="0">
                <a:solidFill>
                  <a:srgbClr val="4F81BD">
                    <a:lumMod val="75000"/>
                  </a:srgbClr>
                </a:solidFill>
              </a:rPr>
              <a:t>    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Industry </a:t>
            </a:r>
            <a:endParaRPr lang="hr-HR" sz="2600" dirty="0">
              <a:solidFill>
                <a:srgbClr val="4F81BD">
                  <a:lumMod val="75000"/>
                </a:srgbClr>
              </a:solidFill>
            </a:endParaRPr>
          </a:p>
          <a:p>
            <a:pPr lvl="0" indent="-3600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1.006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accent1">
                    <a:lumMod val="75000"/>
                  </a:schemeClr>
                </a:solidFill>
              </a:rPr>
              <a:t>aktivnih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accent1">
                    <a:lumMod val="75000"/>
                  </a:schemeClr>
                </a:solidFill>
              </a:rPr>
              <a:t>tvrtki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(4 velike, 25 srednjih, 950 malih</a:t>
            </a: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9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Izvoz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: 173.215.000 EUR</a:t>
            </a:r>
          </a:p>
          <a:p>
            <a:pPr marL="9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1,6</a:t>
            </a:r>
            <a:r>
              <a:rPr lang="hr-HR" sz="2600" dirty="0">
                <a:solidFill>
                  <a:schemeClr val="accent1">
                    <a:lumMod val="75000"/>
                  </a:schemeClr>
                </a:solidFill>
              </a:rPr>
              <a:t>% udio u izvozu RH</a:t>
            </a:r>
          </a:p>
          <a:p>
            <a:pPr marL="9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hr-HR" sz="20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15888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b="1" dirty="0" smtClean="0">
                <a:solidFill>
                  <a:srgbClr val="002060"/>
                </a:solidFill>
                <a:ea typeface="+mj-ea"/>
                <a:cs typeface="+mj-cs"/>
              </a:rPr>
              <a:t>Grafičko prerađivačka industrija</a:t>
            </a:r>
            <a:endParaRPr lang="hr-HR" sz="36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70065"/>
              </p:ext>
            </p:extLst>
          </p:nvPr>
        </p:nvGraphicFramePr>
        <p:xfrm>
          <a:off x="589533" y="934236"/>
          <a:ext cx="8189221" cy="4681559"/>
        </p:xfrm>
        <a:graphic>
          <a:graphicData uri="http://schemas.openxmlformats.org/drawingml/2006/table">
            <a:tbl>
              <a:tblPr/>
              <a:tblGrid>
                <a:gridCol w="384284"/>
                <a:gridCol w="1987673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384284"/>
                <a:gridCol w="437288"/>
              </a:tblGrid>
              <a:tr h="144516">
                <a:tc gridSpan="17">
                  <a:txBody>
                    <a:bodyPr/>
                    <a:lstStyle/>
                    <a:p>
                      <a:pPr algn="l" fontAlgn="t"/>
                      <a:r>
                        <a:rPr lang="hr-HR" sz="800" b="1" i="0" u="none" strike="noStrike" dirty="0">
                          <a:effectLst/>
                          <a:latin typeface="Arial Narrow" panose="020B0606020202030204" pitchFamily="34" charset="0"/>
                        </a:rPr>
                        <a:t>INDEKSI FIZIČKOG OBUJMA INDUSTRIJSKE PROIZVODNJE RH    BR.12/2016.      </a:t>
                      </a:r>
                    </a:p>
                  </a:txBody>
                  <a:tcPr marL="6569" marR="6569" marT="65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31378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ŠIFRA I NAZIV PODRUČJA, POTPODRUČJA, ODJELJKA, SKUPINE I RAZREDA NKD-a</a:t>
                      </a:r>
                    </a:p>
                  </a:txBody>
                  <a:tcPr marL="6569" marR="6569" marT="6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r" fontAlgn="ctr"/>
                      <a:r>
                        <a:rPr lang="hr-HR" sz="600" b="1" i="0" u="none" strike="noStrike">
                          <a:effectLst/>
                          <a:latin typeface="Arial Narrow" panose="020B0606020202030204" pitchFamily="34" charset="0"/>
                        </a:rPr>
                        <a:t>2016/2015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671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hr-HR" sz="600" b="1" i="0" u="none" strike="noStrike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51084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VI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VII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VIII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IX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XI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XII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I-XII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XII/XII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I-XII/I-XII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7947"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B+C+D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UKUPNO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89,7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112,1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114,1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111,3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7"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 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PRERAĐIVAČKA INDUSTRIJA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97,0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109,6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107,4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108,2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110,2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116,4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112,0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110,5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prehrambenih proizvoda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88,0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108,4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113,2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111,5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104,6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pića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56,2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62,2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106,1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136,9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142,9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133,3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85,2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70,2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88,7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135,5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98,4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duhanskih proizvoda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85,8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105,0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145,6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82,4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91,6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121,7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75,5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tekstila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96,9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122,2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124,2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125,0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116,6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58,6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107,9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odjeće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82,4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98,2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105,5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93,2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87,7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53,7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94,4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91,4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81,9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kože i srodnih proizvoda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97,9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90,4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117,9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113,7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101,9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73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Prerada drva i proizvoda od drva i pluta, osim namještaja; proizvodnja proizvoda od slame i pletarskih materijala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90,7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110,2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114,3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106,9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104,9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69,3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104,0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effectLst/>
                          <a:latin typeface="Arial Narrow" panose="020B0606020202030204" pitchFamily="34" charset="0"/>
                        </a:rPr>
                        <a:t>109,4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107,3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Proizvodnja papira i proizvoda od papira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101,4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111,9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111,0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116,1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106,8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110,9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95,8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104,2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Proizvodnja celuloze, papira i kartona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122,9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138,3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148,2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143,3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110,6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147,2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132,0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123,3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124,6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128,9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111,4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1711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celuloze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154,1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91,9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136,1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87,9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104,3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60,7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138,8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98,6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57,3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63,1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133,2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135,6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110,5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1712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papira i kartona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147,5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154,1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160,0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151,0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120,4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148,9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138,5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136,4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128,0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137,1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137,1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proizvoda od papira i kartona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83,9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94,2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104,2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100,4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107,1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107,4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107,3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773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1721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valovitog papira i kartona te ambalaže od papira i kartona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87,9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100,9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108,5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114,5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118,8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113,0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112,7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104,2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773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1722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robe za kućanstvo i higijenu te toaletnih potrepština od papira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66,9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72,8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116,7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112,2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79,9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93,8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77,5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133,9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1723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uredskog materijala od papira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91,9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1729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effectLst/>
                          <a:latin typeface="Arial Narrow" panose="020B0606020202030204" pitchFamily="34" charset="0"/>
                        </a:rPr>
                        <a:t>Proizvodnja ostalih proizvoda od papira i kartona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81,0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109,7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108,5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82,2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93,3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Tiskanje i umnožavanje snimljenih zapisa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98,1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98,8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106,5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101,6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103,8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103,0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102,0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Tiskanje i uslužne djelatnosti povezane s tiskanjem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93,1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98,8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106,5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103,8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105,3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 dirty="0"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105,1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1811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Tiskanje novina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94,4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94,3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104,0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94,7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174,7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189,5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95,8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90,9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88,2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1812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Ostalo tiskanje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108,3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107,1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105,9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1813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Usluge pripreme za tisak i objavljivanje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80,4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87,2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104,9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101,2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103,0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96,6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1814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Knjigoveške i srodne usluge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114,4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106,1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102,9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99,1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75,2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94,8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98,6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72,5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97,6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Umnožavanje snimljenih zapisa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1820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Umnožavanje snimljenih zapisa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koksa i rafiniranih naftnih proizvoda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96,0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128,9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111,1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103,9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159,2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145,7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122,7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148,0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161,6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258,5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1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Proizvodnja kemikalija i kemijskih proizvoda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108,7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122,7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107,1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123,8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132,6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118,2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112,9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93"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D         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OPSKRBA ELEKTRIČNOM ENERGIJOM, PLINOM, PAROM I KLIMATIZACIJA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123,9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120,3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129,8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95,7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90,8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90,5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89,4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90,1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85,3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125,0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133,4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107,0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119,9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>
                          <a:effectLst/>
                          <a:latin typeface="Arial Narrow" panose="020B0606020202030204" pitchFamily="34" charset="0"/>
                        </a:rPr>
                        <a:t>107,0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73"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Opskrba električnom energijom, plinom, parom i klimatizacija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123,9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120,3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129,8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95,7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90,8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90,5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89,4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90,1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85,3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110,0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125,0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133,4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107,0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>
                          <a:effectLst/>
                          <a:latin typeface="Arial Narrow" panose="020B0606020202030204" pitchFamily="34" charset="0"/>
                        </a:rPr>
                        <a:t>119,9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700" b="1" i="0" u="none" strike="noStrike" dirty="0">
                          <a:effectLst/>
                          <a:latin typeface="Arial Narrow" panose="020B0606020202030204" pitchFamily="34" charset="0"/>
                        </a:rPr>
                        <a:t>107,0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3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311215" y="181155"/>
            <a:ext cx="69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TISKANJE I UMNOŽAVANJE SNIMLJENIH ZAPISA (kn)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69768"/>
              </p:ext>
            </p:extLst>
          </p:nvPr>
        </p:nvGraphicFramePr>
        <p:xfrm>
          <a:off x="327804" y="669205"/>
          <a:ext cx="8423856" cy="50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311215" y="181155"/>
            <a:ext cx="69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TISKANJE I UMNOŽAVANJE SNIMLJENIH ZAPISA</a:t>
            </a:r>
            <a:endParaRPr lang="hr-H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36734"/>
              </p:ext>
            </p:extLst>
          </p:nvPr>
        </p:nvGraphicFramePr>
        <p:xfrm>
          <a:off x="424132" y="940279"/>
          <a:ext cx="6433868" cy="386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4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716313"/>
              </p:ext>
            </p:extLst>
          </p:nvPr>
        </p:nvGraphicFramePr>
        <p:xfrm>
          <a:off x="845389" y="1052423"/>
          <a:ext cx="7435970" cy="433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311215" y="181155"/>
            <a:ext cx="69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TISKANJE I UMNOŽAVANJE SNIMLJENIH ZAPISA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46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642" y="198408"/>
            <a:ext cx="76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J5811- IZDAVANJE KNJIGA- STATISTIKA </a:t>
            </a:r>
            <a:r>
              <a:rPr lang="hr-HR" dirty="0" smtClean="0"/>
              <a:t>DJELATNOSTI - UKUPNI PRIHODI (kn)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149209"/>
              </p:ext>
            </p:extLst>
          </p:nvPr>
        </p:nvGraphicFramePr>
        <p:xfrm>
          <a:off x="508000" y="820614"/>
          <a:ext cx="8159262" cy="479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6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Tiskanje novina, časopisa i ostalih periodičnih publikacija, koje izlaze najmanje četiri puta </a:t>
            </a:r>
            <a:r>
              <a:rPr lang="hr-HR" sz="2000" dirty="0" smtClean="0"/>
              <a:t>tjedno (kg)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62062" y="2059781"/>
          <a:ext cx="6619876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44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3189" y="514659"/>
            <a:ext cx="5095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latin typeface="+mj-lt"/>
              </a:rPr>
              <a:t>Tiskanje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poslovnih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komercijalnih</a:t>
            </a:r>
            <a:r>
              <a:rPr lang="en-US" sz="2000" dirty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kataloga</a:t>
            </a:r>
            <a:r>
              <a:rPr lang="hr-HR" sz="2000" dirty="0" smtClean="0">
                <a:latin typeface="+mj-lt"/>
              </a:rPr>
              <a:t> (kg)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804" y="5615796"/>
            <a:ext cx="560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Izvori: DZS,MF,HNB; Obrada HGK</a:t>
            </a:r>
            <a:endParaRPr lang="hr-HR" sz="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16637"/>
              </p:ext>
            </p:extLst>
          </p:nvPr>
        </p:nvGraphicFramePr>
        <p:xfrm>
          <a:off x="681487" y="1311215"/>
          <a:ext cx="7841411" cy="430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70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2222</TotalTime>
  <Words>933</Words>
  <Application>Microsoft Office PowerPoint</Application>
  <PresentationFormat>On-screen Show (4:3)</PresentationFormat>
  <Paragraphs>574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Dosis</vt:lpstr>
      <vt:lpstr>Segoe UI Light</vt:lpstr>
      <vt:lpstr>Office Theme</vt:lpstr>
      <vt:lpstr>4_Office Theme</vt:lpstr>
      <vt:lpstr>Grafičko prerađivačka industrija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Tiskanje novina, časopisa i ostalih periodičnih publikacija, koje izlaze najmanje četiri puta tjedno (kg)</vt:lpstr>
      <vt:lpstr>PowerPoint Presentation</vt:lpstr>
      <vt:lpstr>Tiskanje novina koje izlaze &lt;4 puta tjedno (kg) </vt:lpstr>
      <vt:lpstr>Tiskanje časopisa i periodičnih publikacija koje izlaze &lt;4 puta tjedno (kg)</vt:lpstr>
      <vt:lpstr>Tiskanje knjiga, brošura, listova i sličnog tiskanog materijala u pojedinačnim listovima(kg) </vt:lpstr>
      <vt:lpstr>PowerPoint Presentation</vt:lpstr>
      <vt:lpstr>PowerPoint Presentation</vt:lpstr>
      <vt:lpstr>Ukupno tiskanje (kg)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Marko Gjeldum</cp:lastModifiedBy>
  <cp:revision>194</cp:revision>
  <cp:lastPrinted>2016-03-04T07:36:23Z</cp:lastPrinted>
  <dcterms:created xsi:type="dcterms:W3CDTF">2015-02-17T12:56:53Z</dcterms:created>
  <dcterms:modified xsi:type="dcterms:W3CDTF">2017-03-07T08:28:02Z</dcterms:modified>
</cp:coreProperties>
</file>