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3" r:id="rId3"/>
    <p:sldId id="294" r:id="rId4"/>
    <p:sldId id="295" r:id="rId5"/>
    <p:sldId id="297" r:id="rId6"/>
    <p:sldId id="298" r:id="rId7"/>
    <p:sldId id="299" r:id="rId8"/>
    <p:sldId id="300" r:id="rId9"/>
    <p:sldId id="287" r:id="rId10"/>
    <p:sldId id="288" r:id="rId11"/>
    <p:sldId id="289" r:id="rId12"/>
    <p:sldId id="292" r:id="rId13"/>
    <p:sldId id="290" r:id="rId14"/>
    <p:sldId id="302" r:id="rId15"/>
    <p:sldId id="303" r:id="rId16"/>
    <p:sldId id="291" r:id="rId17"/>
    <p:sldId id="273" r:id="rId18"/>
    <p:sldId id="274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CC66"/>
    <a:srgbClr val="99FF33"/>
    <a:srgbClr val="00CC99"/>
    <a:srgbClr val="339933"/>
    <a:srgbClr val="99FF99"/>
    <a:srgbClr val="00FF00"/>
    <a:srgbClr val="800000"/>
    <a:srgbClr val="9900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48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noProof="0" smtClean="0"/>
              <a:t>Click to edit Master text styles</a:t>
            </a:r>
          </a:p>
          <a:p>
            <a:pPr lvl="1"/>
            <a:r>
              <a:rPr lang="hr-HR" altLang="sr-Latn-RS" noProof="0" smtClean="0"/>
              <a:t>Second level</a:t>
            </a:r>
          </a:p>
          <a:p>
            <a:pPr lvl="2"/>
            <a:r>
              <a:rPr lang="hr-HR" altLang="sr-Latn-RS" noProof="0" smtClean="0"/>
              <a:t>Third level</a:t>
            </a:r>
          </a:p>
          <a:p>
            <a:pPr lvl="3"/>
            <a:r>
              <a:rPr lang="hr-HR" altLang="sr-Latn-RS" noProof="0" smtClean="0"/>
              <a:t>Fourth level</a:t>
            </a:r>
          </a:p>
          <a:p>
            <a:pPr lvl="4"/>
            <a:r>
              <a:rPr lang="hr-HR" altLang="sr-Latn-R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70E5452-1FC5-4F89-BF10-7B8EF7AB08A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82236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E64D72-2D48-4C4C-BB61-633AAB8613FE}" type="slidenum">
              <a:rPr lang="hr-HR" altLang="sr-Latn-RS" smtClean="0"/>
              <a:pPr eaLnBrk="1" hangingPunct="1">
                <a:spcBef>
                  <a:spcPct val="0"/>
                </a:spcBef>
              </a:pPr>
              <a:t>1</a:t>
            </a:fld>
            <a:endParaRPr lang="hr-HR" altLang="sr-Latn-R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D34E5CB-4B03-44A2-BFC5-43AB8DCB1EBA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5881" y="8688027"/>
            <a:ext cx="2972119" cy="45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9048" tIns="49524" rIns="99048" bIns="49524" anchor="b"/>
          <a:lstStyle/>
          <a:p>
            <a:pPr algn="r" defTabSz="990600" eaLnBrk="0" hangingPunct="0"/>
            <a:fld id="{3206ABC9-A149-4252-B0CF-6248000DA5F6}" type="slidenum">
              <a:rPr lang="en-GB" sz="1300"/>
              <a:pPr algn="r" defTabSz="990600" eaLnBrk="0" hangingPunct="0"/>
              <a:t>5</a:t>
            </a:fld>
            <a:endParaRPr lang="en-GB" sz="13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57E85A5-E0AB-4BF8-B5AE-ABA16A8E3D2F}" type="slidenum">
              <a:rPr lang="en-GB" altLang="sr-Latn-RS" smtClean="0">
                <a:latin typeface="Tahoma" pitchFamily="34" charset="0"/>
              </a:rPr>
              <a:pPr>
                <a:spcBef>
                  <a:spcPct val="0"/>
                </a:spcBef>
              </a:pPr>
              <a:t>6</a:t>
            </a:fld>
            <a:endParaRPr lang="en-GB" altLang="sr-Latn-RS" smtClean="0">
              <a:latin typeface="Tahoma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0AB5909-E231-433E-B48B-38547A484FA5}" type="slidenum">
              <a:rPr lang="en-GB" altLang="sr-Latn-RS" smtClean="0">
                <a:latin typeface="Tahoma" pitchFamily="34" charset="0"/>
              </a:rPr>
              <a:pPr>
                <a:spcBef>
                  <a:spcPct val="0"/>
                </a:spcBef>
              </a:pPr>
              <a:t>7</a:t>
            </a:fld>
            <a:endParaRPr lang="en-GB" altLang="sr-Latn-RS" smtClean="0">
              <a:latin typeface="Tahoma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r-Latn-R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RS" altLang="sr-Latn-R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0DB009-BEBE-4E15-B299-3ED1FA9CA951}" type="slidenum">
              <a:rPr lang="hr-HR" altLang="sr-Latn-RS" smtClean="0"/>
              <a:pPr eaLnBrk="1" hangingPunct="1"/>
              <a:t>9</a:t>
            </a:fld>
            <a:endParaRPr lang="hr-HR" altLang="sr-Latn-R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RS" altLang="sr-Latn-R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E07DB5-E14F-489B-B6D7-D24F3913B5D6}" type="slidenum">
              <a:rPr lang="hr-HR" altLang="sr-Latn-RS" smtClean="0"/>
              <a:pPr eaLnBrk="1" hangingPunct="1"/>
              <a:t>10</a:t>
            </a:fld>
            <a:endParaRPr lang="hr-HR" altLang="sr-Latn-R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RS" altLang="sr-Latn-R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8EFEE6-AC59-44A5-B7D5-45FF6F4B7685}" type="slidenum">
              <a:rPr lang="hr-HR" altLang="sr-Latn-RS" smtClean="0"/>
              <a:pPr eaLnBrk="1" hangingPunct="1"/>
              <a:t>11</a:t>
            </a:fld>
            <a:endParaRPr lang="hr-HR" altLang="sr-Latn-R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5DC77CF4-C89F-4294-9AF1-3699EEB6DB41}" type="slidenum">
              <a:rPr lang="en-GB" altLang="sr-Latn-RS" sz="1300">
                <a:latin typeface="Tahoma" pitchFamily="34" charset="0"/>
              </a:rPr>
              <a:pPr algn="r">
                <a:spcBef>
                  <a:spcPct val="0"/>
                </a:spcBef>
              </a:pPr>
              <a:t>14</a:t>
            </a:fld>
            <a:endParaRPr lang="en-GB" altLang="sr-Latn-RS" sz="1300">
              <a:latin typeface="Tahoma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r-Latn-R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Marine Clean Grant Agreement ECO/10/277396/SI</a:t>
            </a:r>
            <a:r>
              <a:rPr lang="hr-HR" altLang="sr-Latn-RS" sz="800"/>
              <a:t>2.601543</a:t>
            </a:r>
          </a:p>
        </p:txBody>
      </p:sp>
    </p:spTree>
    <p:extLst>
      <p:ext uri="{BB962C8B-B14F-4D97-AF65-F5344CB8AC3E}">
        <p14:creationId xmlns:p14="http://schemas.microsoft.com/office/powerpoint/2010/main" val="966946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Marine Clean Grant Agreement ECO/10/277396/SI</a:t>
            </a:r>
            <a:r>
              <a:rPr lang="hr-HR" altLang="sr-Latn-RS" sz="800"/>
              <a:t>2.601543</a:t>
            </a:r>
          </a:p>
        </p:txBody>
      </p:sp>
    </p:spTree>
    <p:extLst>
      <p:ext uri="{BB962C8B-B14F-4D97-AF65-F5344CB8AC3E}">
        <p14:creationId xmlns:p14="http://schemas.microsoft.com/office/powerpoint/2010/main" val="785677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4450"/>
            <a:ext cx="2057400" cy="6081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6019800" cy="6081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Marine Clean Grant Agreement ECO/10/277396/SI</a:t>
            </a:r>
            <a:r>
              <a:rPr lang="hr-HR" altLang="sr-Latn-RS" sz="800"/>
              <a:t>2.601543</a:t>
            </a:r>
          </a:p>
        </p:txBody>
      </p:sp>
    </p:spTree>
    <p:extLst>
      <p:ext uri="{BB962C8B-B14F-4D97-AF65-F5344CB8AC3E}">
        <p14:creationId xmlns:p14="http://schemas.microsoft.com/office/powerpoint/2010/main" val="123779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Marine Clean Grant Agreement ECO/10/277396/SI</a:t>
            </a:r>
            <a:r>
              <a:rPr lang="hr-HR" altLang="sr-Latn-RS" sz="800"/>
              <a:t>2.601543</a:t>
            </a:r>
          </a:p>
        </p:txBody>
      </p:sp>
    </p:spTree>
    <p:extLst>
      <p:ext uri="{BB962C8B-B14F-4D97-AF65-F5344CB8AC3E}">
        <p14:creationId xmlns:p14="http://schemas.microsoft.com/office/powerpoint/2010/main" val="63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Marine Clean Grant Agreement ECO/10/277396/SI</a:t>
            </a:r>
            <a:r>
              <a:rPr lang="hr-HR" altLang="sr-Latn-RS" sz="800"/>
              <a:t>2.601543</a:t>
            </a:r>
          </a:p>
        </p:txBody>
      </p:sp>
    </p:spTree>
    <p:extLst>
      <p:ext uri="{BB962C8B-B14F-4D97-AF65-F5344CB8AC3E}">
        <p14:creationId xmlns:p14="http://schemas.microsoft.com/office/powerpoint/2010/main" val="1998598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Marine Clean Grant Agreement ECO/10/277396/SI</a:t>
            </a:r>
            <a:r>
              <a:rPr lang="hr-HR" altLang="sr-Latn-RS" sz="800"/>
              <a:t>2.601543</a:t>
            </a:r>
          </a:p>
        </p:txBody>
      </p:sp>
    </p:spTree>
    <p:extLst>
      <p:ext uri="{BB962C8B-B14F-4D97-AF65-F5344CB8AC3E}">
        <p14:creationId xmlns:p14="http://schemas.microsoft.com/office/powerpoint/2010/main" val="305196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Marine Clean Grant Agreement ECO/10/277396/SI</a:t>
            </a:r>
            <a:r>
              <a:rPr lang="hr-HR" altLang="sr-Latn-RS" sz="800"/>
              <a:t>2.601543</a:t>
            </a:r>
          </a:p>
        </p:txBody>
      </p:sp>
    </p:spTree>
    <p:extLst>
      <p:ext uri="{BB962C8B-B14F-4D97-AF65-F5344CB8AC3E}">
        <p14:creationId xmlns:p14="http://schemas.microsoft.com/office/powerpoint/2010/main" val="2970238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Marine Clean Grant Agreement ECO/10/277396/SI</a:t>
            </a:r>
            <a:r>
              <a:rPr lang="hr-HR" altLang="sr-Latn-RS" sz="800"/>
              <a:t>2.601543</a:t>
            </a:r>
          </a:p>
        </p:txBody>
      </p:sp>
    </p:spTree>
    <p:extLst>
      <p:ext uri="{BB962C8B-B14F-4D97-AF65-F5344CB8AC3E}">
        <p14:creationId xmlns:p14="http://schemas.microsoft.com/office/powerpoint/2010/main" val="34702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Marine Clean Grant Agreement ECO/10/277396/SI</a:t>
            </a:r>
            <a:r>
              <a:rPr lang="hr-HR" altLang="sr-Latn-RS" sz="800"/>
              <a:t>2.601543</a:t>
            </a:r>
          </a:p>
        </p:txBody>
      </p:sp>
    </p:spTree>
    <p:extLst>
      <p:ext uri="{BB962C8B-B14F-4D97-AF65-F5344CB8AC3E}">
        <p14:creationId xmlns:p14="http://schemas.microsoft.com/office/powerpoint/2010/main" val="1941562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Marine Clean Grant Agreement ECO/10/277396/SI</a:t>
            </a:r>
            <a:r>
              <a:rPr lang="hr-HR" altLang="sr-Latn-RS" sz="800"/>
              <a:t>2.601543</a:t>
            </a:r>
          </a:p>
        </p:txBody>
      </p:sp>
    </p:spTree>
    <p:extLst>
      <p:ext uri="{BB962C8B-B14F-4D97-AF65-F5344CB8AC3E}">
        <p14:creationId xmlns:p14="http://schemas.microsoft.com/office/powerpoint/2010/main" val="94400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Marine Clean Grant Agreement ECO/10/277396/SI</a:t>
            </a:r>
            <a:r>
              <a:rPr lang="hr-HR" altLang="sr-Latn-RS" sz="800"/>
              <a:t>2.601543</a:t>
            </a:r>
          </a:p>
        </p:txBody>
      </p:sp>
    </p:spTree>
    <p:extLst>
      <p:ext uri="{BB962C8B-B14F-4D97-AF65-F5344CB8AC3E}">
        <p14:creationId xmlns:p14="http://schemas.microsoft.com/office/powerpoint/2010/main" val="33162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odloga ppt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6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Click to edit Master text styles</a:t>
            </a:r>
          </a:p>
          <a:p>
            <a:pPr lvl="1"/>
            <a:r>
              <a:rPr lang="hr-HR" altLang="sr-Latn-RS" smtClean="0"/>
              <a:t>Second level</a:t>
            </a:r>
          </a:p>
          <a:p>
            <a:pPr lvl="2"/>
            <a:r>
              <a:rPr lang="hr-HR" altLang="sr-Latn-RS" smtClean="0"/>
              <a:t>Third level</a:t>
            </a:r>
          </a:p>
          <a:p>
            <a:pPr lvl="3"/>
            <a:r>
              <a:rPr lang="hr-HR" altLang="sr-Latn-RS" smtClean="0"/>
              <a:t>Fourth level</a:t>
            </a:r>
          </a:p>
          <a:p>
            <a:pPr lvl="4"/>
            <a:r>
              <a:rPr lang="hr-HR" altLang="sr-Latn-R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453188"/>
            <a:ext cx="40322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hr-HR" altLang="sr-Latn-RS"/>
              <a:t>Marine Clean Grant Agreement ECO/10/277396/SI</a:t>
            </a:r>
            <a:r>
              <a:rPr lang="hr-HR" altLang="sr-Latn-RS" sz="800"/>
              <a:t>2.601543</a:t>
            </a:r>
          </a:p>
        </p:txBody>
      </p:sp>
      <p:pic>
        <p:nvPicPr>
          <p:cNvPr id="1030" name="Picture 10" descr="MarineClin_H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54750"/>
            <a:ext cx="12239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1" descr="eco_horwhiteall-7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372225"/>
            <a:ext cx="15843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SzPct val="65000"/>
        <a:buFont typeface="Wingdings" pitchFamily="2" charset="2"/>
        <a:buChar char="v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SzPct val="65000"/>
        <a:buFont typeface="Wingdings" pitchFamily="2" charset="2"/>
        <a:buChar char="v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16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SzPct val="65000"/>
        <a:buFont typeface="Wingdings" pitchFamily="2" charset="2"/>
        <a:buChar char="v"/>
        <a:defRPr sz="16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00CC"/>
        </a:buClr>
        <a:buSzPct val="65000"/>
        <a:buFont typeface="Wingdings" pitchFamily="2" charset="2"/>
        <a:buChar char="v"/>
        <a:defRPr sz="16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00CC"/>
        </a:buClr>
        <a:buSzPct val="65000"/>
        <a:buFont typeface="Wingdings" pitchFamily="2" charset="2"/>
        <a:buChar char="v"/>
        <a:defRPr sz="16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00CC"/>
        </a:buClr>
        <a:buSzPct val="65000"/>
        <a:buFont typeface="Wingdings" pitchFamily="2" charset="2"/>
        <a:buChar char="v"/>
        <a:defRPr sz="16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00CC"/>
        </a:buClr>
        <a:buSzPct val="65000"/>
        <a:buFont typeface="Wingdings" pitchFamily="2" charset="2"/>
        <a:buChar char="v"/>
        <a:defRPr sz="1600">
          <a:solidFill>
            <a:schemeClr val="accent2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odrzivaplastikahrvatska/" TargetMode="External"/><Relationship Id="rId2" Type="http://schemas.openxmlformats.org/officeDocument/2006/relationships/hyperlink" Target="http://www.sustainableplastics.e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/>
              <a:t>Marine Clean Grant Agreement ECO/10/277396/SI</a:t>
            </a:r>
            <a:r>
              <a:rPr lang="hr-HR" altLang="sr-Latn-RS" sz="800"/>
              <a:t>2.601543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 smtClean="0"/>
              <a:t>Svojstva i primjena filma </a:t>
            </a:r>
            <a:r>
              <a:rPr lang="hr-HR" altLang="sr-Latn-RS" dirty="0" err="1" smtClean="0"/>
              <a:t>biorazgradljivog</a:t>
            </a:r>
            <a:r>
              <a:rPr lang="hr-HR" altLang="sr-Latn-RS" dirty="0" smtClean="0"/>
              <a:t> u morskom okolišu</a:t>
            </a:r>
            <a:endParaRPr lang="sr-Latn-RS" altLang="sr-Latn-RS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r-HR" altLang="sr-Latn-RS" dirty="0" smtClean="0"/>
              <a:t>Mladen Šercer, </a:t>
            </a:r>
            <a:r>
              <a:rPr lang="hr-HR" altLang="sr-Latn-RS" b="1" dirty="0" smtClean="0"/>
              <a:t>Maja </a:t>
            </a:r>
            <a:r>
              <a:rPr lang="hr-HR" altLang="sr-Latn-RS" b="1" dirty="0" err="1" smtClean="0"/>
              <a:t>Rujnić</a:t>
            </a:r>
            <a:r>
              <a:rPr lang="hr-HR" altLang="sr-Latn-RS" b="1" dirty="0" smtClean="0"/>
              <a:t>-</a:t>
            </a:r>
            <a:r>
              <a:rPr lang="hr-HR" altLang="sr-Latn-RS" b="1" dirty="0" err="1" smtClean="0"/>
              <a:t>Sokele</a:t>
            </a:r>
            <a:r>
              <a:rPr lang="hr-HR" altLang="sr-Latn-RS" dirty="0" smtClean="0"/>
              <a:t> Fakultet strojarstva i brodogradnje Sveučilište u Zagrebu</a:t>
            </a:r>
            <a:endParaRPr lang="sr-Latn-RS" altLang="sr-Latn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r-Latn-RS" dirty="0" smtClean="0"/>
              <a:t>Osnovne </a:t>
            </a:r>
            <a:r>
              <a:rPr lang="sl-SI" altLang="sr-Latn-RS" dirty="0" smtClean="0"/>
              <a:t>informacije</a:t>
            </a:r>
            <a:endParaRPr lang="sl-SI" altLang="sr-Latn-RS" dirty="0" smtClean="0"/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r-Latn-RS" sz="2600" smtClean="0"/>
              <a:t>Projekt je sufinacirala Europska agencija za kompetitivnost i inovacije, EACI preko Programa za ekološke inovacije</a:t>
            </a:r>
          </a:p>
          <a:p>
            <a:pPr eaLnBrk="1" hangingPunct="1"/>
            <a:r>
              <a:rPr lang="sl-SI" altLang="sr-Latn-RS" sz="2600" smtClean="0"/>
              <a:t>Trajanje projekta: 3 godine (1.11.2011. – 30.10.2014.)</a:t>
            </a:r>
          </a:p>
          <a:p>
            <a:pPr eaLnBrk="1" hangingPunct="1"/>
            <a:r>
              <a:rPr lang="sl-SI" altLang="sr-Latn-RS" sz="2600" smtClean="0"/>
              <a:t>Budžet: 1.1 mil €</a:t>
            </a:r>
          </a:p>
          <a:p>
            <a:pPr eaLnBrk="1" hangingPunct="1"/>
            <a:r>
              <a:rPr lang="hr-HR" altLang="sr-Latn-RS" sz="2600" smtClean="0"/>
              <a:t>Projekt vodi međunarodni konzorcij sastavljen od 8 partnera iz Hrvatske, Slovenije i Litve</a:t>
            </a:r>
          </a:p>
          <a:p>
            <a:pPr eaLnBrk="1" hangingPunct="1"/>
            <a:r>
              <a:rPr lang="hr-HR" altLang="sr-Latn-RS" sz="2600" smtClean="0"/>
              <a:t>Cilj projekta: očuvanje vodotoka, jezera i mora, sprječavanje daljnjeg onečišćenja, smanjenje štetnih utjecaja na okoliš</a:t>
            </a:r>
          </a:p>
          <a:p>
            <a:pPr eaLnBrk="1" hangingPunct="1"/>
            <a:r>
              <a:rPr lang="hr-HR" altLang="sr-Latn-RS" sz="2600" smtClean="0"/>
              <a:t>Promicanje održivih i inovativnih tehnologija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55875" y="6453188"/>
            <a:ext cx="4032250" cy="268287"/>
          </a:xfrm>
        </p:spPr>
        <p:txBody>
          <a:bodyPr/>
          <a:lstStyle/>
          <a:p>
            <a:r>
              <a:rPr lang="hr-HR" altLang="sr-Latn-RS" dirty="0"/>
              <a:t>Marine </a:t>
            </a:r>
            <a:r>
              <a:rPr lang="hr-HR" altLang="sr-Latn-RS" dirty="0" err="1"/>
              <a:t>Clean</a:t>
            </a:r>
            <a:r>
              <a:rPr lang="hr-HR" altLang="sr-Latn-RS" dirty="0"/>
              <a:t> Grant </a:t>
            </a:r>
            <a:r>
              <a:rPr lang="hr-HR" altLang="sr-Latn-RS" dirty="0" err="1"/>
              <a:t>Agreement</a:t>
            </a:r>
            <a:r>
              <a:rPr lang="hr-HR" altLang="sr-Latn-RS" dirty="0"/>
              <a:t> ECO/10/277396/SI</a:t>
            </a:r>
            <a:r>
              <a:rPr lang="hr-HR" altLang="sr-Latn-RS" sz="800" dirty="0"/>
              <a:t>2.601543</a:t>
            </a:r>
          </a:p>
        </p:txBody>
      </p:sp>
    </p:spTree>
    <p:extLst>
      <p:ext uri="{BB962C8B-B14F-4D97-AF65-F5344CB8AC3E}">
        <p14:creationId xmlns:p14="http://schemas.microsoft.com/office/powerpoint/2010/main" val="3457985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r-Latn-RS" smtClean="0"/>
              <a:t>Partneri</a:t>
            </a:r>
          </a:p>
        </p:txBody>
      </p:sp>
      <p:sp>
        <p:nvSpPr>
          <p:cNvPr id="17411" name="Ograda vsebine 2"/>
          <p:cNvSpPr>
            <a:spLocks noGrp="1"/>
          </p:cNvSpPr>
          <p:nvPr>
            <p:ph idx="1"/>
          </p:nvPr>
        </p:nvSpPr>
        <p:spPr>
          <a:xfrm>
            <a:off x="2268538" y="1341438"/>
            <a:ext cx="6418262" cy="4784725"/>
          </a:xfrm>
        </p:spPr>
        <p:txBody>
          <a:bodyPr/>
          <a:lstStyle/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sl-SI" altLang="sr-Latn-RS" sz="2000" smtClean="0"/>
              <a:t>Turna – Slovenija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 startAt="2"/>
            </a:pPr>
            <a:r>
              <a:rPr lang="sl-SI" altLang="sr-Latn-RS" sz="2000" smtClean="0"/>
              <a:t>NIB – Morska biološka postaja Piran, Slovenija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 startAt="2"/>
            </a:pPr>
            <a:r>
              <a:rPr lang="sl-SI" altLang="sr-Latn-RS" sz="2000" smtClean="0"/>
              <a:t>Znanstveni i tehnološki park Klaipeda, Litva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 startAt="2"/>
            </a:pPr>
            <a:r>
              <a:rPr lang="sl-SI" altLang="sr-Latn-RS" sz="2000" smtClean="0"/>
              <a:t>Sveučilište Klaipeda, </a:t>
            </a:r>
            <a:r>
              <a:rPr lang="hr-HR" altLang="sr-Latn-RS" sz="2000" smtClean="0"/>
              <a:t>Laboratorij za istraživanje onečišćenja zraka,</a:t>
            </a:r>
            <a:r>
              <a:rPr lang="sl-SI" altLang="sr-Latn-RS" sz="2000" smtClean="0"/>
              <a:t> Litva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 startAt="2"/>
            </a:pPr>
            <a:r>
              <a:rPr lang="en-GB" altLang="sr-Latn-RS" sz="2000" smtClean="0"/>
              <a:t>Drava</a:t>
            </a:r>
            <a:r>
              <a:rPr lang="hr-HR" altLang="sr-Latn-RS" sz="2000" smtClean="0"/>
              <a:t> – </a:t>
            </a:r>
            <a:r>
              <a:rPr lang="en-GB" altLang="sr-Latn-RS" sz="2000" smtClean="0"/>
              <a:t>Ptuj</a:t>
            </a:r>
            <a:r>
              <a:rPr lang="sl-SI" altLang="sr-Latn-RS" sz="2000" smtClean="0"/>
              <a:t>, Slovenija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 startAt="2"/>
            </a:pPr>
            <a:r>
              <a:rPr lang="sl-SI" altLang="sr-Latn-RS" sz="2000" smtClean="0"/>
              <a:t>EcoCortec d.o.o., Hrvatska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 startAt="2"/>
            </a:pPr>
            <a:r>
              <a:rPr lang="sl-SI" altLang="sr-Latn-RS" sz="2000" smtClean="0"/>
              <a:t>Tehnološki centar PoliEko, Slovenija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 startAt="2"/>
            </a:pPr>
            <a:r>
              <a:rPr lang="hr-HR" altLang="sr-Latn-RS" sz="2000" smtClean="0"/>
              <a:t>Fakultet strojarstva i brodogradnje, Hrvatska</a:t>
            </a:r>
            <a:endParaRPr lang="sl-SI" altLang="sr-Latn-RS" sz="2000" smtClean="0"/>
          </a:p>
          <a:p>
            <a:pPr marL="457200" indent="-457200" eaLnBrk="1" hangingPunct="1">
              <a:buFontTx/>
              <a:buNone/>
            </a:pPr>
            <a:endParaRPr lang="sl-SI" altLang="sr-Latn-RS" sz="1800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3949700"/>
            <a:ext cx="1335088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4437063"/>
            <a:ext cx="5683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Slika 5" descr="logo polieko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59363"/>
            <a:ext cx="15192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2182813"/>
            <a:ext cx="1871663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Slika 11" descr="turna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1557338"/>
            <a:ext cx="14668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Slika 14" descr="univers_logo ENG color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3132138"/>
            <a:ext cx="417513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Slika 15" descr="OTL color logo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3295650"/>
            <a:ext cx="13589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Slika 16" descr="KMTP logo_en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2732088"/>
            <a:ext cx="19081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5627688"/>
            <a:ext cx="1331912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55875" y="6453188"/>
            <a:ext cx="4032250" cy="268287"/>
          </a:xfrm>
        </p:spPr>
        <p:txBody>
          <a:bodyPr/>
          <a:lstStyle/>
          <a:p>
            <a:r>
              <a:rPr lang="hr-HR" altLang="sr-Latn-RS" dirty="0"/>
              <a:t>Marine </a:t>
            </a:r>
            <a:r>
              <a:rPr lang="hr-HR" altLang="sr-Latn-RS" dirty="0" err="1"/>
              <a:t>Clean</a:t>
            </a:r>
            <a:r>
              <a:rPr lang="hr-HR" altLang="sr-Latn-RS" dirty="0"/>
              <a:t> Grant </a:t>
            </a:r>
            <a:r>
              <a:rPr lang="hr-HR" altLang="sr-Latn-RS" dirty="0" err="1"/>
              <a:t>Agreement</a:t>
            </a:r>
            <a:r>
              <a:rPr lang="hr-HR" altLang="sr-Latn-RS" dirty="0"/>
              <a:t> ECO/10/277396/SI</a:t>
            </a:r>
            <a:r>
              <a:rPr lang="hr-HR" altLang="sr-Latn-RS" sz="800" dirty="0"/>
              <a:t>2.601543</a:t>
            </a:r>
          </a:p>
        </p:txBody>
      </p:sp>
    </p:spTree>
    <p:extLst>
      <p:ext uri="{BB962C8B-B14F-4D97-AF65-F5344CB8AC3E}">
        <p14:creationId xmlns:p14="http://schemas.microsoft.com/office/powerpoint/2010/main" val="4223824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55576" y="1484784"/>
            <a:ext cx="7699573" cy="4522886"/>
            <a:chOff x="1545" y="4650"/>
            <a:chExt cx="9283" cy="4290"/>
          </a:xfrm>
        </p:grpSpPr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1545" y="8208"/>
              <a:ext cx="9283" cy="732"/>
            </a:xfrm>
            <a:prstGeom prst="rect">
              <a:avLst/>
            </a:prstGeom>
            <a:solidFill>
              <a:srgbClr val="CC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l-SI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RP7 </a:t>
              </a:r>
              <a:endParaRPr kumimoji="0" lang="sl-SI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Diseminacijske</a:t>
              </a:r>
              <a:r>
                <a:rPr kumimoji="0" lang="hr-H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aktivnosti</a:t>
              </a:r>
              <a:endParaRPr kumimoji="0" lang="sl-SI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1545" y="7113"/>
              <a:ext cx="4185" cy="720"/>
            </a:xfrm>
            <a:prstGeom prst="rect">
              <a:avLst/>
            </a:prstGeom>
            <a:solidFill>
              <a:srgbClr val="9BBB5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l-SI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RP5 </a:t>
              </a:r>
              <a:endParaRPr kumimoji="0" lang="sl-SI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l-SI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Umreživanje</a:t>
              </a:r>
              <a:r>
                <a:rPr kumimoji="0" lang="sl-SI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i lobiranje</a:t>
              </a:r>
              <a:endParaRPr kumimoji="0" lang="sl-SI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6688" y="7113"/>
              <a:ext cx="4140" cy="720"/>
            </a:xfrm>
            <a:prstGeom prst="rect">
              <a:avLst/>
            </a:prstGeom>
            <a:solidFill>
              <a:srgbClr val="9BBB5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l-SI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RP6 </a:t>
              </a:r>
              <a:endParaRPr kumimoji="0" lang="sl-SI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l-SI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Eksploatacija i poslovni plan</a:t>
              </a:r>
              <a:endParaRPr kumimoji="0" lang="sl-SI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30" name="AutoShape 6"/>
            <p:cNvCxnSpPr>
              <a:cxnSpLocks noChangeShapeType="1"/>
            </p:cNvCxnSpPr>
            <p:nvPr/>
          </p:nvCxnSpPr>
          <p:spPr bwMode="auto">
            <a:xfrm>
              <a:off x="3454" y="6483"/>
              <a:ext cx="1365" cy="6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1" name="AutoShape 7"/>
            <p:cNvCxnSpPr>
              <a:cxnSpLocks noChangeShapeType="1"/>
            </p:cNvCxnSpPr>
            <p:nvPr/>
          </p:nvCxnSpPr>
          <p:spPr bwMode="auto">
            <a:xfrm>
              <a:off x="6169" y="6483"/>
              <a:ext cx="1230" cy="6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2" name="AutoShape 8"/>
            <p:cNvCxnSpPr>
              <a:cxnSpLocks noChangeShapeType="1"/>
            </p:cNvCxnSpPr>
            <p:nvPr/>
          </p:nvCxnSpPr>
          <p:spPr bwMode="auto">
            <a:xfrm flipH="1">
              <a:off x="4819" y="6483"/>
              <a:ext cx="1275" cy="6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3" name="AutoShape 9"/>
            <p:cNvCxnSpPr>
              <a:cxnSpLocks noChangeShapeType="1"/>
            </p:cNvCxnSpPr>
            <p:nvPr/>
          </p:nvCxnSpPr>
          <p:spPr bwMode="auto">
            <a:xfrm flipH="1">
              <a:off x="7399" y="6483"/>
              <a:ext cx="1916" cy="6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4" name="AutoShape 10"/>
            <p:cNvCxnSpPr>
              <a:cxnSpLocks noChangeShapeType="1"/>
            </p:cNvCxnSpPr>
            <p:nvPr/>
          </p:nvCxnSpPr>
          <p:spPr bwMode="auto">
            <a:xfrm flipH="1">
              <a:off x="4819" y="6483"/>
              <a:ext cx="4496" cy="6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5" name="AutoShape 11"/>
            <p:cNvCxnSpPr>
              <a:cxnSpLocks noChangeShapeType="1"/>
            </p:cNvCxnSpPr>
            <p:nvPr/>
          </p:nvCxnSpPr>
          <p:spPr bwMode="auto">
            <a:xfrm>
              <a:off x="3454" y="6483"/>
              <a:ext cx="3945" cy="6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6" name="AutoShape 12"/>
            <p:cNvCxnSpPr>
              <a:cxnSpLocks noChangeShapeType="1"/>
            </p:cNvCxnSpPr>
            <p:nvPr/>
          </p:nvCxnSpPr>
          <p:spPr bwMode="auto">
            <a:xfrm>
              <a:off x="5711" y="7517"/>
              <a:ext cx="977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1545" y="4650"/>
              <a:ext cx="9283" cy="72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l-SI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RP1 </a:t>
              </a:r>
              <a:endParaRPr kumimoji="0" lang="sl-SI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l-SI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Upravljanje projektom</a:t>
              </a:r>
              <a:endParaRPr kumimoji="0" lang="sl-SI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1545" y="5763"/>
              <a:ext cx="3733" cy="72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l-SI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RP2 </a:t>
              </a:r>
              <a:endParaRPr kumimoji="0" lang="sl-SI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l-SI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Oprema za uklanjanje otpada u morima</a:t>
              </a:r>
              <a:endParaRPr kumimoji="0" lang="sl-SI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5426" y="5763"/>
              <a:ext cx="3154" cy="720"/>
            </a:xfrm>
            <a:prstGeom prst="rect">
              <a:avLst/>
            </a:prstGeom>
            <a:solidFill>
              <a:srgbClr val="FFCC66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l-SI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RP3</a:t>
              </a:r>
              <a:endParaRPr kumimoji="0" lang="sl-SI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l-SI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Jestiva</a:t>
              </a:r>
              <a:r>
                <a:rPr kumimoji="0" lang="sl-SI" sz="16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i biorazgradljiva ambalaža</a:t>
              </a:r>
              <a:endParaRPr kumimoji="0" lang="sl-SI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Text Box 16"/>
            <p:cNvSpPr txBox="1">
              <a:spLocks noChangeArrowheads="1"/>
            </p:cNvSpPr>
            <p:nvPr/>
          </p:nvSpPr>
          <p:spPr bwMode="auto">
            <a:xfrm>
              <a:off x="8760" y="5763"/>
              <a:ext cx="2068" cy="72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l-SI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RP4</a:t>
              </a:r>
              <a:endParaRPr kumimoji="0" lang="sl-SI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l-SI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Ribarske mreže</a:t>
              </a:r>
              <a:endParaRPr kumimoji="0" lang="sl-SI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Naslov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600" b="1" dirty="0" smtClean="0"/>
              <a:t>Plan rada</a:t>
            </a:r>
            <a:endParaRPr lang="sl-SI" sz="3600" dirty="0"/>
          </a:p>
        </p:txBody>
      </p:sp>
      <p:sp>
        <p:nvSpPr>
          <p:cNvPr id="20" name="Ograda no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r-HR" dirty="0"/>
              <a:t>Marine </a:t>
            </a:r>
            <a:r>
              <a:rPr lang="hr-HR" dirty="0" err="1"/>
              <a:t>Clean</a:t>
            </a:r>
            <a:r>
              <a:rPr lang="hr-HR" dirty="0"/>
              <a:t> Grant </a:t>
            </a:r>
            <a:r>
              <a:rPr lang="hr-HR" dirty="0" err="1"/>
              <a:t>Agreement</a:t>
            </a:r>
            <a:r>
              <a:rPr lang="hr-HR" dirty="0"/>
              <a:t> ECO/10/277396/SI</a:t>
            </a:r>
            <a:r>
              <a:rPr lang="hr-HR" sz="800" dirty="0"/>
              <a:t>2.601543</a:t>
            </a:r>
          </a:p>
        </p:txBody>
      </p:sp>
    </p:spTree>
    <p:extLst>
      <p:ext uri="{BB962C8B-B14F-4D97-AF65-F5344CB8AC3E}">
        <p14:creationId xmlns:p14="http://schemas.microsoft.com/office/powerpoint/2010/main" val="339803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 smtClean="0"/>
              <a:t>RP </a:t>
            </a:r>
            <a:r>
              <a:rPr lang="hr-HR" altLang="sr-Latn-RS" dirty="0" smtClean="0"/>
              <a:t>Jestiva i </a:t>
            </a:r>
            <a:r>
              <a:rPr lang="hr-HR" altLang="sr-Latn-RS" dirty="0" err="1" smtClean="0"/>
              <a:t>biorazgradljiva</a:t>
            </a:r>
            <a:r>
              <a:rPr lang="hr-HR" altLang="sr-Latn-RS" dirty="0" smtClean="0"/>
              <a:t> ambalaža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hr-HR" dirty="0" err="1" smtClean="0"/>
              <a:t>EcoOcean</a:t>
            </a:r>
            <a:r>
              <a:rPr lang="hr-HR" dirty="0" smtClean="0"/>
              <a:t>™ − materijal na osnovi poli(</a:t>
            </a:r>
            <a:r>
              <a:rPr lang="hr-HR" dirty="0" err="1" smtClean="0"/>
              <a:t>hidroksi</a:t>
            </a:r>
            <a:r>
              <a:rPr lang="hr-HR" dirty="0" smtClean="0"/>
              <a:t>-</a:t>
            </a:r>
            <a:r>
              <a:rPr lang="hr-HR" dirty="0" err="1" smtClean="0"/>
              <a:t>alkanoata</a:t>
            </a:r>
            <a:r>
              <a:rPr lang="hr-HR" dirty="0" smtClean="0"/>
              <a:t>) (PHA) </a:t>
            </a:r>
            <a:r>
              <a:rPr lang="hr-HR" dirty="0" smtClean="0">
                <a:sym typeface="Wingdings" panose="05000000000000000000" pitchFamily="2" charset="2"/>
              </a:rPr>
              <a:t> </a:t>
            </a:r>
            <a:r>
              <a:rPr lang="hr-HR" altLang="sr-Latn-RS" dirty="0" smtClean="0"/>
              <a:t>linearni </a:t>
            </a:r>
            <a:r>
              <a:rPr lang="hr-HR" altLang="sr-Latn-RS" dirty="0" err="1"/>
              <a:t>poliester</a:t>
            </a:r>
            <a:r>
              <a:rPr lang="hr-HR" altLang="sr-Latn-RS" dirty="0"/>
              <a:t> koji proizvode bakterije fermentacijom šećera (saharoze, glukoze i laktoze) ili lipida kao rezervu energije i ugljika unutar stanica, kada su u stresnim uvjetima (manjak P, N ili O, višak C)</a:t>
            </a:r>
          </a:p>
          <a:p>
            <a:pPr eaLnBrk="1" hangingPunct="1"/>
            <a:r>
              <a:rPr lang="hr-HR" altLang="sr-Latn-RS" dirty="0"/>
              <a:t>najčešći je poli(</a:t>
            </a:r>
            <a:r>
              <a:rPr lang="hr-HR" altLang="sr-Latn-RS" dirty="0" err="1"/>
              <a:t>hidroksi</a:t>
            </a:r>
            <a:r>
              <a:rPr lang="hr-HR" altLang="sr-Latn-RS" dirty="0"/>
              <a:t>-</a:t>
            </a:r>
            <a:r>
              <a:rPr lang="hr-HR" altLang="sr-Latn-RS" dirty="0" err="1"/>
              <a:t>butirat</a:t>
            </a:r>
            <a:r>
              <a:rPr lang="hr-HR" altLang="sr-Latn-RS" dirty="0"/>
              <a:t>) (PHB)</a:t>
            </a:r>
          </a:p>
          <a:p>
            <a:pPr eaLnBrk="1" hangingPunct="1"/>
            <a:r>
              <a:rPr lang="hr-HR" altLang="sr-Latn-RS" dirty="0"/>
              <a:t>sirovine: kukuruz, šećerna trska i repa, biljno ulje</a:t>
            </a:r>
          </a:p>
          <a:p>
            <a:pPr eaLnBrk="1" hangingPunct="1"/>
            <a:r>
              <a:rPr lang="hr-HR" altLang="sr-Latn-RS" dirty="0"/>
              <a:t>4 – 5 t šećera </a:t>
            </a:r>
            <a:r>
              <a:rPr lang="hr-HR" altLang="sr-Latn-RS" dirty="0">
                <a:sym typeface="Wingdings" pitchFamily="2" charset="2"/>
              </a:rPr>
              <a:t> </a:t>
            </a:r>
            <a:r>
              <a:rPr lang="hr-HR" altLang="sr-Latn-RS" dirty="0"/>
              <a:t>1 t PHA </a:t>
            </a:r>
          </a:p>
          <a:p>
            <a:pPr eaLnBrk="1" hangingPunct="1"/>
            <a:r>
              <a:rPr lang="hr-HR" altLang="sr-Latn-RS" dirty="0"/>
              <a:t>mehanička svojstva slična </a:t>
            </a:r>
            <a:r>
              <a:rPr lang="hr-HR" altLang="sr-Latn-RS" dirty="0" err="1" smtClean="0"/>
              <a:t>polietilenu</a:t>
            </a:r>
            <a:endParaRPr lang="hr-HR" dirty="0" smtClean="0"/>
          </a:p>
          <a:p>
            <a:pPr marL="457200" lvl="1" indent="0">
              <a:buFont typeface="Wingdings" pitchFamily="2" charset="2"/>
              <a:buNone/>
              <a:defRPr/>
            </a:pP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smtClean="0"/>
              <a:t>Marine Clean Grant Agreement ECO/10/277396/SI</a:t>
            </a:r>
            <a:r>
              <a:rPr lang="hr-HR" altLang="sr-Latn-RS" sz="800" smtClean="0"/>
              <a:t>2.601543</a:t>
            </a:r>
            <a:endParaRPr lang="hr-HR" altLang="sr-Latn-RS" sz="800"/>
          </a:p>
        </p:txBody>
      </p:sp>
    </p:spTree>
    <p:extLst>
      <p:ext uri="{BB962C8B-B14F-4D97-AF65-F5344CB8AC3E}">
        <p14:creationId xmlns:p14="http://schemas.microsoft.com/office/powerpoint/2010/main" val="3958531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altLang="sr-Latn-RS" dirty="0" smtClean="0">
                <a:solidFill>
                  <a:srgbClr val="FFFF00"/>
                </a:solidFill>
              </a:rPr>
              <a:t>Poli(</a:t>
            </a:r>
            <a:r>
              <a:rPr lang="hr-HR" altLang="sr-Latn-RS" dirty="0" err="1" smtClean="0">
                <a:solidFill>
                  <a:srgbClr val="FFFF00"/>
                </a:solidFill>
              </a:rPr>
              <a:t>hidroksi</a:t>
            </a:r>
            <a:r>
              <a:rPr lang="hr-HR" altLang="sr-Latn-RS" dirty="0" smtClean="0">
                <a:solidFill>
                  <a:srgbClr val="FFFF00"/>
                </a:solidFill>
              </a:rPr>
              <a:t>-</a:t>
            </a:r>
            <a:r>
              <a:rPr lang="hr-HR" altLang="sr-Latn-RS" dirty="0" err="1" smtClean="0">
                <a:solidFill>
                  <a:srgbClr val="FFFF00"/>
                </a:solidFill>
              </a:rPr>
              <a:t>alkanoat</a:t>
            </a:r>
            <a:r>
              <a:rPr lang="hr-HR" altLang="sr-Latn-RS" dirty="0" smtClean="0">
                <a:solidFill>
                  <a:srgbClr val="FFFF00"/>
                </a:solidFill>
              </a:rPr>
              <a:t>) (PHA)</a:t>
            </a:r>
          </a:p>
        </p:txBody>
      </p:sp>
      <p:pic>
        <p:nvPicPr>
          <p:cNvPr id="14339" name="Picture 6" descr="P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60575"/>
            <a:ext cx="3132138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7" descr="Mirel_family+sh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3348038"/>
            <a:ext cx="2986087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Picture 8" descr="200602tk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1196975"/>
            <a:ext cx="2592387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5" name="Line 9"/>
          <p:cNvSpPr>
            <a:spLocks noChangeShapeType="1"/>
          </p:cNvSpPr>
          <p:nvPr/>
        </p:nvSpPr>
        <p:spPr bwMode="auto">
          <a:xfrm flipV="1">
            <a:off x="3095625" y="2349500"/>
            <a:ext cx="2160588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>
            <a:off x="2987675" y="3789363"/>
            <a:ext cx="2376488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55875" y="6453188"/>
            <a:ext cx="4032250" cy="268287"/>
          </a:xfrm>
        </p:spPr>
        <p:txBody>
          <a:bodyPr/>
          <a:lstStyle/>
          <a:p>
            <a:r>
              <a:rPr lang="hr-HR" altLang="sr-Latn-RS" dirty="0"/>
              <a:t>Marine </a:t>
            </a:r>
            <a:r>
              <a:rPr lang="hr-HR" altLang="sr-Latn-RS" dirty="0" err="1"/>
              <a:t>Clean</a:t>
            </a:r>
            <a:r>
              <a:rPr lang="hr-HR" altLang="sr-Latn-RS" dirty="0"/>
              <a:t> Grant </a:t>
            </a:r>
            <a:r>
              <a:rPr lang="hr-HR" altLang="sr-Latn-RS" dirty="0" err="1"/>
              <a:t>Agreement</a:t>
            </a:r>
            <a:r>
              <a:rPr lang="hr-HR" altLang="sr-Latn-RS" dirty="0"/>
              <a:t> ECO/10/277396/SI</a:t>
            </a:r>
            <a:r>
              <a:rPr lang="hr-HR" altLang="sr-Latn-RS" sz="800" dirty="0"/>
              <a:t>2.601543</a:t>
            </a:r>
          </a:p>
        </p:txBody>
      </p:sp>
    </p:spTree>
    <p:extLst>
      <p:ext uri="{BB962C8B-B14F-4D97-AF65-F5344CB8AC3E}">
        <p14:creationId xmlns:p14="http://schemas.microsoft.com/office/powerpoint/2010/main" val="33062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5" grpId="0" animBg="1"/>
      <p:bldP spid="706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 err="1" smtClean="0"/>
              <a:t>EcoOcean</a:t>
            </a:r>
            <a:r>
              <a:rPr lang="hr-HR" altLang="sr-Latn-RS" baseline="30000" dirty="0" err="1" smtClean="0"/>
              <a:t>TM</a:t>
            </a:r>
            <a:endParaRPr lang="hr-HR" altLang="sr-Latn-RS" baseline="30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435280" cy="4784725"/>
          </a:xfrm>
        </p:spPr>
        <p:txBody>
          <a:bodyPr/>
          <a:lstStyle/>
          <a:p>
            <a:pPr>
              <a:defRPr/>
            </a:pPr>
            <a:r>
              <a:rPr lang="hr-HR" sz="2400" dirty="0" smtClean="0"/>
              <a:t>77 % mase – sirovine iz obnovljivih izvora</a:t>
            </a:r>
          </a:p>
          <a:p>
            <a:pPr eaLnBrk="1" hangingPunct="1"/>
            <a:r>
              <a:rPr lang="hr-HR" sz="2400" dirty="0"/>
              <a:t>razgrađuje su u raznim uvjetima (u tlu, u kućnom </a:t>
            </a:r>
            <a:r>
              <a:rPr lang="hr-HR" sz="2400" dirty="0" err="1" smtClean="0"/>
              <a:t>kompostištu</a:t>
            </a:r>
            <a:r>
              <a:rPr lang="hr-HR" sz="2400" dirty="0"/>
              <a:t>, u slanoj i slatkoj vodi); ne treba visoku temperaturu i vlagu</a:t>
            </a:r>
          </a:p>
          <a:p>
            <a:pPr eaLnBrk="1" hangingPunct="1">
              <a:defRPr/>
            </a:pPr>
            <a:r>
              <a:rPr lang="hr-HR" sz="2400" dirty="0" smtClean="0"/>
              <a:t>pakiranje robe široke potrošnje</a:t>
            </a:r>
          </a:p>
          <a:p>
            <a:pPr eaLnBrk="1" hangingPunct="1">
              <a:defRPr/>
            </a:pPr>
            <a:r>
              <a:rPr lang="hr-HR" sz="2400" dirty="0" smtClean="0"/>
              <a:t>vrećice za trgovine</a:t>
            </a:r>
          </a:p>
          <a:p>
            <a:pPr eaLnBrk="1" hangingPunct="1">
              <a:defRPr/>
            </a:pPr>
            <a:r>
              <a:rPr lang="hr-HR" sz="2400" dirty="0" smtClean="0"/>
              <a:t>folije za uporabu u poljoprivredi</a:t>
            </a:r>
          </a:p>
          <a:p>
            <a:pPr lvl="1">
              <a:defRPr/>
            </a:pPr>
            <a:endParaRPr lang="hr-HR" dirty="0" smtClean="0"/>
          </a:p>
          <a:p>
            <a:pPr marL="457200" lvl="1" indent="0">
              <a:buFont typeface="Wingdings" pitchFamily="2" charset="2"/>
              <a:buNone/>
              <a:defRPr/>
            </a:pP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smtClean="0"/>
              <a:t>Marine Clean Grant Agreement ECO/10/277396/SI</a:t>
            </a:r>
            <a:r>
              <a:rPr lang="hr-HR" altLang="sr-Latn-RS" sz="800" smtClean="0"/>
              <a:t>2.601543</a:t>
            </a:r>
            <a:endParaRPr lang="hr-HR" altLang="sr-Latn-RS" sz="800"/>
          </a:p>
        </p:txBody>
      </p:sp>
      <p:pic>
        <p:nvPicPr>
          <p:cNvPr id="1843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528" y="4149080"/>
            <a:ext cx="295275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56992"/>
            <a:ext cx="3455988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376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 smtClean="0"/>
              <a:t>RP </a:t>
            </a:r>
            <a:r>
              <a:rPr lang="hr-HR" altLang="sr-Latn-RS" dirty="0" smtClean="0"/>
              <a:t>Jestiva i </a:t>
            </a:r>
            <a:r>
              <a:rPr lang="hr-HR" altLang="sr-Latn-RS" dirty="0" err="1" smtClean="0"/>
              <a:t>biorazgradljiva</a:t>
            </a:r>
            <a:r>
              <a:rPr lang="hr-HR" altLang="sr-Latn-RS" dirty="0" smtClean="0"/>
              <a:t> ambalaža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dirty="0" smtClean="0"/>
              <a:t>Film na osnovi </a:t>
            </a:r>
            <a:r>
              <a:rPr lang="hr-HR" altLang="sr-Latn-RS" dirty="0" err="1" smtClean="0"/>
              <a:t>zeina</a:t>
            </a:r>
            <a:r>
              <a:rPr lang="hr-HR" altLang="sr-Latn-RS" dirty="0" smtClean="0"/>
              <a:t> (bjelančevine iz kukuruza)</a:t>
            </a:r>
          </a:p>
          <a:p>
            <a:pPr lvl="1"/>
            <a:r>
              <a:rPr lang="hr-HR" altLang="sr-Latn-RS" dirty="0" smtClean="0"/>
              <a:t>jestivi i </a:t>
            </a:r>
            <a:r>
              <a:rPr lang="hr-HR" altLang="sr-Latn-RS" dirty="0" err="1" smtClean="0"/>
              <a:t>biorazgradljivi</a:t>
            </a:r>
            <a:r>
              <a:rPr lang="hr-HR" altLang="sr-Latn-RS" dirty="0" smtClean="0"/>
              <a:t> film</a:t>
            </a:r>
          </a:p>
          <a:p>
            <a:pPr lvl="1"/>
            <a:r>
              <a:rPr lang="hr-HR" altLang="sr-Latn-RS" dirty="0" smtClean="0"/>
              <a:t>tanki film (&lt; 0,3 mm) </a:t>
            </a:r>
            <a:r>
              <a:rPr lang="hr-HR" altLang="sr-Latn-RS" dirty="0" smtClean="0">
                <a:sym typeface="Wingdings" pitchFamily="2" charset="2"/>
              </a:rPr>
              <a:t> </a:t>
            </a:r>
            <a:r>
              <a:rPr lang="hr-HR" altLang="sr-Latn-RS" dirty="0" smtClean="0"/>
              <a:t>sprječava migraciju vlage, kisika, ugljikovog dioksida, lipida; prenosi prehrambene sastojke (npr. antioksidante, antimikrobne tvari, itd.)</a:t>
            </a:r>
          </a:p>
          <a:p>
            <a:endParaRPr lang="hr-HR" altLang="sr-Latn-R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smtClean="0"/>
              <a:t>Marine Clean Grant Agreement ECO/10/277396/SI</a:t>
            </a:r>
            <a:r>
              <a:rPr lang="hr-HR" altLang="sr-Latn-RS" sz="800" smtClean="0"/>
              <a:t>2.601543</a:t>
            </a:r>
            <a:endParaRPr lang="hr-HR" altLang="sr-Latn-RS" sz="800"/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05064"/>
            <a:ext cx="2376488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975323"/>
            <a:ext cx="216535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310285"/>
            <a:ext cx="37433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905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 smtClean="0"/>
              <a:t>Provedena ispitivanja</a:t>
            </a:r>
            <a:endParaRPr lang="hr-HR" altLang="sr-Latn-RS" baseline="30000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dirty="0" smtClean="0"/>
              <a:t>Ispitivanje mehaničkih svojstava injekcijski prešanih proizvoda od </a:t>
            </a:r>
            <a:r>
              <a:rPr lang="hr-HR" altLang="sr-Latn-RS" dirty="0" err="1" smtClean="0"/>
              <a:t>EcoOcean</a:t>
            </a:r>
            <a:r>
              <a:rPr lang="hr-HR" altLang="sr-Latn-RS" baseline="30000" dirty="0" err="1" smtClean="0"/>
              <a:t>TM</a:t>
            </a:r>
            <a:r>
              <a:rPr lang="hr-HR" altLang="sr-Latn-RS" dirty="0" smtClean="0"/>
              <a:t> materijala</a:t>
            </a:r>
          </a:p>
          <a:p>
            <a:pPr lvl="1"/>
            <a:r>
              <a:rPr lang="hr-HR" altLang="sr-Latn-RS" dirty="0" smtClean="0">
                <a:sym typeface="Wingdings" pitchFamily="2" charset="2"/>
              </a:rPr>
              <a:t>prikladan </a:t>
            </a:r>
            <a:r>
              <a:rPr lang="hr-HR" altLang="sr-Latn-RS" dirty="0" smtClean="0">
                <a:sym typeface="Wingdings" pitchFamily="2" charset="2"/>
              </a:rPr>
              <a:t>za </a:t>
            </a:r>
            <a:r>
              <a:rPr lang="hr-HR" altLang="sr-Latn-RS" dirty="0" smtClean="0">
                <a:sym typeface="Wingdings" pitchFamily="2" charset="2"/>
              </a:rPr>
              <a:t>injekcijsko prešanje, prekidno istezanje </a:t>
            </a:r>
            <a:r>
              <a:rPr lang="hr-HR" altLang="sr-Latn-RS" dirty="0" smtClean="0">
                <a:sym typeface="Wingdings" pitchFamily="2" charset="2"/>
              </a:rPr>
              <a:t>500 </a:t>
            </a:r>
            <a:r>
              <a:rPr lang="hr-HR" altLang="sr-Latn-RS" dirty="0" smtClean="0">
                <a:sym typeface="Wingdings" pitchFamily="2" charset="2"/>
              </a:rPr>
              <a:t>%</a:t>
            </a:r>
            <a:endParaRPr lang="hr-HR" altLang="sr-Latn-RS" dirty="0" smtClean="0"/>
          </a:p>
          <a:p>
            <a:r>
              <a:rPr lang="hr-HR" altLang="sr-Latn-RS" dirty="0" smtClean="0"/>
              <a:t>Ispitivanje prikladnosti </a:t>
            </a:r>
            <a:r>
              <a:rPr lang="hr-HR" altLang="sr-Latn-RS" dirty="0" err="1" smtClean="0"/>
              <a:t>EcoOcean</a:t>
            </a:r>
            <a:r>
              <a:rPr lang="hr-HR" altLang="sr-Latn-RS" baseline="30000" dirty="0" err="1" smtClean="0"/>
              <a:t>TM</a:t>
            </a:r>
            <a:r>
              <a:rPr lang="hr-HR" altLang="sr-Latn-RS" dirty="0" smtClean="0"/>
              <a:t> materijala za primjenu u dodiru s hranom </a:t>
            </a:r>
          </a:p>
          <a:p>
            <a:pPr lvl="1"/>
            <a:r>
              <a:rPr lang="hr-HR" altLang="sr-Latn-RS" dirty="0" smtClean="0"/>
              <a:t>uzorak prema ispitivanim parametrima </a:t>
            </a:r>
            <a:r>
              <a:rPr lang="hr-HR" altLang="sr-Latn-RS" b="1" dirty="0" smtClean="0"/>
              <a:t>ne odgovara</a:t>
            </a:r>
            <a:r>
              <a:rPr lang="hr-HR" altLang="sr-Latn-RS" dirty="0" smtClean="0"/>
              <a:t> zahtjevima članka 33, stavka 1,  točke 2 </a:t>
            </a:r>
            <a:r>
              <a:rPr lang="hr-HR" altLang="sr-Latn-RS" i="1" dirty="0" smtClean="0"/>
              <a:t>Pravilnika o zdravstvenoj ispravnosti materijala i predmeta koji dolaze u neposredan dodir s hranom</a:t>
            </a:r>
            <a:r>
              <a:rPr lang="hr-HR" altLang="sr-Latn-RS" dirty="0" smtClean="0"/>
              <a:t> (NN 125/2009) zbog visoke vrijednosti globalne migracije u kiseloj </a:t>
            </a:r>
            <a:r>
              <a:rPr lang="hr-HR" altLang="sr-Latn-RS" dirty="0" err="1" smtClean="0"/>
              <a:t>modelnoj</a:t>
            </a:r>
            <a:r>
              <a:rPr lang="hr-HR" altLang="sr-Latn-RS" dirty="0" smtClean="0"/>
              <a:t> otopini hrane.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smtClean="0"/>
              <a:t>Marine Clean Grant Agreement ECO/10/277396/SI</a:t>
            </a:r>
            <a:r>
              <a:rPr lang="hr-HR" altLang="sr-Latn-RS" sz="800" smtClean="0"/>
              <a:t>2.601543</a:t>
            </a:r>
            <a:endParaRPr lang="hr-HR" altLang="sr-Latn-RS" sz="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 smtClean="0"/>
              <a:t>Provedena ispitivanja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dirty="0" smtClean="0"/>
              <a:t>Ispitivanje propusnosti na vodenu paru (</a:t>
            </a:r>
            <a:r>
              <a:rPr lang="en-US" altLang="sr-Latn-RS" dirty="0" smtClean="0"/>
              <a:t>ASTM E96</a:t>
            </a:r>
            <a:r>
              <a:rPr lang="hr-HR" altLang="sr-Latn-RS" dirty="0" smtClean="0"/>
              <a:t>)</a:t>
            </a:r>
            <a:r>
              <a:rPr lang="en-US" altLang="sr-Latn-RS" dirty="0" smtClean="0"/>
              <a:t> </a:t>
            </a:r>
            <a:endParaRPr lang="hr-HR" altLang="sr-Latn-RS" dirty="0" smtClean="0"/>
          </a:p>
          <a:p>
            <a:pPr lvl="1"/>
            <a:r>
              <a:rPr lang="hr-HR" altLang="sr-Latn-RS" dirty="0" smtClean="0"/>
              <a:t> WVTR, </a:t>
            </a:r>
            <a:r>
              <a:rPr lang="en-GB" dirty="0" smtClean="0"/>
              <a:t>g</a:t>
            </a:r>
            <a:r>
              <a:rPr lang="en-GB" dirty="0"/>
              <a:t>/(m</a:t>
            </a:r>
            <a:r>
              <a:rPr lang="en-GB" baseline="30000" dirty="0"/>
              <a:t>2</a:t>
            </a:r>
            <a:r>
              <a:rPr lang="en-GB" dirty="0"/>
              <a:t>·d</a:t>
            </a:r>
            <a:r>
              <a:rPr lang="en-GB" dirty="0" smtClean="0"/>
              <a:t>)</a:t>
            </a:r>
            <a:r>
              <a:rPr lang="hr-HR" altLang="sr-Latn-RS" dirty="0" smtClean="0"/>
              <a:t>: PE-LD: 1,8</a:t>
            </a:r>
            <a:r>
              <a:rPr lang="hr-HR" dirty="0" smtClean="0"/>
              <a:t>, </a:t>
            </a:r>
            <a:r>
              <a:rPr lang="hr-HR" dirty="0" err="1" smtClean="0"/>
              <a:t>EcoOcean</a:t>
            </a:r>
            <a:r>
              <a:rPr lang="hr-HR" baseline="30000" dirty="0" err="1" smtClean="0"/>
              <a:t>TM</a:t>
            </a:r>
            <a:r>
              <a:rPr lang="hr-HR" dirty="0" smtClean="0"/>
              <a:t>: 23,2, </a:t>
            </a:r>
            <a:r>
              <a:rPr lang="hr-HR" dirty="0" err="1" smtClean="0"/>
              <a:t>zeinski</a:t>
            </a:r>
            <a:r>
              <a:rPr lang="hr-HR" dirty="0" smtClean="0"/>
              <a:t> film: 57,5  </a:t>
            </a:r>
            <a:endParaRPr lang="en-US" altLang="sr-Latn-RS" dirty="0" smtClean="0"/>
          </a:p>
          <a:p>
            <a:r>
              <a:rPr lang="hr-HR" altLang="sr-Latn-RS" dirty="0" smtClean="0"/>
              <a:t>Ispitivanje </a:t>
            </a:r>
            <a:r>
              <a:rPr lang="hr-HR" altLang="sr-Latn-RS" dirty="0" err="1" smtClean="0"/>
              <a:t>biorazgradljivosti</a:t>
            </a:r>
            <a:r>
              <a:rPr lang="hr-HR" altLang="sr-Latn-RS" dirty="0" smtClean="0"/>
              <a:t> u morskom okolišu u laboratorijskim uvjetima (akvariju) i u moru, </a:t>
            </a:r>
            <a:r>
              <a:rPr lang="hr-HR" dirty="0" smtClean="0"/>
              <a:t>u obalnom području Slovenije</a:t>
            </a:r>
          </a:p>
          <a:p>
            <a:pPr lvl="1"/>
            <a:r>
              <a:rPr lang="hr-HR" dirty="0" smtClean="0">
                <a:cs typeface="Times New Roman" pitchFamily="18" charset="0"/>
                <a:sym typeface="Wingdings" panose="05000000000000000000" pitchFamily="2" charset="2"/>
              </a:rPr>
              <a:t>razgradnja se dogodila na vremenskoj skali od nekoliko tjedana (akvarij) do nekoliko mjeseci (more)</a:t>
            </a:r>
          </a:p>
          <a:p>
            <a:pPr lvl="1"/>
            <a:r>
              <a:rPr lang="hr-HR" dirty="0" err="1" smtClean="0">
                <a:cs typeface="Times New Roman" pitchFamily="18" charset="0"/>
                <a:sym typeface="Wingdings" panose="05000000000000000000" pitchFamily="2" charset="2"/>
              </a:rPr>
              <a:t>tankostjeni</a:t>
            </a:r>
            <a:r>
              <a:rPr lang="hr-HR" dirty="0" smtClean="0">
                <a:cs typeface="Times New Roman" pitchFamily="18" charset="0"/>
                <a:sym typeface="Wingdings" panose="05000000000000000000" pitchFamily="2" charset="2"/>
              </a:rPr>
              <a:t> proizvod (film) se bitno brže razgrađuje od </a:t>
            </a:r>
            <a:r>
              <a:rPr lang="hr-HR" dirty="0" err="1" smtClean="0">
                <a:cs typeface="Times New Roman" pitchFamily="18" charset="0"/>
                <a:sym typeface="Wingdings" panose="05000000000000000000" pitchFamily="2" charset="2"/>
              </a:rPr>
              <a:t>debelostjenog</a:t>
            </a:r>
            <a:r>
              <a:rPr lang="hr-HR" dirty="0" smtClean="0">
                <a:cs typeface="Times New Roman" pitchFamily="18" charset="0"/>
                <a:sym typeface="Wingdings" panose="05000000000000000000" pitchFamily="2" charset="2"/>
              </a:rPr>
              <a:t> (posudice)</a:t>
            </a:r>
            <a:endParaRPr lang="hr-HR" dirty="0" smtClean="0">
              <a:cs typeface="Times New Roman" pitchFamily="18" charset="0"/>
            </a:endParaRPr>
          </a:p>
          <a:p>
            <a:endParaRPr lang="hr-HR" altLang="sr-Latn-R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smtClean="0"/>
              <a:t>Marine Clean Grant Agreement ECO/10/277396/SI</a:t>
            </a:r>
            <a:r>
              <a:rPr lang="hr-HR" altLang="sr-Latn-RS" sz="800" smtClean="0"/>
              <a:t>2.601543</a:t>
            </a:r>
            <a:endParaRPr lang="hr-HR" altLang="sr-Latn-RS" sz="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Biorazgradnja</a:t>
            </a:r>
            <a:r>
              <a:rPr lang="hr-HR" dirty="0" smtClean="0"/>
              <a:t> filma u akvariju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smtClean="0"/>
              <a:t>Marine Clean Grant Agreement ECO/10/277396/SI</a:t>
            </a:r>
            <a:r>
              <a:rPr lang="hr-HR" altLang="sr-Latn-RS" sz="800" smtClean="0"/>
              <a:t>2.601543</a:t>
            </a:r>
            <a:endParaRPr lang="hr-HR" altLang="sr-Latn-RS" sz="800"/>
          </a:p>
        </p:txBody>
      </p:sp>
      <p:pic>
        <p:nvPicPr>
          <p:cNvPr id="5" name="Slika 7" descr="C:\Users\france\Documents\projekti\Marine Clean\M30 meeting\razgradnja_akvarij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56721"/>
            <a:ext cx="6163071" cy="477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996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60" name="Object 40"/>
          <p:cNvGraphicFramePr>
            <a:graphicFrameLocks noChangeAspect="1"/>
          </p:cNvGraphicFramePr>
          <p:nvPr/>
        </p:nvGraphicFramePr>
        <p:xfrm>
          <a:off x="2159000" y="1079500"/>
          <a:ext cx="4897438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CorelDRAW" r:id="rId4" imgW="3120480" imgH="1551240" progId="CorelDRAW.Graphic.11">
                  <p:embed/>
                </p:oleObj>
              </mc:Choice>
              <mc:Fallback>
                <p:oleObj name="CorelDRAW" r:id="rId4" imgW="3120480" imgH="155124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1079500"/>
                        <a:ext cx="4897438" cy="226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61" name="Object 41"/>
          <p:cNvGraphicFramePr>
            <a:graphicFrameLocks noChangeAspect="1"/>
          </p:cNvGraphicFramePr>
          <p:nvPr/>
        </p:nvGraphicFramePr>
        <p:xfrm>
          <a:off x="4614863" y="1109663"/>
          <a:ext cx="2435225" cy="454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CorelDRAW" r:id="rId6" imgW="1551240" imgH="3120480" progId="CorelDRAW.Graphic.11">
                  <p:embed/>
                </p:oleObj>
              </mc:Choice>
              <mc:Fallback>
                <p:oleObj name="CorelDRAW" r:id="rId6" imgW="1551240" imgH="312048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863" y="1109663"/>
                        <a:ext cx="2435225" cy="454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62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50986"/>
              </p:ext>
            </p:extLst>
          </p:nvPr>
        </p:nvGraphicFramePr>
        <p:xfrm>
          <a:off x="4614863" y="1177925"/>
          <a:ext cx="2338387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CorelDRAW" r:id="rId8" imgW="1490040" imgH="1487880" progId="CorelDRAW.Graphic.13">
                  <p:embed/>
                </p:oleObj>
              </mc:Choice>
              <mc:Fallback>
                <p:oleObj name="CorelDRAW" r:id="rId8" imgW="1490040" imgH="148788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863" y="1177925"/>
                        <a:ext cx="2338387" cy="216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64" name="Line 5"/>
          <p:cNvSpPr>
            <a:spLocks noChangeShapeType="1"/>
          </p:cNvSpPr>
          <p:nvPr/>
        </p:nvSpPr>
        <p:spPr bwMode="auto">
          <a:xfrm>
            <a:off x="2159000" y="3429000"/>
            <a:ext cx="50053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5165" name="Line 6"/>
          <p:cNvSpPr>
            <a:spLocks noChangeShapeType="1"/>
          </p:cNvSpPr>
          <p:nvPr/>
        </p:nvSpPr>
        <p:spPr bwMode="auto">
          <a:xfrm>
            <a:off x="4572000" y="976313"/>
            <a:ext cx="0" cy="46085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5166" name="Text Box 7"/>
          <p:cNvSpPr txBox="1">
            <a:spLocks noChangeArrowheads="1"/>
          </p:cNvSpPr>
          <p:nvPr/>
        </p:nvSpPr>
        <p:spPr bwMode="auto">
          <a:xfrm>
            <a:off x="3111500" y="296863"/>
            <a:ext cx="297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r-HR">
                <a:latin typeface="Cambria" pitchFamily="18" charset="0"/>
              </a:rPr>
              <a:t>Bioizvori</a:t>
            </a:r>
          </a:p>
          <a:p>
            <a:pPr algn="ctr"/>
            <a:r>
              <a:rPr lang="hr-HR">
                <a:latin typeface="Cambria" pitchFamily="18" charset="0"/>
              </a:rPr>
              <a:t>(Obnovljivi izvori - uzgojine)</a:t>
            </a:r>
          </a:p>
        </p:txBody>
      </p:sp>
      <p:sp>
        <p:nvSpPr>
          <p:cNvPr id="5167" name="Text Box 8"/>
          <p:cNvSpPr txBox="1">
            <a:spLocks noChangeArrowheads="1"/>
          </p:cNvSpPr>
          <p:nvPr/>
        </p:nvSpPr>
        <p:spPr bwMode="auto">
          <a:xfrm>
            <a:off x="2449513" y="5668963"/>
            <a:ext cx="427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r-HR">
                <a:latin typeface="Cambria" pitchFamily="18" charset="0"/>
              </a:rPr>
              <a:t>Fosilni izvori</a:t>
            </a:r>
          </a:p>
          <a:p>
            <a:pPr algn="ctr"/>
            <a:r>
              <a:rPr lang="hr-HR">
                <a:latin typeface="Cambria" pitchFamily="18" charset="0"/>
              </a:rPr>
              <a:t>(Neobnovljivi izvori – nafta, prirodni plin)</a:t>
            </a:r>
          </a:p>
        </p:txBody>
      </p:sp>
      <p:sp>
        <p:nvSpPr>
          <p:cNvPr id="5168" name="Text Box 9"/>
          <p:cNvSpPr txBox="1">
            <a:spLocks noChangeArrowheads="1"/>
          </p:cNvSpPr>
          <p:nvPr/>
        </p:nvSpPr>
        <p:spPr bwMode="auto">
          <a:xfrm>
            <a:off x="7019925" y="3213100"/>
            <a:ext cx="1979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>
                <a:latin typeface="Cambria" pitchFamily="18" charset="0"/>
              </a:rPr>
              <a:t>Razgradljivo</a:t>
            </a:r>
          </a:p>
        </p:txBody>
      </p:sp>
      <p:sp>
        <p:nvSpPr>
          <p:cNvPr id="5169" name="Text Box 10"/>
          <p:cNvSpPr txBox="1">
            <a:spLocks noChangeArrowheads="1"/>
          </p:cNvSpPr>
          <p:nvPr/>
        </p:nvSpPr>
        <p:spPr bwMode="auto">
          <a:xfrm>
            <a:off x="107950" y="3213100"/>
            <a:ext cx="2171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>
                <a:latin typeface="Cambria" pitchFamily="18" charset="0"/>
              </a:rPr>
              <a:t>Nerazgradljivo</a:t>
            </a:r>
          </a:p>
        </p:txBody>
      </p:sp>
      <p:sp>
        <p:nvSpPr>
          <p:cNvPr id="5170" name="Text Box 11"/>
          <p:cNvSpPr txBox="1">
            <a:spLocks noChangeArrowheads="1"/>
          </p:cNvSpPr>
          <p:nvPr/>
        </p:nvSpPr>
        <p:spPr bwMode="auto">
          <a:xfrm>
            <a:off x="395288" y="960438"/>
            <a:ext cx="2225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r-HR" b="1" dirty="0">
                <a:solidFill>
                  <a:srgbClr val="99FF33"/>
                </a:solidFill>
                <a:latin typeface="Cambria" pitchFamily="18" charset="0"/>
              </a:rPr>
              <a:t>NA BIOOSNOVI </a:t>
            </a:r>
          </a:p>
          <a:p>
            <a:pPr algn="ctr"/>
            <a:r>
              <a:rPr lang="hr-HR" b="1" dirty="0">
                <a:solidFill>
                  <a:srgbClr val="99FF33"/>
                </a:solidFill>
                <a:latin typeface="Cambria" pitchFamily="18" charset="0"/>
              </a:rPr>
              <a:t>I NERAZGRADLJIVO</a:t>
            </a:r>
          </a:p>
        </p:txBody>
      </p:sp>
      <p:sp>
        <p:nvSpPr>
          <p:cNvPr id="5171" name="Text Box 12"/>
          <p:cNvSpPr txBox="1">
            <a:spLocks noChangeArrowheads="1"/>
          </p:cNvSpPr>
          <p:nvPr/>
        </p:nvSpPr>
        <p:spPr bwMode="auto">
          <a:xfrm>
            <a:off x="6786563" y="1017588"/>
            <a:ext cx="21955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r-HR" b="1" dirty="0">
                <a:solidFill>
                  <a:srgbClr val="99FF33"/>
                </a:solidFill>
                <a:latin typeface="Cambria" pitchFamily="18" charset="0"/>
              </a:rPr>
              <a:t>NA BIOOSNOVI I </a:t>
            </a:r>
          </a:p>
          <a:p>
            <a:pPr algn="ctr"/>
            <a:r>
              <a:rPr lang="hr-HR" b="1" dirty="0">
                <a:solidFill>
                  <a:srgbClr val="99FF33"/>
                </a:solidFill>
                <a:latin typeface="Cambria" pitchFamily="18" charset="0"/>
              </a:rPr>
              <a:t>BIORAZGRADLJIVO</a:t>
            </a:r>
          </a:p>
        </p:txBody>
      </p:sp>
      <p:sp>
        <p:nvSpPr>
          <p:cNvPr id="5172" name="Text Box 13"/>
          <p:cNvSpPr txBox="1">
            <a:spLocks noChangeArrowheads="1"/>
          </p:cNvSpPr>
          <p:nvPr/>
        </p:nvSpPr>
        <p:spPr bwMode="auto">
          <a:xfrm>
            <a:off x="6819900" y="5086350"/>
            <a:ext cx="21955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r-HR" b="1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NA FOSILNOJ </a:t>
            </a:r>
          </a:p>
          <a:p>
            <a:pPr algn="ctr"/>
            <a:r>
              <a:rPr lang="hr-HR" b="1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OSNOVI I </a:t>
            </a:r>
          </a:p>
          <a:p>
            <a:pPr algn="ctr"/>
            <a:r>
              <a:rPr lang="hr-HR" b="1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BIORAZGRADLJIVO</a:t>
            </a:r>
          </a:p>
        </p:txBody>
      </p:sp>
      <p:sp>
        <p:nvSpPr>
          <p:cNvPr id="5173" name="Text Box 14"/>
          <p:cNvSpPr txBox="1">
            <a:spLocks noChangeArrowheads="1"/>
          </p:cNvSpPr>
          <p:nvPr/>
        </p:nvSpPr>
        <p:spPr bwMode="auto">
          <a:xfrm>
            <a:off x="398463" y="5194300"/>
            <a:ext cx="2403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r-HR" b="1">
                <a:latin typeface="Cambria" pitchFamily="18" charset="0"/>
              </a:rPr>
              <a:t>NA FOSILNOJ OSNOVI</a:t>
            </a:r>
          </a:p>
          <a:p>
            <a:pPr algn="ctr"/>
            <a:r>
              <a:rPr lang="hr-HR" b="1">
                <a:latin typeface="Cambria" pitchFamily="18" charset="0"/>
              </a:rPr>
              <a:t>I NERAZGRADLJIVO</a:t>
            </a:r>
          </a:p>
        </p:txBody>
      </p:sp>
      <p:sp>
        <p:nvSpPr>
          <p:cNvPr id="5174" name="Text Box 15"/>
          <p:cNvSpPr txBox="1">
            <a:spLocks noChangeArrowheads="1"/>
          </p:cNvSpPr>
          <p:nvPr/>
        </p:nvSpPr>
        <p:spPr bwMode="auto">
          <a:xfrm>
            <a:off x="4895850" y="3429000"/>
            <a:ext cx="190817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>
                <a:solidFill>
                  <a:srgbClr val="080808"/>
                </a:solidFill>
                <a:latin typeface="Cambria" pitchFamily="18" charset="0"/>
              </a:rPr>
              <a:t>Bioplastika</a:t>
            </a:r>
          </a:p>
          <a:p>
            <a:pPr>
              <a:spcBef>
                <a:spcPct val="50000"/>
              </a:spcBef>
            </a:pPr>
            <a:r>
              <a:rPr lang="hr-HR">
                <a:solidFill>
                  <a:srgbClr val="080808"/>
                </a:solidFill>
                <a:latin typeface="Cambria" pitchFamily="18" charset="0"/>
              </a:rPr>
              <a:t>kopoliester (PBAT), polikaprolakton (PCL), PVA,...</a:t>
            </a:r>
          </a:p>
        </p:txBody>
      </p:sp>
      <p:sp>
        <p:nvSpPr>
          <p:cNvPr id="5175" name="Text Box 16"/>
          <p:cNvSpPr txBox="1">
            <a:spLocks noChangeArrowheads="1"/>
          </p:cNvSpPr>
          <p:nvPr/>
        </p:nvSpPr>
        <p:spPr bwMode="auto">
          <a:xfrm>
            <a:off x="2773363" y="1408113"/>
            <a:ext cx="1798637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dirty="0" err="1">
                <a:solidFill>
                  <a:srgbClr val="080808"/>
                </a:solidFill>
                <a:latin typeface="Cambria" pitchFamily="18" charset="0"/>
              </a:rPr>
              <a:t>Bioplastika</a:t>
            </a:r>
            <a:endParaRPr lang="hr-HR" dirty="0">
              <a:solidFill>
                <a:srgbClr val="080808"/>
              </a:solidFill>
              <a:latin typeface="Cambria" pitchFamily="18" charset="0"/>
            </a:endParaRPr>
          </a:p>
          <a:p>
            <a:pPr>
              <a:spcBef>
                <a:spcPct val="50000"/>
              </a:spcBef>
            </a:pPr>
            <a:r>
              <a:rPr lang="hr-HR" dirty="0">
                <a:solidFill>
                  <a:srgbClr val="080808"/>
                </a:solidFill>
                <a:latin typeface="Cambria" pitchFamily="18" charset="0"/>
              </a:rPr>
              <a:t>bio-PP, bio-PE,      bio-PA, celulozni acetat, bio-</a:t>
            </a:r>
            <a:r>
              <a:rPr lang="hr-HR" dirty="0" err="1">
                <a:solidFill>
                  <a:srgbClr val="080808"/>
                </a:solidFill>
                <a:latin typeface="Cambria" pitchFamily="18" charset="0"/>
              </a:rPr>
              <a:t>poliizopren</a:t>
            </a:r>
            <a:endParaRPr lang="hr-HR" dirty="0">
              <a:solidFill>
                <a:srgbClr val="080808"/>
              </a:solidFill>
              <a:latin typeface="Cambria" pitchFamily="18" charset="0"/>
            </a:endParaRPr>
          </a:p>
        </p:txBody>
      </p:sp>
      <p:sp>
        <p:nvSpPr>
          <p:cNvPr id="5176" name="Text Box 17"/>
          <p:cNvSpPr txBox="1">
            <a:spLocks noChangeArrowheads="1"/>
          </p:cNvSpPr>
          <p:nvPr/>
        </p:nvSpPr>
        <p:spPr bwMode="auto">
          <a:xfrm>
            <a:off x="5075238" y="1389063"/>
            <a:ext cx="187325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>
                <a:solidFill>
                  <a:srgbClr val="080808"/>
                </a:solidFill>
                <a:latin typeface="Cambria" pitchFamily="18" charset="0"/>
              </a:rPr>
              <a:t>Bioplastika</a:t>
            </a:r>
          </a:p>
          <a:p>
            <a:pPr>
              <a:spcBef>
                <a:spcPct val="50000"/>
              </a:spcBef>
            </a:pPr>
            <a:r>
              <a:rPr lang="hr-HR">
                <a:solidFill>
                  <a:srgbClr val="080808"/>
                </a:solidFill>
                <a:latin typeface="Cambria" pitchFamily="18" charset="0"/>
              </a:rPr>
              <a:t>na osnovi mliječne kiseline (PLA)/škroba (TPS)/PHA</a:t>
            </a:r>
          </a:p>
        </p:txBody>
      </p:sp>
      <p:sp>
        <p:nvSpPr>
          <p:cNvPr id="5177" name="Text Box 18"/>
          <p:cNvSpPr txBox="1">
            <a:spLocks noChangeArrowheads="1"/>
          </p:cNvSpPr>
          <p:nvPr/>
        </p:nvSpPr>
        <p:spPr bwMode="auto">
          <a:xfrm>
            <a:off x="2303463" y="3441700"/>
            <a:ext cx="2303462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>
                <a:latin typeface="Cambria" pitchFamily="18" charset="0"/>
              </a:rPr>
              <a:t>Konvencionalna plastika</a:t>
            </a:r>
          </a:p>
          <a:p>
            <a:pPr>
              <a:spcBef>
                <a:spcPct val="50000"/>
              </a:spcBef>
            </a:pPr>
            <a:r>
              <a:rPr lang="hr-HR">
                <a:latin typeface="Cambria" pitchFamily="18" charset="0"/>
              </a:rPr>
              <a:t>PE-LD, PE-HD, PP, PVC, EVOH,...</a:t>
            </a:r>
          </a:p>
        </p:txBody>
      </p:sp>
      <p:sp>
        <p:nvSpPr>
          <p:cNvPr id="5178" name="Text Box 20"/>
          <p:cNvSpPr txBox="1">
            <a:spLocks noChangeArrowheads="1"/>
          </p:cNvSpPr>
          <p:nvPr/>
        </p:nvSpPr>
        <p:spPr bwMode="auto">
          <a:xfrm>
            <a:off x="6380163" y="6273800"/>
            <a:ext cx="2720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1200">
                <a:latin typeface="Cambria" pitchFamily="18" charset="0"/>
              </a:rPr>
              <a:t>Izvor: European Bioplastics, M. Thielen</a:t>
            </a: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55875" y="6453188"/>
            <a:ext cx="4032250" cy="268287"/>
          </a:xfrm>
        </p:spPr>
        <p:txBody>
          <a:bodyPr/>
          <a:lstStyle/>
          <a:p>
            <a:pPr>
              <a:defRPr/>
            </a:pPr>
            <a:r>
              <a:rPr lang="hr-HR" altLang="sr-Latn-RS" dirty="0"/>
              <a:t>Marine </a:t>
            </a:r>
            <a:r>
              <a:rPr lang="hr-HR" altLang="sr-Latn-RS" dirty="0" err="1"/>
              <a:t>Clean</a:t>
            </a:r>
            <a:r>
              <a:rPr lang="hr-HR" altLang="sr-Latn-RS" dirty="0"/>
              <a:t> Grant </a:t>
            </a:r>
            <a:r>
              <a:rPr lang="hr-HR" altLang="sr-Latn-RS" dirty="0" err="1"/>
              <a:t>Agreement</a:t>
            </a:r>
            <a:r>
              <a:rPr lang="hr-HR" altLang="sr-Latn-RS" dirty="0"/>
              <a:t> ECO/10/277396/SI</a:t>
            </a:r>
            <a:r>
              <a:rPr lang="hr-HR" altLang="sr-Latn-RS" sz="800" dirty="0"/>
              <a:t>2.601543</a:t>
            </a:r>
          </a:p>
        </p:txBody>
      </p:sp>
    </p:spTree>
    <p:extLst>
      <p:ext uri="{BB962C8B-B14F-4D97-AF65-F5344CB8AC3E}">
        <p14:creationId xmlns:p14="http://schemas.microsoft.com/office/powerpoint/2010/main" val="364055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Biorazgradnja</a:t>
            </a:r>
            <a:r>
              <a:rPr lang="hr-HR" dirty="0" smtClean="0"/>
              <a:t> posudice u akvariju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smtClean="0"/>
              <a:t>Marine Clean Grant Agreement ECO/10/277396/SI</a:t>
            </a:r>
            <a:r>
              <a:rPr lang="hr-HR" altLang="sr-Latn-RS" sz="800" smtClean="0"/>
              <a:t>2.601543</a:t>
            </a:r>
            <a:endParaRPr lang="hr-HR" altLang="sr-Latn-RS" sz="800"/>
          </a:p>
        </p:txBody>
      </p:sp>
      <p:pic>
        <p:nvPicPr>
          <p:cNvPr id="5" name="Slika 10" descr="C:\Users\france\Documents\projekti\Marine Clean\M30 meeting\Fig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14753"/>
            <a:ext cx="5949017" cy="473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625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Biorazgradnja</a:t>
            </a:r>
            <a:r>
              <a:rPr lang="hr-HR" dirty="0" smtClean="0"/>
              <a:t> u moru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smtClean="0"/>
              <a:t>Marine Clean Grant Agreement ECO/10/277396/SI</a:t>
            </a:r>
            <a:r>
              <a:rPr lang="hr-HR" altLang="sr-Latn-RS" sz="800" smtClean="0"/>
              <a:t>2.601543</a:t>
            </a:r>
            <a:endParaRPr lang="hr-HR" altLang="sr-Latn-RS" sz="800"/>
          </a:p>
        </p:txBody>
      </p:sp>
      <p:pic>
        <p:nvPicPr>
          <p:cNvPr id="5" name="Slika 155" descr="C:\Users\france\Documents\projekti\Marine Clean\slike_razgradnja\20120523\vrecka1_201205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31983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62800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219974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153" descr="C:\Users\france\Documents\projekti\Marine Clean\slike_razgradnja\20120523\epruvetke_201205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81108"/>
            <a:ext cx="2952328" cy="416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336" y="4673910"/>
            <a:ext cx="3340120" cy="153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66692"/>
            <a:ext cx="26098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87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2400" dirty="0" err="1" smtClean="0">
                <a:sym typeface="Wingdings" panose="05000000000000000000" pitchFamily="2" charset="2"/>
              </a:rPr>
              <a:t>EcoOcean</a:t>
            </a:r>
            <a:r>
              <a:rPr lang="hr-HR" sz="2400" baseline="30000" dirty="0" err="1" smtClean="0">
                <a:sym typeface="Wingdings" panose="05000000000000000000" pitchFamily="2" charset="2"/>
              </a:rPr>
              <a:t>TM</a:t>
            </a:r>
            <a:r>
              <a:rPr lang="hr-HR" sz="2400" dirty="0" smtClean="0">
                <a:sym typeface="Wingdings" panose="05000000000000000000" pitchFamily="2" charset="2"/>
              </a:rPr>
              <a:t> – dobra svojstva, prikladan za IP, uspješno se razgrađuje u moru, no to vrijedi samo za tanke filmove </a:t>
            </a:r>
          </a:p>
          <a:p>
            <a:pPr eaLnBrk="1" hangingPunct="1">
              <a:defRPr/>
            </a:pPr>
            <a:r>
              <a:rPr lang="hr-HR" sz="2400" dirty="0" err="1" smtClean="0">
                <a:sym typeface="Wingdings" panose="05000000000000000000" pitchFamily="2" charset="2"/>
              </a:rPr>
              <a:t>Zeinski</a:t>
            </a:r>
            <a:r>
              <a:rPr lang="hr-HR" sz="2400" dirty="0" smtClean="0">
                <a:sym typeface="Wingdings" panose="05000000000000000000" pitchFamily="2" charset="2"/>
              </a:rPr>
              <a:t> film – poteškoće pri preradbi</a:t>
            </a:r>
          </a:p>
          <a:p>
            <a:pPr eaLnBrk="1" hangingPunct="1">
              <a:defRPr/>
            </a:pPr>
            <a:r>
              <a:rPr lang="hr-HR" sz="2400" dirty="0" smtClean="0"/>
              <a:t>Različite </a:t>
            </a:r>
            <a:r>
              <a:rPr lang="hr-HR" sz="2400" dirty="0"/>
              <a:t>vrste </a:t>
            </a:r>
            <a:r>
              <a:rPr lang="hr-HR" sz="2400" dirty="0" err="1"/>
              <a:t>biorazgradljivih</a:t>
            </a:r>
            <a:r>
              <a:rPr lang="hr-HR" sz="2400" dirty="0"/>
              <a:t> plastičnih materijala razgrađuju se u različitim uvjetima </a:t>
            </a:r>
            <a:r>
              <a:rPr lang="hr-HR" sz="2400" dirty="0">
                <a:sym typeface="Wingdings" panose="05000000000000000000" pitchFamily="2" charset="2"/>
              </a:rPr>
              <a:t> </a:t>
            </a:r>
            <a:r>
              <a:rPr lang="hr-HR" sz="2400" dirty="0"/>
              <a:t>nužno je točno definirati uvjete </a:t>
            </a:r>
            <a:r>
              <a:rPr lang="hr-HR" sz="2400" dirty="0" err="1"/>
              <a:t>biorazgradnje</a:t>
            </a:r>
            <a:r>
              <a:rPr lang="hr-HR" sz="2400" dirty="0"/>
              <a:t> (mjesto odlaganja) </a:t>
            </a:r>
            <a:r>
              <a:rPr lang="hr-HR" sz="2400" dirty="0">
                <a:sym typeface="Wingdings" panose="05000000000000000000" pitchFamily="2" charset="2"/>
              </a:rPr>
              <a:t>jer u protivnom neće doći do </a:t>
            </a:r>
            <a:r>
              <a:rPr lang="hr-HR" sz="2400" dirty="0" smtClean="0">
                <a:sym typeface="Wingdings" panose="05000000000000000000" pitchFamily="2" charset="2"/>
              </a:rPr>
              <a:t>razgradnje.</a:t>
            </a:r>
            <a:endParaRPr lang="hr-HR" sz="2400" dirty="0">
              <a:sym typeface="Wingdings" panose="05000000000000000000" pitchFamily="2" charset="2"/>
            </a:endParaRPr>
          </a:p>
          <a:p>
            <a:pPr eaLnBrk="1" hangingPunct="1">
              <a:defRPr/>
            </a:pPr>
            <a:r>
              <a:rPr lang="hr-HR" sz="2400" dirty="0" err="1" smtClean="0"/>
              <a:t>Biorazgradljiva</a:t>
            </a:r>
            <a:r>
              <a:rPr lang="hr-HR" sz="2400" dirty="0" smtClean="0"/>
              <a:t> plastika ne smije se odbacivati u okoliš!</a:t>
            </a:r>
          </a:p>
          <a:p>
            <a:pPr eaLnBrk="1" hangingPunct="1"/>
            <a:r>
              <a:rPr lang="hr-HR" altLang="sr-Latn-RS" sz="2400" dirty="0"/>
              <a:t>Više </a:t>
            </a:r>
            <a:r>
              <a:rPr lang="hr-HR" altLang="sr-Latn-RS" sz="2400" dirty="0" smtClean="0"/>
              <a:t>o </a:t>
            </a:r>
            <a:r>
              <a:rPr lang="hr-HR" altLang="sr-Latn-RS" sz="2400" dirty="0" err="1" smtClean="0"/>
              <a:t>bioplastici</a:t>
            </a:r>
            <a:r>
              <a:rPr lang="hr-HR" altLang="sr-Latn-RS" sz="2400" smtClean="0"/>
              <a:t> na</a:t>
            </a:r>
            <a:r>
              <a:rPr lang="hr-HR" altLang="sr-Latn-RS" sz="2400" dirty="0"/>
              <a:t>: </a:t>
            </a:r>
            <a:r>
              <a:rPr lang="hr-HR" altLang="sr-Latn-RS" sz="2400" dirty="0">
                <a:hlinkClick r:id="rId2"/>
              </a:rPr>
              <a:t>www.sustainableplastics.eu</a:t>
            </a:r>
            <a:r>
              <a:rPr lang="hr-HR" altLang="sr-Latn-RS" sz="2400" dirty="0"/>
              <a:t> </a:t>
            </a:r>
            <a:r>
              <a:rPr lang="hr-HR" altLang="sr-Latn-RS" sz="2400" dirty="0">
                <a:sym typeface="Wingdings" panose="05000000000000000000" pitchFamily="2" charset="2"/>
              </a:rPr>
              <a:t> </a:t>
            </a:r>
            <a:r>
              <a:rPr lang="hr-HR" altLang="sr-Latn-RS" sz="2400" dirty="0">
                <a:sym typeface="Wingdings" panose="05000000000000000000" pitchFamily="2" charset="2"/>
                <a:hlinkClick r:id="rId3"/>
              </a:rPr>
              <a:t>https://sites.google.com/site/odrzivaplastikahrvatska/</a:t>
            </a:r>
            <a:endParaRPr lang="hr-HR" altLang="sr-Latn-RS" sz="2400" dirty="0">
              <a:sym typeface="Wingdings" panose="05000000000000000000" pitchFamily="2" charset="2"/>
            </a:endParaRPr>
          </a:p>
          <a:p>
            <a:pPr lvl="1" eaLnBrk="1" hangingPunct="1"/>
            <a:endParaRPr lang="hr-HR" altLang="sr-Latn-RS" dirty="0"/>
          </a:p>
          <a:p>
            <a:pPr eaLnBrk="1" hangingPunct="1">
              <a:defRPr/>
            </a:pP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smtClean="0"/>
              <a:t>Marine Clean Grant Agreement ECO/10/277396/SI</a:t>
            </a:r>
            <a:r>
              <a:rPr lang="hr-HR" altLang="sr-Latn-RS" sz="800" smtClean="0"/>
              <a:t>2.601543</a:t>
            </a:r>
            <a:endParaRPr lang="hr-HR" altLang="sr-Latn-RS" sz="800"/>
          </a:p>
        </p:txBody>
      </p:sp>
    </p:spTree>
    <p:extLst>
      <p:ext uri="{BB962C8B-B14F-4D97-AF65-F5344CB8AC3E}">
        <p14:creationId xmlns:p14="http://schemas.microsoft.com/office/powerpoint/2010/main" val="3929110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dirty="0"/>
              <a:t>Marine </a:t>
            </a:r>
            <a:r>
              <a:rPr lang="hr-HR" altLang="sr-Latn-RS" dirty="0" err="1"/>
              <a:t>Clean</a:t>
            </a:r>
            <a:r>
              <a:rPr lang="hr-HR" altLang="sr-Latn-RS" dirty="0"/>
              <a:t> Grant </a:t>
            </a:r>
            <a:r>
              <a:rPr lang="hr-HR" altLang="sr-Latn-RS" dirty="0" err="1"/>
              <a:t>Agreement</a:t>
            </a:r>
            <a:r>
              <a:rPr lang="hr-HR" altLang="sr-Latn-RS" dirty="0"/>
              <a:t> ECO/10/277396/SI</a:t>
            </a:r>
            <a:r>
              <a:rPr lang="hr-HR" altLang="sr-Latn-RS" sz="800" dirty="0"/>
              <a:t>2.601543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RS" altLang="sr-Latn-RS" smtClean="0"/>
              <a:t>Biorazgradljivost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/>
              <a:t>Dodatna mogućnost gospodarenja proizvodom na kraju njegova životnog vijeka </a:t>
            </a:r>
            <a:r>
              <a:rPr lang="hr-HR" dirty="0">
                <a:sym typeface="Wingdings" pitchFamily="2" charset="2"/>
              </a:rPr>
              <a:t> </a:t>
            </a:r>
            <a:r>
              <a:rPr lang="hr-HR" dirty="0"/>
              <a:t>omogućuje se iskorištavanje mikroorganizama prisutnih na mjestu odlaganja </a:t>
            </a:r>
            <a:r>
              <a:rPr lang="hr-HR" dirty="0">
                <a:sym typeface="Wingdings" pitchFamily="2" charset="2"/>
              </a:rPr>
              <a:t> potpuno, djelotvorno i pravovremeno uklanjanje </a:t>
            </a:r>
            <a:r>
              <a:rPr lang="hr-HR" dirty="0"/>
              <a:t>plastičnih </a:t>
            </a:r>
            <a:r>
              <a:rPr lang="hr-HR" dirty="0" err="1"/>
              <a:t>biorazgradljivih</a:t>
            </a:r>
            <a:r>
              <a:rPr lang="hr-HR" dirty="0"/>
              <a:t> proizvoda iz okoliša iskorištavanjem mikrobnoga hranidbenog lanca.</a:t>
            </a:r>
          </a:p>
          <a:p>
            <a:pPr eaLnBrk="1" hangingPunct="1">
              <a:defRPr/>
            </a:pPr>
            <a:r>
              <a:rPr lang="hr-HR" dirty="0" err="1"/>
              <a:t>Biorazgradljivost</a:t>
            </a:r>
            <a:r>
              <a:rPr lang="hr-HR" dirty="0"/>
              <a:t> ovisi samo o kemijskoj strukturi materijala </a:t>
            </a:r>
            <a:r>
              <a:rPr lang="hr-HR" dirty="0">
                <a:sym typeface="Wingdings" pitchFamily="2" charset="2"/>
              </a:rPr>
              <a:t> za </a:t>
            </a:r>
            <a:r>
              <a:rPr lang="hr-HR" dirty="0" err="1">
                <a:sym typeface="Wingdings" pitchFamily="2" charset="2"/>
              </a:rPr>
              <a:t>biorazgradljivost</a:t>
            </a:r>
            <a:r>
              <a:rPr lang="hr-HR" dirty="0">
                <a:sym typeface="Wingdings" pitchFamily="2" charset="2"/>
              </a:rPr>
              <a:t> nije važno je li polimer načinjen od biomase ili od nafte, nego samo kakva je njegova konačna struktura.</a:t>
            </a:r>
          </a:p>
          <a:p>
            <a:pPr eaLnBrk="1" hangingPunct="1"/>
            <a:endParaRPr lang="sr-Latn-RS" altLang="sr-Latn-RS" dirty="0" smtClean="0"/>
          </a:p>
        </p:txBody>
      </p:sp>
    </p:spTree>
    <p:extLst>
      <p:ext uri="{BB962C8B-B14F-4D97-AF65-F5344CB8AC3E}">
        <p14:creationId xmlns:p14="http://schemas.microsoft.com/office/powerpoint/2010/main" val="2566927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 err="1" smtClean="0"/>
              <a:t>Biorazgradnja</a:t>
            </a:r>
            <a:endParaRPr lang="hr-HR" altLang="sr-Latn-R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dirty="0" smtClean="0"/>
              <a:t>mora biti </a:t>
            </a:r>
            <a:r>
              <a:rPr lang="hr-HR" altLang="sr-Latn-RS" dirty="0" smtClean="0">
                <a:solidFill>
                  <a:srgbClr val="FFFF00"/>
                </a:solidFill>
              </a:rPr>
              <a:t>potpuna</a:t>
            </a:r>
          </a:p>
          <a:p>
            <a:pPr eaLnBrk="1" hangingPunct="1"/>
            <a:r>
              <a:rPr lang="hr-HR" altLang="sr-Latn-RS" dirty="0" smtClean="0"/>
              <a:t>na </a:t>
            </a:r>
            <a:r>
              <a:rPr lang="hr-HR" altLang="sr-Latn-RS" dirty="0" err="1" smtClean="0"/>
              <a:t>biorazgradnju</a:t>
            </a:r>
            <a:r>
              <a:rPr lang="hr-HR" altLang="sr-Latn-RS" dirty="0" smtClean="0"/>
              <a:t> utječu abiotički (hladnoća, </a:t>
            </a:r>
            <a:r>
              <a:rPr lang="hr-HR" altLang="sr-Latn-RS" dirty="0" err="1" smtClean="0"/>
              <a:t>vlaga..</a:t>
            </a:r>
            <a:r>
              <a:rPr lang="hr-HR" altLang="sr-Latn-RS" dirty="0" smtClean="0"/>
              <a:t>.) i biotički faktori (mikroorganizmi)</a:t>
            </a:r>
          </a:p>
          <a:p>
            <a:pPr eaLnBrk="1" hangingPunct="1"/>
            <a:r>
              <a:rPr lang="hr-HR" altLang="sr-Latn-RS" dirty="0" smtClean="0"/>
              <a:t>1. stupanj – </a:t>
            </a:r>
            <a:r>
              <a:rPr lang="hr-HR" altLang="sr-Latn-RS" dirty="0" smtClean="0">
                <a:solidFill>
                  <a:srgbClr val="9900CC"/>
                </a:solidFill>
              </a:rPr>
              <a:t>fragmentacija</a:t>
            </a:r>
            <a:r>
              <a:rPr lang="hr-HR" altLang="sr-Latn-RS" dirty="0" smtClean="0"/>
              <a:t> (makroskopsko razlaganje i pretvorba do </a:t>
            </a:r>
            <a:r>
              <a:rPr lang="hr-HR" altLang="sr-Latn-RS" dirty="0" err="1" smtClean="0"/>
              <a:t>oligomera</a:t>
            </a:r>
            <a:r>
              <a:rPr lang="hr-HR" altLang="sr-Latn-RS" dirty="0" smtClean="0"/>
              <a:t>)</a:t>
            </a:r>
          </a:p>
          <a:p>
            <a:pPr eaLnBrk="1" hangingPunct="1"/>
            <a:r>
              <a:rPr lang="hr-HR" altLang="sr-Latn-RS" dirty="0" smtClean="0"/>
              <a:t>2. stupanj – </a:t>
            </a:r>
            <a:r>
              <a:rPr lang="hr-HR" altLang="sr-Latn-RS" dirty="0" smtClean="0">
                <a:solidFill>
                  <a:srgbClr val="9900CC"/>
                </a:solidFill>
              </a:rPr>
              <a:t>mineralizacija</a:t>
            </a:r>
            <a:r>
              <a:rPr lang="hr-HR" altLang="sr-Latn-RS" dirty="0" smtClean="0"/>
              <a:t> (pretvorba organske tvari u anorgansku, pod utjecajem mikroorganizama)</a:t>
            </a:r>
          </a:p>
          <a:p>
            <a:pPr eaLnBrk="1" hangingPunct="1"/>
            <a:r>
              <a:rPr lang="hr-HR" altLang="sr-Latn-RS" dirty="0" smtClean="0"/>
              <a:t>kemijski mehanizmi: hidroliza, oksidacija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55875" y="6453188"/>
            <a:ext cx="4032250" cy="268287"/>
          </a:xfrm>
        </p:spPr>
        <p:txBody>
          <a:bodyPr/>
          <a:lstStyle/>
          <a:p>
            <a:r>
              <a:rPr lang="hr-HR" altLang="sr-Latn-RS" dirty="0"/>
              <a:t>Marine </a:t>
            </a:r>
            <a:r>
              <a:rPr lang="hr-HR" altLang="sr-Latn-RS" dirty="0" err="1"/>
              <a:t>Clean</a:t>
            </a:r>
            <a:r>
              <a:rPr lang="hr-HR" altLang="sr-Latn-RS" dirty="0"/>
              <a:t> Grant </a:t>
            </a:r>
            <a:r>
              <a:rPr lang="hr-HR" altLang="sr-Latn-RS" dirty="0" err="1"/>
              <a:t>Agreement</a:t>
            </a:r>
            <a:r>
              <a:rPr lang="hr-HR" altLang="sr-Latn-RS" dirty="0"/>
              <a:t> ECO/10/277396/SI</a:t>
            </a:r>
            <a:r>
              <a:rPr lang="hr-HR" altLang="sr-Latn-RS" sz="800" dirty="0"/>
              <a:t>2.601543</a:t>
            </a:r>
          </a:p>
        </p:txBody>
      </p:sp>
    </p:spTree>
    <p:extLst>
      <p:ext uri="{BB962C8B-B14F-4D97-AF65-F5344CB8AC3E}">
        <p14:creationId xmlns:p14="http://schemas.microsoft.com/office/powerpoint/2010/main" val="1354167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dirty="0" err="1" smtClean="0">
                <a:solidFill>
                  <a:srgbClr val="FFFF00"/>
                </a:solidFill>
              </a:rPr>
              <a:t>Kompostiranje</a:t>
            </a:r>
            <a:endParaRPr lang="hr-HR" dirty="0" smtClean="0">
              <a:solidFill>
                <a:srgbClr val="FFFF00"/>
              </a:solidFill>
            </a:endParaRPr>
          </a:p>
        </p:txBody>
      </p:sp>
      <p:sp>
        <p:nvSpPr>
          <p:cNvPr id="932887" name="Rectangle 2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z="2600" dirty="0" smtClean="0"/>
              <a:t>Mikrobi, kao što su bakterije ili gljivice svojim enzimima probavljaju polimerne lance koji im služe kao izvor hrane.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600" dirty="0" smtClean="0"/>
              <a:t>Prema </a:t>
            </a:r>
            <a:r>
              <a:rPr lang="hr-HR" sz="2600" dirty="0"/>
              <a:t>EN 13432 u manje od 6 mjeseca mora se razgraditi više od 90 % </a:t>
            </a:r>
            <a:r>
              <a:rPr lang="hr-HR" sz="2600" dirty="0" smtClean="0"/>
              <a:t>materijala/proizvoda.</a:t>
            </a:r>
          </a:p>
          <a:p>
            <a:pPr>
              <a:defRPr/>
            </a:pPr>
            <a:r>
              <a:rPr lang="hr-HR" sz="2600" dirty="0" smtClean="0">
                <a:effectLst/>
              </a:rPr>
              <a:t>Da bi plastika bila pogodna za </a:t>
            </a:r>
            <a:r>
              <a:rPr lang="hr-HR" sz="2600" dirty="0" err="1" smtClean="0">
                <a:effectLst/>
              </a:rPr>
              <a:t>kompostiranje</a:t>
            </a:r>
            <a:r>
              <a:rPr lang="hr-HR" sz="2600" dirty="0" smtClean="0">
                <a:effectLst/>
              </a:rPr>
              <a:t> mora zadovoljiti tri kriterija:</a:t>
            </a:r>
            <a:endParaRPr lang="hr-HR" sz="2600" dirty="0">
              <a:effectLst/>
            </a:endParaRPr>
          </a:p>
          <a:p>
            <a:pPr lvl="1">
              <a:defRPr/>
            </a:pPr>
            <a:r>
              <a:rPr lang="hr-HR" sz="2200" dirty="0" smtClean="0">
                <a:effectLst/>
              </a:rPr>
              <a:t>razgradnja </a:t>
            </a:r>
            <a:r>
              <a:rPr lang="hr-HR" sz="2200" dirty="0">
                <a:effectLst/>
              </a:rPr>
              <a:t>na ugljikov dioksid, vodu, biomasu, istom brzinom kao i celuloza odnosno </a:t>
            </a:r>
            <a:r>
              <a:rPr lang="hr-HR" sz="2200" dirty="0" smtClean="0">
                <a:effectLst/>
              </a:rPr>
              <a:t>papir</a:t>
            </a:r>
            <a:endParaRPr lang="hr-HR" sz="2200" dirty="0">
              <a:effectLst/>
            </a:endParaRPr>
          </a:p>
          <a:p>
            <a:pPr lvl="1">
              <a:defRPr/>
            </a:pPr>
            <a:r>
              <a:rPr lang="hr-HR" sz="2200" dirty="0" smtClean="0">
                <a:effectLst/>
              </a:rPr>
              <a:t>materijal </a:t>
            </a:r>
            <a:r>
              <a:rPr lang="hr-HR" sz="2200" dirty="0">
                <a:effectLst/>
              </a:rPr>
              <a:t>se ne razlikuje od ostalog </a:t>
            </a:r>
            <a:r>
              <a:rPr lang="hr-HR" sz="2200" dirty="0" smtClean="0">
                <a:effectLst/>
              </a:rPr>
              <a:t>komposta</a:t>
            </a:r>
            <a:endParaRPr lang="hr-HR" sz="2200" dirty="0">
              <a:effectLst/>
            </a:endParaRPr>
          </a:p>
          <a:p>
            <a:pPr lvl="1">
              <a:defRPr/>
            </a:pPr>
            <a:r>
              <a:rPr lang="hr-HR" sz="2200" dirty="0" err="1" smtClean="0">
                <a:effectLst/>
              </a:rPr>
              <a:t>kompostiranjem</a:t>
            </a:r>
            <a:r>
              <a:rPr lang="hr-HR" sz="2200" dirty="0" smtClean="0">
                <a:effectLst/>
              </a:rPr>
              <a:t> </a:t>
            </a:r>
            <a:r>
              <a:rPr lang="hr-HR" sz="2200" dirty="0">
                <a:effectLst/>
              </a:rPr>
              <a:t>ne nastaje nikakav toksičan </a:t>
            </a:r>
            <a:r>
              <a:rPr lang="hr-HR" sz="2200" dirty="0" smtClean="0">
                <a:effectLst/>
              </a:rPr>
              <a:t>materijal  </a:t>
            </a:r>
            <a:r>
              <a:rPr lang="hr-HR" sz="2200" dirty="0">
                <a:effectLst/>
              </a:rPr>
              <a:t>i nastali kompost smije se </a:t>
            </a:r>
            <a:r>
              <a:rPr lang="hr-HR" sz="2200" dirty="0" smtClean="0">
                <a:effectLst/>
              </a:rPr>
              <a:t>iskoristiti </a:t>
            </a:r>
            <a:r>
              <a:rPr lang="hr-HR" sz="2200" dirty="0">
                <a:effectLst/>
              </a:rPr>
              <a:t>kao gnojivo</a:t>
            </a:r>
            <a:r>
              <a:rPr lang="hr-HR" sz="2200" dirty="0" smtClean="0">
                <a:effectLst/>
              </a:rPr>
              <a:t>.</a:t>
            </a:r>
            <a:endParaRPr lang="hr-HR" sz="2200" dirty="0">
              <a:effectLst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55875" y="6453188"/>
            <a:ext cx="4032250" cy="268287"/>
          </a:xfrm>
        </p:spPr>
        <p:txBody>
          <a:bodyPr/>
          <a:lstStyle/>
          <a:p>
            <a:pPr>
              <a:defRPr/>
            </a:pPr>
            <a:r>
              <a:rPr lang="hr-HR" altLang="sr-Latn-RS" dirty="0"/>
              <a:t>Marine </a:t>
            </a:r>
            <a:r>
              <a:rPr lang="hr-HR" altLang="sr-Latn-RS" dirty="0" err="1"/>
              <a:t>Clean</a:t>
            </a:r>
            <a:r>
              <a:rPr lang="hr-HR" altLang="sr-Latn-RS" dirty="0"/>
              <a:t> Grant </a:t>
            </a:r>
            <a:r>
              <a:rPr lang="hr-HR" altLang="sr-Latn-RS" dirty="0" err="1"/>
              <a:t>Agreement</a:t>
            </a:r>
            <a:r>
              <a:rPr lang="hr-HR" altLang="sr-Latn-RS" dirty="0"/>
              <a:t> ECO/10/277396/SI</a:t>
            </a:r>
            <a:r>
              <a:rPr lang="hr-HR" altLang="sr-Latn-RS" sz="800" dirty="0"/>
              <a:t>2.601543</a:t>
            </a:r>
          </a:p>
        </p:txBody>
      </p:sp>
    </p:spTree>
    <p:extLst>
      <p:ext uri="{BB962C8B-B14F-4D97-AF65-F5344CB8AC3E}">
        <p14:creationId xmlns:p14="http://schemas.microsoft.com/office/powerpoint/2010/main" val="157180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Kompostiranje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8738"/>
            <a:ext cx="8229600" cy="39608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dirty="0" smtClean="0"/>
              <a:t>Brzina </a:t>
            </a:r>
            <a:r>
              <a:rPr lang="hr-HR" altLang="sr-Latn-RS" dirty="0" err="1" smtClean="0"/>
              <a:t>biorazgradnje</a:t>
            </a:r>
            <a:r>
              <a:rPr lang="hr-HR" altLang="sr-Latn-RS" dirty="0" smtClean="0"/>
              <a:t> ovisi o: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 smtClean="0"/>
              <a:t>temperaturi (</a:t>
            </a:r>
            <a:r>
              <a:rPr lang="hr-HR" altLang="sr-Latn-RS" dirty="0"/>
              <a:t>50 – </a:t>
            </a:r>
            <a:r>
              <a:rPr lang="hr-HR" altLang="sr-Latn-RS" dirty="0" smtClean="0"/>
              <a:t>70</a:t>
            </a:r>
            <a:r>
              <a:rPr lang="hr-HR" altLang="sr-Latn-RS" dirty="0" smtClean="0"/>
              <a:t> °</a:t>
            </a:r>
            <a:r>
              <a:rPr lang="hr-HR" altLang="sr-Latn-RS" dirty="0" smtClean="0"/>
              <a:t>C: tipičan </a:t>
            </a:r>
            <a:r>
              <a:rPr lang="hr-HR" altLang="sr-Latn-RS" dirty="0" smtClean="0"/>
              <a:t>temperaturni raspon u industrijskim postrojenjima za </a:t>
            </a:r>
            <a:r>
              <a:rPr lang="hr-HR" altLang="sr-Latn-RS" dirty="0" err="1" smtClean="0"/>
              <a:t>kompostiranje</a:t>
            </a:r>
            <a:r>
              <a:rPr lang="hr-HR" altLang="sr-Latn-RS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 smtClean="0"/>
              <a:t>vlažnosti – voda je nužna za proces </a:t>
            </a:r>
            <a:r>
              <a:rPr lang="hr-HR" altLang="sr-Latn-RS" dirty="0" err="1" smtClean="0"/>
              <a:t>biorazgradnje</a:t>
            </a:r>
            <a:endParaRPr lang="hr-HR" altLang="sr-Latn-RS" dirty="0" smtClean="0"/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 smtClean="0"/>
              <a:t>broju i vrsti mikroba.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dirty="0" smtClean="0"/>
              <a:t>Sva </a:t>
            </a:r>
            <a:r>
              <a:rPr lang="hr-HR" altLang="sr-Latn-RS" dirty="0" err="1" smtClean="0"/>
              <a:t>kompostabilna</a:t>
            </a:r>
            <a:r>
              <a:rPr lang="hr-HR" altLang="sr-Latn-RS" dirty="0" smtClean="0"/>
              <a:t> plastika nije pogodna za </a:t>
            </a:r>
            <a:r>
              <a:rPr lang="hr-HR" altLang="sr-Latn-RS" dirty="0" err="1" smtClean="0"/>
              <a:t>kompostiranje</a:t>
            </a:r>
            <a:r>
              <a:rPr lang="hr-HR" altLang="sr-Latn-RS" dirty="0" smtClean="0"/>
              <a:t> u kućnom </a:t>
            </a:r>
            <a:r>
              <a:rPr lang="hr-HR" altLang="sr-Latn-RS" dirty="0" err="1" smtClean="0"/>
              <a:t>kompostištu</a:t>
            </a:r>
            <a:r>
              <a:rPr lang="hr-HR" altLang="sr-Latn-RS" dirty="0" smtClean="0"/>
              <a:t> (zajedno s ostatcima hrane) </a:t>
            </a:r>
            <a:r>
              <a:rPr lang="hr-HR" altLang="sr-Latn-RS" dirty="0" smtClean="0">
                <a:sym typeface="Wingdings" pitchFamily="2" charset="2"/>
              </a:rPr>
              <a:t> puno niže temperature nego u industrijskom postrojenju za </a:t>
            </a:r>
            <a:r>
              <a:rPr lang="hr-HR" altLang="sr-Latn-RS" dirty="0" err="1" smtClean="0">
                <a:sym typeface="Wingdings" pitchFamily="2" charset="2"/>
              </a:rPr>
              <a:t>kompostiranje</a:t>
            </a:r>
            <a:r>
              <a:rPr lang="hr-HR" altLang="sr-Latn-RS" dirty="0" smtClean="0">
                <a:sym typeface="Wingdings" pitchFamily="2" charset="2"/>
              </a:rPr>
              <a:t>  mora imati oznaku!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55875" y="6453188"/>
            <a:ext cx="4032250" cy="268287"/>
          </a:xfrm>
        </p:spPr>
        <p:txBody>
          <a:bodyPr/>
          <a:lstStyle/>
          <a:p>
            <a:r>
              <a:rPr lang="hr-HR" altLang="sr-Latn-RS" dirty="0"/>
              <a:t>Marine </a:t>
            </a:r>
            <a:r>
              <a:rPr lang="hr-HR" altLang="sr-Latn-RS" dirty="0" err="1"/>
              <a:t>Clean</a:t>
            </a:r>
            <a:r>
              <a:rPr lang="hr-HR" altLang="sr-Latn-RS" dirty="0"/>
              <a:t> Grant </a:t>
            </a:r>
            <a:r>
              <a:rPr lang="hr-HR" altLang="sr-Latn-RS" dirty="0" err="1"/>
              <a:t>Agreement</a:t>
            </a:r>
            <a:r>
              <a:rPr lang="hr-HR" altLang="sr-Latn-RS" dirty="0"/>
              <a:t> ECO/10/277396/SI</a:t>
            </a:r>
            <a:r>
              <a:rPr lang="hr-HR" altLang="sr-Latn-RS" sz="800" dirty="0"/>
              <a:t>2.601543</a:t>
            </a:r>
          </a:p>
        </p:txBody>
      </p:sp>
    </p:spTree>
    <p:extLst>
      <p:ext uri="{BB962C8B-B14F-4D97-AF65-F5344CB8AC3E}">
        <p14:creationId xmlns:p14="http://schemas.microsoft.com/office/powerpoint/2010/main" val="250965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Kompostabilnost / biorazgradljivost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2484438" y="1773238"/>
          <a:ext cx="4140200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CorelDRAW" r:id="rId4" imgW="3913632" imgH="3913632" progId="CorelDRAW.Graphic.13">
                  <p:embed/>
                </p:oleObj>
              </mc:Choice>
              <mc:Fallback>
                <p:oleObj name="CorelDRAW" r:id="rId4" imgW="3913632" imgH="3913632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773238"/>
                        <a:ext cx="4140200" cy="414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3203575" y="1773238"/>
          <a:ext cx="2736850" cy="273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CorelDRAW" r:id="rId6" imgW="4140708" imgH="4140708" progId="CorelDRAW.Graphic.11">
                  <p:embed/>
                </p:oleObj>
              </mc:Choice>
              <mc:Fallback>
                <p:oleObj name="CorelDRAW" r:id="rId6" imgW="4140708" imgH="4140708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1773238"/>
                        <a:ext cx="2736850" cy="273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417888" y="2736850"/>
            <a:ext cx="2255837" cy="892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r-HR" sz="2600" b="1" kern="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kompostabilna</a:t>
            </a:r>
            <a:endParaRPr lang="hr-HR" sz="2600" b="1" kern="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hr-HR" sz="2600" b="1" kern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plastika </a:t>
            </a:r>
            <a:endParaRPr lang="hr-HR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49638" y="4581525"/>
            <a:ext cx="2233612" cy="892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r-HR" sz="2600" b="1" kern="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biorazgradljiva</a:t>
            </a:r>
            <a:endParaRPr lang="hr-HR" sz="2600" b="1" kern="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hr-HR" sz="2600" b="1" kern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plastika </a:t>
            </a:r>
            <a:endParaRPr lang="hr-HR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 flipV="1">
            <a:off x="1727200" y="2205038"/>
            <a:ext cx="1584325" cy="828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V="1">
            <a:off x="5780088" y="2168525"/>
            <a:ext cx="149225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503238" y="1520825"/>
            <a:ext cx="22320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900CC"/>
              </a:buClr>
              <a:buSzPct val="65000"/>
              <a:buFont typeface="Wingdings" pitchFamily="2" charset="2"/>
              <a:buChar char="v"/>
              <a:defRPr sz="2800">
                <a:solidFill>
                  <a:schemeClr val="accent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Font typeface="Wingdings" pitchFamily="2" charset="2"/>
              <a:buChar char="v"/>
              <a:defRPr sz="2400">
                <a:solidFill>
                  <a:schemeClr val="accent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CC"/>
              </a:buClr>
              <a:buSzPct val="65000"/>
              <a:buFont typeface="Wingdings" pitchFamily="2" charset="2"/>
              <a:buChar char="v"/>
              <a:defRPr sz="2000">
                <a:solidFill>
                  <a:schemeClr val="accent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65000"/>
              <a:buFont typeface="Wingdings" pitchFamily="2" charset="2"/>
              <a:buChar char="v"/>
              <a:defRPr sz="1600">
                <a:solidFill>
                  <a:schemeClr val="accent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00CC"/>
              </a:buClr>
              <a:buSzPct val="65000"/>
              <a:buFont typeface="Wingdings" pitchFamily="2" charset="2"/>
              <a:buChar char="v"/>
              <a:defRPr sz="1600">
                <a:solidFill>
                  <a:schemeClr val="accent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CC"/>
              </a:buClr>
              <a:buSzPct val="65000"/>
              <a:buFont typeface="Wingdings" pitchFamily="2" charset="2"/>
              <a:buChar char="v"/>
              <a:defRPr sz="1600">
                <a:solidFill>
                  <a:schemeClr val="accent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CC"/>
              </a:buClr>
              <a:buSzPct val="65000"/>
              <a:buFont typeface="Wingdings" pitchFamily="2" charset="2"/>
              <a:buChar char="v"/>
              <a:defRPr sz="1600">
                <a:solidFill>
                  <a:schemeClr val="accent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CC"/>
              </a:buClr>
              <a:buSzPct val="65000"/>
              <a:buFont typeface="Wingdings" pitchFamily="2" charset="2"/>
              <a:buChar char="v"/>
              <a:defRPr sz="1600">
                <a:solidFill>
                  <a:schemeClr val="accent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CC"/>
              </a:buClr>
              <a:buSzPct val="65000"/>
              <a:buFont typeface="Wingdings" pitchFamily="2" charset="2"/>
              <a:buChar char="v"/>
              <a:defRPr sz="1600">
                <a:solidFill>
                  <a:schemeClr val="accent2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>
                <a:solidFill>
                  <a:schemeClr val="tx1"/>
                </a:solidFill>
              </a:rPr>
              <a:t>kućno kompostiranje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6372225" y="1484313"/>
            <a:ext cx="22320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900CC"/>
              </a:buClr>
              <a:buSzPct val="65000"/>
              <a:buFont typeface="Wingdings" pitchFamily="2" charset="2"/>
              <a:buChar char="v"/>
              <a:defRPr sz="2800">
                <a:solidFill>
                  <a:schemeClr val="accent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Font typeface="Wingdings" pitchFamily="2" charset="2"/>
              <a:buChar char="v"/>
              <a:defRPr sz="2400">
                <a:solidFill>
                  <a:schemeClr val="accent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CC"/>
              </a:buClr>
              <a:buSzPct val="65000"/>
              <a:buFont typeface="Wingdings" pitchFamily="2" charset="2"/>
              <a:buChar char="v"/>
              <a:defRPr sz="2000">
                <a:solidFill>
                  <a:schemeClr val="accent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65000"/>
              <a:buFont typeface="Wingdings" pitchFamily="2" charset="2"/>
              <a:buChar char="v"/>
              <a:defRPr sz="1600">
                <a:solidFill>
                  <a:schemeClr val="accent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00CC"/>
              </a:buClr>
              <a:buSzPct val="65000"/>
              <a:buFont typeface="Wingdings" pitchFamily="2" charset="2"/>
              <a:buChar char="v"/>
              <a:defRPr sz="1600">
                <a:solidFill>
                  <a:schemeClr val="accent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CC"/>
              </a:buClr>
              <a:buSzPct val="65000"/>
              <a:buFont typeface="Wingdings" pitchFamily="2" charset="2"/>
              <a:buChar char="v"/>
              <a:defRPr sz="1600">
                <a:solidFill>
                  <a:schemeClr val="accent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CC"/>
              </a:buClr>
              <a:buSzPct val="65000"/>
              <a:buFont typeface="Wingdings" pitchFamily="2" charset="2"/>
              <a:buChar char="v"/>
              <a:defRPr sz="1600">
                <a:solidFill>
                  <a:schemeClr val="accent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CC"/>
              </a:buClr>
              <a:buSzPct val="65000"/>
              <a:buFont typeface="Wingdings" pitchFamily="2" charset="2"/>
              <a:buChar char="v"/>
              <a:defRPr sz="1600">
                <a:solidFill>
                  <a:schemeClr val="accent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CC"/>
              </a:buClr>
              <a:buSzPct val="65000"/>
              <a:buFont typeface="Wingdings" pitchFamily="2" charset="2"/>
              <a:buChar char="v"/>
              <a:defRPr sz="1600">
                <a:solidFill>
                  <a:schemeClr val="accent2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>
                <a:solidFill>
                  <a:schemeClr val="tx1"/>
                </a:solidFill>
              </a:rPr>
              <a:t>industrijsko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>
                <a:solidFill>
                  <a:schemeClr val="tx1"/>
                </a:solidFill>
              </a:rPr>
              <a:t>kompostiranje</a:t>
            </a:r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 flipH="1" flipV="1">
            <a:off x="1295400" y="4400550"/>
            <a:ext cx="2016125" cy="411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 flipV="1">
            <a:off x="5780088" y="4545013"/>
            <a:ext cx="149225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5219700" y="5265738"/>
            <a:ext cx="165735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179388" y="3716338"/>
            <a:ext cx="22320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900CC"/>
              </a:buClr>
              <a:buSzPct val="65000"/>
              <a:buFont typeface="Wingdings" pitchFamily="2" charset="2"/>
              <a:buChar char="v"/>
              <a:defRPr sz="2800">
                <a:solidFill>
                  <a:schemeClr val="accent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Font typeface="Wingdings" pitchFamily="2" charset="2"/>
              <a:buChar char="v"/>
              <a:defRPr sz="2400">
                <a:solidFill>
                  <a:schemeClr val="accent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CC"/>
              </a:buClr>
              <a:buSzPct val="65000"/>
              <a:buFont typeface="Wingdings" pitchFamily="2" charset="2"/>
              <a:buChar char="v"/>
              <a:defRPr sz="2000">
                <a:solidFill>
                  <a:schemeClr val="accent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65000"/>
              <a:buFont typeface="Wingdings" pitchFamily="2" charset="2"/>
              <a:buChar char="v"/>
              <a:defRPr sz="1600">
                <a:solidFill>
                  <a:schemeClr val="accent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00CC"/>
              </a:buClr>
              <a:buSzPct val="65000"/>
              <a:buFont typeface="Wingdings" pitchFamily="2" charset="2"/>
              <a:buChar char="v"/>
              <a:defRPr sz="1600">
                <a:solidFill>
                  <a:schemeClr val="accent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CC"/>
              </a:buClr>
              <a:buSzPct val="65000"/>
              <a:buFont typeface="Wingdings" pitchFamily="2" charset="2"/>
              <a:buChar char="v"/>
              <a:defRPr sz="1600">
                <a:solidFill>
                  <a:schemeClr val="accent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CC"/>
              </a:buClr>
              <a:buSzPct val="65000"/>
              <a:buFont typeface="Wingdings" pitchFamily="2" charset="2"/>
              <a:buChar char="v"/>
              <a:defRPr sz="1600">
                <a:solidFill>
                  <a:schemeClr val="accent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CC"/>
              </a:buClr>
              <a:buSzPct val="65000"/>
              <a:buFont typeface="Wingdings" pitchFamily="2" charset="2"/>
              <a:buChar char="v"/>
              <a:defRPr sz="1600">
                <a:solidFill>
                  <a:schemeClr val="accent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CC"/>
              </a:buClr>
              <a:buSzPct val="65000"/>
              <a:buFont typeface="Wingdings" pitchFamily="2" charset="2"/>
              <a:buChar char="v"/>
              <a:defRPr sz="1600">
                <a:solidFill>
                  <a:schemeClr val="accent2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>
                <a:solidFill>
                  <a:schemeClr val="tx1"/>
                </a:solidFill>
              </a:rPr>
              <a:t>anaerobna razgradnja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6624638" y="4121150"/>
            <a:ext cx="22320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900CC"/>
              </a:buClr>
              <a:buSzPct val="65000"/>
              <a:buFont typeface="Wingdings" pitchFamily="2" charset="2"/>
              <a:buChar char="v"/>
              <a:defRPr sz="2800">
                <a:solidFill>
                  <a:schemeClr val="accent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Font typeface="Wingdings" pitchFamily="2" charset="2"/>
              <a:buChar char="v"/>
              <a:defRPr sz="2400">
                <a:solidFill>
                  <a:schemeClr val="accent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CC"/>
              </a:buClr>
              <a:buSzPct val="65000"/>
              <a:buFont typeface="Wingdings" pitchFamily="2" charset="2"/>
              <a:buChar char="v"/>
              <a:defRPr sz="2000">
                <a:solidFill>
                  <a:schemeClr val="accent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65000"/>
              <a:buFont typeface="Wingdings" pitchFamily="2" charset="2"/>
              <a:buChar char="v"/>
              <a:defRPr sz="1600">
                <a:solidFill>
                  <a:schemeClr val="accent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00CC"/>
              </a:buClr>
              <a:buSzPct val="65000"/>
              <a:buFont typeface="Wingdings" pitchFamily="2" charset="2"/>
              <a:buChar char="v"/>
              <a:defRPr sz="1600">
                <a:solidFill>
                  <a:schemeClr val="accent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CC"/>
              </a:buClr>
              <a:buSzPct val="65000"/>
              <a:buFont typeface="Wingdings" pitchFamily="2" charset="2"/>
              <a:buChar char="v"/>
              <a:defRPr sz="1600">
                <a:solidFill>
                  <a:schemeClr val="accent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CC"/>
              </a:buClr>
              <a:buSzPct val="65000"/>
              <a:buFont typeface="Wingdings" pitchFamily="2" charset="2"/>
              <a:buChar char="v"/>
              <a:defRPr sz="1600">
                <a:solidFill>
                  <a:schemeClr val="accent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CC"/>
              </a:buClr>
              <a:buSzPct val="65000"/>
              <a:buFont typeface="Wingdings" pitchFamily="2" charset="2"/>
              <a:buChar char="v"/>
              <a:defRPr sz="1600">
                <a:solidFill>
                  <a:schemeClr val="accent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CC"/>
              </a:buClr>
              <a:buSzPct val="65000"/>
              <a:buFont typeface="Wingdings" pitchFamily="2" charset="2"/>
              <a:buChar char="v"/>
              <a:defRPr sz="1600">
                <a:solidFill>
                  <a:schemeClr val="accent2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>
                <a:solidFill>
                  <a:schemeClr val="tx1"/>
                </a:solidFill>
              </a:rPr>
              <a:t>razgradnja u vodi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6804025" y="5876925"/>
            <a:ext cx="22320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9900CC"/>
              </a:buClr>
              <a:buSzPct val="65000"/>
              <a:buFont typeface="Wingdings" pitchFamily="2" charset="2"/>
              <a:buChar char="v"/>
              <a:defRPr sz="2800">
                <a:solidFill>
                  <a:schemeClr val="accent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Font typeface="Wingdings" pitchFamily="2" charset="2"/>
              <a:buChar char="v"/>
              <a:defRPr sz="2400">
                <a:solidFill>
                  <a:schemeClr val="accent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CC"/>
              </a:buClr>
              <a:buSzPct val="65000"/>
              <a:buFont typeface="Wingdings" pitchFamily="2" charset="2"/>
              <a:buChar char="v"/>
              <a:defRPr sz="2000">
                <a:solidFill>
                  <a:schemeClr val="accent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65000"/>
              <a:buFont typeface="Wingdings" pitchFamily="2" charset="2"/>
              <a:buChar char="v"/>
              <a:defRPr sz="1600">
                <a:solidFill>
                  <a:schemeClr val="accent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00CC"/>
              </a:buClr>
              <a:buSzPct val="65000"/>
              <a:buFont typeface="Wingdings" pitchFamily="2" charset="2"/>
              <a:buChar char="v"/>
              <a:defRPr sz="1600">
                <a:solidFill>
                  <a:schemeClr val="accent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CC"/>
              </a:buClr>
              <a:buSzPct val="65000"/>
              <a:buFont typeface="Wingdings" pitchFamily="2" charset="2"/>
              <a:buChar char="v"/>
              <a:defRPr sz="1600">
                <a:solidFill>
                  <a:schemeClr val="accent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CC"/>
              </a:buClr>
              <a:buSzPct val="65000"/>
              <a:buFont typeface="Wingdings" pitchFamily="2" charset="2"/>
              <a:buChar char="v"/>
              <a:defRPr sz="1600">
                <a:solidFill>
                  <a:schemeClr val="accent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CC"/>
              </a:buClr>
              <a:buSzPct val="65000"/>
              <a:buFont typeface="Wingdings" pitchFamily="2" charset="2"/>
              <a:buChar char="v"/>
              <a:defRPr sz="1600">
                <a:solidFill>
                  <a:schemeClr val="accent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CC"/>
              </a:buClr>
              <a:buSzPct val="65000"/>
              <a:buFont typeface="Wingdings" pitchFamily="2" charset="2"/>
              <a:buChar char="v"/>
              <a:defRPr sz="1600">
                <a:solidFill>
                  <a:schemeClr val="accent2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>
                <a:solidFill>
                  <a:schemeClr val="tx1"/>
                </a:solidFill>
              </a:rPr>
              <a:t>razgradnja u tlu</a:t>
            </a:r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55875" y="6453188"/>
            <a:ext cx="4032250" cy="268287"/>
          </a:xfrm>
        </p:spPr>
        <p:txBody>
          <a:bodyPr/>
          <a:lstStyle/>
          <a:p>
            <a:r>
              <a:rPr lang="hr-HR" altLang="sr-Latn-RS" dirty="0"/>
              <a:t>Marine </a:t>
            </a:r>
            <a:r>
              <a:rPr lang="hr-HR" altLang="sr-Latn-RS" dirty="0" err="1"/>
              <a:t>Clean</a:t>
            </a:r>
            <a:r>
              <a:rPr lang="hr-HR" altLang="sr-Latn-RS" dirty="0"/>
              <a:t> Grant </a:t>
            </a:r>
            <a:r>
              <a:rPr lang="hr-HR" altLang="sr-Latn-RS" dirty="0" err="1"/>
              <a:t>Agreement</a:t>
            </a:r>
            <a:r>
              <a:rPr lang="hr-HR" altLang="sr-Latn-RS" dirty="0"/>
              <a:t> ECO/10/277396/SI</a:t>
            </a:r>
            <a:r>
              <a:rPr lang="hr-HR" altLang="sr-Latn-RS" sz="800" dirty="0"/>
              <a:t>2.601543</a:t>
            </a:r>
          </a:p>
        </p:txBody>
      </p:sp>
    </p:spTree>
    <p:extLst>
      <p:ext uri="{BB962C8B-B14F-4D97-AF65-F5344CB8AC3E}">
        <p14:creationId xmlns:p14="http://schemas.microsoft.com/office/powerpoint/2010/main" val="177348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0251" grpId="0" animBg="1"/>
      <p:bldP spid="10252" grpId="0" animBg="1"/>
      <p:bldP spid="10253" grpId="0"/>
      <p:bldP spid="10254" grpId="0"/>
      <p:bldP spid="10255" grpId="0" animBg="1"/>
      <p:bldP spid="10256" grpId="0" animBg="1"/>
      <p:bldP spid="10257" grpId="0" animBg="1"/>
      <p:bldP spid="10258" grpId="0"/>
      <p:bldP spid="10259" grpId="0"/>
      <p:bldP spid="102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 err="1" smtClean="0"/>
              <a:t>Biorazgradljiva</a:t>
            </a:r>
            <a:r>
              <a:rPr lang="hr-HR" altLang="sr-Latn-RS" dirty="0" smtClean="0"/>
              <a:t> plastika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dirty="0" err="1" smtClean="0"/>
              <a:t>Bioizvorna</a:t>
            </a:r>
            <a:r>
              <a:rPr lang="hr-HR" altLang="sr-Latn-RS" dirty="0" smtClean="0"/>
              <a:t>: </a:t>
            </a:r>
          </a:p>
          <a:p>
            <a:pPr lvl="1" eaLnBrk="1" hangingPunct="1"/>
            <a:r>
              <a:rPr lang="hr-HR" altLang="sr-Latn-RS" dirty="0" smtClean="0"/>
              <a:t>plastika na osnovi škroba (TPS)</a:t>
            </a:r>
          </a:p>
          <a:p>
            <a:pPr lvl="1" eaLnBrk="1" hangingPunct="1"/>
            <a:r>
              <a:rPr lang="hr-HR" altLang="sr-Latn-RS" dirty="0" smtClean="0"/>
              <a:t>plastika na osnovi </a:t>
            </a:r>
            <a:r>
              <a:rPr lang="hr-HR" altLang="sr-Latn-RS" dirty="0" err="1" smtClean="0"/>
              <a:t>polimliječne</a:t>
            </a:r>
            <a:r>
              <a:rPr lang="hr-HR" altLang="sr-Latn-RS" dirty="0" smtClean="0"/>
              <a:t> kiseline (</a:t>
            </a:r>
            <a:r>
              <a:rPr lang="hr-HR" altLang="sr-Latn-RS" dirty="0" err="1" smtClean="0"/>
              <a:t>polilaktid</a:t>
            </a:r>
            <a:r>
              <a:rPr lang="hr-HR" altLang="sr-Latn-RS" dirty="0" smtClean="0"/>
              <a:t>, PLA)</a:t>
            </a:r>
          </a:p>
          <a:p>
            <a:pPr lvl="1" eaLnBrk="1" hangingPunct="1"/>
            <a:r>
              <a:rPr lang="hr-HR" altLang="sr-Latn-RS" dirty="0" smtClean="0"/>
              <a:t>plastika na osnovi poli(</a:t>
            </a:r>
            <a:r>
              <a:rPr lang="hr-HR" altLang="sr-Latn-RS" dirty="0" err="1" smtClean="0"/>
              <a:t>hidroksi</a:t>
            </a:r>
            <a:r>
              <a:rPr lang="hr-HR" altLang="sr-Latn-RS" dirty="0" smtClean="0"/>
              <a:t>-</a:t>
            </a:r>
            <a:r>
              <a:rPr lang="hr-HR" altLang="sr-Latn-RS" dirty="0" err="1" smtClean="0"/>
              <a:t>alkanoata</a:t>
            </a:r>
            <a:r>
              <a:rPr lang="hr-HR" altLang="sr-Latn-RS" dirty="0" smtClean="0"/>
              <a:t>, PHA) (PHB, PHBV, itd.)</a:t>
            </a:r>
          </a:p>
          <a:p>
            <a:pPr lvl="1" eaLnBrk="1" hangingPunct="1"/>
            <a:r>
              <a:rPr lang="hr-HR" altLang="sr-Latn-RS" dirty="0" smtClean="0"/>
              <a:t>plastika na osnovi celuloze (celofan, itd.)</a:t>
            </a:r>
          </a:p>
          <a:p>
            <a:pPr lvl="1" eaLnBrk="1" hangingPunct="1"/>
            <a:r>
              <a:rPr lang="hr-HR" altLang="sr-Latn-RS" dirty="0" smtClean="0"/>
              <a:t>plastika na osnovi </a:t>
            </a:r>
            <a:r>
              <a:rPr lang="hr-HR" altLang="sr-Latn-RS" dirty="0" err="1" smtClean="0"/>
              <a:t>lignina</a:t>
            </a:r>
            <a:endParaRPr lang="hr-HR" altLang="sr-Latn-RS" dirty="0" smtClean="0"/>
          </a:p>
          <a:p>
            <a:pPr eaLnBrk="1" hangingPunct="1"/>
            <a:r>
              <a:rPr lang="hr-HR" altLang="sr-Latn-RS" dirty="0" smtClean="0"/>
              <a:t>Fosilna: </a:t>
            </a:r>
          </a:p>
          <a:p>
            <a:pPr lvl="1" eaLnBrk="1" hangingPunct="1"/>
            <a:r>
              <a:rPr lang="hr-HR" altLang="sr-Latn-RS" dirty="0" smtClean="0"/>
              <a:t>plastika na osnovi </a:t>
            </a:r>
            <a:r>
              <a:rPr lang="hr-HR" altLang="sr-Latn-RS" dirty="0" err="1" smtClean="0"/>
              <a:t>alifatsko</a:t>
            </a:r>
            <a:r>
              <a:rPr lang="hr-HR" altLang="sr-Latn-RS" dirty="0" smtClean="0"/>
              <a:t>-aromatskih </a:t>
            </a:r>
            <a:r>
              <a:rPr lang="hr-HR" altLang="sr-Latn-RS" dirty="0" err="1" smtClean="0"/>
              <a:t>poliestera</a:t>
            </a:r>
            <a:r>
              <a:rPr lang="hr-HR" altLang="sr-Latn-RS" dirty="0" smtClean="0"/>
              <a:t> (PCL, PBAT) </a:t>
            </a:r>
            <a:r>
              <a:rPr lang="hr-HR" altLang="sr-Latn-RS" dirty="0" smtClean="0">
                <a:sym typeface="Wingdings" pitchFamily="2" charset="2"/>
              </a:rPr>
              <a:t> </a:t>
            </a:r>
            <a:r>
              <a:rPr lang="hr-HR" altLang="sr-Latn-RS" dirty="0" err="1" smtClean="0"/>
              <a:t>esterske</a:t>
            </a:r>
            <a:r>
              <a:rPr lang="hr-HR" altLang="sr-Latn-RS" dirty="0" smtClean="0"/>
              <a:t> veze podložne su hidrolizi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55875" y="6453188"/>
            <a:ext cx="4032250" cy="268287"/>
          </a:xfrm>
        </p:spPr>
        <p:txBody>
          <a:bodyPr/>
          <a:lstStyle/>
          <a:p>
            <a:r>
              <a:rPr lang="hr-HR" altLang="sr-Latn-RS" dirty="0"/>
              <a:t>Marine </a:t>
            </a:r>
            <a:r>
              <a:rPr lang="hr-HR" altLang="sr-Latn-RS" dirty="0" err="1"/>
              <a:t>Clean</a:t>
            </a:r>
            <a:r>
              <a:rPr lang="hr-HR" altLang="sr-Latn-RS" dirty="0"/>
              <a:t> Grant </a:t>
            </a:r>
            <a:r>
              <a:rPr lang="hr-HR" altLang="sr-Latn-RS" dirty="0" err="1"/>
              <a:t>Agreement</a:t>
            </a:r>
            <a:r>
              <a:rPr lang="hr-HR" altLang="sr-Latn-RS" dirty="0"/>
              <a:t> ECO/10/277396/SI</a:t>
            </a:r>
            <a:r>
              <a:rPr lang="hr-HR" altLang="sr-Latn-RS" sz="800" dirty="0"/>
              <a:t>2.601543</a:t>
            </a:r>
          </a:p>
        </p:txBody>
      </p:sp>
    </p:spTree>
    <p:extLst>
      <p:ext uri="{BB962C8B-B14F-4D97-AF65-F5344CB8AC3E}">
        <p14:creationId xmlns:p14="http://schemas.microsoft.com/office/powerpoint/2010/main" val="4053711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52302"/>
          </a:xfrm>
        </p:spPr>
        <p:txBody>
          <a:bodyPr/>
          <a:lstStyle/>
          <a:p>
            <a:pPr eaLnBrk="1" hangingPunct="1"/>
            <a:r>
              <a:rPr lang="hr-HR" altLang="sr-Latn-RS" dirty="0" smtClean="0"/>
              <a:t>Uklanjanje morskog otpada i sprječavanje daljnjeg onečišćenja </a:t>
            </a:r>
            <a:r>
              <a:rPr lang="sl-SI" altLang="sr-Latn-RS" dirty="0" smtClean="0"/>
              <a:t>− MarineClean</a:t>
            </a:r>
            <a:endParaRPr lang="sl-SI" altLang="sr-Latn-RS" i="1" dirty="0" smtClean="0"/>
          </a:p>
        </p:txBody>
      </p:sp>
      <p:sp>
        <p:nvSpPr>
          <p:cNvPr id="15363" name="Ograda besedila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eaLnBrk="1" hangingPunct="1"/>
            <a:r>
              <a:rPr lang="en-US" altLang="sr-Latn-RS" dirty="0"/>
              <a:t>Marine debris removal and preventing further litter entry</a:t>
            </a:r>
            <a:endParaRPr lang="sl-SI" altLang="sr-Latn-RS" dirty="0" smtClean="0"/>
          </a:p>
          <a:p>
            <a:pPr eaLnBrk="1" hangingPunct="1"/>
            <a:r>
              <a:rPr lang="sl-SI" altLang="sr-Latn-RS" dirty="0" smtClean="0"/>
              <a:t>CIP Eco-innovation 2010 – Contract ECO/10/277396/SI2.601543</a:t>
            </a:r>
          </a:p>
          <a:p>
            <a:pPr eaLnBrk="1" hangingPunct="1">
              <a:buFont typeface="Wingdings 2" pitchFamily="18" charset="2"/>
              <a:buNone/>
            </a:pPr>
            <a:endParaRPr lang="sl-SI" altLang="sr-Latn-RS" dirty="0" smtClean="0"/>
          </a:p>
          <a:p>
            <a:pPr eaLnBrk="1" hangingPunct="1"/>
            <a:endParaRPr lang="sl-SI" altLang="sr-Latn-RS" dirty="0" smtClean="0"/>
          </a:p>
          <a:p>
            <a:pPr eaLnBrk="1" hangingPunct="1"/>
            <a:endParaRPr lang="sl-SI" altLang="sr-Latn-RS" dirty="0" smtClean="0"/>
          </a:p>
          <a:p>
            <a:pPr eaLnBrk="1" hangingPunct="1"/>
            <a:r>
              <a:rPr lang="sl-SI" altLang="sr-Latn-RS" dirty="0" smtClean="0"/>
              <a:t>Koordinator</a:t>
            </a:r>
            <a:r>
              <a:rPr lang="sl-SI" altLang="sr-Latn-RS" dirty="0" smtClean="0"/>
              <a:t>: TURNA d.o.o., Slovenija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r-HR" altLang="sr-Latn-RS" dirty="0"/>
              <a:t>Marine </a:t>
            </a:r>
            <a:r>
              <a:rPr lang="hr-HR" altLang="sr-Latn-RS" dirty="0" err="1"/>
              <a:t>Clean</a:t>
            </a:r>
            <a:r>
              <a:rPr lang="hr-HR" altLang="sr-Latn-RS" dirty="0"/>
              <a:t> Grant </a:t>
            </a:r>
            <a:r>
              <a:rPr lang="hr-HR" altLang="sr-Latn-RS" dirty="0" err="1"/>
              <a:t>Agreement</a:t>
            </a:r>
            <a:r>
              <a:rPr lang="hr-HR" altLang="sr-Latn-RS" dirty="0"/>
              <a:t> ECO/10/277396/SI</a:t>
            </a:r>
            <a:r>
              <a:rPr lang="hr-HR" altLang="sr-Latn-RS" sz="800" dirty="0"/>
              <a:t>2.601543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919" y="4077072"/>
            <a:ext cx="38401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00306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1151</Words>
  <Application>Microsoft Office PowerPoint</Application>
  <PresentationFormat>On-screen Show (4:3)</PresentationFormat>
  <Paragraphs>174</Paragraphs>
  <Slides>22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Default Design</vt:lpstr>
      <vt:lpstr>CorelDRAW</vt:lpstr>
      <vt:lpstr>Svojstva i primjena filma biorazgradljivog u morskom okolišu</vt:lpstr>
      <vt:lpstr>PowerPoint Presentation</vt:lpstr>
      <vt:lpstr>Biorazgradljivost</vt:lpstr>
      <vt:lpstr>Biorazgradnja</vt:lpstr>
      <vt:lpstr>Kompostiranje</vt:lpstr>
      <vt:lpstr>Kompostiranje</vt:lpstr>
      <vt:lpstr>Kompostabilnost / biorazgradljivost</vt:lpstr>
      <vt:lpstr>Biorazgradljiva plastika</vt:lpstr>
      <vt:lpstr>Uklanjanje morskog otpada i sprječavanje daljnjeg onečišćenja − MarineClean</vt:lpstr>
      <vt:lpstr>Osnovne informacije</vt:lpstr>
      <vt:lpstr>Partneri</vt:lpstr>
      <vt:lpstr>Plan rada</vt:lpstr>
      <vt:lpstr>RP Jestiva i biorazgradljiva ambalaža</vt:lpstr>
      <vt:lpstr>Poli(hidroksi-alkanoat) (PHA)</vt:lpstr>
      <vt:lpstr>EcoOceanTM</vt:lpstr>
      <vt:lpstr>RP Jestiva i biorazgradljiva ambalaža</vt:lpstr>
      <vt:lpstr>Provedena ispitivanja</vt:lpstr>
      <vt:lpstr>Provedena ispitivanja</vt:lpstr>
      <vt:lpstr>Biorazgradnja filma u akvariju</vt:lpstr>
      <vt:lpstr>Biorazgradnja posudice u akvariju</vt:lpstr>
      <vt:lpstr>Biorazgradnja u moru</vt:lpstr>
      <vt:lpstr>Zaključak</vt:lpstr>
    </vt:vector>
  </TitlesOfParts>
  <Company>fsb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polimeri</dc:creator>
  <cp:lastModifiedBy>PoliMaja</cp:lastModifiedBy>
  <cp:revision>43</cp:revision>
  <dcterms:created xsi:type="dcterms:W3CDTF">2012-01-04T15:32:48Z</dcterms:created>
  <dcterms:modified xsi:type="dcterms:W3CDTF">2014-11-25T13:12:43Z</dcterms:modified>
</cp:coreProperties>
</file>