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9" r:id="rId2"/>
    <p:sldId id="260" r:id="rId3"/>
    <p:sldId id="348" r:id="rId4"/>
    <p:sldId id="262" r:id="rId5"/>
    <p:sldId id="263" r:id="rId6"/>
    <p:sldId id="337" r:id="rId7"/>
    <p:sldId id="268" r:id="rId8"/>
    <p:sldId id="269" r:id="rId9"/>
    <p:sldId id="339" r:id="rId10"/>
    <p:sldId id="336" r:id="rId11"/>
    <p:sldId id="300" r:id="rId12"/>
    <p:sldId id="270" r:id="rId13"/>
    <p:sldId id="334" r:id="rId14"/>
    <p:sldId id="273" r:id="rId15"/>
    <p:sldId id="341" r:id="rId16"/>
    <p:sldId id="275" r:id="rId17"/>
    <p:sldId id="343" r:id="rId18"/>
    <p:sldId id="303" r:id="rId19"/>
    <p:sldId id="309" r:id="rId20"/>
    <p:sldId id="314" r:id="rId21"/>
    <p:sldId id="319" r:id="rId22"/>
    <p:sldId id="320" r:id="rId23"/>
    <p:sldId id="322" r:id="rId24"/>
    <p:sldId id="346" r:id="rId25"/>
    <p:sldId id="349" r:id="rId26"/>
    <p:sldId id="327" r:id="rId2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00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24" autoAdjust="0"/>
  </p:normalViewPr>
  <p:slideViewPr>
    <p:cSldViewPr>
      <p:cViewPr>
        <p:scale>
          <a:sx n="90" d="100"/>
          <a:sy n="90" d="100"/>
        </p:scale>
        <p:origin x="-169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Propusnost na kisik  (</a:t>
            </a:r>
            <a:r>
              <a:rPr lang="en-US" dirty="0"/>
              <a:t>cm</a:t>
            </a:r>
            <a:r>
              <a:rPr lang="en-US" baseline="30000" dirty="0"/>
              <a:t>3</a:t>
            </a:r>
            <a:r>
              <a:rPr lang="en-US" dirty="0"/>
              <a:t>m</a:t>
            </a:r>
            <a:r>
              <a:rPr lang="en-US" baseline="30000" dirty="0"/>
              <a:t>-2</a:t>
            </a:r>
            <a:r>
              <a:rPr lang="en-US" dirty="0"/>
              <a:t>d</a:t>
            </a:r>
            <a:r>
              <a:rPr lang="en-US" baseline="30000" dirty="0"/>
              <a:t>-1</a:t>
            </a:r>
            <a:r>
              <a:rPr lang="en-US" dirty="0"/>
              <a:t>bar</a:t>
            </a:r>
            <a:r>
              <a:rPr lang="en-US" baseline="30000" dirty="0"/>
              <a:t>-1</a:t>
            </a:r>
            <a:r>
              <a:rPr lang="hr-HR" dirty="0"/>
              <a:t>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Propusnost, q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39447178665446E-2"/>
                  <c:y val="-0.37613995740655265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hr-HR" sz="1600" dirty="0" smtClean="0"/>
                      <a:t>1290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38126515238298E-2"/>
                  <c:y val="-0.3120678387481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8913260376519E-2"/>
                  <c:y val="-0.17860834560798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88991840218735E-2"/>
                  <c:y val="-0.1759817553316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157632649936E-2"/>
                  <c:y val="-0.15496923993922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089273367311783E-2"/>
                  <c:y val="-0.13920928464503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507881632496819E-3"/>
                  <c:y val="-9.718384022389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13879285686948E-2"/>
                  <c:y val="-0.1024370207765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513879285686948E-2"/>
                  <c:y val="-0.1786081387898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PE</c:v>
                </c:pt>
                <c:pt idx="1">
                  <c:v>PE/PCL</c:v>
                </c:pt>
                <c:pt idx="2">
                  <c:v>PE/PCL-Fe 05</c:v>
                </c:pt>
                <c:pt idx="3">
                  <c:v>PE/PCL-Fe 1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1290</c:v>
                </c:pt>
                <c:pt idx="1">
                  <c:v>1210</c:v>
                </c:pt>
                <c:pt idx="2">
                  <c:v>1100</c:v>
                </c:pt>
                <c:pt idx="3">
                  <c:v>1090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863616"/>
        <c:axId val="43576128"/>
        <c:axId val="0"/>
      </c:bar3DChart>
      <c:catAx>
        <c:axId val="3486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76128"/>
        <c:crosses val="autoZero"/>
        <c:auto val="1"/>
        <c:lblAlgn val="ctr"/>
        <c:lblOffset val="100"/>
        <c:noMultiLvlLbl val="0"/>
      </c:catAx>
      <c:valAx>
        <c:axId val="43576128"/>
        <c:scaling>
          <c:orientation val="minMax"/>
          <c:max val="1300"/>
          <c:min val="1000"/>
        </c:scaling>
        <c:delete val="1"/>
        <c:axPos val="l"/>
        <c:numFmt formatCode="0" sourceLinked="1"/>
        <c:majorTickMark val="out"/>
        <c:minorTickMark val="none"/>
        <c:tickLblPos val="none"/>
        <c:crossAx val="34863616"/>
        <c:crosses val="autoZero"/>
        <c:crossBetween val="between"/>
      </c:valAx>
    </c:plotArea>
    <c:plotVisOnly val="1"/>
    <c:dispBlanksAs val="gap"/>
    <c:showDLblsOverMax val="0"/>
  </c:chart>
  <c:spPr>
    <a:ln w="3175">
      <a:solidFill>
        <a:schemeClr val="tx1"/>
      </a:solidFill>
    </a:ln>
  </c:spPr>
  <c:txPr>
    <a:bodyPr/>
    <a:lstStyle/>
    <a:p>
      <a:pPr>
        <a:defRPr sz="1600"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r-HR" sz="1800" dirty="0"/>
              <a:t>Prekidna čvrstoća (</a:t>
            </a:r>
            <a:r>
              <a:rPr lang="hr-HR" sz="1800" dirty="0" smtClean="0"/>
              <a:t>N/mm</a:t>
            </a:r>
            <a:r>
              <a:rPr lang="hr-HR" sz="1800" baseline="30000" dirty="0" smtClean="0"/>
              <a:t>2</a:t>
            </a:r>
            <a:r>
              <a:rPr lang="hr-HR" sz="1800" dirty="0"/>
              <a:t>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Prekidna čvrstoća (N/mm-2)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1.4301541451302595E-2"/>
                  <c:y val="-0.16343365476398314"/>
                </c:manualLayout>
              </c:layout>
              <c:tx>
                <c:rich>
                  <a:bodyPr/>
                  <a:lstStyle/>
                  <a:p>
                    <a:r>
                      <a:rPr lang="hr-HR" sz="1600" dirty="0" smtClean="0"/>
                      <a:t>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9041252911891E-2"/>
                  <c:y val="-0.13454032318404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02028875098541E-2"/>
                  <c:y val="-0.2674658266481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02028875098432E-2"/>
                  <c:y val="-0.2832299334332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030037226904322E-3"/>
                  <c:y val="-0.27634193684978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160236164235719E-2"/>
                  <c:y val="-0.27428503751155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507881632496819E-3"/>
                  <c:y val="-9.718384022389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13879285686948E-2"/>
                  <c:y val="-0.1024370207765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513879285686948E-2"/>
                  <c:y val="-0.1786081387898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PE</c:v>
                </c:pt>
                <c:pt idx="1">
                  <c:v>PE/PCL</c:v>
                </c:pt>
                <c:pt idx="2">
                  <c:v>PE/PCL-Fe 05</c:v>
                </c:pt>
                <c:pt idx="3">
                  <c:v>PE/PCL-Fe 1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12.9</c:v>
                </c:pt>
                <c:pt idx="1">
                  <c:v>11.9</c:v>
                </c:pt>
                <c:pt idx="2">
                  <c:v>15.5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112448"/>
        <c:axId val="114704384"/>
        <c:axId val="0"/>
      </c:bar3DChart>
      <c:catAx>
        <c:axId val="3511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114704384"/>
        <c:crosses val="autoZero"/>
        <c:auto val="1"/>
        <c:lblAlgn val="ctr"/>
        <c:lblOffset val="100"/>
        <c:noMultiLvlLbl val="0"/>
      </c:catAx>
      <c:valAx>
        <c:axId val="114704384"/>
        <c:scaling>
          <c:orientation val="minMax"/>
          <c:max val="17"/>
          <c:min val="10"/>
        </c:scaling>
        <c:delete val="1"/>
        <c:axPos val="l"/>
        <c:numFmt formatCode="0.0" sourceLinked="1"/>
        <c:majorTickMark val="out"/>
        <c:minorTickMark val="none"/>
        <c:tickLblPos val="none"/>
        <c:crossAx val="35112448"/>
        <c:crosses val="autoZero"/>
        <c:crossBetween val="between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sr-Latn-R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05326643527286E-2"/>
          <c:y val="9.8029592501797241E-2"/>
          <c:w val="0.9399893467129451"/>
          <c:h val="0.556133305592673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Prekidno istezanje (%)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3453426234578509E-2"/>
                  <c:y val="-0.16517858229898821"/>
                </c:manualLayout>
              </c:layout>
              <c:tx>
                <c:rich>
                  <a:bodyPr/>
                  <a:lstStyle/>
                  <a:p>
                    <a:r>
                      <a:rPr lang="hr-HR" sz="1600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26098835011518E-2"/>
                  <c:y val="-0.1096744467672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6363792570193E-2"/>
                  <c:y val="-0.26702188418779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36793360596485E-2"/>
                  <c:y val="-0.20470036435318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81494209423017E-2"/>
                  <c:y val="-0.16279907222103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20959483143751E-2"/>
                  <c:y val="-0.18186220810418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507881632496819E-3"/>
                  <c:y val="-9.718384022389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3630911224372612E-3"/>
                  <c:y val="-0.1313297206342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384852040621052E-3"/>
                  <c:y val="-0.20750083864752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PE</c:v>
                </c:pt>
                <c:pt idx="1">
                  <c:v>PE/PCL</c:v>
                </c:pt>
                <c:pt idx="2">
                  <c:v>PE/PCL-Fe 05</c:v>
                </c:pt>
                <c:pt idx="3">
                  <c:v>PE/PCL-Fe 1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533</c:v>
                </c:pt>
                <c:pt idx="1">
                  <c:v>471</c:v>
                </c:pt>
                <c:pt idx="2">
                  <c:v>676</c:v>
                </c:pt>
                <c:pt idx="3">
                  <c:v>569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112960"/>
        <c:axId val="114706112"/>
        <c:axId val="0"/>
      </c:bar3DChart>
      <c:catAx>
        <c:axId val="3511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114706112"/>
        <c:crosses val="autoZero"/>
        <c:auto val="1"/>
        <c:lblAlgn val="ctr"/>
        <c:lblOffset val="100"/>
        <c:noMultiLvlLbl val="0"/>
      </c:catAx>
      <c:valAx>
        <c:axId val="114706112"/>
        <c:scaling>
          <c:orientation val="minMax"/>
          <c:max val="750"/>
          <c:min val="400"/>
        </c:scaling>
        <c:delete val="1"/>
        <c:axPos val="l"/>
        <c:numFmt formatCode="0" sourceLinked="1"/>
        <c:majorTickMark val="out"/>
        <c:minorTickMark val="none"/>
        <c:tickLblPos val="none"/>
        <c:crossAx val="351129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hr-HR" sz="2200" dirty="0"/>
              <a:t>Propusnost na vodenu paru (g/m</a:t>
            </a:r>
            <a:r>
              <a:rPr lang="hr-HR" sz="2200" baseline="30000" dirty="0"/>
              <a:t>2</a:t>
            </a:r>
            <a:r>
              <a:rPr lang="hr-HR" sz="2200" dirty="0"/>
              <a:t>dan)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Propusnost, WVTR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43000">
                  <a:srgbClr val="0070C0"/>
                </a:gs>
                <a:gs pos="100000">
                  <a:srgbClr val="0070C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0911738891527202E-2"/>
                  <c:y val="-0.36909371902411986"/>
                </c:manualLayout>
              </c:layout>
              <c:tx>
                <c:rich>
                  <a:bodyPr/>
                  <a:lstStyle/>
                  <a:p>
                    <a:r>
                      <a:rPr lang="hr-HR" sz="2000" dirty="0" smtClean="0"/>
                      <a:t>34,2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95007620719405E-2"/>
                  <c:y val="-0.3419828826620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59004259149215E-2"/>
                  <c:y val="-0.1530682242094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220416566175938E-3"/>
                  <c:y val="-0.2533626083156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06403642032559E-3"/>
                  <c:y val="-0.2796288756488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384852040621052E-3"/>
                  <c:y val="-0.14971564575032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26182244874521E-2"/>
                  <c:y val="-0.11031679160550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9384852040621052E-3"/>
                  <c:y val="-0.11819656243446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513879285686948E-2"/>
                  <c:y val="-0.1786081387898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PE</c:v>
                </c:pt>
                <c:pt idx="1">
                  <c:v>PE/PCL</c:v>
                </c:pt>
                <c:pt idx="2">
                  <c:v>PE/PCL-Al 1</c:v>
                </c:pt>
                <c:pt idx="3">
                  <c:v>PE/PCL-Al 5</c:v>
                </c:pt>
                <c:pt idx="4">
                  <c:v>PE/PCL-Al 10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34.200000000000003</c:v>
                </c:pt>
                <c:pt idx="1">
                  <c:v>31</c:v>
                </c:pt>
                <c:pt idx="2">
                  <c:v>13</c:v>
                </c:pt>
                <c:pt idx="3">
                  <c:v>23.2</c:v>
                </c:pt>
                <c:pt idx="4">
                  <c:v>25.3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03584"/>
        <c:axId val="43578432"/>
        <c:axId val="0"/>
      </c:bar3DChart>
      <c:catAx>
        <c:axId val="3520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43578432"/>
        <c:crosses val="autoZero"/>
        <c:auto val="1"/>
        <c:lblAlgn val="ctr"/>
        <c:lblOffset val="100"/>
        <c:noMultiLvlLbl val="0"/>
      </c:catAx>
      <c:valAx>
        <c:axId val="43578432"/>
        <c:scaling>
          <c:orientation val="minMax"/>
          <c:max val="35"/>
          <c:min val="5"/>
        </c:scaling>
        <c:delete val="1"/>
        <c:axPos val="l"/>
        <c:numFmt formatCode="0" sourceLinked="1"/>
        <c:majorTickMark val="out"/>
        <c:minorTickMark val="none"/>
        <c:tickLblPos val="none"/>
        <c:crossAx val="3520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r-HR" sz="1800" dirty="0"/>
              <a:t>Prekidna čvrstoća (</a:t>
            </a:r>
            <a:r>
              <a:rPr lang="hr-HR" sz="1800" dirty="0" smtClean="0"/>
              <a:t>N/mm</a:t>
            </a:r>
            <a:r>
              <a:rPr lang="hr-HR" sz="1800" baseline="30000" dirty="0" smtClean="0"/>
              <a:t>2</a:t>
            </a:r>
            <a:r>
              <a:rPr lang="hr-HR" sz="1800" dirty="0"/>
              <a:t>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Prekidna čvrstoća (N/mm-2)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025162988944842E-3"/>
                  <c:y val="-0.16692221357275458"/>
                </c:manualLayout>
              </c:layout>
              <c:tx>
                <c:rich>
                  <a:bodyPr/>
                  <a:lstStyle/>
                  <a:p>
                    <a:r>
                      <a:rPr lang="hr-HR" sz="1600" dirty="0" smtClean="0"/>
                      <a:t>12,9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90016100503824E-2"/>
                  <c:y val="-0.15118636866395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75813622114455E-4"/>
                  <c:y val="-0.3018197028252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02516298894479E-3"/>
                  <c:y val="-0.32738559214326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02028875098439E-2"/>
                  <c:y val="-0.2623880734766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08487945783803E-4"/>
                  <c:y val="-0.24637789042229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513683664777991E-3"/>
                  <c:y val="-0.10416068086265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13879285686948E-2"/>
                  <c:y val="-0.1024370207765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513879285686948E-2"/>
                  <c:y val="-0.1786081387898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PE</c:v>
                </c:pt>
                <c:pt idx="1">
                  <c:v>PE/PCL</c:v>
                </c:pt>
                <c:pt idx="2">
                  <c:v>PE/PCL-Al 1</c:v>
                </c:pt>
                <c:pt idx="3">
                  <c:v>PE/PCL-Al 5</c:v>
                </c:pt>
                <c:pt idx="4">
                  <c:v>PE/PCL-Al 10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12.9</c:v>
                </c:pt>
                <c:pt idx="1">
                  <c:v>11.9</c:v>
                </c:pt>
                <c:pt idx="2">
                  <c:v>18</c:v>
                </c:pt>
                <c:pt idx="3">
                  <c:v>18.5</c:v>
                </c:pt>
                <c:pt idx="4">
                  <c:v>16.600000000000001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945984"/>
        <c:axId val="43802624"/>
        <c:axId val="0"/>
      </c:bar3DChart>
      <c:catAx>
        <c:axId val="43945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43802624"/>
        <c:crosses val="autoZero"/>
        <c:auto val="1"/>
        <c:lblAlgn val="ctr"/>
        <c:lblOffset val="100"/>
        <c:noMultiLvlLbl val="0"/>
      </c:catAx>
      <c:valAx>
        <c:axId val="43802624"/>
        <c:scaling>
          <c:orientation val="minMax"/>
          <c:max val="19"/>
          <c:min val="8"/>
        </c:scaling>
        <c:delete val="1"/>
        <c:axPos val="l"/>
        <c:numFmt formatCode="0.0" sourceLinked="1"/>
        <c:majorTickMark val="out"/>
        <c:minorTickMark val="none"/>
        <c:tickLblPos val="none"/>
        <c:crossAx val="43945984"/>
        <c:crosses val="autoZero"/>
        <c:crossBetween val="between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sr-Latn-R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05326643527286E-2"/>
          <c:y val="0.10478989020705118"/>
          <c:w val="0.9399893467129451"/>
          <c:h val="0.58705746726516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Prekidno istezanje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7.9979122993917434E-3"/>
                  <c:y val="-0.2201548697167503"/>
                </c:manualLayout>
              </c:layout>
              <c:tx>
                <c:rich>
                  <a:bodyPr/>
                  <a:lstStyle/>
                  <a:p>
                    <a:r>
                      <a:rPr lang="hr-HR" sz="1600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83418674181295E-3"/>
                  <c:y val="-0.1921391484465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132341317571581E-3"/>
                  <c:y val="-0.2773299380786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55507062097853E-3"/>
                  <c:y val="-0.30090886733426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81494209423017E-2"/>
                  <c:y val="-0.27962368298378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20744699130565E-2"/>
                  <c:y val="-0.10627008345735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507881632496819E-3"/>
                  <c:y val="-9.718384022389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818670744699036E-2"/>
                  <c:y val="-6.948169427610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384852040621052E-3"/>
                  <c:y val="-0.20750083864752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PE</c:v>
                </c:pt>
                <c:pt idx="1">
                  <c:v>PE/PCL</c:v>
                </c:pt>
                <c:pt idx="2">
                  <c:v>PE/PCL-Al 1</c:v>
                </c:pt>
                <c:pt idx="3">
                  <c:v>PE/PCL-Al 5</c:v>
                </c:pt>
                <c:pt idx="4">
                  <c:v>PE/PCL-Al 10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533</c:v>
                </c:pt>
                <c:pt idx="1">
                  <c:v>471</c:v>
                </c:pt>
                <c:pt idx="2">
                  <c:v>651</c:v>
                </c:pt>
                <c:pt idx="3">
                  <c:v>727</c:v>
                </c:pt>
                <c:pt idx="4">
                  <c:v>651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946496"/>
        <c:axId val="43804352"/>
        <c:axId val="0"/>
      </c:bar3DChart>
      <c:catAx>
        <c:axId val="4394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43804352"/>
        <c:crosses val="autoZero"/>
        <c:auto val="1"/>
        <c:lblAlgn val="ctr"/>
        <c:lblOffset val="100"/>
        <c:noMultiLvlLbl val="0"/>
      </c:catAx>
      <c:valAx>
        <c:axId val="43804352"/>
        <c:scaling>
          <c:orientation val="minMax"/>
          <c:max val="750"/>
          <c:min val="200"/>
        </c:scaling>
        <c:delete val="1"/>
        <c:axPos val="l"/>
        <c:numFmt formatCode="0" sourceLinked="1"/>
        <c:majorTickMark val="out"/>
        <c:minorTickMark val="none"/>
        <c:tickLblPos val="none"/>
        <c:crossAx val="439464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0.23313</cdr:x>
      <cdr:y>0.13623</cdr:y>
    </cdr:from>
    <cdr:to>
      <cdr:x>0.36184</cdr:x>
      <cdr:y>0.32535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658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0.23313</cdr:x>
      <cdr:y>0.13623</cdr:y>
    </cdr:from>
    <cdr:to>
      <cdr:x>0.36184</cdr:x>
      <cdr:y>0.32535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658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0.23313</cdr:x>
      <cdr:y>0.13623</cdr:y>
    </cdr:from>
    <cdr:to>
      <cdr:x>0.36184</cdr:x>
      <cdr:y>0.32535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658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0.23313</cdr:x>
      <cdr:y>0.13623</cdr:y>
    </cdr:from>
    <cdr:to>
      <cdr:x>0.36184</cdr:x>
      <cdr:y>0.32535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658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0F6E-48B1-4415-B8E2-4DAD6A92C472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3FF3-381E-4AEC-B2C3-876D1040F8C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009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009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591872" cy="132819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79512" y="836713"/>
            <a:ext cx="8640960" cy="72008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1" y="4318001"/>
              <a:ext cx="7755494" cy="92233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380F3-03DB-486E-82FE-1F51BCF61151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86E602-E4BA-446A-A3CA-7D8E5ADC9B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22" y="1700808"/>
            <a:ext cx="8784976" cy="110343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AKTIVNA VIŠESLOJNA POLIMERNA </a:t>
            </a:r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AMBALAŽA </a:t>
            </a: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PAKIRANJE HRANE</a:t>
            </a:r>
            <a:endParaRPr lang="hr-H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051155" y="3212976"/>
            <a:ext cx="6990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2000" b="1" dirty="0" smtClean="0"/>
              <a:t>Dr. sc. Ana </a:t>
            </a:r>
            <a:r>
              <a:rPr lang="hr-HR" sz="2000" b="1" dirty="0" err="1" smtClean="0"/>
              <a:t>Rešček</a:t>
            </a:r>
            <a:r>
              <a:rPr lang="hr-HR" sz="2000" b="1" dirty="0" smtClean="0"/>
              <a:t> </a:t>
            </a:r>
          </a:p>
          <a:p>
            <a:pPr algn="ctr">
              <a:defRPr/>
            </a:pPr>
            <a:r>
              <a:rPr lang="hr-HR" sz="2000" b="1" dirty="0" smtClean="0"/>
              <a:t>PIK </a:t>
            </a:r>
            <a:r>
              <a:rPr lang="hr-HR" sz="2000" b="1" dirty="0"/>
              <a:t>Vrbovec-mesna industrija d.d., </a:t>
            </a:r>
            <a:r>
              <a:rPr lang="hr-HR" sz="2000" b="1" dirty="0" err="1" smtClean="0"/>
              <a:t>ana.rescek</a:t>
            </a:r>
            <a:r>
              <a:rPr lang="hr-HR" sz="2000" b="1" dirty="0" smtClean="0"/>
              <a:t>@pik-</a:t>
            </a:r>
            <a:r>
              <a:rPr lang="hr-HR" sz="2000" b="1" dirty="0" err="1" smtClean="0"/>
              <a:t>vrbovec.hr</a:t>
            </a:r>
            <a:endParaRPr lang="hr-HR" sz="2000" b="1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275854" y="5935632"/>
            <a:ext cx="259229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r-HR" sz="1600" dirty="0" smtClean="0">
                <a:solidFill>
                  <a:schemeClr val="tx1"/>
                </a:solidFill>
                <a:latin typeface="+mj-lt"/>
              </a:rPr>
              <a:t>26.11.2014.</a:t>
            </a:r>
          </a:p>
          <a:p>
            <a:pPr algn="ctr">
              <a:defRPr/>
            </a:pPr>
            <a:r>
              <a:rPr lang="hr-HR" sz="1600" dirty="0" smtClean="0">
                <a:solidFill>
                  <a:schemeClr val="tx1"/>
                </a:solidFill>
                <a:latin typeface="+mj-lt"/>
              </a:rPr>
              <a:t>Hotel </a:t>
            </a:r>
            <a:r>
              <a:rPr lang="hr-HR" sz="1600" dirty="0" err="1" smtClean="0">
                <a:solidFill>
                  <a:schemeClr val="tx1"/>
                </a:solidFill>
                <a:latin typeface="+mj-lt"/>
              </a:rPr>
              <a:t>Sheraton</a:t>
            </a:r>
            <a:r>
              <a:rPr lang="hr-HR" sz="1600" dirty="0" smtClean="0">
                <a:solidFill>
                  <a:schemeClr val="tx1"/>
                </a:solidFill>
                <a:latin typeface="+mj-lt"/>
              </a:rPr>
              <a:t>, Zagreb</a:t>
            </a:r>
            <a:endParaRPr lang="hr-H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046" y="4077072"/>
            <a:ext cx="863744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Prof</a:t>
            </a:r>
            <a:r>
              <a:rPr lang="hr-HR" dirty="0"/>
              <a:t>. dr. sc. Zlata </a:t>
            </a:r>
            <a:r>
              <a:rPr lang="hr-HR" dirty="0" err="1" smtClean="0"/>
              <a:t>Hrnjak</a:t>
            </a:r>
            <a:r>
              <a:rPr lang="hr-HR" dirty="0" smtClean="0"/>
              <a:t>-</a:t>
            </a:r>
            <a:r>
              <a:rPr lang="hr-HR" dirty="0" err="1" smtClean="0"/>
              <a:t>Murgić</a:t>
            </a:r>
            <a:r>
              <a:rPr lang="hr-HR" dirty="0" smtClean="0"/>
              <a:t>, Fakultet kemijskog inženjerstva </a:t>
            </a:r>
            <a:r>
              <a:rPr lang="hr-HR" dirty="0"/>
              <a:t>i </a:t>
            </a:r>
            <a:r>
              <a:rPr lang="hr-HR" dirty="0" smtClean="0"/>
              <a:t>tehnologije, Zagreb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Dr</a:t>
            </a:r>
            <a:r>
              <a:rPr lang="hr-HR" dirty="0"/>
              <a:t>. sc. Ljerka Kratofil </a:t>
            </a:r>
            <a:r>
              <a:rPr lang="hr-HR" dirty="0" smtClean="0"/>
              <a:t>Krehula, Fakultet </a:t>
            </a:r>
            <a:r>
              <a:rPr lang="hr-HR" dirty="0"/>
              <a:t>kemijskog </a:t>
            </a:r>
            <a:r>
              <a:rPr lang="hr-HR" dirty="0" smtClean="0"/>
              <a:t> inženjerstva </a:t>
            </a:r>
            <a:r>
              <a:rPr lang="hr-HR" dirty="0"/>
              <a:t>i </a:t>
            </a:r>
            <a:r>
              <a:rPr lang="hr-HR" dirty="0" smtClean="0"/>
              <a:t>tehnologije, Zagreb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Doc</a:t>
            </a:r>
            <a:r>
              <a:rPr lang="hr-HR" dirty="0"/>
              <a:t>. dr. sc. Anita </a:t>
            </a:r>
            <a:r>
              <a:rPr lang="hr-HR" dirty="0" err="1"/>
              <a:t>Ptiček</a:t>
            </a:r>
            <a:r>
              <a:rPr lang="hr-HR" dirty="0"/>
              <a:t> </a:t>
            </a:r>
            <a:r>
              <a:rPr lang="hr-HR" dirty="0" smtClean="0"/>
              <a:t>Siročić, </a:t>
            </a:r>
            <a:r>
              <a:rPr lang="hr-HR" dirty="0"/>
              <a:t>Geotehnički </a:t>
            </a:r>
            <a:r>
              <a:rPr lang="hr-HR" dirty="0" smtClean="0"/>
              <a:t>fakultet, Varaždin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1907704" y="260648"/>
            <a:ext cx="5616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Međunarodno savjetovanje</a:t>
            </a:r>
          </a:p>
          <a:p>
            <a:pPr algn="ctr">
              <a:defRPr/>
            </a:pPr>
            <a:r>
              <a:rPr lang="hr-HR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Polimerni materijali i ambalaža</a:t>
            </a:r>
            <a:endParaRPr lang="hr-HR" sz="2800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67177" cy="10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24736" cy="504056"/>
          </a:xfrm>
        </p:spPr>
        <p:txBody>
          <a:bodyPr>
            <a:noAutofit/>
          </a:bodyPr>
          <a:lstStyle/>
          <a:p>
            <a:pPr algn="l"/>
            <a:r>
              <a:rPr lang="hr-HR" sz="3600" b="1" dirty="0" err="1" smtClean="0"/>
              <a:t>Polietilen</a:t>
            </a:r>
            <a:r>
              <a:rPr lang="hr-HR" sz="3600" b="1" dirty="0" smtClean="0"/>
              <a:t> niske gustoće, LDPE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32048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Najzastupljeniji  polimerni ambalažni materijal → 32,5 %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9272" y="3573016"/>
            <a:ext cx="8142324" cy="144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2000" b="1" dirty="0" smtClean="0">
                <a:latin typeface="+mj-lt"/>
              </a:rPr>
              <a:t>Primjena: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800" dirty="0" smtClean="0">
                <a:latin typeface="+mj-lt"/>
              </a:rPr>
              <a:t>ambalažni materijal za prehrambene, farmaceutske, tekstilne proizvode,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800" dirty="0" smtClean="0">
                <a:latin typeface="+mj-lt"/>
              </a:rPr>
              <a:t>sloj za varenje kod višeslojne ambalaže,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800" dirty="0" smtClean="0">
                <a:latin typeface="+mj-lt"/>
              </a:rPr>
              <a:t>vrećice za smrzavanje, čepovi, poklopci za boce...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688" y="4293096"/>
            <a:ext cx="8776808" cy="2567112"/>
            <a:chOff x="261715" y="3658368"/>
            <a:chExt cx="8776808" cy="2567112"/>
          </a:xfrm>
        </p:grpSpPr>
        <p:pic>
          <p:nvPicPr>
            <p:cNvPr id="1027" name="Picture 3" descr="D:\ANA\DOKTORAT\DOKTORSKI RAD\OBRANA DOKTORATA\Slike za prezu\images (11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2" t="24060" r="6772" b="24008"/>
            <a:stretch/>
          </p:blipFill>
          <p:spPr bwMode="auto">
            <a:xfrm>
              <a:off x="7358579" y="3658368"/>
              <a:ext cx="1679944" cy="10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ANA\DOKTORAT\DOKTORSKI RAD\OBRANA DOKTORATA\Slike za prezu\imag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6" t="12181" r="23209"/>
            <a:stretch/>
          </p:blipFill>
          <p:spPr bwMode="auto">
            <a:xfrm>
              <a:off x="7358579" y="4666480"/>
              <a:ext cx="1679944" cy="153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ANA\DOKTORAT\DOKTORSKI RAD\OBRANA DOKTORATA\Slike za prezu\images 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561692"/>
              <a:ext cx="2028825" cy="166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ANA\DOKTORAT\DOKTORSKI RAD\OBRANA DOKTORATA\Slike za prezu\images (7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561692"/>
              <a:ext cx="2270377" cy="166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ANA\DOKTORAT\DOKTORSKI RAD\OBRANA DOKTORATA\Slike za prezu\images (5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15" y="4561692"/>
              <a:ext cx="2222054" cy="166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D:\ANA\DOKTORAT\DOKTORSKI RAD\OBRANA DOKTORATA\Slike za prezu\download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95" y="188640"/>
            <a:ext cx="57064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09016" y="369240"/>
            <a:ext cx="1895071" cy="430887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2200" dirty="0" smtClean="0">
                <a:latin typeface="Calibri"/>
                <a:cs typeface="Calibri"/>
              </a:rPr>
              <a:t>−[CH</a:t>
            </a:r>
            <a:r>
              <a:rPr lang="hr-HR" sz="2200" baseline="-25000" dirty="0" smtClean="0">
                <a:latin typeface="Calibri"/>
                <a:cs typeface="Calibri"/>
              </a:rPr>
              <a:t>2</a:t>
            </a:r>
            <a:r>
              <a:rPr lang="hr-HR" sz="2200" dirty="0" smtClean="0">
                <a:latin typeface="Calibri"/>
                <a:cs typeface="Calibri"/>
              </a:rPr>
              <a:t> − CH</a:t>
            </a:r>
            <a:r>
              <a:rPr lang="hr-HR" sz="2200" baseline="-25000" dirty="0" smtClean="0">
                <a:latin typeface="Calibri"/>
                <a:cs typeface="Calibri"/>
              </a:rPr>
              <a:t>2 </a:t>
            </a:r>
            <a:r>
              <a:rPr lang="hr-HR" sz="2200" dirty="0" smtClean="0">
                <a:latin typeface="Calibri"/>
                <a:cs typeface="Calibri"/>
              </a:rPr>
              <a:t>]</a:t>
            </a:r>
            <a:r>
              <a:rPr lang="hr-HR" sz="2200" baseline="-25000" dirty="0" smtClean="0">
                <a:latin typeface="Calibri"/>
                <a:cs typeface="Calibri"/>
              </a:rPr>
              <a:t>n</a:t>
            </a:r>
            <a:r>
              <a:rPr lang="hr-HR" sz="2200" dirty="0" smtClean="0">
                <a:latin typeface="Calibri"/>
                <a:cs typeface="Calibri"/>
              </a:rPr>
              <a:t>−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520" y="2852936"/>
            <a:ext cx="6987182" cy="50405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>
                <a:latin typeface="+mj-lt"/>
              </a:rPr>
              <a:t>Nedostatak               NISKA BARIJERNA SVOJSTVA</a:t>
            </a:r>
            <a:endParaRPr lang="hr-HR" sz="2000" b="1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63688" y="2959056"/>
            <a:ext cx="49032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9271" y="1844824"/>
            <a:ext cx="6999431" cy="7854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>
                <a:latin typeface="+mj-lt"/>
              </a:rPr>
              <a:t>Prednost</a:t>
            </a:r>
            <a:r>
              <a:rPr lang="hr-HR" sz="2000" b="1" dirty="0">
                <a:latin typeface="+mj-lt"/>
              </a:rPr>
              <a:t>               dobra mehanička i toplinska svojstva, lako se </a:t>
            </a:r>
            <a:endParaRPr lang="hr-HR" sz="2000" b="1" dirty="0" smtClean="0">
              <a:latin typeface="+mj-lt"/>
            </a:endParaRPr>
          </a:p>
          <a:p>
            <a:pPr marL="0" indent="0">
              <a:buNone/>
            </a:pPr>
            <a:r>
              <a:rPr lang="hr-HR" sz="2000" b="1" dirty="0">
                <a:latin typeface="+mj-lt"/>
              </a:rPr>
              <a:t> </a:t>
            </a:r>
            <a:r>
              <a:rPr lang="hr-HR" sz="2000" b="1" dirty="0" smtClean="0">
                <a:latin typeface="+mj-lt"/>
              </a:rPr>
              <a:t>                                oblikuje</a:t>
            </a:r>
            <a:r>
              <a:rPr lang="hr-HR" sz="2000" b="1" dirty="0">
                <a:latin typeface="+mj-lt"/>
              </a:rPr>
              <a:t>, </a:t>
            </a:r>
            <a:r>
              <a:rPr lang="hr-HR" sz="2000" b="1" dirty="0" smtClean="0">
                <a:latin typeface="+mj-lt"/>
              </a:rPr>
              <a:t>niska cijena</a:t>
            </a:r>
            <a:endParaRPr lang="hr-HR" sz="2000" b="1" dirty="0">
              <a:latin typeface="+mj-lt"/>
            </a:endParaRPr>
          </a:p>
          <a:p>
            <a:pPr marL="0" indent="0">
              <a:buNone/>
            </a:pPr>
            <a:endParaRPr lang="hr-HR" sz="2000" b="1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66050" y="1968590"/>
            <a:ext cx="490329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581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24736" cy="504056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Polikaprolakton, PCL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230425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Biorazgradljivi poliester na bazi nafte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hr-HR" sz="1800" dirty="0" smtClean="0">
                <a:solidFill>
                  <a:schemeClr val="tx1"/>
                </a:solidFill>
              </a:rPr>
              <a:t>azgradnja pomoću </a:t>
            </a:r>
            <a:r>
              <a:rPr lang="hr-HR" sz="1800" dirty="0">
                <a:solidFill>
                  <a:schemeClr val="tx1"/>
                </a:solidFill>
              </a:rPr>
              <a:t>prirodnih </a:t>
            </a:r>
            <a:r>
              <a:rPr lang="hr-HR" sz="1800" dirty="0" smtClean="0">
                <a:solidFill>
                  <a:schemeClr val="tx1"/>
                </a:solidFill>
              </a:rPr>
              <a:t>mikroorganizama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60-90 </a:t>
            </a:r>
            <a:r>
              <a:rPr lang="hr-HR" sz="1800" dirty="0">
                <a:solidFill>
                  <a:schemeClr val="tx1"/>
                </a:solidFill>
              </a:rPr>
              <a:t>% otpadnog materijala </a:t>
            </a:r>
            <a:r>
              <a:rPr lang="hr-HR" sz="1800" dirty="0" smtClean="0">
                <a:solidFill>
                  <a:schemeClr val="tx1"/>
                </a:solidFill>
              </a:rPr>
              <a:t>razgradi </a:t>
            </a:r>
            <a:r>
              <a:rPr lang="hr-HR" sz="1800" dirty="0">
                <a:solidFill>
                  <a:schemeClr val="tx1"/>
                </a:solidFill>
              </a:rPr>
              <a:t>se </a:t>
            </a:r>
            <a:r>
              <a:rPr lang="hr-HR" sz="1800" dirty="0" smtClean="0">
                <a:solidFill>
                  <a:schemeClr val="tx1"/>
                </a:solidFill>
              </a:rPr>
              <a:t>tijekom </a:t>
            </a:r>
            <a:r>
              <a:rPr lang="hr-HR" sz="1800" dirty="0">
                <a:solidFill>
                  <a:schemeClr val="tx1"/>
                </a:solidFill>
              </a:rPr>
              <a:t>60 do </a:t>
            </a:r>
            <a:r>
              <a:rPr lang="hr-HR" sz="1800" dirty="0" smtClean="0">
                <a:solidFill>
                  <a:schemeClr val="tx1"/>
                </a:solidFill>
              </a:rPr>
              <a:t>180 dana.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hr-HR" sz="2000" dirty="0" smtClean="0">
                <a:solidFill>
                  <a:schemeClr val="tx1"/>
                </a:solidFill>
              </a:rPr>
              <a:t>Amorfan na sobnoj temperaturi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hr-HR" sz="2000" dirty="0" smtClean="0">
                <a:solidFill>
                  <a:schemeClr val="tx1"/>
                </a:solidFill>
              </a:rPr>
              <a:t>Fleksibilan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hr-HR" sz="2000" dirty="0" smtClean="0">
                <a:solidFill>
                  <a:schemeClr val="tx1"/>
                </a:solidFill>
              </a:rPr>
              <a:t>Kompatibilan s većim brojem polimera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5157192"/>
            <a:ext cx="8784976" cy="79208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>
                <a:latin typeface="+mj-lt"/>
              </a:rPr>
              <a:t>Prednost: </a:t>
            </a:r>
          </a:p>
          <a:p>
            <a:pPr marL="0" indent="0">
              <a:buNone/>
            </a:pPr>
            <a:r>
              <a:rPr lang="hr-HR" sz="2000" b="1" dirty="0" smtClean="0">
                <a:latin typeface="+mj-lt"/>
              </a:rPr>
              <a:t>PCL kod višeslojnog filma se biorazgrađuje              omogućuje lakše recikliranje  </a:t>
            </a:r>
            <a:endParaRPr lang="hr-HR" sz="2000" b="1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2152" y="3356992"/>
            <a:ext cx="5481656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None/>
            </a:pPr>
            <a:r>
              <a:rPr lang="hr-HR" sz="2000" b="1" dirty="0" smtClean="0">
                <a:latin typeface="+mj-lt"/>
              </a:rPr>
              <a:t>Primjena: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1800" dirty="0" smtClean="0">
                <a:latin typeface="+mj-lt"/>
              </a:rPr>
              <a:t>omakšavalo za PVC,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1800" dirty="0"/>
              <a:t>baza za ugradnju raznih dodataka (antioksidansi,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hr-HR" sz="1800" dirty="0"/>
              <a:t>       antifugalne, antimikrobne aktivne tvari, boje</a:t>
            </a:r>
            <a:r>
              <a:rPr lang="hr-HR" sz="1800" dirty="0" smtClean="0"/>
              <a:t>...)</a:t>
            </a:r>
            <a:endParaRPr lang="hr-HR" sz="1800" dirty="0" smtClean="0">
              <a:latin typeface="+mj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1800" dirty="0">
                <a:latin typeface="+mj-lt"/>
              </a:rPr>
              <a:t>p</a:t>
            </a:r>
            <a:r>
              <a:rPr lang="hr-HR" sz="1800" dirty="0" smtClean="0">
                <a:latin typeface="+mj-lt"/>
              </a:rPr>
              <a:t>remazni filmovi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3024" r="9325" b="11173"/>
          <a:stretch/>
        </p:blipFill>
        <p:spPr>
          <a:xfrm>
            <a:off x="6741288" y="230400"/>
            <a:ext cx="2079184" cy="991760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6237312"/>
            <a:ext cx="5256584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>
                <a:latin typeface="+mj-lt"/>
              </a:rPr>
              <a:t>Nedostatak               slaba mehanička svojstva</a:t>
            </a:r>
            <a:endParaRPr lang="hr-HR" sz="2000" b="1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05270" y="6345324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5076056" y="5652000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634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524" y="188640"/>
            <a:ext cx="29883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CILJ RADA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578272"/>
            <a:ext cx="7704856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endParaRPr lang="hr-HR" sz="24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400" b="1" dirty="0"/>
              <a:t>Razvoj novih polimernih materijala za pakiranje hrane s  </a:t>
            </a:r>
            <a:r>
              <a:rPr lang="hr-HR" sz="2400" b="1" dirty="0" smtClean="0"/>
              <a:t>funkcionalnim </a:t>
            </a:r>
            <a:r>
              <a:rPr lang="hr-HR" sz="2400" b="1" dirty="0" err="1" smtClean="0"/>
              <a:t>primjenskim</a:t>
            </a:r>
            <a:r>
              <a:rPr lang="hr-HR" sz="2400" b="1" dirty="0" smtClean="0"/>
              <a:t> svojstvima.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hr-HR" sz="2400" b="1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400" b="1" dirty="0" smtClean="0"/>
              <a:t>Utjecaj </a:t>
            </a:r>
            <a:r>
              <a:rPr lang="hr-HR" sz="2400" b="1" dirty="0"/>
              <a:t>modificiranih </a:t>
            </a:r>
            <a:r>
              <a:rPr lang="hr-HR" sz="2400" b="1" dirty="0" smtClean="0"/>
              <a:t>nanočestica </a:t>
            </a:r>
            <a:r>
              <a:rPr lang="hr-HR" sz="2400" b="1" dirty="0" smtClean="0"/>
              <a:t>na </a:t>
            </a:r>
            <a:r>
              <a:rPr lang="hr-HR" sz="2400" b="1" dirty="0" smtClean="0"/>
              <a:t>svojstava</a:t>
            </a:r>
            <a:r>
              <a:rPr lang="hr-HR" sz="2400" b="1" dirty="0" smtClean="0"/>
              <a:t>;</a:t>
            </a:r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Candara" pitchFamily="34" charset="0"/>
              <a:buChar char="–"/>
            </a:pPr>
            <a:r>
              <a:rPr lang="hr-HR" sz="2400" b="1" dirty="0" err="1" smtClean="0"/>
              <a:t>barijerna</a:t>
            </a:r>
            <a:r>
              <a:rPr lang="hr-HR" sz="2400" b="1" dirty="0" smtClean="0"/>
              <a:t>, </a:t>
            </a:r>
            <a:endParaRPr lang="hr-HR" sz="2400" b="1" dirty="0"/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Candara" pitchFamily="34" charset="0"/>
              <a:buChar char="–"/>
            </a:pPr>
            <a:r>
              <a:rPr lang="hr-HR" sz="2400" b="1" dirty="0" smtClean="0"/>
              <a:t>mehanička </a:t>
            </a:r>
            <a:r>
              <a:rPr lang="hr-HR" sz="2400" b="1" dirty="0"/>
              <a:t>i </a:t>
            </a:r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Candara" pitchFamily="34" charset="0"/>
              <a:buChar char="–"/>
            </a:pPr>
            <a:r>
              <a:rPr lang="hr-HR" sz="2400" b="1" dirty="0" smtClean="0"/>
              <a:t>toplinska.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hr-HR" sz="2400" b="1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400" b="1" dirty="0" smtClean="0"/>
              <a:t>Razvoj </a:t>
            </a:r>
            <a:r>
              <a:rPr lang="hr-HR" sz="2400" b="1" dirty="0"/>
              <a:t>aktivne polimerne ambalaže u cilju </a:t>
            </a:r>
            <a:r>
              <a:rPr lang="hr-HR" sz="2400" b="1" dirty="0" smtClean="0"/>
              <a:t>usporavanja procesa kvarenja </a:t>
            </a:r>
            <a:r>
              <a:rPr lang="hr-HR" sz="2400" b="1" dirty="0"/>
              <a:t>i </a:t>
            </a:r>
            <a:r>
              <a:rPr lang="hr-HR" sz="2400" b="1" dirty="0" smtClean="0"/>
              <a:t>smanjenja količine </a:t>
            </a:r>
            <a:r>
              <a:rPr lang="hr-HR" sz="2400" b="1" dirty="0"/>
              <a:t>otpadne </a:t>
            </a:r>
            <a:r>
              <a:rPr lang="hr-HR" sz="2400" b="1" dirty="0" smtClean="0"/>
              <a:t>hrane.</a:t>
            </a:r>
            <a:endParaRPr lang="hr-HR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539552" y="197373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539552" y="305385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539552" y="492606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01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2852936"/>
            <a:ext cx="8784976" cy="1080120"/>
          </a:xfrm>
          <a:solidFill>
            <a:schemeClr val="bg1"/>
          </a:solidFill>
          <a:effectLst>
            <a:outerShdw dist="1796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hr-HR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METODIKA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700225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396044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Priprema uzoraka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096" y="1355576"/>
            <a:ext cx="485842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+mj-lt"/>
              </a:rPr>
              <a:t>PRIPRAVA </a:t>
            </a:r>
            <a:r>
              <a:rPr lang="hr-HR" sz="2400" b="1" dirty="0">
                <a:latin typeface="+mj-lt"/>
              </a:rPr>
              <a:t>DVOSLOJNIH FILMOVA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096" y="5278559"/>
            <a:ext cx="536248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b="1" dirty="0" smtClean="0">
                <a:latin typeface="+mj-lt"/>
              </a:rPr>
              <a:t>Premaz</a:t>
            </a:r>
            <a:r>
              <a:rPr lang="hr-HR" sz="2000" dirty="0" smtClean="0">
                <a:latin typeface="+mj-lt"/>
              </a:rPr>
              <a:t> na PE (60 µm) s PCL polimerom s aktivnim tvarima </a:t>
            </a:r>
            <a:r>
              <a:rPr lang="hr-HR" sz="2000" dirty="0" smtClean="0"/>
              <a:t>(3 </a:t>
            </a:r>
            <a:r>
              <a:rPr lang="hr-HR" sz="2000" dirty="0"/>
              <a:t>µm) </a:t>
            </a:r>
            <a:endParaRPr lang="hr-HR" sz="2000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648" y="4262462"/>
            <a:ext cx="536248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b="1" dirty="0" smtClean="0">
                <a:latin typeface="+mj-lt"/>
              </a:rPr>
              <a:t>Disperzija</a:t>
            </a:r>
            <a:r>
              <a:rPr lang="hr-HR" sz="2000" dirty="0" smtClean="0">
                <a:latin typeface="+mj-lt"/>
              </a:rPr>
              <a:t> brzinom </a:t>
            </a:r>
            <a:r>
              <a:rPr lang="hr-HR" sz="2000" dirty="0">
                <a:latin typeface="+mj-lt"/>
              </a:rPr>
              <a:t>od 15 000 </a:t>
            </a:r>
            <a:r>
              <a:rPr lang="hr-HR" sz="2000" dirty="0" smtClean="0">
                <a:latin typeface="+mj-lt"/>
              </a:rPr>
              <a:t>okretaja/min tijekom 8 min</a:t>
            </a:r>
            <a:endParaRPr lang="hr-HR" sz="20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13460" y="2559689"/>
            <a:ext cx="2399026" cy="1711549"/>
            <a:chOff x="0" y="0"/>
            <a:chExt cx="2767054" cy="220325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2767054" cy="2202511"/>
              <a:chOff x="0" y="0"/>
              <a:chExt cx="2767054" cy="2202511"/>
            </a:xfrm>
          </p:grpSpPr>
          <p:pic>
            <p:nvPicPr>
              <p:cNvPr id="14" name="Picture 13" descr="D:\ANA\DOKTORAT\DOKTORSKI RAD\Slike za doktorat\images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16835"/>
                <a:ext cx="1685677" cy="11926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 descr="D:\ANA\DOKTORAT\DOKTORSKI RAD\Slike za doktorat\download (1)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63" t="7778" r="32222" b="3704"/>
              <a:stretch/>
            </p:blipFill>
            <p:spPr bwMode="auto">
              <a:xfrm>
                <a:off x="1900362" y="0"/>
                <a:ext cx="866692" cy="220251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Oval 11"/>
            <p:cNvSpPr/>
            <p:nvPr/>
          </p:nvSpPr>
          <p:spPr>
            <a:xfrm>
              <a:off x="1963972" y="1900362"/>
              <a:ext cx="347345" cy="30289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r-HR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693628" y="1709530"/>
              <a:ext cx="319405" cy="2457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460" y="4872020"/>
            <a:ext cx="2571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61648" y="2276872"/>
            <a:ext cx="5362480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b="1" dirty="0" smtClean="0">
                <a:latin typeface="+mj-lt"/>
              </a:rPr>
              <a:t>10 </a:t>
            </a:r>
            <a:r>
              <a:rPr lang="hr-HR" sz="2000" b="1" dirty="0" err="1" smtClean="0">
                <a:latin typeface="+mj-lt"/>
              </a:rPr>
              <a:t>mas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smtClean="0">
                <a:latin typeface="+mj-lt"/>
              </a:rPr>
              <a:t>% PCL otopina </a:t>
            </a:r>
            <a:endParaRPr lang="hr-HR" sz="20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648" y="2937719"/>
            <a:ext cx="5362480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b="1" dirty="0" smtClean="0">
                <a:latin typeface="+mj-lt"/>
              </a:rPr>
              <a:t>Aktivne tvari: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sz="2000" dirty="0" smtClean="0"/>
              <a:t>Fe</a:t>
            </a:r>
            <a:r>
              <a:rPr lang="hr-HR" sz="2000" baseline="-25000" dirty="0" smtClean="0"/>
              <a:t>3</a:t>
            </a:r>
            <a:r>
              <a:rPr lang="hr-HR" sz="2000" dirty="0" smtClean="0"/>
              <a:t>O</a:t>
            </a:r>
            <a:r>
              <a:rPr lang="hr-HR" sz="2000" baseline="-25000" dirty="0" smtClean="0"/>
              <a:t>4</a:t>
            </a:r>
            <a:endParaRPr lang="hr-HR" sz="2000" dirty="0"/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sz="2000" dirty="0" smtClean="0"/>
              <a:t>Al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O</a:t>
            </a:r>
            <a:r>
              <a:rPr lang="hr-HR" sz="2000" baseline="-25000" dirty="0" smtClean="0"/>
              <a:t>3</a:t>
            </a:r>
            <a:r>
              <a:rPr lang="hr-HR" sz="2000" dirty="0" smtClean="0"/>
              <a:t>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839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16024"/>
            <a:ext cx="396044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Karakterizacija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844824"/>
            <a:ext cx="79208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/>
              <a:t>Barijerna </a:t>
            </a:r>
            <a:r>
              <a:rPr lang="hr-HR" sz="2200" b="1" dirty="0"/>
              <a:t>svojstva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dirty="0"/>
              <a:t>Propusnost na kisik (</a:t>
            </a:r>
            <a:r>
              <a:rPr lang="pt-BR" sz="2000" dirty="0"/>
              <a:t>ISO / DIS 15 105 1</a:t>
            </a:r>
            <a:r>
              <a:rPr lang="hr-HR" sz="2000" dirty="0"/>
              <a:t>), T = 23 °C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dirty="0"/>
              <a:t>Propusnost na vodenu paru (DIN 5333), T = 23 °C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r>
              <a:rPr lang="hr-HR" sz="2200" b="1" dirty="0"/>
              <a:t>Termogravimetrijska analiza (TGA)</a:t>
            </a:r>
            <a:r>
              <a:rPr lang="hr-HR" sz="2000" b="1" dirty="0"/>
              <a:t>, </a:t>
            </a:r>
            <a:r>
              <a:rPr lang="hr-HR" sz="2000" dirty="0">
                <a:latin typeface="Symbol" pitchFamily="18" charset="2"/>
              </a:rPr>
              <a:t>b </a:t>
            </a:r>
            <a:r>
              <a:rPr lang="hr-HR" sz="2000" dirty="0"/>
              <a:t>= 10 °C/min, 25-550 °C, N</a:t>
            </a:r>
            <a:r>
              <a:rPr lang="hr-HR" sz="2000" baseline="-25000" dirty="0"/>
              <a:t>2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 lvl="0"/>
            <a:r>
              <a:rPr lang="hr-HR" sz="2200" b="1" dirty="0">
                <a:solidFill>
                  <a:prstClr val="black"/>
                </a:solidFill>
              </a:rPr>
              <a:t>Mehanička svojstva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hr-HR" sz="2000" dirty="0">
                <a:solidFill>
                  <a:prstClr val="black"/>
                </a:solidFill>
              </a:rPr>
              <a:t> 50 mm/min, T = 23 °C, 65 % r.v.z.</a:t>
            </a:r>
          </a:p>
          <a:p>
            <a:pPr marL="342900" lvl="0" indent="-342900">
              <a:spcBef>
                <a:spcPts val="0"/>
              </a:spcBef>
              <a:buClr>
                <a:srgbClr val="98C723">
                  <a:lumMod val="75000"/>
                </a:srgbClr>
              </a:buClr>
              <a:buSzTx/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Prekidno istezanje</a:t>
            </a:r>
          </a:p>
          <a:p>
            <a:pPr marL="342900" lvl="0" indent="-342900">
              <a:spcBef>
                <a:spcPts val="0"/>
              </a:spcBef>
              <a:buClr>
                <a:srgbClr val="98C723">
                  <a:lumMod val="75000"/>
                </a:srgbClr>
              </a:buClr>
              <a:buSzTx/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Prekidna </a:t>
            </a:r>
            <a:r>
              <a:rPr lang="hr-HR" sz="2000" dirty="0" smtClean="0">
                <a:solidFill>
                  <a:prstClr val="black"/>
                </a:solidFill>
              </a:rPr>
              <a:t>čvrstoća</a:t>
            </a:r>
          </a:p>
        </p:txBody>
      </p:sp>
    </p:spTree>
    <p:extLst>
      <p:ext uri="{BB962C8B-B14F-4D97-AF65-F5344CB8AC3E}">
        <p14:creationId xmlns:p14="http://schemas.microsoft.com/office/powerpoint/2010/main" val="695931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2852936"/>
            <a:ext cx="8784976" cy="1080120"/>
          </a:xfrm>
          <a:prstGeom prst="rect">
            <a:avLst/>
          </a:prstGeom>
          <a:solidFill>
            <a:schemeClr val="bg1"/>
          </a:solidFill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REZULTATI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81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"/>
    </mc:Choice>
    <mc:Fallback xmlns="">
      <p:transition spd="slow" advClick="0" advTm="4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61666"/>
              </p:ext>
            </p:extLst>
          </p:nvPr>
        </p:nvGraphicFramePr>
        <p:xfrm>
          <a:off x="656565" y="1620089"/>
          <a:ext cx="3267363" cy="16831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56115"/>
                <a:gridCol w="922127"/>
                <a:gridCol w="1089121"/>
              </a:tblGrid>
              <a:tr h="561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u="none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Uzorak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u="none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PCL</a:t>
                      </a:r>
                      <a:endParaRPr lang="hr-HR" sz="2000" b="1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u="none" kern="9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Fe</a:t>
                      </a:r>
                      <a:endParaRPr lang="hr-HR" sz="2000" b="1" u="none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561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PCL-Fe </a:t>
                      </a:r>
                      <a:r>
                        <a:rPr lang="hr-HR" sz="2000" b="0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05</a:t>
                      </a: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99,5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0,5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PCL-Fe </a:t>
                      </a:r>
                      <a:r>
                        <a:rPr lang="hr-HR" sz="2000" b="0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99,0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1520" y="18864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bg1"/>
                </a:solidFill>
              </a:rPr>
              <a:t>Dvoslojni PE/PCL filmovi s aktivnim tvarima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5556" y="3360978"/>
            <a:ext cx="2628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PCL </a:t>
            </a:r>
            <a:r>
              <a:rPr lang="pl-PL" altLang="ko-KR" b="1" dirty="0"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polikaprolakton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Fe </a:t>
            </a:r>
            <a:r>
              <a:rPr lang="pl-PL" altLang="ko-KR" b="1" dirty="0"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Fe</a:t>
            </a:r>
            <a:r>
              <a:rPr lang="pl-PL" altLang="ko-KR" b="1" baseline="-25000" dirty="0" smtClean="0"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lang="pl-PL" altLang="ko-KR" b="1" baseline="-25000" dirty="0" smtClean="0"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lang="pl-PL" altLang="ko-KR" b="1" dirty="0" smtClean="0">
                <a:ea typeface="Times New Roman" pitchFamily="18" charset="0"/>
                <a:cs typeface="Arial" pitchFamily="34" charset="0"/>
              </a:rPr>
              <a:t> </a:t>
            </a:r>
            <a:endParaRPr lang="pl-PL" altLang="ko-KR" b="1" dirty="0"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15164"/>
              </p:ext>
            </p:extLst>
          </p:nvPr>
        </p:nvGraphicFramePr>
        <p:xfrm>
          <a:off x="5031644" y="3648331"/>
          <a:ext cx="3428788" cy="22469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83470"/>
                <a:gridCol w="1015620"/>
                <a:gridCol w="1029698"/>
              </a:tblGrid>
              <a:tr h="5617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u="none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Uzorak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u="none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PCL</a:t>
                      </a:r>
                      <a:endParaRPr lang="hr-HR" sz="2000" b="1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u="none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/>
                          <a:cs typeface="Times New Roman"/>
                        </a:rPr>
                        <a:t>Al</a:t>
                      </a:r>
                      <a:endParaRPr lang="hr-HR" sz="2000" b="1" u="none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5617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PCL-Al 1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99,0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PCL-Al </a:t>
                      </a:r>
                      <a:r>
                        <a:rPr lang="hr-HR" sz="2000" b="0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95,0</a:t>
                      </a: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PCL-Al 10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90,0</a:t>
                      </a: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9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hr-HR" sz="2000" b="0" kern="9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4048" y="6049323"/>
            <a:ext cx="2628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PCL </a:t>
            </a:r>
            <a:r>
              <a:rPr lang="pl-PL" altLang="ko-KR" b="1" dirty="0"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lang="pl-PL" altLang="ko-KR" b="1" dirty="0" smtClean="0">
                <a:latin typeface="+mj-lt"/>
                <a:ea typeface="Times New Roman" pitchFamily="18" charset="0"/>
                <a:cs typeface="Arial" pitchFamily="34" charset="0"/>
              </a:rPr>
              <a:t>polikaprolakton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ko-KR" b="1" dirty="0" smtClean="0">
                <a:ea typeface="Times New Roman" pitchFamily="18" charset="0"/>
                <a:cs typeface="Arial" pitchFamily="34" charset="0"/>
              </a:rPr>
              <a:t>Al </a:t>
            </a:r>
            <a:r>
              <a:rPr lang="pl-PL" altLang="ko-KR" b="1" dirty="0">
                <a:ea typeface="Times New Roman" pitchFamily="18" charset="0"/>
                <a:cs typeface="Arial" pitchFamily="34" charset="0"/>
              </a:rPr>
              <a:t>– </a:t>
            </a:r>
            <a:r>
              <a:rPr lang="pl-PL" altLang="ko-KR" b="1" dirty="0" smtClean="0">
                <a:ea typeface="Times New Roman" pitchFamily="18" charset="0"/>
                <a:cs typeface="Arial" pitchFamily="34" charset="0"/>
              </a:rPr>
              <a:t>Al</a:t>
            </a:r>
            <a:r>
              <a:rPr lang="pl-PL" altLang="ko-KR" b="1" baseline="-25000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pl-PL" altLang="ko-KR" b="1" dirty="0" smtClean="0">
                <a:ea typeface="Times New Roman" pitchFamily="18" charset="0"/>
                <a:cs typeface="Arial" pitchFamily="34" charset="0"/>
              </a:rPr>
              <a:t>O</a:t>
            </a:r>
            <a:r>
              <a:rPr lang="pl-PL" altLang="ko-KR" b="1" baseline="-25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pl-PL" altLang="ko-KR" b="1" dirty="0" smtClean="0">
                <a:ea typeface="Times New Roman" pitchFamily="18" charset="0"/>
                <a:cs typeface="Arial" pitchFamily="34" charset="0"/>
              </a:rPr>
              <a:t>  </a:t>
            </a:r>
            <a:endParaRPr lang="pl-PL" altLang="ko-KR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124744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a</a:t>
            </a:r>
            <a:r>
              <a:rPr lang="pt-BR" sz="2000" b="1" dirty="0" smtClean="0"/>
              <a:t>)</a:t>
            </a:r>
            <a:r>
              <a:rPr lang="hr-HR" sz="2000" b="1" dirty="0" smtClean="0"/>
              <a:t> </a:t>
            </a:r>
            <a:r>
              <a:rPr lang="hr-HR" sz="2000" b="1" dirty="0"/>
              <a:t>Aktivna tvar: </a:t>
            </a:r>
            <a:r>
              <a:rPr lang="hr-HR" sz="2000" b="1" dirty="0" smtClean="0"/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pt-B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r-HR" altLang="ko-KR" sz="2000" b="1" dirty="0">
                <a:solidFill>
                  <a:prstClr val="black"/>
                </a:solidFill>
                <a:ea typeface="Batang" pitchFamily="18" charset="-127"/>
                <a:cs typeface="Times New Roman" pitchFamily="18" charset="0"/>
              </a:rPr>
              <a:t> % w/v</a:t>
            </a:r>
            <a:endParaRPr lang="hr-HR" sz="2000" b="1" dirty="0">
              <a:solidFill>
                <a:prstClr val="black"/>
              </a:solidFill>
            </a:endParaRPr>
          </a:p>
          <a:p>
            <a:endParaRPr lang="it-IT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644008" y="314096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b</a:t>
            </a:r>
            <a:r>
              <a:rPr lang="pt-BR" sz="2000" b="1" dirty="0" smtClean="0"/>
              <a:t>)</a:t>
            </a:r>
            <a:r>
              <a:rPr lang="hr-HR" sz="2000" b="1" dirty="0" smtClean="0"/>
              <a:t> Aktivna tvar: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hr-H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hr-H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altLang="ko-KR" sz="2000" b="1" dirty="0">
                <a:solidFill>
                  <a:prstClr val="black"/>
                </a:solidFill>
                <a:ea typeface="Batang" pitchFamily="18" charset="-127"/>
                <a:cs typeface="Times New Roman" pitchFamily="18" charset="0"/>
              </a:rPr>
              <a:t>% </a:t>
            </a:r>
            <a:r>
              <a:rPr lang="hr-HR" altLang="ko-KR" sz="2000" b="1" dirty="0" smtClean="0">
                <a:solidFill>
                  <a:prstClr val="black"/>
                </a:solidFill>
                <a:ea typeface="Batang" pitchFamily="18" charset="-127"/>
                <a:cs typeface="Times New Roman" pitchFamily="18" charset="0"/>
              </a:rPr>
              <a:t>w/v</a:t>
            </a:r>
            <a:endParaRPr lang="hr-H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73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45157250"/>
              </p:ext>
            </p:extLst>
          </p:nvPr>
        </p:nvGraphicFramePr>
        <p:xfrm>
          <a:off x="1445488" y="3284984"/>
          <a:ext cx="615084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6029763" y="5045475"/>
            <a:ext cx="75678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barijernih svojstava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8367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a</a:t>
            </a:r>
            <a:r>
              <a:rPr lang="pt-BR" b="1" dirty="0" smtClean="0"/>
              <a:t>)</a:t>
            </a:r>
            <a:r>
              <a:rPr lang="hr-HR" b="1" dirty="0" smtClean="0"/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46165"/>
              </p:ext>
            </p:extLst>
          </p:nvPr>
        </p:nvGraphicFramePr>
        <p:xfrm>
          <a:off x="1254303" y="1238085"/>
          <a:ext cx="6558057" cy="1902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1158784"/>
                <a:gridCol w="1346016"/>
                <a:gridCol w="1346016"/>
                <a:gridCol w="843512"/>
                <a:gridCol w="1384621"/>
                <a:gridCol w="479108"/>
              </a:tblGrid>
              <a:tr h="36005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Uzorak</a:t>
                      </a:r>
                      <a:endParaRPr lang="hr-H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q</a:t>
                      </a:r>
                      <a:endParaRPr lang="hr-HR" sz="14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effectLst/>
                        </a:rPr>
                        <a:t>3</a:t>
                      </a:r>
                      <a:r>
                        <a:rPr lang="en-US" sz="1400" dirty="0" smtClean="0">
                          <a:effectLst/>
                        </a:rPr>
                        <a:t>m</a:t>
                      </a:r>
                      <a:r>
                        <a:rPr lang="en-US" sz="1400" baseline="30000" dirty="0" smtClean="0">
                          <a:effectLst/>
                        </a:rPr>
                        <a:t>-2</a:t>
                      </a:r>
                      <a:r>
                        <a:rPr lang="en-US" sz="1400" dirty="0" smtClean="0">
                          <a:effectLst/>
                        </a:rPr>
                        <a:t>d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r>
                        <a:rPr lang="en-US" sz="1400" dirty="0" smtClean="0">
                          <a:effectLst/>
                        </a:rPr>
                        <a:t>bar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</a:t>
                      </a:r>
                      <a:endParaRPr lang="hr-HR" sz="14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effectLst/>
                        </a:rPr>
                        <a:t>3</a:t>
                      </a:r>
                      <a:r>
                        <a:rPr lang="en-US" sz="1400" dirty="0" smtClean="0">
                          <a:effectLst/>
                        </a:rPr>
                        <a:t>m</a:t>
                      </a:r>
                      <a:r>
                        <a:rPr lang="en-US" sz="1400" baseline="30000" dirty="0" smtClean="0">
                          <a:effectLst/>
                        </a:rPr>
                        <a:t>-2</a:t>
                      </a:r>
                      <a:r>
                        <a:rPr lang="en-US" sz="1400" dirty="0" smtClean="0">
                          <a:effectLst/>
                        </a:rPr>
                        <a:t>d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r>
                        <a:rPr lang="en-US" sz="1400" dirty="0" smtClean="0">
                          <a:effectLst/>
                        </a:rPr>
                        <a:t>bar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</a:t>
                      </a:r>
                      <a:r>
                        <a:rPr lang="hr-HR" sz="1400" dirty="0" smtClean="0">
                          <a:effectLst/>
                        </a:rPr>
                        <a:t> </a:t>
                      </a: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s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</a:t>
                      </a:r>
                      <a:endParaRPr lang="hr-HR" sz="1400" baseline="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effectLst/>
                        </a:rPr>
                        <a:t>3</a:t>
                      </a: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r>
                        <a:rPr lang="en-US" sz="1400" dirty="0" smtClean="0">
                          <a:effectLst/>
                        </a:rPr>
                        <a:t>s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r>
                        <a:rPr lang="en-US" sz="1400" dirty="0" smtClean="0">
                          <a:effectLst/>
                        </a:rPr>
                        <a:t>bar</a:t>
                      </a:r>
                      <a:r>
                        <a:rPr lang="en-US" sz="1400" baseline="30000" dirty="0" smtClean="0">
                          <a:effectLst/>
                        </a:rPr>
                        <a:t>-1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baseline="-25000" dirty="0" err="1">
                          <a:effectLst/>
                        </a:rPr>
                        <a:t>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hr-HR" sz="140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0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PE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1290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2,97*10</a:t>
                      </a:r>
                      <a:r>
                        <a:rPr lang="hr-HR" sz="1400" baseline="30000" dirty="0">
                          <a:effectLst/>
                        </a:rPr>
                        <a:t>-2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3,02*10</a:t>
                      </a:r>
                      <a:r>
                        <a:rPr lang="hr-HR" sz="1400" baseline="30000" dirty="0">
                          <a:effectLst/>
                        </a:rPr>
                        <a:t>-7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8,97*10</a:t>
                      </a:r>
                      <a:r>
                        <a:rPr lang="hr-HR" sz="1400" baseline="30000" dirty="0">
                          <a:effectLst/>
                        </a:rPr>
                        <a:t>-9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19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PE/PCL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1210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2,90*10</a:t>
                      </a:r>
                      <a:r>
                        <a:rPr lang="hr-HR" sz="1400" baseline="30000" dirty="0">
                          <a:effectLst/>
                        </a:rPr>
                        <a:t>-2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2,90*10</a:t>
                      </a:r>
                      <a:r>
                        <a:rPr lang="hr-HR" sz="1400" baseline="30000" dirty="0">
                          <a:effectLst/>
                        </a:rPr>
                        <a:t>-7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8,41*10</a:t>
                      </a:r>
                      <a:r>
                        <a:rPr lang="hr-HR" sz="1400" baseline="30000" dirty="0">
                          <a:effectLst/>
                        </a:rPr>
                        <a:t>-9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20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PE/PCL-Fe 05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1100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2,52*10</a:t>
                      </a:r>
                      <a:r>
                        <a:rPr lang="hr-HR" sz="1400" baseline="30000" dirty="0">
                          <a:effectLst/>
                        </a:rPr>
                        <a:t>-2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3,30*10</a:t>
                      </a:r>
                      <a:r>
                        <a:rPr lang="hr-HR" sz="1400" baseline="30000" dirty="0">
                          <a:effectLst/>
                        </a:rPr>
                        <a:t>-7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8,32*10</a:t>
                      </a:r>
                      <a:r>
                        <a:rPr lang="hr-HR" sz="1400" baseline="30000" dirty="0">
                          <a:effectLst/>
                        </a:rPr>
                        <a:t>-9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21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PE/PCL-Fe </a:t>
                      </a:r>
                      <a:r>
                        <a:rPr lang="hr-HR" sz="1400" dirty="0">
                          <a:effectLst/>
                        </a:rPr>
                        <a:t>1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1090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2,53*10</a:t>
                      </a:r>
                      <a:r>
                        <a:rPr lang="hr-HR" sz="1400" baseline="30000" dirty="0">
                          <a:effectLst/>
                        </a:rPr>
                        <a:t>-2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3,24*10</a:t>
                      </a:r>
                      <a:r>
                        <a:rPr lang="hr-HR" sz="1400" baseline="30000">
                          <a:effectLst/>
                        </a:rPr>
                        <a:t>-7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8,20*10</a:t>
                      </a:r>
                      <a:r>
                        <a:rPr lang="hr-HR" sz="1400" baseline="30000" dirty="0">
                          <a:effectLst/>
                        </a:rPr>
                        <a:t>-9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21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838480" y="2852936"/>
            <a:ext cx="504056" cy="28803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1254303" y="2852936"/>
            <a:ext cx="1512168" cy="28803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539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7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TG </a:t>
            </a:r>
            <a:r>
              <a:rPr lang="hr-HR" sz="3600" b="1" dirty="0" smtClean="0">
                <a:solidFill>
                  <a:schemeClr val="bg1"/>
                </a:solidFill>
              </a:rPr>
              <a:t>analize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a</a:t>
            </a:r>
            <a:r>
              <a:rPr lang="pt-BR" b="1" dirty="0" smtClean="0"/>
              <a:t>)</a:t>
            </a:r>
            <a:r>
              <a:rPr lang="hr-HR" b="1" dirty="0" smtClean="0"/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8" y="1628800"/>
            <a:ext cx="4075171" cy="4510807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77152" cy="450638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8382657">
            <a:off x="2394591" y="1710844"/>
            <a:ext cx="548952" cy="19543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949399" y="1263519"/>
            <a:ext cx="99578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dirty="0" smtClean="0"/>
              <a:t>427,9 °C </a:t>
            </a:r>
            <a:endParaRPr lang="hr-HR" dirty="0"/>
          </a:p>
        </p:txBody>
      </p:sp>
      <p:sp>
        <p:nvSpPr>
          <p:cNvPr id="10" name="Right Arrow 9"/>
          <p:cNvSpPr/>
          <p:nvPr/>
        </p:nvSpPr>
        <p:spPr>
          <a:xfrm rot="18815683">
            <a:off x="1207568" y="2189190"/>
            <a:ext cx="72008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328250" y="2599941"/>
            <a:ext cx="95731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dirty="0" smtClean="0"/>
              <a:t>397,1 °C </a:t>
            </a:r>
            <a:endParaRPr lang="hr-HR" dirty="0"/>
          </a:p>
        </p:txBody>
      </p:sp>
      <p:sp>
        <p:nvSpPr>
          <p:cNvPr id="12" name="Oval 11"/>
          <p:cNvSpPr/>
          <p:nvPr/>
        </p:nvSpPr>
        <p:spPr>
          <a:xfrm>
            <a:off x="5076056" y="1975312"/>
            <a:ext cx="1655813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827584" y="4653136"/>
            <a:ext cx="1655813" cy="252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rot="3521835">
            <a:off x="7209395" y="1435982"/>
            <a:ext cx="490629" cy="18742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6712633" y="908720"/>
            <a:ext cx="9557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dirty="0" smtClean="0"/>
              <a:t>475,1 °C </a:t>
            </a:r>
            <a:endParaRPr lang="hr-HR" dirty="0"/>
          </a:p>
        </p:txBody>
      </p:sp>
      <p:sp>
        <p:nvSpPr>
          <p:cNvPr id="16" name="Right Arrow 15"/>
          <p:cNvSpPr/>
          <p:nvPr/>
        </p:nvSpPr>
        <p:spPr>
          <a:xfrm>
            <a:off x="6732240" y="3001598"/>
            <a:ext cx="72008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663097" y="2924944"/>
            <a:ext cx="10198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dirty="0" smtClean="0"/>
              <a:t>465,9 °C </a:t>
            </a:r>
            <a:endParaRPr lang="hr-HR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021693" y="6237312"/>
            <a:ext cx="73942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prstClr val="black"/>
                </a:solidFill>
                <a:latin typeface="+mj-lt"/>
              </a:rPr>
              <a:t>TG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301922" y="6254151"/>
            <a:ext cx="73942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prstClr val="black"/>
                </a:solidFill>
                <a:latin typeface="+mj-lt"/>
              </a:rPr>
              <a:t>DTG</a:t>
            </a:r>
          </a:p>
        </p:txBody>
      </p:sp>
    </p:spTree>
    <p:extLst>
      <p:ext uri="{BB962C8B-B14F-4D97-AF65-F5344CB8AC3E}">
        <p14:creationId xmlns:p14="http://schemas.microsoft.com/office/powerpoint/2010/main" val="2365331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1558" y="216024"/>
            <a:ext cx="6398674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Polimerni ambalažni materijali</a:t>
            </a:r>
            <a:endParaRPr lang="hr-HR" sz="3600" b="1" dirty="0"/>
          </a:p>
        </p:txBody>
      </p:sp>
      <p:sp>
        <p:nvSpPr>
          <p:cNvPr id="2" name="Oval 1"/>
          <p:cNvSpPr/>
          <p:nvPr/>
        </p:nvSpPr>
        <p:spPr bwMode="auto">
          <a:xfrm>
            <a:off x="3652943" y="3665462"/>
            <a:ext cx="1776330" cy="14499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rgbClr val="313131"/>
                </a:solidFill>
                <a:latin typeface="Arial" charset="0"/>
              </a:rPr>
              <a:t>AMBALAŽA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rgbClr val="313131"/>
                </a:solidFill>
                <a:latin typeface="Arial" charset="0"/>
              </a:rPr>
              <a:t>ZA</a:t>
            </a:r>
            <a:endParaRPr lang="hr-HR" sz="1400" b="1" dirty="0">
              <a:solidFill>
                <a:srgbClr val="31313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rgbClr val="313131"/>
                </a:solidFill>
                <a:latin typeface="Arial" charset="0"/>
              </a:rPr>
              <a:t>PAKIRANJE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rgbClr val="313131"/>
                </a:solidFill>
                <a:latin typeface="Arial" charset="0"/>
              </a:rPr>
              <a:t>HRANE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087174" y="3006406"/>
            <a:ext cx="118422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MEHANIČKA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SVOJSTVA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226414" y="4126801"/>
            <a:ext cx="105264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OPTIČKA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SVOJSTVA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626644" y="5115386"/>
            <a:ext cx="118422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TERMIČKA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SVOJSTVA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784523" y="5576850"/>
            <a:ext cx="1578960" cy="724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EKOLOŠKA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PRIHVATLJIVOST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402933" y="5181291"/>
            <a:ext cx="105264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BARIJERA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AROMU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547664" y="4258613"/>
            <a:ext cx="118422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BARIJERA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VODENU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PARU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613453" y="3138217"/>
            <a:ext cx="118422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BARIJERA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PLINOVE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(O</a:t>
            </a:r>
            <a:r>
              <a:rPr lang="hr-HR" sz="1200" b="1" baseline="-25000" dirty="0" smtClean="0">
                <a:solidFill>
                  <a:srgbClr val="313131"/>
                </a:solidFill>
                <a:latin typeface="Arial" charset="0"/>
              </a:rPr>
              <a:t>2</a:t>
            </a: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,</a:t>
            </a:r>
            <a:r>
              <a:rPr lang="hr-HR" sz="1200" b="1" baseline="-25000" dirty="0" smtClean="0">
                <a:solidFill>
                  <a:srgbClr val="313131"/>
                </a:solidFill>
                <a:latin typeface="Arial" charset="0"/>
              </a:rPr>
              <a:t> </a:t>
            </a: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CO</a:t>
            </a:r>
            <a:r>
              <a:rPr lang="hr-HR" sz="1200" b="1" baseline="-25000" dirty="0" smtClean="0">
                <a:solidFill>
                  <a:srgbClr val="313131"/>
                </a:solidFill>
                <a:latin typeface="Arial" charset="0"/>
              </a:rPr>
              <a:t>2</a:t>
            </a: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)</a:t>
            </a:r>
            <a:endParaRPr lang="hr-HR" sz="1200" b="1" baseline="-25000" dirty="0">
              <a:solidFill>
                <a:srgbClr val="313131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855803" y="2413255"/>
            <a:ext cx="1389250" cy="1054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ZDRAVSTVENA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ISPRAVNOST</a:t>
            </a:r>
            <a:endParaRPr lang="hr-HR" sz="1000" b="1" i="1" baseline="-25000" dirty="0">
              <a:solidFill>
                <a:srgbClr val="313131"/>
              </a:solidFill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08214" y="2413255"/>
            <a:ext cx="1381590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ANTIMIKRO-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srgbClr val="313131"/>
                </a:solidFill>
                <a:latin typeface="Arial" charset="0"/>
              </a:rPr>
              <a:t>BIOLOŠKA </a:t>
            </a:r>
          </a:p>
        </p:txBody>
      </p:sp>
      <p:sp>
        <p:nvSpPr>
          <p:cNvPr id="3" name="Right Arrow 2"/>
          <p:cNvSpPr/>
          <p:nvPr/>
        </p:nvSpPr>
        <p:spPr bwMode="auto">
          <a:xfrm rot="962532">
            <a:off x="2800125" y="3916256"/>
            <a:ext cx="829588" cy="134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21170932">
            <a:off x="2800124" y="4639344"/>
            <a:ext cx="829588" cy="134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9081724">
            <a:off x="3360721" y="5100008"/>
            <a:ext cx="514825" cy="12222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6200000">
            <a:off x="4430558" y="5301707"/>
            <a:ext cx="283836" cy="13463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3354881">
            <a:off x="5333692" y="5061100"/>
            <a:ext cx="397505" cy="12783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5565821" y="4453267"/>
            <a:ext cx="644752" cy="13487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9123862">
            <a:off x="5419119" y="3758731"/>
            <a:ext cx="715588" cy="13487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7379937">
            <a:off x="4828354" y="3469882"/>
            <a:ext cx="283836" cy="13463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3222968">
            <a:off x="3867991" y="3468926"/>
            <a:ext cx="359385" cy="14765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340768"/>
            <a:ext cx="684436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ZAHTJEVI  PREMA  POLIMERNIM  AMBALAŽNIM MATERIJALIMA  ZA  PAKIRANJE  HRANE</a:t>
            </a:r>
          </a:p>
        </p:txBody>
      </p:sp>
    </p:spTree>
    <p:extLst>
      <p:ext uri="{BB962C8B-B14F-4D97-AF65-F5344CB8AC3E}">
        <p14:creationId xmlns:p14="http://schemas.microsoft.com/office/powerpoint/2010/main" val="2706046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1362894"/>
              </p:ext>
            </p:extLst>
          </p:nvPr>
        </p:nvGraphicFramePr>
        <p:xfrm>
          <a:off x="134399" y="1772816"/>
          <a:ext cx="4536504" cy="36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3195985"/>
              </p:ext>
            </p:extLst>
          </p:nvPr>
        </p:nvGraphicFramePr>
        <p:xfrm>
          <a:off x="4488160" y="3140968"/>
          <a:ext cx="4655840" cy="369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79512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mehaničkih svojstava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a</a:t>
            </a:r>
            <a:r>
              <a:rPr lang="pt-BR" b="1" dirty="0" smtClean="0"/>
              <a:t>)</a:t>
            </a:r>
            <a:r>
              <a:rPr lang="hr-HR" b="1" dirty="0" smtClean="0"/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460698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  <p:bldGraphic spid="6" grpId="0" uiExpan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67562930"/>
              </p:ext>
            </p:extLst>
          </p:nvPr>
        </p:nvGraphicFramePr>
        <p:xfrm>
          <a:off x="1233256" y="1618170"/>
          <a:ext cx="6435088" cy="46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4139952" y="4010511"/>
            <a:ext cx="684772" cy="498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barijernih svojstava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52736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Al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it-IT" b="1" dirty="0"/>
          </a:p>
        </p:txBody>
      </p:sp>
      <p:sp>
        <p:nvSpPr>
          <p:cNvPr id="9" name="Rectangle 8"/>
          <p:cNvSpPr/>
          <p:nvPr/>
        </p:nvSpPr>
        <p:spPr>
          <a:xfrm>
            <a:off x="755576" y="6269250"/>
            <a:ext cx="7704856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0000"/>
                </a:solidFill>
              </a:rPr>
              <a:t>0,1 - 10 g/m</a:t>
            </a:r>
            <a:r>
              <a:rPr lang="pl-PL" sz="2000" b="1" baseline="30000" dirty="0">
                <a:solidFill>
                  <a:srgbClr val="FF0000"/>
                </a:solidFill>
              </a:rPr>
              <a:t>2</a:t>
            </a:r>
            <a:r>
              <a:rPr lang="pl-PL" sz="2000" b="1" dirty="0">
                <a:solidFill>
                  <a:srgbClr val="FF0000"/>
                </a:solidFill>
              </a:rPr>
              <a:t>dan za komercijalnu ambalažu u primjeni za suhu </a:t>
            </a:r>
            <a:r>
              <a:rPr lang="pl-PL" sz="2000" b="1" dirty="0" smtClean="0">
                <a:solidFill>
                  <a:srgbClr val="FF0000"/>
                </a:solidFill>
              </a:rPr>
              <a:t>hranu</a:t>
            </a:r>
            <a:endParaRPr lang="hr-HR" sz="2000" b="1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02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TG </a:t>
            </a:r>
            <a:r>
              <a:rPr lang="hr-HR" sz="3600" b="1" dirty="0" smtClean="0">
                <a:solidFill>
                  <a:schemeClr val="bg1"/>
                </a:solidFill>
              </a:rPr>
              <a:t>analize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052736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Al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it-IT" b="1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947"/>
            <a:ext cx="4113988" cy="439543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71735" y="4725144"/>
            <a:ext cx="1728057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5292080" y="1988840"/>
            <a:ext cx="1800065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947"/>
            <a:ext cx="4113988" cy="4405072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3061079">
            <a:off x="5832073" y="3823238"/>
            <a:ext cx="720080" cy="21602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 rot="3061079">
            <a:off x="7042560" y="1181978"/>
            <a:ext cx="720080" cy="21602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5292215" y="2066432"/>
            <a:ext cx="1656049" cy="4264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21693" y="6190856"/>
            <a:ext cx="73942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prstClr val="black"/>
                </a:solidFill>
                <a:latin typeface="+mj-lt"/>
              </a:rPr>
              <a:t>TG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301922" y="6207695"/>
            <a:ext cx="73942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prstClr val="black"/>
                </a:solidFill>
                <a:latin typeface="+mj-lt"/>
              </a:rPr>
              <a:t>DTG</a:t>
            </a:r>
          </a:p>
        </p:txBody>
      </p:sp>
    </p:spTree>
    <p:extLst>
      <p:ext uri="{BB962C8B-B14F-4D97-AF65-F5344CB8AC3E}">
        <p14:creationId xmlns:p14="http://schemas.microsoft.com/office/powerpoint/2010/main" val="973727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  <p:bldP spid="11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78038338"/>
              </p:ext>
            </p:extLst>
          </p:nvPr>
        </p:nvGraphicFramePr>
        <p:xfrm>
          <a:off x="44961" y="1660650"/>
          <a:ext cx="4536504" cy="378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89908376"/>
              </p:ext>
            </p:extLst>
          </p:nvPr>
        </p:nvGraphicFramePr>
        <p:xfrm>
          <a:off x="4488160" y="2852936"/>
          <a:ext cx="4655840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>
            <a:off x="2771800" y="2020690"/>
            <a:ext cx="576064" cy="472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7236296" y="3193578"/>
            <a:ext cx="576064" cy="3794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512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Rezultati mehaničkih svojstava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9807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Al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947238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  <p:bldGraphic spid="6" grpId="0" uiExpand="1">
        <p:bldAsOne/>
      </p:bldGraphic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Zaključci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9971" y="1196752"/>
            <a:ext cx="8568952" cy="11521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hr-HR" sz="2000" dirty="0" smtClean="0">
                <a:solidFill>
                  <a:schemeClr val="tx1"/>
                </a:solidFill>
                <a:latin typeface="Candara" pitchFamily="34" charset="0"/>
              </a:rPr>
              <a:t>Najbolja</a:t>
            </a:r>
            <a:r>
              <a:rPr lang="hr-HR" sz="2000" dirty="0" smtClean="0">
                <a:latin typeface="Candara" pitchFamily="34" charset="0"/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  <a:latin typeface="Candara" pitchFamily="34" charset="0"/>
              </a:rPr>
              <a:t>barijerna svojstva </a:t>
            </a:r>
            <a:r>
              <a:rPr lang="hr-HR" sz="2000" b="1" dirty="0" smtClean="0">
                <a:solidFill>
                  <a:srgbClr val="C00000"/>
                </a:solidFill>
                <a:latin typeface="Candara" pitchFamily="34" charset="0"/>
              </a:rPr>
              <a:t>kod PE/PCL dvoslojnih filmova</a:t>
            </a:r>
            <a:r>
              <a:rPr lang="hr-HR" sz="2000" dirty="0" smtClean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hr-HR" sz="2000" dirty="0" smtClean="0">
                <a:solidFill>
                  <a:schemeClr val="tx1"/>
                </a:solidFill>
                <a:latin typeface="Candara" pitchFamily="34" charset="0"/>
              </a:rPr>
              <a:t>tj. smanjenu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propusnost na kisik</a:t>
            </a:r>
            <a:r>
              <a:rPr lang="hr-HR" sz="2000" dirty="0" smtClean="0">
                <a:solidFill>
                  <a:schemeClr val="tx1"/>
                </a:solidFill>
                <a:latin typeface="Candara" pitchFamily="34" charset="0"/>
              </a:rPr>
              <a:t>, pokazuje </a:t>
            </a:r>
            <a:r>
              <a:rPr lang="hr-HR" sz="2000" dirty="0">
                <a:solidFill>
                  <a:schemeClr val="tx1"/>
                </a:solidFill>
                <a:latin typeface="Candara" pitchFamily="34" charset="0"/>
              </a:rPr>
              <a:t>uzorak s najvećom koncentracijom magnetita (</a:t>
            </a:r>
            <a:r>
              <a:rPr lang="hr-HR" sz="2000" dirty="0" smtClean="0">
                <a:solidFill>
                  <a:schemeClr val="tx1"/>
                </a:solidFill>
                <a:latin typeface="Candara" pitchFamily="34" charset="0"/>
              </a:rPr>
              <a:t>PE/PCL-Fe 1).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9971" y="2492896"/>
            <a:ext cx="8568952" cy="11521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Barijerna svojstva</a:t>
            </a:r>
            <a:r>
              <a:rPr lang="hr-HR" sz="2000" dirty="0" smtClean="0">
                <a:solidFill>
                  <a:schemeClr val="tx1"/>
                </a:solidFill>
              </a:rPr>
              <a:t>, tj. </a:t>
            </a:r>
            <a:r>
              <a:rPr lang="hr-HR" sz="2000" b="1" dirty="0" smtClean="0">
                <a:solidFill>
                  <a:srgbClr val="C00000"/>
                </a:solidFill>
              </a:rPr>
              <a:t>smanjena </a:t>
            </a:r>
            <a:r>
              <a:rPr lang="hr-H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propusnost na vodenu paru </a:t>
            </a:r>
            <a:r>
              <a:rPr lang="hr-HR" sz="2000" b="1" dirty="0" smtClean="0">
                <a:solidFill>
                  <a:srgbClr val="C00000"/>
                </a:solidFill>
              </a:rPr>
              <a:t>PE/PCL dvoslojnih filmova s Al</a:t>
            </a:r>
            <a:r>
              <a:rPr lang="hr-HR" sz="2000" b="1" baseline="-25000" dirty="0" smtClean="0">
                <a:solidFill>
                  <a:srgbClr val="C00000"/>
                </a:solidFill>
              </a:rPr>
              <a:t>2</a:t>
            </a:r>
            <a:r>
              <a:rPr lang="hr-HR" sz="2000" b="1" dirty="0" smtClean="0">
                <a:solidFill>
                  <a:srgbClr val="C00000"/>
                </a:solidFill>
              </a:rPr>
              <a:t>O</a:t>
            </a:r>
            <a:r>
              <a:rPr lang="hr-HR" sz="2000" b="1" baseline="-25000" dirty="0" smtClean="0">
                <a:solidFill>
                  <a:srgbClr val="C00000"/>
                </a:solidFill>
              </a:rPr>
              <a:t>3</a:t>
            </a:r>
            <a:r>
              <a:rPr lang="hr-HR" sz="2000" dirty="0" smtClean="0">
                <a:solidFill>
                  <a:schemeClr val="tx1"/>
                </a:solidFill>
              </a:rPr>
              <a:t>,</a:t>
            </a:r>
            <a:r>
              <a:rPr lang="hr-HR" sz="2000" dirty="0" smtClean="0">
                <a:solidFill>
                  <a:srgbClr val="C00000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znatno su poboljšana (i </a:t>
            </a:r>
            <a:r>
              <a:rPr lang="hr-HR" sz="2000" b="1" dirty="0" smtClean="0">
                <a:solidFill>
                  <a:srgbClr val="C00000"/>
                </a:solidFill>
              </a:rPr>
              <a:t>do 60 %</a:t>
            </a:r>
            <a:r>
              <a:rPr lang="hr-HR" sz="2000" dirty="0" smtClean="0">
                <a:solidFill>
                  <a:schemeClr val="tx1"/>
                </a:solidFill>
              </a:rPr>
              <a:t>)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u odnosu na dvoslojne filmove bez aluminijevog oksida (Al</a:t>
            </a:r>
            <a:r>
              <a:rPr lang="hr-HR" sz="2000" baseline="-25000" dirty="0" smtClean="0">
                <a:solidFill>
                  <a:schemeClr val="tx1"/>
                </a:solidFill>
              </a:rPr>
              <a:t>2</a:t>
            </a:r>
            <a:r>
              <a:rPr lang="hr-HR" sz="2000" dirty="0" smtClean="0">
                <a:solidFill>
                  <a:schemeClr val="tx1"/>
                </a:solidFill>
              </a:rPr>
              <a:t>O</a:t>
            </a:r>
            <a:r>
              <a:rPr lang="hr-HR" sz="2000" baseline="-25000" dirty="0" smtClean="0">
                <a:solidFill>
                  <a:schemeClr val="tx1"/>
                </a:solidFill>
              </a:rPr>
              <a:t>3</a:t>
            </a:r>
            <a:r>
              <a:rPr lang="hr-HR" sz="2000" dirty="0" smtClean="0">
                <a:solidFill>
                  <a:schemeClr val="tx1"/>
                </a:solidFill>
              </a:rPr>
              <a:t>).</a:t>
            </a:r>
            <a:endParaRPr lang="hr-HR" sz="2000" dirty="0" smtClean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115" y="5229200"/>
            <a:ext cx="8568952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Mehanička svojstva </a:t>
            </a:r>
            <a:r>
              <a:rPr lang="hr-HR" sz="2000" dirty="0" smtClean="0">
                <a:latin typeface="+mj-lt"/>
              </a:rPr>
              <a:t>PE/PCL dvoslojnih filmova znatno su poboljšana za sve uzorke pripremljene s nanočesticama; magnetit i Al</a:t>
            </a:r>
            <a:r>
              <a:rPr lang="hr-HR" sz="2000" baseline="-25000" dirty="0" smtClean="0">
                <a:latin typeface="+mj-lt"/>
              </a:rPr>
              <a:t>2</a:t>
            </a:r>
            <a:r>
              <a:rPr lang="hr-HR" sz="2000" dirty="0" smtClean="0">
                <a:latin typeface="+mj-lt"/>
              </a:rPr>
              <a:t>O</a:t>
            </a:r>
            <a:r>
              <a:rPr lang="hr-HR" sz="2000" baseline="-25000" dirty="0" smtClean="0">
                <a:latin typeface="+mj-lt"/>
              </a:rPr>
              <a:t>3</a:t>
            </a:r>
            <a:r>
              <a:rPr lang="hr-HR" sz="2000" dirty="0" smtClean="0">
                <a:latin typeface="+mj-lt"/>
              </a:rPr>
              <a:t>. Tako je </a:t>
            </a:r>
            <a:r>
              <a:rPr lang="hr-HR" sz="2000" b="1" dirty="0" smtClean="0">
                <a:solidFill>
                  <a:srgbClr val="C00000"/>
                </a:solidFill>
                <a:latin typeface="+mj-lt"/>
              </a:rPr>
              <a:t>čvrstoća </a:t>
            </a:r>
            <a:r>
              <a:rPr lang="hr-HR" sz="2000" dirty="0" smtClean="0">
                <a:latin typeface="+mj-lt"/>
              </a:rPr>
              <a:t>za </a:t>
            </a:r>
            <a:r>
              <a:rPr lang="hr-HR" sz="2000" b="1" dirty="0" smtClean="0">
                <a:solidFill>
                  <a:srgbClr val="C00000"/>
                </a:solidFill>
                <a:latin typeface="+mj-lt"/>
              </a:rPr>
              <a:t>PE/PCL-Al 5</a:t>
            </a:r>
            <a:r>
              <a:rPr lang="hr-H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uzorak </a:t>
            </a:r>
            <a:r>
              <a:rPr lang="hr-HR" sz="2000" b="1" dirty="0" smtClean="0">
                <a:solidFill>
                  <a:srgbClr val="C00000"/>
                </a:solidFill>
                <a:latin typeface="+mj-lt"/>
              </a:rPr>
              <a:t>porasla </a:t>
            </a:r>
            <a:r>
              <a:rPr lang="hr-HR" sz="2000" dirty="0" smtClean="0">
                <a:latin typeface="+mj-lt"/>
              </a:rPr>
              <a:t>u odnosu na uzorak čistog PE s 12,9 N/mm</a:t>
            </a:r>
            <a:r>
              <a:rPr lang="hr-HR" sz="2000" baseline="30000" dirty="0" smtClean="0">
                <a:latin typeface="+mj-lt"/>
              </a:rPr>
              <a:t>2</a:t>
            </a:r>
            <a:r>
              <a:rPr lang="hr-HR" sz="2000" dirty="0" smtClean="0">
                <a:latin typeface="+mj-lt"/>
              </a:rPr>
              <a:t> na 18,5 N/mm</a:t>
            </a:r>
            <a:r>
              <a:rPr lang="hr-HR" sz="2000" baseline="30000" dirty="0" smtClean="0">
                <a:latin typeface="+mj-lt"/>
              </a:rPr>
              <a:t>2</a:t>
            </a:r>
            <a:r>
              <a:rPr lang="hr-HR" sz="2000" dirty="0" smtClean="0">
                <a:latin typeface="+mj-lt"/>
              </a:rPr>
              <a:t>, a istezanje s 533 % na 727 %.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115" y="3789040"/>
            <a:ext cx="8568952" cy="101566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Toplinska svojstva </a:t>
            </a:r>
            <a:r>
              <a:rPr lang="hr-HR" sz="2000" dirty="0" smtClean="0">
                <a:latin typeface="+mj-lt"/>
              </a:rPr>
              <a:t>PE/PCL dvoslojnih filmova ostala su nepromijenjena dodatkom </a:t>
            </a:r>
            <a:r>
              <a:rPr lang="hr-HR" sz="2000" dirty="0" smtClean="0">
                <a:latin typeface="+mj-lt"/>
              </a:rPr>
              <a:t>nanočestica, </a:t>
            </a:r>
            <a:r>
              <a:rPr lang="hr-HR" sz="2000" dirty="0" smtClean="0">
                <a:latin typeface="+mj-lt"/>
              </a:rPr>
              <a:t>a </a:t>
            </a:r>
            <a:r>
              <a:rPr lang="hr-HR" sz="2000" b="1" dirty="0" smtClean="0">
                <a:solidFill>
                  <a:srgbClr val="C00000"/>
                </a:solidFill>
                <a:latin typeface="+mj-lt"/>
              </a:rPr>
              <a:t>na povećanje toplinske postojanosti dvoslojnih filmova značajno je utjecao premazni sloj polimera polikaprolaktona.</a:t>
            </a:r>
          </a:p>
        </p:txBody>
      </p:sp>
    </p:spTree>
    <p:extLst>
      <p:ext uri="{BB962C8B-B14F-4D97-AF65-F5344CB8AC3E}">
        <p14:creationId xmlns:p14="http://schemas.microsoft.com/office/powerpoint/2010/main" val="1450915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66967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Literatura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640960" cy="5509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M</a:t>
            </a:r>
            <a:r>
              <a:rPr lang="hr-HR" sz="1600" dirty="0"/>
              <a:t>. Kurek, D. Klepac, M. Ščetar, K. Galić, S. Valić, Y. Liu, W. Yang, </a:t>
            </a:r>
            <a:r>
              <a:rPr lang="hr-HR" sz="1600" i="1" dirty="0"/>
              <a:t>Gas Barrier and Morphology Characteristics of Linear Low-Density Polyethylene and Two Different Polypropylene Films</a:t>
            </a:r>
            <a:r>
              <a:rPr lang="hr-HR" sz="1600" dirty="0"/>
              <a:t>, Polym. Bull., </a:t>
            </a:r>
            <a:r>
              <a:rPr lang="hr-HR" sz="1600" b="1" dirty="0"/>
              <a:t>67</a:t>
            </a:r>
            <a:r>
              <a:rPr lang="hr-HR" sz="1600" dirty="0"/>
              <a:t> (2011), 1293-1309.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/>
              <a:t>R.S. Cruz, G.P. Camilloto, A.C. dos Santos Pires, </a:t>
            </a:r>
            <a:r>
              <a:rPr lang="hr-HR" sz="1600" i="1" dirty="0"/>
              <a:t>Oxygen Scavengers: An Approach on Food Preservation</a:t>
            </a:r>
            <a:r>
              <a:rPr lang="hr-HR" sz="1600" dirty="0"/>
              <a:t>, InTech, Structure and Function of Food Engineering, (2012), DOI: 10.5772/48453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S.W</a:t>
            </a:r>
            <a:r>
              <a:rPr lang="hr-HR" sz="1600" dirty="0"/>
              <a:t>. Rutherford, </a:t>
            </a:r>
            <a:r>
              <a:rPr lang="hr-HR" sz="1600" i="1" dirty="0"/>
              <a:t>Polymer Permeability and Time Lag at High Concentrations of Sorbate</a:t>
            </a:r>
            <a:r>
              <a:rPr lang="hr-HR" sz="1600" dirty="0"/>
              <a:t>, J. Membr. Sci., </a:t>
            </a:r>
            <a:r>
              <a:rPr lang="hr-HR" sz="1600" b="1" dirty="0"/>
              <a:t>183</a:t>
            </a:r>
            <a:r>
              <a:rPr lang="hr-HR" sz="1600" dirty="0"/>
              <a:t> (2001), </a:t>
            </a:r>
            <a:r>
              <a:rPr lang="hr-HR" sz="1600" dirty="0" smtClean="0"/>
              <a:t>101-107.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T</a:t>
            </a:r>
            <a:r>
              <a:rPr lang="hr-HR" sz="1600" dirty="0"/>
              <a:t>. Hirvikorpi, M. Vaha-Nissi, A. Harlin, M. Karppinen, </a:t>
            </a:r>
            <a:r>
              <a:rPr lang="hr-HR" sz="1600" i="1" dirty="0"/>
              <a:t>Comparison of Some Coating Techniques to Fabricate Barrier Layers on Packaging Materials</a:t>
            </a:r>
            <a:r>
              <a:rPr lang="hr-HR" sz="1600" dirty="0"/>
              <a:t>, Thin Solid Films, </a:t>
            </a:r>
            <a:r>
              <a:rPr lang="hr-HR" sz="1600" b="1" dirty="0"/>
              <a:t>518</a:t>
            </a:r>
            <a:r>
              <a:rPr lang="hr-HR" sz="1600" dirty="0"/>
              <a:t> (2010), </a:t>
            </a:r>
            <a:r>
              <a:rPr lang="hr-HR" sz="1600" dirty="0" smtClean="0"/>
              <a:t>5463-5466.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H</a:t>
            </a:r>
            <a:r>
              <a:rPr lang="hr-HR" sz="1600" dirty="0"/>
              <a:t>. Aloui, K. Khwaldia, M. B. Slama, M. Hamdi, </a:t>
            </a:r>
            <a:r>
              <a:rPr lang="hr-HR" sz="1600" i="1" dirty="0"/>
              <a:t>Effect of Glycerol and Coating Weight on Functional Properties of Biopolymer-Coated Paper</a:t>
            </a:r>
            <a:r>
              <a:rPr lang="hr-HR" sz="1600" dirty="0"/>
              <a:t>, Carbohydr. Polym., </a:t>
            </a:r>
            <a:r>
              <a:rPr lang="hr-HR" sz="1600" b="1" dirty="0"/>
              <a:t>86 </a:t>
            </a:r>
            <a:r>
              <a:rPr lang="hr-HR" sz="1600" dirty="0"/>
              <a:t>(2011), </a:t>
            </a:r>
            <a:r>
              <a:rPr lang="hr-HR" sz="1600" dirty="0" smtClean="0"/>
              <a:t>1063-1072.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D.S</a:t>
            </a:r>
            <a:r>
              <a:rPr lang="hr-HR" sz="1600" dirty="0"/>
              <a:t>. Finch, T. Oreskovic, K. Ramadurai, C.F. Herrmann, S.M. George, R.L. Mahajan, </a:t>
            </a:r>
            <a:r>
              <a:rPr lang="hr-HR" sz="1600" i="1" dirty="0"/>
              <a:t>Biocompatibility of Atomic Layer-Deposited Alumina Thin Films</a:t>
            </a:r>
            <a:r>
              <a:rPr lang="hr-HR" sz="1600" dirty="0"/>
              <a:t>, J. Biomed. Mater. Res. A., </a:t>
            </a:r>
            <a:r>
              <a:rPr lang="hr-HR" sz="1600" b="1" dirty="0"/>
              <a:t>87A</a:t>
            </a:r>
            <a:r>
              <a:rPr lang="hr-HR" sz="1600" dirty="0"/>
              <a:t> (2008), </a:t>
            </a:r>
            <a:r>
              <a:rPr lang="hr-HR" sz="1600" dirty="0" smtClean="0"/>
              <a:t>100-106.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C</a:t>
            </a:r>
            <a:r>
              <a:rPr lang="hr-HR" sz="1600" dirty="0"/>
              <a:t>. Silvestre, D. Duraccio, S. Cimmino, Food Packaging Based on Polymer    Nanomaterials, Prog. Polym. Sci., </a:t>
            </a:r>
            <a:r>
              <a:rPr lang="hr-HR" sz="1600" b="1" dirty="0"/>
              <a:t>36</a:t>
            </a:r>
            <a:r>
              <a:rPr lang="hr-HR" sz="1600" dirty="0"/>
              <a:t> (2011), </a:t>
            </a:r>
            <a:r>
              <a:rPr lang="hr-HR" sz="1600" dirty="0" smtClean="0"/>
              <a:t>1766-1782.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Arora</a:t>
            </a:r>
            <a:r>
              <a:rPr lang="hr-HR" sz="1600" dirty="0"/>
              <a:t>, G.W. Padua, Review: Nanocomposites in Food Packaging, J. Food. Sci., </a:t>
            </a:r>
            <a:r>
              <a:rPr lang="hr-HR" sz="1600" b="1" dirty="0"/>
              <a:t>75</a:t>
            </a:r>
            <a:r>
              <a:rPr lang="hr-HR" sz="1600" dirty="0"/>
              <a:t> (2010), </a:t>
            </a:r>
            <a:r>
              <a:rPr lang="hr-HR" sz="1600" dirty="0" smtClean="0"/>
              <a:t>9-43.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J.M</a:t>
            </a:r>
            <a:r>
              <a:rPr lang="hr-HR" sz="1600" dirty="0"/>
              <a:t>. Lagaron, E. Gimenez, M.D. Sánchez-García, M.J. Ocio, A. Fendler, </a:t>
            </a:r>
            <a:r>
              <a:rPr lang="hr-HR" sz="1600" i="1" dirty="0"/>
              <a:t>NovelNanocomposites to Enhance Quality and Safety of Packaged Foods</a:t>
            </a:r>
            <a:r>
              <a:rPr lang="hr-HR" sz="1600" dirty="0"/>
              <a:t>, u: </a:t>
            </a:r>
            <a:r>
              <a:rPr lang="hr-HR" sz="1600" i="1" dirty="0"/>
              <a:t>Food Contact Polymers, Rapra Technology</a:t>
            </a:r>
            <a:r>
              <a:rPr lang="hr-HR" sz="1600" dirty="0"/>
              <a:t>, Shrewsbury, </a:t>
            </a:r>
            <a:r>
              <a:rPr lang="hr-HR" sz="1600" dirty="0" smtClean="0"/>
              <a:t>2007.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/>
              <a:t>C.F</a:t>
            </a:r>
            <a:r>
              <a:rPr lang="hr-HR" sz="1600" dirty="0"/>
              <a:t>. Struller, P.J. Kelly, N.J. Copeland, Aluminum oxide barrier coatings on polymer films for food packaging applications, Surf. Coat. Tech., </a:t>
            </a:r>
            <a:r>
              <a:rPr lang="hr-HR" sz="1600" b="1" dirty="0"/>
              <a:t>241</a:t>
            </a:r>
            <a:r>
              <a:rPr lang="hr-HR" sz="1600" dirty="0"/>
              <a:t>, 130-137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73174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2852936"/>
            <a:ext cx="8784976" cy="1080120"/>
          </a:xfrm>
          <a:prstGeom prst="rect">
            <a:avLst/>
          </a:prstGeom>
          <a:solidFill>
            <a:schemeClr val="bg1"/>
          </a:solidFill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HVALA NA PAŽNJI !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9955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3140968"/>
            <a:ext cx="8062049" cy="947514"/>
          </a:xfrm>
        </p:spPr>
        <p:txBody>
          <a:bodyPr>
            <a:normAutofit/>
          </a:bodyPr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Candara" panose="020E0502030303020204" pitchFamily="34" charset="0"/>
              </a:rPr>
              <a:t>Pravilnim izborom pojedinih slojeva </a:t>
            </a:r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monomaterijala </a:t>
            </a:r>
            <a:r>
              <a:rPr lang="vi-VN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dobije </a:t>
            </a:r>
            <a:r>
              <a:rPr lang="vi-VN" sz="1800" dirty="0">
                <a:solidFill>
                  <a:schemeClr val="tx1"/>
                </a:solidFill>
                <a:latin typeface="Candara" panose="020E0502030303020204" pitchFamily="34" charset="0"/>
              </a:rPr>
              <a:t>se laminat čija svojstva najbolje odgovaraju određenoj robi i zahtjevima tržišta uz minimalnu cijenu. </a:t>
            </a:r>
            <a:endParaRPr lang="hr-HR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23741" r="38330" b="56004"/>
          <a:stretch>
            <a:fillRect/>
          </a:stretch>
        </p:blipFill>
        <p:spPr bwMode="auto">
          <a:xfrm>
            <a:off x="4214998" y="1295680"/>
            <a:ext cx="3721257" cy="15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558" y="188640"/>
            <a:ext cx="791084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Višeslojna polimerna ambalaža</a:t>
            </a:r>
            <a:endParaRPr lang="hr-H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37"/>
          <a:stretch/>
        </p:blipFill>
        <p:spPr bwMode="auto">
          <a:xfrm>
            <a:off x="1187624" y="980728"/>
            <a:ext cx="1975086" cy="206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34442" y="4869160"/>
            <a:ext cx="7974482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BENEFITI</a:t>
            </a:r>
          </a:p>
          <a:p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Poboljšana barijerna svojstva  (na O</a:t>
            </a:r>
            <a:r>
              <a:rPr lang="hr-HR" sz="1800" baseline="-25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CO</a:t>
            </a:r>
            <a:r>
              <a:rPr lang="hr-HR" sz="1800" baseline="-25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H</a:t>
            </a:r>
            <a:r>
              <a:rPr lang="hr-HR" sz="1800" baseline="-25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O</a:t>
            </a:r>
            <a:r>
              <a:rPr lang="hr-HR" sz="1800" baseline="-25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(v)</a:t>
            </a:r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arome...)</a:t>
            </a:r>
          </a:p>
          <a:p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Poboljšana svojstva na UV i VIS zračenje</a:t>
            </a:r>
          </a:p>
          <a:p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Poboljšana toplinska </a:t>
            </a:r>
            <a:r>
              <a:rPr lang="hr-HR" sz="1800" dirty="0">
                <a:solidFill>
                  <a:schemeClr val="tx1"/>
                </a:solidFill>
                <a:latin typeface="Candara" panose="020E0502030303020204" pitchFamily="34" charset="0"/>
              </a:rPr>
              <a:t>svojstva</a:t>
            </a:r>
            <a:endParaRPr lang="hr-HR" sz="1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hr-H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Smanjenje mase ambalaže po jedinici površine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47863" y="1906112"/>
            <a:ext cx="725099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9716" y="4077072"/>
            <a:ext cx="8059878" cy="6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1800" dirty="0" smtClean="0">
                <a:solidFill>
                  <a:schemeClr val="tx1"/>
                </a:solidFill>
              </a:rPr>
              <a:t>Postupci </a:t>
            </a:r>
            <a:r>
              <a:rPr lang="hr-HR" sz="1800" dirty="0">
                <a:solidFill>
                  <a:schemeClr val="tx1"/>
                </a:solidFill>
              </a:rPr>
              <a:t>koji se </a:t>
            </a:r>
            <a:r>
              <a:rPr lang="hr-HR" sz="1800" dirty="0" smtClean="0">
                <a:solidFill>
                  <a:schemeClr val="tx1"/>
                </a:solidFill>
              </a:rPr>
              <a:t>primjenjuju </a:t>
            </a:r>
            <a:r>
              <a:rPr lang="hr-HR" sz="1800" dirty="0">
                <a:solidFill>
                  <a:schemeClr val="tx1"/>
                </a:solidFill>
              </a:rPr>
              <a:t>za </a:t>
            </a:r>
            <a:r>
              <a:rPr lang="hr-HR" sz="1800" dirty="0" smtClean="0">
                <a:solidFill>
                  <a:schemeClr val="tx1"/>
                </a:solidFill>
              </a:rPr>
              <a:t>dobivanje </a:t>
            </a:r>
            <a:r>
              <a:rPr lang="hr-HR" sz="1800" dirty="0">
                <a:solidFill>
                  <a:schemeClr val="tx1"/>
                </a:solidFill>
              </a:rPr>
              <a:t>višeslojnih polimernih materijala </a:t>
            </a:r>
            <a:r>
              <a:rPr lang="hr-HR" sz="1800" dirty="0" smtClean="0">
                <a:solidFill>
                  <a:schemeClr val="tx1"/>
                </a:solidFill>
              </a:rPr>
              <a:t>su </a:t>
            </a:r>
            <a:r>
              <a:rPr lang="hr-HR" sz="1800" dirty="0">
                <a:solidFill>
                  <a:schemeClr val="tx1"/>
                </a:solidFill>
              </a:rPr>
              <a:t>koekstrudiranje i kaširanje</a:t>
            </a:r>
            <a:endParaRPr lang="hr-HR" sz="1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18969" y="1844824"/>
            <a:ext cx="5029295" cy="2901440"/>
            <a:chOff x="1994258" y="2060848"/>
            <a:chExt cx="5438775" cy="30399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8"/>
            <a:stretch/>
          </p:blipFill>
          <p:spPr bwMode="auto">
            <a:xfrm>
              <a:off x="1994258" y="2199347"/>
              <a:ext cx="5438775" cy="290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62459" y="2060848"/>
              <a:ext cx="1432711" cy="290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POLIMERNI FILM</a:t>
              </a:r>
              <a:endPara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558" y="188640"/>
            <a:ext cx="4742490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Barijerna svojstva</a:t>
            </a:r>
            <a:endParaRPr lang="hr-HR" sz="36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07704" y="5805264"/>
            <a:ext cx="5544616" cy="430889"/>
            <a:chOff x="-214478" y="1041273"/>
            <a:chExt cx="5544616" cy="430889"/>
          </a:xfrm>
        </p:grpSpPr>
        <p:sp>
          <p:nvSpPr>
            <p:cNvPr id="19" name="Rectangle 18"/>
            <p:cNvSpPr/>
            <p:nvPr/>
          </p:nvSpPr>
          <p:spPr>
            <a:xfrm>
              <a:off x="-211232" y="1041275"/>
              <a:ext cx="5541370" cy="43088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hr-HR" sz="2200" dirty="0" smtClean="0"/>
                <a:t>   Propusnost (q)</a:t>
              </a:r>
              <a:r>
                <a:rPr lang="hr-HR" sz="2200" dirty="0"/>
                <a:t> </a:t>
              </a:r>
              <a:r>
                <a:rPr lang="hr-HR" sz="2200" dirty="0" smtClean="0"/>
                <a:t>                     Barijerna </a:t>
              </a:r>
              <a:r>
                <a:rPr lang="hr-HR" sz="2200" dirty="0"/>
                <a:t>svojstva 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945762" y="1218459"/>
              <a:ext cx="720080" cy="8858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200" dirty="0" smtClean="0"/>
            </a:p>
            <a:p>
              <a:pPr algn="ctr"/>
              <a:endParaRPr lang="hr-HR" sz="2200" dirty="0"/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2736409" y="1106166"/>
              <a:ext cx="354365" cy="22458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200"/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-283649" y="1110447"/>
              <a:ext cx="354366" cy="21602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2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7504" y="1300698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2000" b="1" dirty="0" err="1" smtClean="0"/>
              <a:t>permeacije</a:t>
            </a:r>
            <a:r>
              <a:rPr lang="hr-HR" sz="2000" b="1" dirty="0" smtClean="0"/>
              <a:t> </a:t>
            </a:r>
            <a:r>
              <a:rPr lang="hr-HR" sz="2000" b="1" dirty="0"/>
              <a:t>malih molekula plinova (O</a:t>
            </a:r>
            <a:r>
              <a:rPr lang="hr-HR" sz="2000" b="1" baseline="-25000" dirty="0"/>
              <a:t>2</a:t>
            </a:r>
            <a:r>
              <a:rPr lang="hr-HR" sz="2000" b="1" dirty="0"/>
              <a:t>, </a:t>
            </a:r>
            <a:r>
              <a:rPr lang="hr-HR" sz="2000" b="1" dirty="0" smtClean="0"/>
              <a:t>N</a:t>
            </a:r>
            <a:r>
              <a:rPr lang="hr-HR" sz="2000" b="1" baseline="-25000" dirty="0" smtClean="0"/>
              <a:t>2</a:t>
            </a:r>
            <a:r>
              <a:rPr lang="hr-HR" sz="2000" b="1" dirty="0" smtClean="0"/>
              <a:t>, </a:t>
            </a:r>
            <a:r>
              <a:rPr lang="hr-HR" sz="2000" b="1" dirty="0"/>
              <a:t>CO</a:t>
            </a:r>
            <a:r>
              <a:rPr lang="hr-HR" sz="2000" b="1" baseline="-25000" dirty="0"/>
              <a:t>2</a:t>
            </a:r>
            <a:r>
              <a:rPr lang="hr-HR" sz="2000" b="1" dirty="0"/>
              <a:t> ili H</a:t>
            </a:r>
            <a:r>
              <a:rPr lang="hr-HR" sz="2000" b="1" baseline="-25000" dirty="0"/>
              <a:t>2</a:t>
            </a:r>
            <a:r>
              <a:rPr lang="hr-HR" sz="2000" b="1" dirty="0"/>
              <a:t>O</a:t>
            </a:r>
            <a:r>
              <a:rPr lang="hr-HR" sz="2000" b="1" baseline="-25000" dirty="0"/>
              <a:t>(v)</a:t>
            </a:r>
            <a:r>
              <a:rPr lang="hr-HR" sz="2000" b="1" dirty="0"/>
              <a:t>) kroz polimerni film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 t="71683" r="33752" b="1310"/>
          <a:stretch/>
        </p:blipFill>
        <p:spPr bwMode="auto">
          <a:xfrm>
            <a:off x="3851919" y="4653136"/>
            <a:ext cx="1442627" cy="828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48063" r="70767" b="24707"/>
          <a:stretch/>
        </p:blipFill>
        <p:spPr bwMode="auto">
          <a:xfrm>
            <a:off x="2403738" y="3573016"/>
            <a:ext cx="1303467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9" t="43935" r="2761" b="28180"/>
          <a:stretch/>
        </p:blipFill>
        <p:spPr bwMode="auto">
          <a:xfrm>
            <a:off x="5686602" y="3573016"/>
            <a:ext cx="1261662" cy="877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11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558" y="188640"/>
            <a:ext cx="5390562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Barijerna svojstva</a:t>
            </a:r>
            <a:endParaRPr lang="hr-H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22171" y="1552379"/>
            <a:ext cx="284454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I Fickov zakon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000" y="2669429"/>
            <a:ext cx="284454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Fickov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zakon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00606" y="2495215"/>
                <a:ext cx="1521891" cy="717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𝝏</m:t>
                          </m:r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𝒄</m:t>
                          </m:r>
                        </m:num>
                        <m:den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𝝏</m:t>
                          </m:r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𝒕</m:t>
                          </m:r>
                        </m:den>
                      </m:f>
                      <m:r>
                        <a:rPr lang="hr-HR" sz="2000" b="1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=</m:t>
                      </m:r>
                      <m:r>
                        <a:rPr lang="hr-HR" sz="2000" b="1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𝑫</m:t>
                      </m:r>
                      <m:f>
                        <m:fPr>
                          <m:ctrlPr>
                            <a:rPr lang="hr-HR" sz="20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hr-HR" sz="2000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𝒄</m:t>
                          </m:r>
                        </m:num>
                        <m:den>
                          <m:r>
                            <a:rPr lang="hr-HR" sz="2000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𝝏</m:t>
                          </m:r>
                          <m:sSup>
                            <m:sSupPr>
                              <m:ctrlPr>
                                <a:rPr lang="hr-HR" sz="20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hr-HR" sz="2000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06" y="2495215"/>
                <a:ext cx="1521891" cy="71776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3402" y="3697867"/>
            <a:ext cx="284454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Sorpcija ili </a:t>
            </a:r>
          </a:p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koeficijent toplljivosti (S)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182" y="4965925"/>
            <a:ext cx="15348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r-HR" sz="2000" b="1" dirty="0"/>
              <a:t>P = D </a:t>
            </a:r>
            <a:r>
              <a:rPr lang="hr-HR" sz="2000" b="1" dirty="0" smtClean="0"/>
              <a:t>∙ S</a:t>
            </a:r>
            <a:endParaRPr lang="hr-HR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87755" y="6062525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Propusnost (q)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13182" y="5969038"/>
                <a:ext cx="1534882" cy="5563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hr-HR" sz="2000" b="1" dirty="0" smtClean="0">
                    <a:solidFill>
                      <a:prstClr val="black"/>
                    </a:solidFill>
                    <a:latin typeface="+mj-lt"/>
                  </a:rPr>
                  <a:t>q </a:t>
                </a:r>
                <a:r>
                  <a:rPr lang="hr-HR" sz="2000" b="1" dirty="0">
                    <a:solidFill>
                      <a:prstClr val="black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hr-HR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hr-HR" sz="20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182" y="5969038"/>
                <a:ext cx="1534882" cy="5563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637" y="4981314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Koeficijent permeacije (P)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00606" y="3820978"/>
                <a:ext cx="1534881" cy="5747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hr-HR" sz="2000" b="1" dirty="0" smtClean="0"/>
                  <a:t>S =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r-H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hr-HR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endParaRPr lang="hr-HR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06" y="3820978"/>
                <a:ext cx="1534881" cy="57477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796136" y="1256139"/>
            <a:ext cx="2970999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dirty="0" smtClean="0"/>
              <a:t>c = gradijent koncentracije	</a:t>
            </a:r>
          </a:p>
          <a:p>
            <a:r>
              <a:rPr lang="hr-HR" dirty="0" smtClean="0"/>
              <a:t>x = debljina polimernog filma</a:t>
            </a:r>
          </a:p>
          <a:p>
            <a:r>
              <a:rPr lang="hr-HR" dirty="0" smtClean="0"/>
              <a:t>D = koeficijent difuzije</a:t>
            </a:r>
            <a:endParaRPr lang="hr-HR" dirty="0"/>
          </a:p>
        </p:txBody>
      </p:sp>
      <p:sp>
        <p:nvSpPr>
          <p:cNvPr id="19" name="Rectangle 18"/>
          <p:cNvSpPr/>
          <p:nvPr/>
        </p:nvSpPr>
        <p:spPr>
          <a:xfrm>
            <a:off x="5796137" y="3559367"/>
            <a:ext cx="297099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dirty="0" smtClean="0"/>
              <a:t>c = </a:t>
            </a:r>
            <a:r>
              <a:rPr lang="hr-HR" dirty="0" err="1" smtClean="0"/>
              <a:t>konc</a:t>
            </a:r>
            <a:r>
              <a:rPr lang="hr-HR" dirty="0" smtClean="0"/>
              <a:t>. </a:t>
            </a:r>
            <a:r>
              <a:rPr lang="hr-HR" dirty="0" err="1" smtClean="0"/>
              <a:t>permeacijske</a:t>
            </a:r>
            <a:r>
              <a:rPr lang="hr-HR" dirty="0" smtClean="0"/>
              <a:t> tvari </a:t>
            </a:r>
          </a:p>
          <a:p>
            <a:r>
              <a:rPr lang="hr-HR" dirty="0" smtClean="0"/>
              <a:t>       kod ravnotežnih uvjeta</a:t>
            </a:r>
          </a:p>
          <a:p>
            <a:r>
              <a:rPr lang="hr-HR" dirty="0" smtClean="0"/>
              <a:t>p = parcijalni tlak </a:t>
            </a: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5780112" y="2692847"/>
            <a:ext cx="297099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dirty="0"/>
              <a:t>- ravnotežno stanje sistema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6137" y="4993457"/>
            <a:ext cx="297099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dirty="0"/>
              <a:t>D = koeficijent difuzije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6137" y="6062525"/>
            <a:ext cx="297099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dirty="0"/>
              <a:t>d = debljina polimera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600606" y="1466009"/>
                <a:ext cx="1509315" cy="5420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hr-HR" sz="2000" b="1" dirty="0" smtClean="0">
                    <a:effectLst/>
                    <a:ea typeface="Batang"/>
                    <a:cs typeface="Times New Roman"/>
                  </a:rPr>
                  <a:t>J</a:t>
                </a:r>
                <a:r>
                  <a:rPr lang="hr-HR" sz="2000" b="1" baseline="-25000" dirty="0" smtClean="0">
                    <a:effectLst/>
                    <a:ea typeface="Batang"/>
                    <a:cs typeface="Times New Roman"/>
                  </a:rPr>
                  <a:t>x</a:t>
                </a:r>
                <a:r>
                  <a:rPr lang="hr-HR" sz="2000" b="1" dirty="0" smtClean="0">
                    <a:effectLst/>
                    <a:ea typeface="Batang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b="1" i="1">
                        <a:effectLst/>
                        <a:latin typeface="Cambria Math"/>
                        <a:ea typeface="Batang"/>
                        <a:cs typeface="Times New Roman"/>
                      </a:rPr>
                      <m:t>=</m:t>
                    </m:r>
                    <m:r>
                      <a:rPr lang="hr-HR" sz="2000" b="1" i="1" smtClean="0">
                        <a:effectLst/>
                        <a:latin typeface="Cambria Math"/>
                        <a:ea typeface="Batang"/>
                        <a:cs typeface="Times New Roman"/>
                      </a:rPr>
                      <m:t>−</m:t>
                    </m:r>
                    <m:r>
                      <a:rPr lang="hr-HR" sz="2000" b="1" i="1">
                        <a:effectLst/>
                        <a:latin typeface="Cambria Math"/>
                        <a:ea typeface="Batang"/>
                        <a:cs typeface="Times New Roman"/>
                      </a:rPr>
                      <m:t>𝑫</m:t>
                    </m:r>
                    <m:f>
                      <m:fPr>
                        <m:ctrlPr>
                          <a:rPr lang="hr-HR" sz="20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r-HR" sz="20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hr-HR" sz="20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𝝏</m:t>
                        </m:r>
                        <m:r>
                          <a:rPr lang="hr-HR" sz="2000" b="1" i="1" smtClean="0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𝒙</m:t>
                        </m:r>
                      </m:den>
                    </m:f>
                  </m:oMath>
                </a14:m>
                <a:endParaRPr lang="hr-HR" sz="20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06" y="1466009"/>
                <a:ext cx="1509315" cy="54207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57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 animBg="1"/>
      <p:bldP spid="12" grpId="0" animBg="1"/>
      <p:bldP spid="20" grpId="0" animBg="1"/>
      <p:bldP spid="21" grpId="0" animBg="1"/>
      <p:bldP spid="11" grpId="0" animBg="1"/>
      <p:bldP spid="13" grpId="0" animBg="1"/>
      <p:bldP spid="16" grpId="0" animBg="1"/>
      <p:bldP spid="19" grpId="0" animBg="1"/>
      <p:bldP spid="2" grpId="0" animBg="1"/>
      <p:bldP spid="4" grpId="0" animBg="1"/>
      <p:bldP spid="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288" y="5541620"/>
            <a:ext cx="788226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450301" y="4239366"/>
            <a:ext cx="788226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431658" y="2167696"/>
            <a:ext cx="7882260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1558" y="188640"/>
            <a:ext cx="855891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r-HR" sz="3600" b="1" dirty="0" err="1" smtClean="0"/>
              <a:t>Barijerna</a:t>
            </a:r>
            <a:r>
              <a:rPr lang="hr-HR" sz="3600" b="1" dirty="0" smtClean="0"/>
              <a:t> svojstva polimera</a:t>
            </a:r>
            <a:endParaRPr lang="hr-H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475656" y="1268760"/>
            <a:ext cx="590443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pl-PL" sz="2400" b="1" dirty="0"/>
              <a:t>PROPUSNOST NA PLINOVE I VODENU PARU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719" y="5537845"/>
            <a:ext cx="2769692" cy="6617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chemeClr val="bg1"/>
                </a:solidFill>
              </a:rPr>
              <a:t>NISKO </a:t>
            </a:r>
            <a:r>
              <a:rPr lang="hr-HR" sz="2200" b="1" dirty="0" smtClean="0">
                <a:solidFill>
                  <a:schemeClr val="bg1"/>
                </a:solidFill>
              </a:rPr>
              <a:t>BARIJERNI</a:t>
            </a:r>
          </a:p>
          <a:p>
            <a:endParaRPr lang="hr-HR" sz="15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7499" y="546787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200" b="1" dirty="0"/>
              <a:t>Polietilen niske gustoće (LDPE)</a:t>
            </a:r>
          </a:p>
          <a:p>
            <a:r>
              <a:rPr lang="hr-HR" sz="2200" dirty="0"/>
              <a:t>Polistiren (PS)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7771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200" dirty="0"/>
              <a:t>Polietilen visoke gustoće (HDPE)</a:t>
            </a:r>
          </a:p>
          <a:p>
            <a:r>
              <a:rPr lang="hr-HR" sz="2200" dirty="0"/>
              <a:t>Polipropilen (PP)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9142" y="216769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200" dirty="0"/>
              <a:t>Orijentirani polipropilen (OPP)</a:t>
            </a:r>
          </a:p>
          <a:p>
            <a:r>
              <a:rPr lang="hr-HR" sz="2200" dirty="0"/>
              <a:t>Poliamid (PA)</a:t>
            </a:r>
          </a:p>
          <a:p>
            <a:r>
              <a:rPr lang="hr-HR" sz="2200" dirty="0"/>
              <a:t>Poli(viniliden-klorid) (PVDC)</a:t>
            </a:r>
          </a:p>
          <a:p>
            <a:r>
              <a:rPr lang="hr-HR" sz="2200" dirty="0"/>
              <a:t>Poli(etilen-tereftalat) (PET</a:t>
            </a:r>
            <a:r>
              <a:rPr lang="hr-HR" sz="2200" dirty="0" smtClean="0"/>
              <a:t>)</a:t>
            </a:r>
            <a:endParaRPr lang="hr-HR" sz="2200" dirty="0"/>
          </a:p>
        </p:txBody>
      </p:sp>
      <p:sp>
        <p:nvSpPr>
          <p:cNvPr id="18" name="Rectangle 17"/>
          <p:cNvSpPr/>
          <p:nvPr/>
        </p:nvSpPr>
        <p:spPr>
          <a:xfrm>
            <a:off x="421719" y="4260393"/>
            <a:ext cx="2769692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200" b="1" dirty="0" smtClean="0"/>
              <a:t>SREDNJE BARIJERNI</a:t>
            </a:r>
          </a:p>
          <a:p>
            <a:endParaRPr lang="hr-HR" sz="1300" b="1" dirty="0"/>
          </a:p>
        </p:txBody>
      </p:sp>
      <p:sp>
        <p:nvSpPr>
          <p:cNvPr id="19" name="Rectangle 18"/>
          <p:cNvSpPr/>
          <p:nvPr/>
        </p:nvSpPr>
        <p:spPr>
          <a:xfrm>
            <a:off x="435783" y="2188526"/>
            <a:ext cx="276969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hr-HR" sz="2200" b="1" dirty="0" smtClean="0"/>
          </a:p>
          <a:p>
            <a:r>
              <a:rPr lang="hr-HR" sz="2200" b="1" dirty="0" smtClean="0"/>
              <a:t>VISOKO BARIJERNI</a:t>
            </a:r>
            <a:endParaRPr lang="hr-HR" sz="2200" b="1" dirty="0"/>
          </a:p>
          <a:p>
            <a:endParaRPr lang="hr-HR" sz="2200" b="1" dirty="0" smtClean="0"/>
          </a:p>
          <a:p>
            <a:endParaRPr lang="hr-H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301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4" grpId="0" animBg="1"/>
      <p:bldP spid="5" grpId="0"/>
      <p:bldP spid="6" grpId="0"/>
      <p:bldP spid="8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1558" y="188640"/>
            <a:ext cx="539056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Aktivna ambalaža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33217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000" b="1" dirty="0" smtClean="0"/>
              <a:t>Sadrži ciljane aktivne tvari koje ambalaži daju specifično funkcijsko svojstvo jer mogu apsorbirati tvari </a:t>
            </a:r>
            <a:r>
              <a:rPr lang="hr-HR" sz="2000" b="1" dirty="0"/>
              <a:t>iz </a:t>
            </a:r>
            <a:r>
              <a:rPr lang="hr-HR" sz="2000" b="1" dirty="0" smtClean="0"/>
              <a:t>hrane ili njezine </a:t>
            </a:r>
            <a:r>
              <a:rPr lang="hr-HR" sz="2000" b="1" dirty="0"/>
              <a:t>okoline u </a:t>
            </a:r>
            <a:r>
              <a:rPr lang="hr-HR" sz="2000" b="1" dirty="0" smtClean="0"/>
              <a:t>ambalažu i tako produljiti njezin vijek trajanja.</a:t>
            </a:r>
            <a:endParaRPr lang="hr-H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5373216"/>
            <a:ext cx="23314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b="1" dirty="0" err="1"/>
              <a:t>Aktivne</a:t>
            </a:r>
            <a:r>
              <a:rPr lang="it-IT" b="1" dirty="0"/>
              <a:t> </a:t>
            </a:r>
            <a:r>
              <a:rPr lang="it-IT" b="1" dirty="0" err="1"/>
              <a:t>tvari</a:t>
            </a:r>
            <a:r>
              <a:rPr lang="it-IT" b="1" dirty="0"/>
              <a:t> su: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apsorberi</a:t>
            </a:r>
            <a:r>
              <a:rPr lang="it-IT" dirty="0"/>
              <a:t>  </a:t>
            </a:r>
            <a:r>
              <a:rPr lang="it-IT" dirty="0" smtClean="0"/>
              <a:t>O</a:t>
            </a:r>
            <a:r>
              <a:rPr lang="it-IT" baseline="-25000" dirty="0" smtClean="0"/>
              <a:t>2</a:t>
            </a:r>
            <a:r>
              <a:rPr lang="it-IT" dirty="0" smtClean="0"/>
              <a:t>, </a:t>
            </a:r>
            <a:endParaRPr lang="hr-HR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dirty="0" err="1" smtClean="0"/>
              <a:t>apsorberi</a:t>
            </a:r>
            <a:r>
              <a:rPr lang="hr-HR" dirty="0" smtClean="0"/>
              <a:t> </a:t>
            </a:r>
            <a:r>
              <a:rPr lang="it-IT" dirty="0" smtClean="0"/>
              <a:t>CO</a:t>
            </a:r>
            <a:r>
              <a:rPr lang="it-IT" baseline="-25000" dirty="0" smtClean="0"/>
              <a:t>2</a:t>
            </a:r>
            <a:endParaRPr lang="hr-HR" baseline="-25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dirty="0" err="1"/>
              <a:t>apsorberi</a:t>
            </a:r>
            <a:r>
              <a:rPr lang="hr-HR" dirty="0"/>
              <a:t> </a:t>
            </a:r>
            <a:r>
              <a:rPr lang="hr-HR" dirty="0" smtClean="0"/>
              <a:t>H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(v)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5530006"/>
            <a:ext cx="424847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b="1" dirty="0" smtClean="0"/>
              <a:t>Primjena:</a:t>
            </a:r>
            <a:endParaRPr lang="hr-HR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dirty="0"/>
              <a:t>višeslojni polimerni </a:t>
            </a:r>
            <a:r>
              <a:rPr lang="hr-HR" dirty="0" smtClean="0"/>
              <a:t>filmovi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dirty="0" smtClean="0"/>
              <a:t>polimerni </a:t>
            </a:r>
            <a:r>
              <a:rPr lang="hr-HR" dirty="0"/>
              <a:t>(</a:t>
            </a:r>
            <a:r>
              <a:rPr lang="hr-HR" dirty="0" smtClean="0"/>
              <a:t>nano)kompoziti</a:t>
            </a:r>
            <a:endParaRPr lang="hr-HR" dirty="0"/>
          </a:p>
        </p:txBody>
      </p:sp>
      <p:sp>
        <p:nvSpPr>
          <p:cNvPr id="9" name="Right Arrow 8"/>
          <p:cNvSpPr/>
          <p:nvPr/>
        </p:nvSpPr>
        <p:spPr>
          <a:xfrm>
            <a:off x="3203848" y="5733256"/>
            <a:ext cx="10529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" name="Group 3"/>
          <p:cNvGrpSpPr/>
          <p:nvPr/>
        </p:nvGrpSpPr>
        <p:grpSpPr>
          <a:xfrm>
            <a:off x="1691680" y="2564904"/>
            <a:ext cx="5688632" cy="2419697"/>
            <a:chOff x="1619672" y="2377455"/>
            <a:chExt cx="5688632" cy="2419697"/>
          </a:xfrm>
        </p:grpSpPr>
        <p:pic>
          <p:nvPicPr>
            <p:cNvPr id="7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t="13918" r="18208" b="13824"/>
            <a:stretch/>
          </p:blipFill>
          <p:spPr bwMode="auto">
            <a:xfrm>
              <a:off x="1619672" y="2708920"/>
              <a:ext cx="5688632" cy="2088232"/>
            </a:xfrm>
            <a:prstGeom prst="rect">
              <a:avLst/>
            </a:prstGeom>
            <a:noFill/>
            <a:ln w="3175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t="1460" r="18208" b="88573"/>
            <a:stretch/>
          </p:blipFill>
          <p:spPr bwMode="auto">
            <a:xfrm>
              <a:off x="1619672" y="2377455"/>
              <a:ext cx="5688632" cy="288032"/>
            </a:xfrm>
            <a:prstGeom prst="rect">
              <a:avLst/>
            </a:prstGeom>
            <a:noFill/>
            <a:ln w="3175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35696" y="4149080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hrana</a:t>
              </a:r>
              <a:endParaRPr lang="hr-HR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208" y="4437112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hrana</a:t>
              </a:r>
              <a:endParaRPr lang="hr-H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34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1520" y="1641411"/>
            <a:ext cx="8448263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313131"/>
                </a:solidFill>
              </a:rPr>
              <a:t>Kemijski na sebe vežu </a:t>
            </a:r>
            <a:r>
              <a:rPr lang="hr-HR" b="1" dirty="0">
                <a:solidFill>
                  <a:srgbClr val="313131"/>
                </a:solidFill>
              </a:rPr>
              <a:t>O</a:t>
            </a:r>
            <a:r>
              <a:rPr lang="hr-HR" b="1" baseline="-25000" dirty="0">
                <a:solidFill>
                  <a:srgbClr val="313131"/>
                </a:solidFill>
              </a:rPr>
              <a:t>2</a:t>
            </a:r>
            <a:r>
              <a:rPr lang="hr-HR" b="1" dirty="0">
                <a:solidFill>
                  <a:srgbClr val="313131"/>
                </a:solidFill>
              </a:rPr>
              <a:t>  – </a:t>
            </a:r>
            <a:r>
              <a:rPr lang="hr-HR" b="1" dirty="0" smtClean="0">
                <a:solidFill>
                  <a:srgbClr val="313131"/>
                </a:solidFill>
              </a:rPr>
              <a:t> znatno usporavaju njegovu permeaciju kroz film vezanjem na površini te usporavaju reakcije oksidacije hrane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63688" y="2649523"/>
                <a:ext cx="4248472" cy="18440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hr-HR" dirty="0"/>
                  <a:t>Fe → Fe</a:t>
                </a:r>
                <a:r>
                  <a:rPr lang="hr-HR" baseline="30000" dirty="0"/>
                  <a:t>2+ </a:t>
                </a:r>
                <a:r>
                  <a:rPr lang="hr-HR" dirty="0"/>
                  <a:t>+ 2e</a:t>
                </a:r>
                <a:r>
                  <a:rPr lang="hr-HR" baseline="30000" dirty="0" smtClean="0"/>
                  <a:t>−</a:t>
                </a:r>
              </a:p>
              <a:p>
                <a:endParaRPr lang="hr-HR" sz="9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i="1">
                        <a:latin typeface="Cambria Math"/>
                      </a:rPr>
                      <m:t> </m:t>
                    </m:r>
                  </m:oMath>
                </a14:m>
                <a:r>
                  <a:rPr lang="hr-HR" dirty="0"/>
                  <a:t>O</a:t>
                </a:r>
                <a:r>
                  <a:rPr lang="hr-HR" baseline="-25000" dirty="0"/>
                  <a:t>2 </a:t>
                </a:r>
                <a:r>
                  <a:rPr lang="hr-HR" dirty="0"/>
                  <a:t>+ H</a:t>
                </a:r>
                <a:r>
                  <a:rPr lang="hr-HR" baseline="-25000" dirty="0"/>
                  <a:t>2</a:t>
                </a:r>
                <a:r>
                  <a:rPr lang="hr-HR" dirty="0"/>
                  <a:t>O + 2e</a:t>
                </a:r>
                <a:r>
                  <a:rPr lang="hr-HR" baseline="30000" dirty="0"/>
                  <a:t>−</a:t>
                </a:r>
                <a:r>
                  <a:rPr lang="hr-HR" dirty="0"/>
                  <a:t> → 2OH</a:t>
                </a:r>
                <a:r>
                  <a:rPr lang="hr-HR" baseline="30000" dirty="0"/>
                  <a:t>−</a:t>
                </a:r>
                <a:endParaRPr lang="hr-HR" dirty="0"/>
              </a:p>
              <a:p>
                <a:endParaRPr lang="hr-HR" sz="900" dirty="0" smtClean="0"/>
              </a:p>
              <a:p>
                <a:r>
                  <a:rPr lang="hr-HR" dirty="0" smtClean="0"/>
                  <a:t>Fe</a:t>
                </a:r>
                <a:r>
                  <a:rPr lang="hr-HR" baseline="30000" dirty="0" smtClean="0"/>
                  <a:t>2</a:t>
                </a:r>
                <a:r>
                  <a:rPr lang="hr-HR" baseline="30000" dirty="0"/>
                  <a:t>+</a:t>
                </a:r>
                <a:r>
                  <a:rPr lang="hr-HR" dirty="0"/>
                  <a:t> + 2OH</a:t>
                </a:r>
                <a:r>
                  <a:rPr lang="hr-HR" baseline="30000" dirty="0"/>
                  <a:t>−</a:t>
                </a:r>
                <a:r>
                  <a:rPr lang="hr-HR" dirty="0"/>
                  <a:t> → Fe(OH)</a:t>
                </a:r>
                <a:r>
                  <a:rPr lang="hr-HR" baseline="-25000" dirty="0"/>
                  <a:t>2</a:t>
                </a:r>
                <a:endParaRPr lang="hr-HR" dirty="0"/>
              </a:p>
              <a:p>
                <a:endParaRPr lang="hr-HR" sz="900" dirty="0" smtClean="0"/>
              </a:p>
              <a:p>
                <a:r>
                  <a:rPr lang="hr-HR" dirty="0" smtClean="0"/>
                  <a:t>Fe(OH)</a:t>
                </a:r>
                <a:r>
                  <a:rPr lang="hr-HR" baseline="-25000" dirty="0" smtClean="0"/>
                  <a:t>2</a:t>
                </a:r>
                <a:r>
                  <a:rPr lang="hr-HR" dirty="0" smtClean="0"/>
                  <a:t> </a:t>
                </a:r>
                <a:r>
                  <a:rPr lang="hr-HR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hr-HR" i="1">
                        <a:latin typeface="Cambria Math"/>
                      </a:rPr>
                      <m:t> </m:t>
                    </m:r>
                  </m:oMath>
                </a14:m>
                <a:r>
                  <a:rPr lang="hr-HR" dirty="0"/>
                  <a:t>O</a:t>
                </a:r>
                <a:r>
                  <a:rPr lang="hr-HR" baseline="-25000" dirty="0"/>
                  <a:t>2</a:t>
                </a:r>
                <a:r>
                  <a:rPr lang="hr-HR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i="1">
                        <a:latin typeface="Cambria Math"/>
                      </a:rPr>
                      <m:t> </m:t>
                    </m:r>
                  </m:oMath>
                </a14:m>
                <a:r>
                  <a:rPr lang="hr-HR" dirty="0"/>
                  <a:t>H</a:t>
                </a:r>
                <a:r>
                  <a:rPr lang="hr-HR" baseline="-25000" dirty="0"/>
                  <a:t>2</a:t>
                </a:r>
                <a:r>
                  <a:rPr lang="hr-HR" dirty="0"/>
                  <a:t>O → Fe(OH)</a:t>
                </a:r>
                <a:r>
                  <a:rPr lang="hr-HR" baseline="-25000" dirty="0"/>
                  <a:t>3</a:t>
                </a:r>
                <a:endParaRPr lang="hr-H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49523"/>
                <a:ext cx="4248472" cy="1844095"/>
              </a:xfrm>
              <a:prstGeom prst="rect">
                <a:avLst/>
              </a:prstGeom>
              <a:blipFill rotWithShape="1">
                <a:blip r:embed="rId3"/>
                <a:stretch>
                  <a:fillRect l="-855" t="-974" b="-6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251520" y="188640"/>
            <a:ext cx="777686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Primjena aktivnih nanočestica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8236" y="1052736"/>
            <a:ext cx="227111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prstClr val="black"/>
                </a:solidFill>
                <a:latin typeface="+mj-lt"/>
              </a:rPr>
              <a:t>APSORBERI KISIKA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236" y="2289483"/>
            <a:ext cx="844826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dirty="0" smtClean="0">
                <a:solidFill>
                  <a:srgbClr val="313131"/>
                </a:solidFill>
              </a:rPr>
              <a:t>nanočestice metala i metalnih oksida</a:t>
            </a:r>
            <a:endParaRPr lang="hr-HR" dirty="0">
              <a:solidFill>
                <a:srgbClr val="31313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8236" y="4869160"/>
            <a:ext cx="3279223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prstClr val="black"/>
                </a:solidFill>
                <a:latin typeface="+mj-lt"/>
              </a:rPr>
              <a:t>APSORBERI VODENE PARE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688" y="5733256"/>
            <a:ext cx="42484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2Al</a:t>
            </a:r>
            <a:r>
              <a:rPr lang="pt-BR" sz="1600" baseline="-25000" dirty="0">
                <a:solidFill>
                  <a:schemeClr val="tx1"/>
                </a:solidFill>
              </a:rPr>
              <a:t>2</a:t>
            </a:r>
            <a:r>
              <a:rPr lang="pt-BR" sz="1600" dirty="0">
                <a:solidFill>
                  <a:schemeClr val="tx1"/>
                </a:solidFill>
              </a:rPr>
              <a:t>O</a:t>
            </a:r>
            <a:r>
              <a:rPr lang="pt-BR" sz="1600" baseline="-25000" dirty="0">
                <a:solidFill>
                  <a:schemeClr val="tx1"/>
                </a:solidFill>
              </a:rPr>
              <a:t>3</a:t>
            </a:r>
            <a:r>
              <a:rPr lang="pt-BR" sz="1600" dirty="0">
                <a:solidFill>
                  <a:schemeClr val="tx1"/>
                </a:solidFill>
              </a:rPr>
              <a:t> (s) + 6H</a:t>
            </a:r>
            <a:r>
              <a:rPr lang="pt-BR" sz="1600" baseline="30000" dirty="0">
                <a:solidFill>
                  <a:schemeClr val="tx1"/>
                </a:solidFill>
              </a:rPr>
              <a:t>+</a:t>
            </a:r>
            <a:r>
              <a:rPr lang="pt-BR" sz="1600" dirty="0">
                <a:solidFill>
                  <a:schemeClr val="tx1"/>
                </a:solidFill>
              </a:rPr>
              <a:t> (aq) -&gt; Al</a:t>
            </a:r>
            <a:r>
              <a:rPr lang="pt-BR" sz="1600" baseline="30000" dirty="0">
                <a:solidFill>
                  <a:schemeClr val="tx1"/>
                </a:solidFill>
              </a:rPr>
              <a:t>3+ </a:t>
            </a:r>
            <a:r>
              <a:rPr lang="pt-BR" sz="1600" dirty="0">
                <a:solidFill>
                  <a:schemeClr val="tx1"/>
                </a:solidFill>
              </a:rPr>
              <a:t>(aq) + 3H</a:t>
            </a:r>
            <a:r>
              <a:rPr lang="pt-BR" sz="1600" baseline="-25000" dirty="0">
                <a:solidFill>
                  <a:schemeClr val="tx1"/>
                </a:solidFill>
              </a:rPr>
              <a:t>2</a:t>
            </a:r>
            <a:r>
              <a:rPr lang="pt-BR" sz="1600" dirty="0">
                <a:solidFill>
                  <a:schemeClr val="tx1"/>
                </a:solidFill>
              </a:rPr>
              <a:t>O (l) </a:t>
            </a:r>
            <a:endParaRPr lang="hr-HR" sz="1600" dirty="0" smtClean="0">
              <a:solidFill>
                <a:schemeClr val="tx1"/>
              </a:solidFill>
            </a:endParaRPr>
          </a:p>
          <a:p>
            <a:endParaRPr lang="hr-HR" sz="8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2Al</a:t>
            </a:r>
            <a:r>
              <a:rPr lang="pt-BR" sz="1600" baseline="-25000" dirty="0">
                <a:solidFill>
                  <a:schemeClr val="tx1"/>
                </a:solidFill>
              </a:rPr>
              <a:t>2</a:t>
            </a:r>
            <a:r>
              <a:rPr lang="pt-BR" sz="1600" dirty="0">
                <a:solidFill>
                  <a:schemeClr val="tx1"/>
                </a:solidFill>
              </a:rPr>
              <a:t>O</a:t>
            </a:r>
            <a:r>
              <a:rPr lang="pt-BR" sz="1600" baseline="-25000" dirty="0">
                <a:solidFill>
                  <a:schemeClr val="tx1"/>
                </a:solidFill>
              </a:rPr>
              <a:t>3</a:t>
            </a:r>
            <a:r>
              <a:rPr lang="pt-BR" sz="1600" dirty="0">
                <a:solidFill>
                  <a:schemeClr val="tx1"/>
                </a:solidFill>
              </a:rPr>
              <a:t> (s) + 2OH</a:t>
            </a:r>
            <a:r>
              <a:rPr lang="pt-BR" sz="1600" baseline="30000" dirty="0">
                <a:solidFill>
                  <a:schemeClr val="tx1"/>
                </a:solidFill>
              </a:rPr>
              <a:t>- </a:t>
            </a:r>
            <a:r>
              <a:rPr lang="pt-BR" sz="1600" dirty="0">
                <a:solidFill>
                  <a:schemeClr val="tx1"/>
                </a:solidFill>
              </a:rPr>
              <a:t>(aq) -&gt; AlO</a:t>
            </a:r>
            <a:r>
              <a:rPr lang="pt-BR" sz="1600" baseline="30000" dirty="0">
                <a:solidFill>
                  <a:schemeClr val="tx1"/>
                </a:solidFill>
              </a:rPr>
              <a:t>2-</a:t>
            </a:r>
            <a:r>
              <a:rPr lang="pt-BR" sz="1600" dirty="0">
                <a:solidFill>
                  <a:schemeClr val="tx1"/>
                </a:solidFill>
              </a:rPr>
              <a:t> (aq) + H</a:t>
            </a:r>
            <a:r>
              <a:rPr lang="pt-BR" sz="1600" baseline="-25000" dirty="0">
                <a:solidFill>
                  <a:schemeClr val="tx1"/>
                </a:solidFill>
              </a:rPr>
              <a:t>2</a:t>
            </a:r>
            <a:r>
              <a:rPr lang="pt-BR" sz="1600" dirty="0">
                <a:solidFill>
                  <a:schemeClr val="tx1"/>
                </a:solidFill>
              </a:rPr>
              <a:t>O (l)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3" y="5301208"/>
            <a:ext cx="799288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dirty="0">
                <a:solidFill>
                  <a:srgbClr val="313131"/>
                </a:solidFill>
              </a:rPr>
              <a:t>a</a:t>
            </a:r>
            <a:r>
              <a:rPr lang="hr-HR" dirty="0" smtClean="0">
                <a:solidFill>
                  <a:srgbClr val="313131"/>
                </a:solidFill>
              </a:rPr>
              <a:t>luminijev oksid</a:t>
            </a:r>
            <a:endParaRPr lang="hr-HR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6" grpId="0"/>
      <p:bldP spid="10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236" y="1242626"/>
            <a:ext cx="8280920" cy="1754326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558" y="188640"/>
            <a:ext cx="855891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Zdravstvena ispravnost ambalaže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6711" y="2466762"/>
            <a:ext cx="7128793" cy="48982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ko-KR" sz="1800" b="1" dirty="0" smtClean="0">
                <a:latin typeface="+mj-lt"/>
                <a:ea typeface="굴림" charset="-127"/>
              </a:rPr>
              <a:t>PRETPOSTAVKA: </a:t>
            </a:r>
            <a:r>
              <a:rPr lang="hr-HR" altLang="ko-KR" sz="1800" dirty="0" smtClean="0">
                <a:latin typeface="+mj-lt"/>
                <a:ea typeface="굴림" charset="-127"/>
              </a:rPr>
              <a:t>1 </a:t>
            </a:r>
            <a:r>
              <a:rPr lang="hr-HR" altLang="ko-KR" sz="1800" dirty="0">
                <a:latin typeface="+mj-lt"/>
                <a:ea typeface="굴림" charset="-127"/>
              </a:rPr>
              <a:t>kg hrane </a:t>
            </a:r>
            <a:r>
              <a:rPr lang="hr-HR" altLang="ko-KR" sz="1800" dirty="0" smtClean="0">
                <a:latin typeface="+mj-lt"/>
                <a:ea typeface="굴림" charset="-127"/>
              </a:rPr>
              <a:t>upakirano </a:t>
            </a:r>
            <a:r>
              <a:rPr lang="hr-HR" altLang="ko-KR" sz="1800" dirty="0">
                <a:latin typeface="+mj-lt"/>
                <a:ea typeface="굴림" charset="-127"/>
              </a:rPr>
              <a:t>u ambalažu površine od 6 </a:t>
            </a:r>
            <a:r>
              <a:rPr lang="hr-HR" altLang="ko-KR" sz="1800" dirty="0" smtClean="0">
                <a:latin typeface="+mj-lt"/>
                <a:ea typeface="굴림" charset="-127"/>
              </a:rPr>
              <a:t>dm²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236" y="4110321"/>
            <a:ext cx="828092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u="sng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EU 10/2011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„Bilo koji materijal koji dolazi u dodir s hranom mora biti prikladan i neaktivan kako bi se izbjegla migracija tvari u proizvode u količinama štetnim za ljudsko zdravlje te s ciljem smanjenja neprihvatljivih promjena u sastavu i svojstvima hrane.”</a:t>
            </a:r>
            <a:endParaRPr lang="hr-HR" kern="0" dirty="0">
              <a:solidFill>
                <a:prstClr val="black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958" y="3358733"/>
            <a:ext cx="800006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Zakonom o plastičnim materijalima i predmetima koji dolaze u neposredan dodir s hranom (</a:t>
            </a:r>
            <a:r>
              <a:rPr lang="hr-HR" b="1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NN 25/2013</a:t>
            </a:r>
            <a:r>
              <a:rPr lang="hr-HR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) obuhvaćene su:</a:t>
            </a:r>
            <a:endParaRPr lang="hr-HR" kern="0" dirty="0">
              <a:solidFill>
                <a:prstClr val="black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36" y="5517232"/>
            <a:ext cx="82809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u="sng" kern="0" dirty="0" smtClean="0">
                <a:solidFill>
                  <a:prstClr val="black"/>
                </a:solidFill>
                <a:latin typeface="+mj-lt"/>
                <a:sym typeface="Wingdings" pitchFamily="2" charset="2"/>
              </a:rPr>
              <a:t>EU 450/2009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kern="0" dirty="0" smtClean="0">
                <a:latin typeface="+mj-lt"/>
                <a:sym typeface="Wingdings" pitchFamily="2" charset="2"/>
              </a:rPr>
              <a:t>Uredba </a:t>
            </a:r>
            <a:r>
              <a:rPr lang="en-US" kern="0" dirty="0" smtClean="0">
                <a:latin typeface="+mj-lt"/>
                <a:sym typeface="Wingdings" pitchFamily="2" charset="2"/>
              </a:rPr>
              <a:t>o </a:t>
            </a:r>
            <a:r>
              <a:rPr lang="en-US" kern="0" dirty="0" err="1">
                <a:latin typeface="+mj-lt"/>
                <a:sym typeface="Wingdings" pitchFamily="2" charset="2"/>
              </a:rPr>
              <a:t>aktivnim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i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inteligentnim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materijalima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i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predmetima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koji</a:t>
            </a:r>
            <a:r>
              <a:rPr lang="en-US" kern="0" dirty="0">
                <a:latin typeface="+mj-lt"/>
                <a:sym typeface="Wingdings" pitchFamily="2" charset="2"/>
              </a:rPr>
              <a:t> </a:t>
            </a:r>
            <a:r>
              <a:rPr lang="en-US" kern="0" dirty="0" err="1">
                <a:latin typeface="+mj-lt"/>
                <a:sym typeface="Wingdings" pitchFamily="2" charset="2"/>
              </a:rPr>
              <a:t>dolaze</a:t>
            </a:r>
            <a:r>
              <a:rPr lang="en-US" kern="0" dirty="0">
                <a:latin typeface="+mj-lt"/>
                <a:sym typeface="Wingdings" pitchFamily="2" charset="2"/>
              </a:rPr>
              <a:t> u </a:t>
            </a:r>
            <a:r>
              <a:rPr lang="en-US" kern="0" dirty="0" err="1">
                <a:latin typeface="+mj-lt"/>
                <a:sym typeface="Wingdings" pitchFamily="2" charset="2"/>
              </a:rPr>
              <a:t>dodir</a:t>
            </a:r>
            <a:r>
              <a:rPr lang="en-US" kern="0" dirty="0">
                <a:latin typeface="+mj-lt"/>
                <a:sym typeface="Wingdings" pitchFamily="2" charset="2"/>
              </a:rPr>
              <a:t> s </a:t>
            </a:r>
            <a:r>
              <a:rPr lang="en-US" kern="0" dirty="0" err="1">
                <a:latin typeface="+mj-lt"/>
                <a:sym typeface="Wingdings" pitchFamily="2" charset="2"/>
              </a:rPr>
              <a:t>hranom</a:t>
            </a:r>
            <a:endParaRPr lang="hr-HR" kern="0" dirty="0">
              <a:latin typeface="+mj-lt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561" y="1321449"/>
            <a:ext cx="3133328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dirty="0" smtClean="0"/>
              <a:t>Globalna migracija (GM)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hr-H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dirty="0" smtClean="0"/>
              <a:t>Specifična </a:t>
            </a:r>
            <a:r>
              <a:rPr lang="hr-HR" dirty="0"/>
              <a:t>migracija (</a:t>
            </a:r>
            <a:r>
              <a:rPr lang="hr-HR" dirty="0" smtClean="0"/>
              <a:t>SM)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4860033" y="1868836"/>
            <a:ext cx="230425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dirty="0" smtClean="0"/>
              <a:t>30 </a:t>
            </a:r>
            <a:r>
              <a:rPr lang="hr-HR" dirty="0"/>
              <a:t>mg/kg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1381" y="1242626"/>
            <a:ext cx="233290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dirty="0" smtClean="0"/>
              <a:t>60 mg/kg (10 mg/dm</a:t>
            </a:r>
            <a:r>
              <a:rPr lang="hr-HR" baseline="30000" dirty="0" smtClean="0"/>
              <a:t>2</a:t>
            </a:r>
            <a:r>
              <a:rPr lang="hr-HR" dirty="0" smtClean="0"/>
              <a:t>)</a:t>
            </a:r>
            <a:endParaRPr lang="hr-HR" baseline="300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79912" y="1427292"/>
            <a:ext cx="82809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79912" y="2034714"/>
            <a:ext cx="82809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7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/>
      <p:bldP spid="15" grpId="0" animBg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7404</TotalTime>
  <Words>1690</Words>
  <Application>Microsoft Office PowerPoint</Application>
  <PresentationFormat>On-screen Show (4:3)</PresentationFormat>
  <Paragraphs>320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AKTIVNA VIŠESLOJNA POLIMERNA AMBALAŽA ZA PAKIRANJE HRANE</vt:lpstr>
      <vt:lpstr>Polimerni ambalažni materijali</vt:lpstr>
      <vt:lpstr>PowerPoint Presentation</vt:lpstr>
      <vt:lpstr>Barijerna svojstva</vt:lpstr>
      <vt:lpstr>Barijerna svojstva</vt:lpstr>
      <vt:lpstr>PowerPoint Presentation</vt:lpstr>
      <vt:lpstr>PowerPoint Presentation</vt:lpstr>
      <vt:lpstr>PowerPoint Presentation</vt:lpstr>
      <vt:lpstr>PowerPoint Presentation</vt:lpstr>
      <vt:lpstr>Polietilen niske gustoće, LDPE</vt:lpstr>
      <vt:lpstr>Polikaprolakton, PCL</vt:lpstr>
      <vt:lpstr>PowerPoint Presentation</vt:lpstr>
      <vt:lpstr>METODIKA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Ana</cp:lastModifiedBy>
  <cp:revision>390</cp:revision>
  <dcterms:created xsi:type="dcterms:W3CDTF">2014-08-21T16:55:34Z</dcterms:created>
  <dcterms:modified xsi:type="dcterms:W3CDTF">2014-11-25T23:59:32Z</dcterms:modified>
</cp:coreProperties>
</file>