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5" r:id="rId2"/>
    <p:sldId id="257" r:id="rId3"/>
    <p:sldId id="291" r:id="rId4"/>
    <p:sldId id="262" r:id="rId5"/>
    <p:sldId id="261" r:id="rId6"/>
    <p:sldId id="259" r:id="rId7"/>
    <p:sldId id="298" r:id="rId8"/>
    <p:sldId id="324" r:id="rId9"/>
    <p:sldId id="290" r:id="rId10"/>
    <p:sldId id="263" r:id="rId11"/>
    <p:sldId id="299" r:id="rId12"/>
    <p:sldId id="300" r:id="rId13"/>
    <p:sldId id="266" r:id="rId14"/>
    <p:sldId id="288" r:id="rId15"/>
    <p:sldId id="287" r:id="rId16"/>
    <p:sldId id="269" r:id="rId17"/>
    <p:sldId id="303" r:id="rId18"/>
    <p:sldId id="304" r:id="rId19"/>
    <p:sldId id="305" r:id="rId20"/>
    <p:sldId id="306" r:id="rId21"/>
    <p:sldId id="308" r:id="rId22"/>
    <p:sldId id="309" r:id="rId23"/>
    <p:sldId id="310" r:id="rId24"/>
    <p:sldId id="313" r:id="rId25"/>
    <p:sldId id="316" r:id="rId26"/>
    <p:sldId id="311" r:id="rId27"/>
    <p:sldId id="312" r:id="rId28"/>
    <p:sldId id="317" r:id="rId29"/>
    <p:sldId id="318" r:id="rId30"/>
    <p:sldId id="307" r:id="rId31"/>
    <p:sldId id="319" r:id="rId32"/>
    <p:sldId id="320" r:id="rId33"/>
    <p:sldId id="321" r:id="rId34"/>
    <p:sldId id="325" r:id="rId35"/>
    <p:sldId id="322" r:id="rId36"/>
    <p:sldId id="32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24" autoAdjust="0"/>
  </p:normalViewPr>
  <p:slideViewPr>
    <p:cSldViewPr>
      <p:cViewPr>
        <p:scale>
          <a:sx n="110" d="100"/>
          <a:sy n="110" d="100"/>
        </p:scale>
        <p:origin x="-210" y="798"/>
      </p:cViewPr>
      <p:guideLst>
        <p:guide orient="horz" pos="2160"/>
        <p:guide pos="2880"/>
      </p:guideLst>
    </p:cSldViewPr>
  </p:slideViewPr>
  <p:notesTextViewPr>
    <p:cViewPr>
      <p:scale>
        <a:sx n="100" d="100"/>
        <a:sy n="100" d="100"/>
      </p:scale>
      <p:origin x="0" y="0"/>
    </p:cViewPr>
  </p:notesTextViewPr>
  <p:notesViewPr>
    <p:cSldViewPr>
      <p:cViewPr>
        <p:scale>
          <a:sx n="172" d="100"/>
          <a:sy n="172" d="100"/>
        </p:scale>
        <p:origin x="-336" y="424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12C80-7B70-40DC-8F84-6AD70DE3BC68}" type="datetimeFigureOut">
              <a:rPr lang="sr-Latn-CS" smtClean="0"/>
              <a:pPr/>
              <a:t>26.11.2014</a:t>
            </a:fld>
            <a:endParaRPr lang="sr-Latn-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C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A16A5-73C3-4A59-9692-2A1257D1290A}" type="slidenum">
              <a:rPr lang="sr-Latn-CS" smtClean="0"/>
              <a:pPr/>
              <a:t>‹#›</a:t>
            </a:fld>
            <a:endParaRPr lang="sr-Latn-CS"/>
          </a:p>
        </p:txBody>
      </p:sp>
    </p:spTree>
    <p:extLst>
      <p:ext uri="{BB962C8B-B14F-4D97-AF65-F5344CB8AC3E}">
        <p14:creationId xmlns:p14="http://schemas.microsoft.com/office/powerpoint/2010/main" xmlns="" val="351505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european-bioplastics.org/technologymaterials/multimedi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n.european-bioplastics.org/standards/oxo-biodegradabilit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nowiki.no/wiki/Applications_of_nanotechnolofy_for_the_food_secto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anowiki.no/wiki/Applications_of_nanotechnology_for_the_food_secto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european-bioplastics.org/technologymaterials/multimedi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en.european-bioplastics.org/standards/oxo-biodegradabili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1</a:t>
            </a:fld>
            <a:endParaRPr lang="sr-Latn-C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err="1" smtClean="0">
                <a:solidFill>
                  <a:schemeClr val="tx1"/>
                </a:solidFill>
                <a:latin typeface="+mn-lt"/>
                <a:ea typeface="+mn-ea"/>
                <a:cs typeface="+mn-cs"/>
              </a:rPr>
              <a:t>Bioplastics</a:t>
            </a:r>
            <a:r>
              <a:rPr lang="en-US" sz="1200" b="0" i="0" kern="1200" dirty="0" smtClean="0">
                <a:solidFill>
                  <a:schemeClr val="tx1"/>
                </a:solidFill>
                <a:latin typeface="+mn-lt"/>
                <a:ea typeface="+mn-ea"/>
                <a:cs typeface="+mn-cs"/>
              </a:rPr>
              <a:t> are not a single kind of polymer but rather a family of materials that can vary considerably from one another.</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There are three groups in the </a:t>
            </a:r>
            <a:r>
              <a:rPr lang="en-US" sz="1200" b="0" i="0" kern="1200" dirty="0" err="1" smtClean="0">
                <a:solidFill>
                  <a:schemeClr val="tx1"/>
                </a:solidFill>
                <a:latin typeface="+mn-lt"/>
                <a:ea typeface="+mn-ea"/>
                <a:cs typeface="+mn-cs"/>
              </a:rPr>
              <a:t>bioplastics</a:t>
            </a:r>
            <a:r>
              <a:rPr lang="en-US" sz="1200" b="0" i="0" kern="1200" dirty="0" smtClean="0">
                <a:solidFill>
                  <a:schemeClr val="tx1"/>
                </a:solidFill>
                <a:latin typeface="+mn-lt"/>
                <a:ea typeface="+mn-ea"/>
                <a:cs typeface="+mn-cs"/>
              </a:rPr>
              <a:t> family, each with its own individual characteristics:</a:t>
            </a:r>
          </a:p>
          <a:p>
            <a:r>
              <a:rPr lang="en-US" sz="1200" b="0" i="0" kern="1200" dirty="0" err="1" smtClean="0">
                <a:solidFill>
                  <a:schemeClr val="tx1"/>
                </a:solidFill>
                <a:latin typeface="+mn-lt"/>
                <a:ea typeface="+mn-ea"/>
                <a:cs typeface="+mn-cs"/>
              </a:rPr>
              <a:t>Biobased</a:t>
            </a:r>
            <a:r>
              <a:rPr lang="en-US" sz="1200" b="0" i="0" kern="1200" dirty="0" smtClean="0">
                <a:solidFill>
                  <a:schemeClr val="tx1"/>
                </a:solidFill>
                <a:latin typeface="+mn-lt"/>
                <a:ea typeface="+mn-ea"/>
                <a:cs typeface="+mn-cs"/>
              </a:rPr>
              <a:t> or partly </a:t>
            </a:r>
            <a:r>
              <a:rPr lang="en-US" sz="1200" b="0" i="0" kern="1200" dirty="0" err="1" smtClean="0">
                <a:solidFill>
                  <a:schemeClr val="tx1"/>
                </a:solidFill>
                <a:latin typeface="+mn-lt"/>
                <a:ea typeface="+mn-ea"/>
                <a:cs typeface="+mn-cs"/>
              </a:rPr>
              <a:t>biobased</a:t>
            </a:r>
            <a:r>
              <a:rPr lang="en-US" sz="1200" b="0" i="0" kern="1200" dirty="0" smtClean="0">
                <a:solidFill>
                  <a:schemeClr val="tx1"/>
                </a:solidFill>
                <a:latin typeface="+mn-lt"/>
                <a:ea typeface="+mn-ea"/>
                <a:cs typeface="+mn-cs"/>
              </a:rPr>
              <a:t> non-biodegradable polymers such as PE, PET and soon PVC and PP (drop-in solutions)</a:t>
            </a:r>
          </a:p>
          <a:p>
            <a:r>
              <a:rPr lang="en-US" sz="1200" b="0" i="0" kern="1200" dirty="0" smtClean="0">
                <a:solidFill>
                  <a:schemeClr val="tx1"/>
                </a:solidFill>
                <a:latin typeface="+mn-lt"/>
                <a:ea typeface="+mn-ea"/>
                <a:cs typeface="+mn-cs"/>
              </a:rPr>
              <a:t>New polymers that are </a:t>
            </a:r>
            <a:r>
              <a:rPr lang="en-US" sz="1200" b="0" i="0" kern="1200" dirty="0" err="1" smtClean="0">
                <a:solidFill>
                  <a:schemeClr val="tx1"/>
                </a:solidFill>
                <a:latin typeface="+mn-lt"/>
                <a:ea typeface="+mn-ea"/>
                <a:cs typeface="+mn-cs"/>
              </a:rPr>
              <a:t>biobased</a:t>
            </a:r>
            <a:r>
              <a:rPr lang="en-US" sz="1200" b="0" i="0" kern="1200" dirty="0" smtClean="0">
                <a:solidFill>
                  <a:schemeClr val="tx1"/>
                </a:solidFill>
                <a:latin typeface="+mn-lt"/>
                <a:ea typeface="+mn-ea"/>
                <a:cs typeface="+mn-cs"/>
              </a:rPr>
              <a:t> and biodegradable, including PLA and PHA and</a:t>
            </a:r>
          </a:p>
          <a:p>
            <a:r>
              <a:rPr lang="en-US" sz="1200" b="0" i="0" kern="1200" dirty="0" smtClean="0">
                <a:solidFill>
                  <a:schemeClr val="tx1"/>
                </a:solidFill>
                <a:latin typeface="+mn-lt"/>
                <a:ea typeface="+mn-ea"/>
                <a:cs typeface="+mn-cs"/>
              </a:rPr>
              <a:t>New polymers that are based on fossil resources and are biodegradable, such as PBAT or PBS.</a:t>
            </a:r>
          </a:p>
          <a:p>
            <a:r>
              <a:rPr lang="en-US" sz="1200" b="0" i="0" kern="1200" dirty="0" err="1" smtClean="0">
                <a:solidFill>
                  <a:schemeClr val="tx1"/>
                </a:solidFill>
                <a:latin typeface="+mn-lt"/>
                <a:ea typeface="+mn-ea"/>
                <a:cs typeface="+mn-cs"/>
              </a:rPr>
              <a:t>Biobased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feedstocks</a:t>
            </a:r>
            <a:r>
              <a:rPr lang="en-US" sz="1200" b="0" i="0" kern="1200" dirty="0" smtClean="0">
                <a:solidFill>
                  <a:schemeClr val="tx1"/>
                </a:solidFill>
                <a:latin typeface="+mn-lt"/>
                <a:ea typeface="+mn-ea"/>
                <a:cs typeface="+mn-cs"/>
              </a:rPr>
              <a:t> can be processed both into biodegradable or non-biodegradable plastics. Biodegradability of polymers is directly linked to the chemical structure and not to the origin of the raw materials.</a:t>
            </a:r>
          </a:p>
          <a:p>
            <a:r>
              <a:rPr lang="en-US" sz="1200" b="0" i="0" kern="1200" dirty="0" err="1" smtClean="0">
                <a:solidFill>
                  <a:schemeClr val="tx1"/>
                </a:solidFill>
                <a:latin typeface="+mn-lt"/>
                <a:ea typeface="+mn-ea"/>
                <a:cs typeface="+mn-cs"/>
              </a:rPr>
              <a:t>Biobased</a:t>
            </a:r>
            <a:r>
              <a:rPr lang="en-US" sz="1200" b="0" i="0" kern="1200" dirty="0" smtClean="0">
                <a:solidFill>
                  <a:schemeClr val="tx1"/>
                </a:solidFill>
                <a:latin typeface="+mn-lt"/>
                <a:ea typeface="+mn-ea"/>
                <a:cs typeface="+mn-cs"/>
              </a:rPr>
              <a:t> or partly </a:t>
            </a:r>
            <a:r>
              <a:rPr lang="en-US" sz="1200" b="0" i="0" kern="1200" dirty="0" err="1" smtClean="0">
                <a:solidFill>
                  <a:schemeClr val="tx1"/>
                </a:solidFill>
                <a:latin typeface="+mn-lt"/>
                <a:ea typeface="+mn-ea"/>
                <a:cs typeface="+mn-cs"/>
              </a:rPr>
              <a:t>biobased</a:t>
            </a:r>
            <a:r>
              <a:rPr lang="en-US" sz="1200" b="0" i="0" kern="1200" dirty="0" smtClean="0">
                <a:solidFill>
                  <a:schemeClr val="tx1"/>
                </a:solidFill>
                <a:latin typeface="+mn-lt"/>
                <a:ea typeface="+mn-ea"/>
                <a:cs typeface="+mn-cs"/>
              </a:rPr>
              <a:t> but not biodegradable polymers (drop-in solutions) today feature identical properties as their conventional versions.</a:t>
            </a:r>
          </a:p>
          <a:p>
            <a:r>
              <a:rPr lang="en-US" sz="1200" b="0" i="0" kern="1200" dirty="0" smtClean="0">
                <a:solidFill>
                  <a:schemeClr val="tx1"/>
                </a:solidFill>
                <a:latin typeface="+mn-lt"/>
                <a:ea typeface="+mn-ea"/>
                <a:cs typeface="+mn-cs"/>
              </a:rPr>
              <a:t>Biodegradable polymers can be composted under specific conditions in industrial composting plants (e.g. controlled temperature, humidity, aeration). In order to be processed this way, these polymers need to be certified as compostable.</a:t>
            </a:r>
          </a:p>
          <a:p>
            <a:r>
              <a:rPr lang="en-US" sz="1200" b="1" i="0" kern="1200" dirty="0" err="1" smtClean="0">
                <a:solidFill>
                  <a:schemeClr val="tx1"/>
                </a:solidFill>
                <a:latin typeface="+mn-lt"/>
                <a:ea typeface="+mn-ea"/>
                <a:cs typeface="+mn-cs"/>
              </a:rPr>
              <a:t>Oxo</a:t>
            </a:r>
            <a:r>
              <a:rPr lang="en-US" sz="1200" b="1" i="0" kern="1200" dirty="0" smtClean="0">
                <a:solidFill>
                  <a:schemeClr val="tx1"/>
                </a:solidFill>
                <a:latin typeface="+mn-lt"/>
                <a:ea typeface="+mn-ea"/>
                <a:cs typeface="+mn-cs"/>
              </a:rPr>
              <a:t>-plastics DO NOT biodegrade</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 careful distinction is needed between biodegradable plastics and plastics that are advertised as “</a:t>
            </a:r>
            <a:r>
              <a:rPr lang="en-US" sz="1200" b="0" i="0" kern="1200" dirty="0" err="1" smtClean="0">
                <a:solidFill>
                  <a:schemeClr val="tx1"/>
                </a:solidFill>
                <a:latin typeface="+mn-lt"/>
                <a:ea typeface="+mn-ea"/>
                <a:cs typeface="+mn-cs"/>
              </a:rPr>
              <a:t>oxo</a:t>
            </a:r>
            <a:r>
              <a:rPr lang="en-US" sz="1200" b="0" i="0" kern="1200" dirty="0" smtClean="0">
                <a:solidFill>
                  <a:schemeClr val="tx1"/>
                </a:solidFill>
                <a:latin typeface="+mn-lt"/>
                <a:ea typeface="+mn-ea"/>
                <a:cs typeface="+mn-cs"/>
              </a:rPr>
              <a:t>-degradable” or “</a:t>
            </a:r>
            <a:r>
              <a:rPr lang="en-US" sz="1200" b="0" i="0" kern="1200" dirty="0" err="1" smtClean="0">
                <a:solidFill>
                  <a:schemeClr val="tx1"/>
                </a:solidFill>
                <a:latin typeface="+mn-lt"/>
                <a:ea typeface="+mn-ea"/>
                <a:cs typeface="+mn-cs"/>
              </a:rPr>
              <a:t>oxo</a:t>
            </a:r>
            <a:r>
              <a:rPr lang="en-US" sz="1200" b="0" i="0" kern="1200" dirty="0" smtClean="0">
                <a:solidFill>
                  <a:schemeClr val="tx1"/>
                </a:solidFill>
                <a:latin typeface="+mn-lt"/>
                <a:ea typeface="+mn-ea"/>
                <a:cs typeface="+mn-cs"/>
              </a:rPr>
              <a:t>-biodegradable”.</a:t>
            </a:r>
          </a:p>
          <a:p>
            <a:r>
              <a:rPr lang="en-US" sz="1200" b="0" i="0" kern="1200" dirty="0" smtClean="0">
                <a:solidFill>
                  <a:schemeClr val="tx1"/>
                </a:solidFill>
                <a:latin typeface="+mn-lt"/>
                <a:ea typeface="+mn-ea"/>
                <a:cs typeface="+mn-cs"/>
              </a:rPr>
              <a:t>The latter products are made of traditional plastics supplemented with specific additives. They do not fit the definition of a „</a:t>
            </a:r>
            <a:r>
              <a:rPr lang="en-US" sz="1200" b="0" i="0" kern="1200" dirty="0" err="1" smtClean="0">
                <a:solidFill>
                  <a:schemeClr val="tx1"/>
                </a:solidFill>
                <a:latin typeface="+mn-lt"/>
                <a:ea typeface="+mn-ea"/>
                <a:cs typeface="+mn-cs"/>
              </a:rPr>
              <a:t>bioplastic</a:t>
            </a:r>
            <a:r>
              <a:rPr lang="en-US" sz="1200" b="0" i="0" kern="1200" dirty="0" smtClean="0">
                <a:solidFill>
                  <a:schemeClr val="tx1"/>
                </a:solidFill>
                <a:latin typeface="+mn-lt"/>
                <a:ea typeface="+mn-ea"/>
                <a:cs typeface="+mn-cs"/>
              </a:rPr>
              <a:t>“ as defined by European </a:t>
            </a:r>
            <a:r>
              <a:rPr lang="en-US" sz="1200" b="0" i="0" kern="1200" dirty="0" err="1" smtClean="0">
                <a:solidFill>
                  <a:schemeClr val="tx1"/>
                </a:solidFill>
                <a:latin typeface="+mn-lt"/>
                <a:ea typeface="+mn-ea"/>
                <a:cs typeface="+mn-cs"/>
              </a:rPr>
              <a:t>Bioplastics</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The terms „</a:t>
            </a:r>
            <a:r>
              <a:rPr lang="en-US" sz="1200" b="0" i="0" kern="1200" dirty="0" err="1" smtClean="0">
                <a:solidFill>
                  <a:schemeClr val="tx1"/>
                </a:solidFill>
                <a:latin typeface="+mn-lt"/>
                <a:ea typeface="+mn-ea"/>
                <a:cs typeface="+mn-cs"/>
              </a:rPr>
              <a:t>oxo</a:t>
            </a:r>
            <a:r>
              <a:rPr lang="en-US" sz="1200" b="0" i="0" kern="1200" dirty="0" smtClean="0">
                <a:solidFill>
                  <a:schemeClr val="tx1"/>
                </a:solidFill>
                <a:latin typeface="+mn-lt"/>
                <a:ea typeface="+mn-ea"/>
                <a:cs typeface="+mn-cs"/>
              </a:rPr>
              <a:t>-degradable“ or ‘</a:t>
            </a:r>
            <a:r>
              <a:rPr lang="en-US" sz="1200" b="0" i="0" kern="1200" dirty="0" err="1" smtClean="0">
                <a:solidFill>
                  <a:schemeClr val="tx1"/>
                </a:solidFill>
                <a:latin typeface="+mn-lt"/>
                <a:ea typeface="+mn-ea"/>
                <a:cs typeface="+mn-cs"/>
              </a:rPr>
              <a:t>oxo</a:t>
            </a:r>
            <a:r>
              <a:rPr lang="en-US" sz="1200" b="0" i="0" kern="1200" dirty="0" smtClean="0">
                <a:solidFill>
                  <a:schemeClr val="tx1"/>
                </a:solidFill>
                <a:latin typeface="+mn-lt"/>
                <a:ea typeface="+mn-ea"/>
                <a:cs typeface="+mn-cs"/>
              </a:rPr>
              <a:t>-biodegradable’ suggest that the products can undergo biodegradation. This, however, is not the case. </a:t>
            </a:r>
            <a:r>
              <a:rPr lang="en-US" sz="1200" b="0" i="0" kern="1200" dirty="0" err="1" smtClean="0">
                <a:solidFill>
                  <a:schemeClr val="tx1"/>
                </a:solidFill>
                <a:latin typeface="+mn-lt"/>
                <a:ea typeface="+mn-ea"/>
                <a:cs typeface="+mn-cs"/>
              </a:rPr>
              <a:t>Oxo</a:t>
            </a:r>
            <a:r>
              <a:rPr lang="en-US" sz="1200" b="0" i="0" kern="1200" dirty="0" smtClean="0">
                <a:solidFill>
                  <a:schemeClr val="tx1"/>
                </a:solidFill>
                <a:latin typeface="+mn-lt"/>
                <a:ea typeface="+mn-ea"/>
                <a:cs typeface="+mn-cs"/>
              </a:rPr>
              <a:t>-products mainly fragment and leave small particles that remain in the environment. In contrast the end products of biodegradation are water, carbon and biomass.</a:t>
            </a:r>
          </a:p>
          <a:p>
            <a:r>
              <a:rPr lang="en-US" sz="1200" b="0" i="0" kern="1200" dirty="0" smtClean="0">
                <a:solidFill>
                  <a:schemeClr val="tx1"/>
                </a:solidFill>
                <a:latin typeface="+mn-lt"/>
                <a:ea typeface="+mn-ea"/>
                <a:cs typeface="+mn-cs"/>
              </a:rPr>
              <a:t>European </a:t>
            </a:r>
            <a:r>
              <a:rPr lang="en-US" sz="1200" b="0" i="0" kern="1200" dirty="0" err="1" smtClean="0">
                <a:solidFill>
                  <a:schemeClr val="tx1"/>
                </a:solidFill>
                <a:latin typeface="+mn-lt"/>
                <a:ea typeface="+mn-ea"/>
                <a:cs typeface="+mn-cs"/>
              </a:rPr>
              <a:t>Bioplastics</a:t>
            </a:r>
            <a:r>
              <a:rPr lang="en-US" sz="1200" b="0" i="0" kern="1200" dirty="0" smtClean="0">
                <a:solidFill>
                  <a:schemeClr val="tx1"/>
                </a:solidFill>
                <a:latin typeface="+mn-lt"/>
                <a:ea typeface="+mn-ea"/>
                <a:cs typeface="+mn-cs"/>
              </a:rPr>
              <a:t> strongly supports the suggestion of the European Union to use the term ‘</a:t>
            </a:r>
            <a:r>
              <a:rPr lang="en-US" sz="1200" b="0" i="0" kern="1200" dirty="0" err="1" smtClean="0">
                <a:solidFill>
                  <a:schemeClr val="tx1"/>
                </a:solidFill>
                <a:latin typeface="+mn-lt"/>
                <a:ea typeface="+mn-ea"/>
                <a:cs typeface="+mn-cs"/>
              </a:rPr>
              <a:t>oxo</a:t>
            </a:r>
            <a:r>
              <a:rPr lang="en-US" sz="1200" b="0" i="0" kern="1200" dirty="0" smtClean="0">
                <a:solidFill>
                  <a:schemeClr val="tx1"/>
                </a:solidFill>
                <a:latin typeface="+mn-lt"/>
                <a:ea typeface="+mn-ea"/>
                <a:cs typeface="+mn-cs"/>
              </a:rPr>
              <a:t>-fragmentation’ to describe </a:t>
            </a:r>
            <a:r>
              <a:rPr lang="en-US" sz="1200" b="0" i="0" kern="1200" dirty="0" err="1" smtClean="0">
                <a:solidFill>
                  <a:schemeClr val="tx1"/>
                </a:solidFill>
                <a:latin typeface="+mn-lt"/>
                <a:ea typeface="+mn-ea"/>
                <a:cs typeface="+mn-cs"/>
              </a:rPr>
              <a:t>oxo</a:t>
            </a:r>
            <a:r>
              <a:rPr lang="en-US" sz="1200" b="0" i="0" kern="1200" dirty="0" smtClean="0">
                <a:solidFill>
                  <a:schemeClr val="tx1"/>
                </a:solidFill>
                <a:latin typeface="+mn-lt"/>
                <a:ea typeface="+mn-ea"/>
                <a:cs typeface="+mn-cs"/>
              </a:rPr>
              <a:t>-materials and products.</a:t>
            </a:r>
          </a:p>
          <a:p>
            <a:r>
              <a:rPr lang="en-US" sz="1200" b="0" i="0" kern="1200" dirty="0" smtClean="0">
                <a:solidFill>
                  <a:schemeClr val="tx1"/>
                </a:solidFill>
                <a:latin typeface="+mn-lt"/>
                <a:ea typeface="+mn-ea"/>
                <a:cs typeface="+mn-cs"/>
              </a:rPr>
              <a:t>In terms of degradability, European </a:t>
            </a:r>
            <a:r>
              <a:rPr lang="en-US" sz="1200" b="0" i="0" kern="1200" dirty="0" err="1" smtClean="0">
                <a:solidFill>
                  <a:schemeClr val="tx1"/>
                </a:solidFill>
                <a:latin typeface="+mn-lt"/>
                <a:ea typeface="+mn-ea"/>
                <a:cs typeface="+mn-cs"/>
              </a:rPr>
              <a:t>Bioplastics</a:t>
            </a:r>
            <a:r>
              <a:rPr lang="en-US" sz="1200" b="0" i="0" kern="1200" dirty="0" smtClean="0">
                <a:solidFill>
                  <a:schemeClr val="tx1"/>
                </a:solidFill>
                <a:latin typeface="+mn-lt"/>
                <a:ea typeface="+mn-ea"/>
                <a:cs typeface="+mn-cs"/>
              </a:rPr>
              <a:t> does solely represent companies that produce truly biodegradable materials and products according to acknowledged standards.  For more information see our corresponding </a:t>
            </a:r>
            <a:r>
              <a:rPr lang="en-US" sz="1200" b="0" i="0" u="none" strike="noStrike" kern="1200" dirty="0" smtClean="0">
                <a:solidFill>
                  <a:schemeClr val="tx1"/>
                </a:solidFill>
                <a:latin typeface="+mn-lt"/>
                <a:ea typeface="+mn-ea"/>
                <a:cs typeface="+mn-cs"/>
                <a:hlinkClick r:id="rId3"/>
              </a:rPr>
              <a:t>publications</a:t>
            </a:r>
            <a:r>
              <a:rPr lang="en-US" sz="1200" b="0" i="0" kern="1200" dirty="0" smtClean="0">
                <a:solidFill>
                  <a:schemeClr val="tx1"/>
                </a:solidFill>
                <a:latin typeface="+mn-lt"/>
                <a:ea typeface="+mn-ea"/>
                <a:cs typeface="+mn-cs"/>
              </a:rPr>
              <a:t> or go to the </a:t>
            </a:r>
            <a:r>
              <a:rPr lang="en-US" sz="1200" b="0" i="0" kern="1200" dirty="0" err="1" smtClean="0">
                <a:solidFill>
                  <a:schemeClr val="tx1"/>
                </a:solidFill>
                <a:latin typeface="+mn-lt"/>
                <a:ea typeface="+mn-ea"/>
                <a:cs typeface="+mn-cs"/>
              </a:rPr>
              <a:t>chapter</a:t>
            </a:r>
            <a:r>
              <a:rPr lang="en-US" sz="1200" b="0" i="0" u="none" strike="noStrike" kern="1200" dirty="0" err="1" smtClean="0">
                <a:solidFill>
                  <a:schemeClr val="tx1"/>
                </a:solidFill>
                <a:latin typeface="+mn-lt"/>
                <a:ea typeface="+mn-ea"/>
                <a:cs typeface="+mn-cs"/>
                <a:hlinkClick r:id="rId4" tooltip="Oxo-biodegradability"/>
              </a:rPr>
              <a:t>oxo-biodegradablity</a:t>
            </a:r>
            <a:r>
              <a:rPr lang="en-US" sz="1200" b="0" i="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11</a:t>
            </a:fld>
            <a:endParaRPr lang="sr-Latn-C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z="1200" b="0" i="0" kern="1200" dirty="0" smtClean="0">
                <a:solidFill>
                  <a:schemeClr val="tx1"/>
                </a:solidFill>
                <a:latin typeface="+mn-lt"/>
                <a:ea typeface="+mn-ea"/>
                <a:cs typeface="+mn-cs"/>
              </a:rPr>
              <a:t>Biopolimerni materijali se upotrebljavaju u sve većem broju tržišta od pakovanja , keteringu, potrošačkoj elektronici, automobilskoj industriji, poljoprivredi, tekstilnoj industriji, za proizvodnju igračaka.</a:t>
            </a:r>
            <a:endParaRPr lang="en-US" sz="1200" b="0" i="0" kern="1200" dirty="0" smtClean="0">
              <a:solidFill>
                <a:schemeClr val="tx1"/>
              </a:solidFill>
              <a:latin typeface="+mn-lt"/>
              <a:ea typeface="+mn-ea"/>
              <a:cs typeface="+mn-cs"/>
            </a:endParaRPr>
          </a:p>
          <a:p>
            <a:r>
              <a:rPr lang="sr-Latn-RS" sz="1200" b="0" i="0" kern="1200" dirty="0" smtClean="0">
                <a:solidFill>
                  <a:schemeClr val="tx1"/>
                </a:solidFill>
                <a:latin typeface="+mn-lt"/>
                <a:ea typeface="+mn-ea"/>
                <a:cs typeface="+mn-cs"/>
              </a:rPr>
              <a:t>Porast potražnje za održivim rešenjima se ogleda u porastu proizvodnih kapaciteta polimernih biomaterijala: u 2012 proizvodni kapaciteti su iznosili oko 1.4 miliona tona. Procenjuje se da će se ovi kapaciteti udvostručiti do 2017 na više od 6 miliona tona. </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New </a:t>
            </a:r>
            <a:r>
              <a:rPr lang="en-US" sz="1200" b="0" i="0" kern="1200" dirty="0" err="1" smtClean="0">
                <a:solidFill>
                  <a:schemeClr val="tx1"/>
                </a:solidFill>
                <a:latin typeface="+mn-lt"/>
                <a:ea typeface="+mn-ea"/>
                <a:cs typeface="+mn-cs"/>
              </a:rPr>
              <a:t>bioplastic</a:t>
            </a:r>
            <a:r>
              <a:rPr lang="en-US" sz="1200" b="0" i="0" kern="1200" dirty="0" smtClean="0">
                <a:solidFill>
                  <a:schemeClr val="tx1"/>
                </a:solidFill>
                <a:latin typeface="+mn-lt"/>
                <a:ea typeface="+mn-ea"/>
                <a:cs typeface="+mn-cs"/>
              </a:rPr>
              <a:t> materials, compounds and master batches are being created daily and an increasing number of production facilities are coming on-stream.</a:t>
            </a:r>
            <a:endParaRPr lang="sr-Latn-RS" sz="1200" b="0" i="0" kern="1200" dirty="0" smtClean="0">
              <a:solidFill>
                <a:schemeClr val="tx1"/>
              </a:solidFill>
              <a:latin typeface="+mn-lt"/>
              <a:ea typeface="+mn-ea"/>
              <a:cs typeface="+mn-cs"/>
            </a:endParaRPr>
          </a:p>
          <a:p>
            <a:r>
              <a:rPr lang="sr-Latn-RS" sz="1200" b="0" i="0" kern="1200" dirty="0" smtClean="0">
                <a:solidFill>
                  <a:schemeClr val="tx1"/>
                </a:solidFill>
                <a:latin typeface="+mn-lt"/>
                <a:ea typeface="+mn-ea"/>
                <a:cs typeface="+mn-cs"/>
              </a:rPr>
              <a:t>Činioci koji utiču na razvoj su dvostruki i mogu se podeliti na spoljne i unutrašnje činioce.  Spoljni činioci čine biopolimerne materijale atraktivnim izborom. </a:t>
            </a:r>
            <a:r>
              <a:rPr lang="en-US" sz="1200" b="0" i="0" kern="1200" dirty="0" smtClean="0">
                <a:solidFill>
                  <a:schemeClr val="tx1"/>
                </a:solidFill>
                <a:latin typeface="+mn-lt"/>
                <a:ea typeface="+mn-ea"/>
                <a:cs typeface="+mn-cs"/>
              </a:rPr>
              <a:t>T</a:t>
            </a:r>
            <a:r>
              <a:rPr lang="sr-Latn-RS" sz="1200" b="0" i="0" kern="1200" dirty="0" smtClean="0">
                <a:solidFill>
                  <a:schemeClr val="tx1"/>
                </a:solidFill>
                <a:latin typeface="+mn-lt"/>
                <a:ea typeface="+mn-ea"/>
                <a:cs typeface="+mn-cs"/>
              </a:rPr>
              <a:t>o se ogleda kroz visok nivo prihvatanja od strane potrošača. Ovome doprinose i priča u medijima o klimatskim promenama, povećanju cena fosilnih goriva i sve veća zavisnost od njih. </a:t>
            </a:r>
          </a:p>
          <a:p>
            <a:r>
              <a:rPr lang="sr-Latn-RS" sz="1200" b="0" i="0" kern="1200" dirty="0" smtClean="0">
                <a:solidFill>
                  <a:schemeClr val="tx1"/>
                </a:solidFill>
                <a:latin typeface="+mn-lt"/>
                <a:ea typeface="+mn-ea"/>
                <a:cs typeface="+mn-cs"/>
              </a:rPr>
              <a:t>Sa unutrašnje strane gledišta biopolimerni materijali su efikasni tehnološki zreli materijali. Oni su u mogućnosti da poboljšaju ravnotežu između ekološki koristi i ekološkog udara plastičnih materijala na životnu sredinu. </a:t>
            </a:r>
            <a:r>
              <a:rPr lang="en-US" dirty="0" smtClean="0"/>
              <a:t>A</a:t>
            </a:r>
            <a:r>
              <a:rPr lang="sr-Latn-RS" dirty="0" smtClean="0"/>
              <a:t>nalize životnog ciklusa pokazuju da bipolimerni materijali mogu značajno smanjiti emisiju ugljendioksida u poređenju sa sa konvencionalnim plastičnim masama (u zavisnosti od materijala i primene). </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D</a:t>
            </a:r>
            <a:r>
              <a:rPr lang="sr-Latn-RS" sz="1200" b="0" i="0" kern="1200" dirty="0" smtClean="0">
                <a:solidFill>
                  <a:schemeClr val="tx1"/>
                </a:solidFill>
                <a:latin typeface="+mn-lt"/>
                <a:ea typeface="+mn-ea"/>
                <a:cs typeface="+mn-cs"/>
              </a:rPr>
              <a:t>odatno, povećano korišćenje biomase za proizvodnju biopolimernih materijala ima dve veoma jasne prednosti: obnovljivost i dostupnost.</a:t>
            </a:r>
            <a:r>
              <a:rPr lang="en-US" sz="1200" b="0" i="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12</a:t>
            </a:fld>
            <a:endParaRPr lang="sr-Latn-C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AA16A5-73C3-4A59-9692-2A1257D1290A}" type="slidenum">
              <a:rPr lang="sr-Latn-CS" smtClean="0"/>
              <a:pPr/>
              <a:t>13</a:t>
            </a:fld>
            <a:endParaRPr lang="sr-Latn-C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AA16A5-73C3-4A59-9692-2A1257D1290A}" type="slidenum">
              <a:rPr lang="sr-Latn-CS" smtClean="0"/>
              <a:pPr/>
              <a:t>14</a:t>
            </a:fld>
            <a:endParaRPr lang="sr-Latn-C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AA16A5-73C3-4A59-9692-2A1257D1290A}" type="slidenum">
              <a:rPr lang="sr-Latn-CS" smtClean="0"/>
              <a:pPr/>
              <a:t>15</a:t>
            </a:fld>
            <a:endParaRPr lang="sr-Latn-C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They</a:t>
            </a:r>
            <a:r>
              <a:rPr lang="sr-Latn-RS" baseline="0" dirty="0" smtClean="0"/>
              <a:t> are very promising materials but still have prooblems</a:t>
            </a:r>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16</a:t>
            </a:fld>
            <a:endParaRPr lang="sr-Latn-C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Organsko neorganski kompozitni materijali kombinuju prednosti neorganskih</a:t>
            </a:r>
            <a:r>
              <a:rPr lang="sr-Latn-RS" baseline="0" dirty="0" smtClean="0"/>
              <a:t> materijala  kao što su krutost , tvrdoća dugotrajnost, termička stabilnost  sa svojstvima organskih polimera (žilavost , fleksibilnost , jednostavnost prerade.</a:t>
            </a:r>
            <a:r>
              <a:rPr lang="en-US" dirty="0" smtClean="0"/>
              <a:t> </a:t>
            </a:r>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17</a:t>
            </a:fld>
            <a:endParaRPr lang="sr-Latn-C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A16A5-73C3-4A59-9692-2A1257D1290A}" type="slidenum">
              <a:rPr lang="sr-Latn-CS" smtClean="0"/>
              <a:pPr/>
              <a:t>18</a:t>
            </a:fld>
            <a:endParaRPr lang="sr-Latn-CS"/>
          </a:p>
        </p:txBody>
      </p:sp>
    </p:spTree>
    <p:extLst>
      <p:ext uri="{BB962C8B-B14F-4D97-AF65-F5344CB8AC3E}">
        <p14:creationId xmlns:p14="http://schemas.microsoft.com/office/powerpoint/2010/main" xmlns="" val="154893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A16A5-73C3-4A59-9692-2A1257D1290A}" type="slidenum">
              <a:rPr lang="sr-Latn-CS" smtClean="0"/>
              <a:pPr/>
              <a:t>19</a:t>
            </a:fld>
            <a:endParaRPr lang="sr-Latn-CS"/>
          </a:p>
        </p:txBody>
      </p:sp>
    </p:spTree>
    <p:extLst>
      <p:ext uri="{BB962C8B-B14F-4D97-AF65-F5344CB8AC3E}">
        <p14:creationId xmlns:p14="http://schemas.microsoft.com/office/powerpoint/2010/main" xmlns="" val="284118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Organsko neorganski kompozitni materijali kombinuju prednosti neorganskih</a:t>
            </a:r>
            <a:r>
              <a:rPr lang="sr-Latn-RS" baseline="0" dirty="0" smtClean="0"/>
              <a:t> materijala  kao što su krutost , tvrdoća dugotrajnost, termička stabilnost  sa svojstvima organskih polimera (žilavost , fleksibilnost , jednostavnost prerade.</a:t>
            </a:r>
            <a:r>
              <a:rPr lang="en-US" dirty="0" smtClean="0"/>
              <a:t> </a:t>
            </a:r>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20</a:t>
            </a:fld>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2</a:t>
            </a:fld>
            <a:endParaRPr lang="sr-Latn-C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loading </a:t>
            </a:r>
            <a:r>
              <a:rPr lang="en-US" dirty="0" err="1" smtClean="0"/>
              <a:t>nanolayered</a:t>
            </a:r>
            <a:r>
              <a:rPr lang="en-US" dirty="0" smtClean="0"/>
              <a:t> clay particles to biopolymer can improve mechanical properties, thermal stability, barrier properties for oxygen, vapor and UV protection of virgin biopolymer. To obtain the above mentioned improvements, a small amount of clay must be incorporated in polymer matrix. This process is often called layer dispersion in polymers and involves two major steps:  intercalation and exfoliation. In the intercalation step, polymer chains  or monomers molecules diffuse into the clay galleries. In exfoliation, the clay particles are dispersed in the matrix polymer with no apparent particle interaction (</a:t>
            </a:r>
            <a:r>
              <a:rPr lang="en-US" u="sng" dirty="0" smtClean="0">
                <a:hlinkClick r:id="rId3"/>
              </a:rPr>
              <a:t>www.nanowiki.no/wiki/Applications_of_nanotechnolofy_for_the_food_sector</a:t>
            </a:r>
            <a:r>
              <a:rPr lang="en-US" dirty="0" smtClean="0"/>
              <a:t>). However, the main advantage of using </a:t>
            </a:r>
            <a:r>
              <a:rPr lang="en-US" dirty="0" err="1" smtClean="0"/>
              <a:t>nanoclays</a:t>
            </a:r>
            <a:r>
              <a:rPr lang="en-US" dirty="0" smtClean="0"/>
              <a:t> is achieved in barrier properties to gas and water. </a:t>
            </a:r>
            <a:endParaRPr lang="sr-Latn-CS" dirty="0" smtClean="0"/>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21</a:t>
            </a:fld>
            <a:endParaRPr lang="sr-Latn-C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One of the main improvments of using nanoclaya</a:t>
            </a:r>
            <a:r>
              <a:rPr lang="sr-Latn-RS" baseline="0" dirty="0" smtClean="0"/>
              <a:t>s are barrier propeties, longer path of diffision of O2, vijugav put</a:t>
            </a:r>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22</a:t>
            </a:fld>
            <a:endParaRPr lang="sr-Latn-C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42938"/>
            <a:ext cx="4572000" cy="3429000"/>
          </a:xfrm>
        </p:spPr>
      </p:sp>
      <p:sp>
        <p:nvSpPr>
          <p:cNvPr id="3" name="Notes Placeholder 2"/>
          <p:cNvSpPr>
            <a:spLocks noGrp="1"/>
          </p:cNvSpPr>
          <p:nvPr>
            <p:ph type="body" idx="1"/>
          </p:nvPr>
        </p:nvSpPr>
        <p:spPr/>
        <p:txBody>
          <a:bodyPr>
            <a:normAutofit/>
          </a:bodyPr>
          <a:lstStyle/>
          <a:p>
            <a:r>
              <a:rPr lang="sr-Latn-RS" dirty="0" smtClean="0"/>
              <a:t>Organsko neorganski kompozitni materijali kombinuju prednosti neorganskih</a:t>
            </a:r>
            <a:r>
              <a:rPr lang="sr-Latn-RS" baseline="0" dirty="0" smtClean="0"/>
              <a:t> materijala  kao što su krutost , tvrdoća dugotrajnost, termička stabilnost  sa svojstvima organskih polimera (žilavost , fleksibilnost , jednostavnost prerade.</a:t>
            </a:r>
            <a:r>
              <a:rPr lang="en-US" dirty="0" smtClean="0"/>
              <a:t> </a:t>
            </a:r>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solidFill>
                  <a:prstClr val="black"/>
                </a:solidFill>
              </a:rPr>
              <a:pPr/>
              <a:t>23</a:t>
            </a:fld>
            <a:endParaRPr lang="sr-Latn-C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Besides </a:t>
            </a:r>
            <a:r>
              <a:rPr lang="en-US" dirty="0" err="1" smtClean="0"/>
              <a:t>nanoclay</a:t>
            </a:r>
            <a:r>
              <a:rPr lang="en-US" dirty="0" smtClean="0"/>
              <a:t>, other </a:t>
            </a:r>
            <a:r>
              <a:rPr lang="en-US" dirty="0" err="1" smtClean="0"/>
              <a:t>nanoparticles</a:t>
            </a:r>
            <a:r>
              <a:rPr lang="en-US" dirty="0" smtClean="0"/>
              <a:t> found their application in preparing bio </a:t>
            </a:r>
            <a:r>
              <a:rPr lang="en-US" dirty="0" err="1" smtClean="0"/>
              <a:t>nanaocomposites</a:t>
            </a:r>
            <a:r>
              <a:rPr lang="en-US" dirty="0" smtClean="0"/>
              <a:t> for food packaging such as metal and oxide </a:t>
            </a:r>
            <a:r>
              <a:rPr lang="en-US" dirty="0" err="1" smtClean="0"/>
              <a:t>nanoparticles</a:t>
            </a:r>
            <a:r>
              <a:rPr lang="en-US" dirty="0" smtClean="0"/>
              <a:t>, carbon </a:t>
            </a:r>
            <a:r>
              <a:rPr lang="en-US" dirty="0" err="1" smtClean="0"/>
              <a:t>nanotubes</a:t>
            </a:r>
            <a:r>
              <a:rPr lang="en-US" dirty="0" smtClean="0"/>
              <a:t>. Due to their antimicrobial properties and UV resistance properties, metal </a:t>
            </a:r>
            <a:r>
              <a:rPr lang="en-US" dirty="0" err="1" smtClean="0"/>
              <a:t>nanocomposites</a:t>
            </a:r>
            <a:r>
              <a:rPr lang="en-US" dirty="0" smtClean="0"/>
              <a:t> have been studied to develop active antimicrobial packaging. Silver, gold and zinc are the most studied.  Silver has been used in medical care for ages. Currently, silver </a:t>
            </a:r>
            <a:r>
              <a:rPr lang="en-US" dirty="0" err="1" smtClean="0"/>
              <a:t>nanoparticles</a:t>
            </a:r>
            <a:r>
              <a:rPr lang="en-US" dirty="0" smtClean="0"/>
              <a:t> being used in a wide range of consumer products including refrigerate and socks. The silver </a:t>
            </a:r>
            <a:r>
              <a:rPr lang="en-US" dirty="0" err="1" smtClean="0"/>
              <a:t>nanoparticles</a:t>
            </a:r>
            <a:r>
              <a:rPr lang="en-US" dirty="0" smtClean="0"/>
              <a:t> in contact with bacteria and fungus will adversely affect cellular metabolism and inhibit cell growth, (Silvestre et. all 2011). Recently, a comprehensive performance study of PLA </a:t>
            </a:r>
            <a:r>
              <a:rPr lang="en-US" dirty="0" err="1" smtClean="0"/>
              <a:t>biocomposites</a:t>
            </a:r>
            <a:r>
              <a:rPr lang="en-US" dirty="0" smtClean="0"/>
              <a:t> has been reported, congaing a novel silver based antimicrobial layered silicate additive for use in active food packaging application. The silver based </a:t>
            </a:r>
            <a:r>
              <a:rPr lang="en-US" dirty="0" err="1" smtClean="0"/>
              <a:t>nanoclay</a:t>
            </a:r>
            <a:r>
              <a:rPr lang="en-US" dirty="0" smtClean="0"/>
              <a:t> showed strong antimicrobial activity against gram negative Salmonella spp. (</a:t>
            </a:r>
            <a:r>
              <a:rPr lang="en-US" dirty="0" err="1" smtClean="0"/>
              <a:t>Lagaron</a:t>
            </a:r>
            <a:r>
              <a:rPr lang="en-US" dirty="0" smtClean="0"/>
              <a:t> et. all 2011). Titanium dioxide (TiO</a:t>
            </a:r>
            <a:r>
              <a:rPr lang="en-US" baseline="-25000" dirty="0" smtClean="0"/>
              <a:t>2</a:t>
            </a:r>
            <a:r>
              <a:rPr lang="en-US" dirty="0" smtClean="0"/>
              <a:t>), zinc oxide (</a:t>
            </a:r>
            <a:r>
              <a:rPr lang="en-US" dirty="0" err="1" smtClean="0"/>
              <a:t>ZnO</a:t>
            </a:r>
            <a:r>
              <a:rPr lang="en-US" dirty="0" smtClean="0"/>
              <a:t>), silica (SiO</a:t>
            </a:r>
            <a:r>
              <a:rPr lang="en-US" baseline="-25000" dirty="0" smtClean="0"/>
              <a:t>2</a:t>
            </a:r>
            <a:r>
              <a:rPr lang="en-US" dirty="0" smtClean="0"/>
              <a:t>), magnesium oxide (</a:t>
            </a:r>
            <a:r>
              <a:rPr lang="en-US" dirty="0" err="1" smtClean="0"/>
              <a:t>MgO</a:t>
            </a:r>
            <a:r>
              <a:rPr lang="en-US" dirty="0" smtClean="0"/>
              <a:t>) are the most studied oxide </a:t>
            </a:r>
            <a:r>
              <a:rPr lang="en-US" dirty="0" err="1" smtClean="0"/>
              <a:t>nanoparticles</a:t>
            </a:r>
            <a:r>
              <a:rPr lang="en-US" dirty="0" smtClean="0"/>
              <a:t> for their ability to be UV blockers and photo catalytic disinfecting agents (Silvestre et. all 2011). </a:t>
            </a:r>
            <a:endParaRPr lang="sr-Latn-CS" b="1" dirty="0" smtClean="0"/>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24</a:t>
            </a:fld>
            <a:endParaRPr lang="sr-Latn-C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Edible films thin continuous layers used to coat food or as barrier between food and other materials or environments. Those films may be applied with a paintbrush, by spraying or fluidizing. It can be noticed that edible coatings form an integral part of the food product and hence should not impact the sensory characteristics of the food. Components of edible films and coatings can be divided in two categories: water soluble polysaccharides (hydro-colloids) and lipids. Suitable polysaccharides include cellulose derivates, alginates,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pectines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starches,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chitosan</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Suitable lipids are waxes,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acylglycerols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and fatty acids.  Polysaccharide films are low cost but exhibit low moisture barrier properties. Protein films have advantages functional properties as plasticity, elasticity and good oxygen barrier but poor water barrier properties. Lipid films have good moisture barrier but pure oxygen barrier and mechanical properties.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Sorrentino</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et all 2007). Same as to other food packaging application, incorporation of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nanoparticles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in edible film components can improve mechanical and physical properties. Furthermore, edible films can serve for incorporating food additives and other substances in order to enhance product color, flavor and texture and to control microbial growth. Here,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nanoparticles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may have an important role as carrier.</a:t>
            </a:r>
            <a:endParaRPr kumimoji="0" lang="en-US" sz="2000" b="0" i="0" u="none" strike="noStrike" cap="none" normalizeH="0" baseline="0" dirty="0" smtClean="0">
              <a:ln>
                <a:noFill/>
              </a:ln>
              <a:solidFill>
                <a:schemeClr val="tx1"/>
              </a:solidFill>
              <a:effectLst/>
              <a:latin typeface="Arial" pitchFamily="34" charset="0"/>
            </a:endParaRPr>
          </a:p>
        </p:txBody>
      </p:sp>
      <p:sp>
        <p:nvSpPr>
          <p:cNvPr id="4" name="Slide Number Placeholder 3"/>
          <p:cNvSpPr>
            <a:spLocks noGrp="1"/>
          </p:cNvSpPr>
          <p:nvPr>
            <p:ph type="sldNum" sz="quarter" idx="10"/>
          </p:nvPr>
        </p:nvSpPr>
        <p:spPr/>
        <p:txBody>
          <a:bodyPr/>
          <a:lstStyle/>
          <a:p>
            <a:fld id="{B9AA16A5-73C3-4A59-9692-2A1257D1290A}" type="slidenum">
              <a:rPr lang="sr-Latn-CS" smtClean="0"/>
              <a:pPr/>
              <a:t>25</a:t>
            </a:fld>
            <a:endParaRPr lang="sr-Latn-C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ea typeface="Calibri" pitchFamily="34" charset="0"/>
                <a:cs typeface="Arial" pitchFamily="34" charset="0"/>
              </a:rPr>
              <a:t>biopolymer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Lactic acid, monomer of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polylactic</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acid may be easily produced by fermentation of carbohydrate feedstock, corn etc. which are   renewable resources.</a:t>
            </a:r>
            <a:r>
              <a:rPr lang="en-US" sz="1200" dirty="0" smtClean="0">
                <a:latin typeface="Arial" pitchFamily="34" charset="0"/>
                <a:ea typeface="Calibri" pitchFamily="34" charset="0"/>
                <a:cs typeface="Arial" pitchFamily="34" charset="0"/>
              </a:rPr>
              <a:t> ) already the most commercialized</a:t>
            </a:r>
            <a:r>
              <a:rPr lang="x-none" sz="1200" dirty="0" smtClean="0">
                <a:latin typeface="Arial" pitchFamily="34" charset="0"/>
                <a:ea typeface="Calibri" pitchFamily="34" charset="0"/>
                <a:cs typeface="Arial" pitchFamily="34" charset="0"/>
              </a:rPr>
              <a:t> biopolymer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properties of the PLA are highly related to the ratio between the two forms (L or D) of the lactic acid monomer. L-PLA is a material with a very high melting point and high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cristallinity</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whereas a mixture of D and L –PLA results in amorphous polymer with low glass transition temperatures.  Considerable efforts have been made to improve mechanical properties of PLA, so it can compete with commodity polymers by incorporating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nanoparticles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Many papers reported the improvement of PLA mechanical, thermal and barrier properties by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nanoclay</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(Zhang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et.all</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2008,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Rasal</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et.all</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2010,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Pluta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2004). Currently PLA is used in food packaging applications only for short shelf-life products. </a:t>
            </a:r>
            <a:endParaRPr kumimoji="0" lang="en-US" sz="2000" b="0" i="0" u="none" strike="noStrike" cap="none" normalizeH="0" baseline="0" dirty="0" smtClean="0">
              <a:ln>
                <a:noFill/>
              </a:ln>
              <a:solidFill>
                <a:schemeClr val="tx1"/>
              </a:solidFill>
              <a:effectLst/>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26</a:t>
            </a:fld>
            <a:endParaRPr lang="sr-Latn-C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AA16A5-73C3-4A59-9692-2A1257D1290A}" type="slidenum">
              <a:rPr lang="sr-Latn-CS" smtClean="0"/>
              <a:pPr/>
              <a:t>27</a:t>
            </a:fld>
            <a:endParaRPr lang="sr-Latn-C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
            </a:r>
            <a:r>
              <a:rPr lang="x-none" dirty="0" smtClean="0"/>
              <a:t>echanical and</a:t>
            </a:r>
            <a:r>
              <a:rPr lang="x-none" baseline="0" dirty="0" smtClean="0"/>
              <a:t> thermal and barrier with different diametar, lenght and specific surfaces</a:t>
            </a:r>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28</a:t>
            </a:fld>
            <a:endParaRPr lang="sr-Latn-C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principle of </a:t>
            </a:r>
            <a:r>
              <a:rPr lang="en-US" sz="1200" b="0" i="0" kern="1200" dirty="0" err="1" smtClean="0">
                <a:solidFill>
                  <a:schemeClr val="tx1"/>
                </a:solidFill>
                <a:latin typeface="+mn-lt"/>
                <a:ea typeface="+mn-ea"/>
                <a:cs typeface="+mn-cs"/>
              </a:rPr>
              <a:t>electrospinning</a:t>
            </a:r>
            <a:r>
              <a:rPr lang="en-US" sz="1200" b="0" i="0" kern="1200" dirty="0" smtClean="0">
                <a:solidFill>
                  <a:schemeClr val="tx1"/>
                </a:solidFill>
                <a:latin typeface="+mn-lt"/>
                <a:ea typeface="+mn-ea"/>
                <a:cs typeface="+mn-cs"/>
              </a:rPr>
              <a:t> is based on deposition of a solution containing the polymer on a stationary plate or a rotating drum or disk. The solution (often organic) containing the polymer is put into a syringe with a thin metallic capillary needle at the end. At the end of the needle, ordinarily, a droplet would form, balancing the surface tension and the gravitational forces. Applying an electrical field will make a more complex situation causing charge repulsion between the polymer and the solvent molecules and there will be an attraction to the target electrode. A cone shape structure is formed (Taylor cone) pointing towards the grounded deposition plate (or drum/disk). At a critical point a thin jet of the solution would burst from the tip of the Taylor cone and this jet will be accelerated towards the grounded plate (or drum/disk). In this process the solvent can evaporate causing only the polymer to be deposited. Also differences in charge on the surface of the jet may cause it to bend.</a:t>
            </a:r>
          </a:p>
          <a:p>
            <a:r>
              <a:rPr lang="en-US" sz="1200" b="0" i="0" kern="1200" dirty="0" smtClean="0">
                <a:solidFill>
                  <a:schemeClr val="tx1"/>
                </a:solidFill>
                <a:latin typeface="+mn-lt"/>
                <a:ea typeface="+mn-ea"/>
                <a:cs typeface="+mn-cs"/>
              </a:rPr>
              <a:t>Research has been done and is still going on in the field of using this technology. Many biological compounds, for instance polysaccharides and proteins, can be suitable for </a:t>
            </a:r>
            <a:r>
              <a:rPr lang="en-US" sz="1200" b="0" i="0" kern="1200" dirty="0" err="1" smtClean="0">
                <a:solidFill>
                  <a:schemeClr val="tx1"/>
                </a:solidFill>
                <a:latin typeface="+mn-lt"/>
                <a:ea typeface="+mn-ea"/>
                <a:cs typeface="+mn-cs"/>
              </a:rPr>
              <a:t>electrospinning</a:t>
            </a:r>
            <a:r>
              <a:rPr lang="en-US" sz="1200" b="0" i="0" kern="1200" dirty="0" smtClean="0">
                <a:solidFill>
                  <a:schemeClr val="tx1"/>
                </a:solidFill>
                <a:latin typeface="+mn-lt"/>
                <a:ea typeface="+mn-ea"/>
                <a:cs typeface="+mn-cs"/>
              </a:rPr>
              <a:t>, making very interesting possibilities for delivery systems and food packaging. Even though there are very interesting possibilities in this technology and research going on, there are currently very few applications of this in the food sector.</a:t>
            </a:r>
            <a:r>
              <a:rPr lang="en-US" sz="1200" b="0" i="0" u="none" strike="noStrike" kern="1200" baseline="30000" dirty="0" smtClean="0">
                <a:solidFill>
                  <a:schemeClr val="tx1"/>
                </a:solidFill>
                <a:latin typeface="+mn-lt"/>
                <a:ea typeface="+mn-ea"/>
                <a:cs typeface="+mn-cs"/>
                <a:hlinkClick r:id="rId3"/>
              </a:rPr>
              <a:t>[19]</a:t>
            </a:r>
            <a:endParaRPr lang="en-US" sz="1200" b="0" i="0" kern="1200" dirty="0" smtClean="0">
              <a:solidFill>
                <a:schemeClr val="tx1"/>
              </a:solidFill>
              <a:latin typeface="+mn-lt"/>
              <a:ea typeface="+mn-ea"/>
              <a:cs typeface="+mn-cs"/>
            </a:endParaRPr>
          </a:p>
          <a:p>
            <a:endParaRPr lang="sr-Latn-C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29</a:t>
            </a:fld>
            <a:endParaRPr lang="sr-Latn-C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Organsko neorganski kompozitni materijali kombinuju prednosti neorganskih</a:t>
            </a:r>
            <a:r>
              <a:rPr lang="sr-Latn-RS" baseline="0" dirty="0" smtClean="0"/>
              <a:t> materijala  kao što su krutost , tvrdoća dugotrajnost, termička stabilnost  sa svojstvima organskih polimera (žilavost , fleksibilnost , jednostavnost prerade.</a:t>
            </a:r>
            <a:r>
              <a:rPr lang="en-US" dirty="0" smtClean="0"/>
              <a:t> </a:t>
            </a:r>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solidFill>
                  <a:prstClr val="black"/>
                </a:solidFill>
              </a:rPr>
              <a:pPr/>
              <a:t>30</a:t>
            </a:fld>
            <a:endParaRPr lang="sr-Latn-C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200" kern="1200" dirty="0" smtClean="0">
                <a:solidFill>
                  <a:schemeClr val="tx1"/>
                </a:solidFill>
                <a:latin typeface="+mn-lt"/>
                <a:ea typeface="+mn-ea"/>
                <a:cs typeface="+mn-cs"/>
              </a:rPr>
              <a:t>Osnovn</a:t>
            </a:r>
            <a:r>
              <a:rPr lang="sr-Cyrl-RS" sz="1200" kern="1200" dirty="0" smtClean="0">
                <a:solidFill>
                  <a:schemeClr val="tx1"/>
                </a:solidFill>
                <a:latin typeface="+mn-lt"/>
                <a:ea typeface="+mn-ea"/>
                <a:cs typeface="+mn-cs"/>
              </a:rPr>
              <a:t>а</a:t>
            </a:r>
            <a:r>
              <a:rPr lang="sr-Latn-RS" sz="1200" kern="1200" dirty="0" smtClean="0">
                <a:solidFill>
                  <a:schemeClr val="tx1"/>
                </a:solidFill>
                <a:latin typeface="+mn-lt"/>
                <a:ea typeface="+mn-ea"/>
                <a:cs typeface="+mn-cs"/>
              </a:rPr>
              <a:t> funkcij</a:t>
            </a:r>
            <a:r>
              <a:rPr lang="sr-Cyrl-RS" sz="1200" kern="1200" dirty="0" smtClean="0">
                <a:solidFill>
                  <a:schemeClr val="tx1"/>
                </a:solidFill>
                <a:latin typeface="+mn-lt"/>
                <a:ea typeface="+mn-ea"/>
                <a:cs typeface="+mn-cs"/>
              </a:rPr>
              <a:t>а</a:t>
            </a:r>
            <a:r>
              <a:rPr lang="sr-Latn-RS" sz="1200" kern="1200" dirty="0" smtClean="0">
                <a:solidFill>
                  <a:schemeClr val="tx1"/>
                </a:solidFill>
                <a:latin typeface="+mn-lt"/>
                <a:ea typeface="+mn-ea"/>
                <a:cs typeface="+mn-cs"/>
              </a:rPr>
              <a:t> ambalaže za pakovanje hrane </a:t>
            </a:r>
            <a:r>
              <a:rPr lang="sr-Cyrl-RS" sz="1200" kern="1200" dirty="0" smtClean="0">
                <a:solidFill>
                  <a:schemeClr val="tx1"/>
                </a:solidFill>
                <a:latin typeface="+mn-lt"/>
                <a:ea typeface="+mn-ea"/>
                <a:cs typeface="+mn-cs"/>
              </a:rPr>
              <a:t>је</a:t>
            </a:r>
            <a:r>
              <a:rPr lang="sr-Latn-RS" sz="1200" kern="1200" dirty="0" smtClean="0">
                <a:solidFill>
                  <a:schemeClr val="tx1"/>
                </a:solidFill>
                <a:latin typeface="+mn-lt"/>
                <a:ea typeface="+mn-ea"/>
                <a:cs typeface="+mn-cs"/>
              </a:rPr>
              <a:t> održavanje kvaliteta i bezbednosti prehrambenih proizvoda tokom skladištenja i prevoza. Neophodno je da upakovani sadržaj bude zaštićen od fizičkog oštećenja, delovanja mikroorganizama, prodiranja gasova i vodene pare. Pored toga, ambalaža za pakovanje hrane mora omogućiti prikaz informacija o upakovanom sadržaju.  S obzirom da je ambalaža veoma važan činilac u procesu donošenja odluke pri kupovini nekog proizvoda, potrebno je da bude atraktivna i usmerena ka vizuelnoj stimulaciji kupca. </a:t>
            </a:r>
            <a:endParaRPr lang="en-US" sz="1200" kern="1200" dirty="0" smtClean="0">
              <a:solidFill>
                <a:schemeClr val="tx1"/>
              </a:solidFill>
              <a:latin typeface="+mn-lt"/>
              <a:ea typeface="+mn-ea"/>
              <a:cs typeface="+mn-cs"/>
            </a:endParaRPr>
          </a:p>
          <a:p>
            <a:r>
              <a:rPr lang="sr-Latn-RS" dirty="0" smtClean="0"/>
              <a:t>U cilju postizanja navedenih</a:t>
            </a:r>
            <a:r>
              <a:rPr lang="sr-Latn-RS" baseline="0" dirty="0" smtClean="0"/>
              <a:t> zahteva, ambalažni materijal mora da obezbedi fizičku zaštitu i da stvori takve fizičkohemijske uslove koji će obezbediti zadovoljavajuću trajnost proizvoda uz održavanje odgovarajućeg kvaliteta i bezbednosti. Ambalažni materijal treba da spreči prodiranje ili gubitak vlage, spreči nastajanje mikroorganizama, a mora i da obezbedi barijerna svojstva, mehanička, termička i optička svojstva. </a:t>
            </a:r>
          </a:p>
          <a:p>
            <a:r>
              <a:rPr lang="sr-Latn-RS" sz="1200" kern="1200" dirty="0" smtClean="0">
                <a:solidFill>
                  <a:schemeClr val="tx1"/>
                </a:solidFill>
                <a:latin typeface="+mn-lt"/>
                <a:ea typeface="+mn-ea"/>
                <a:cs typeface="+mn-cs"/>
              </a:rPr>
              <a:t>Osnovni materijali za pakovanje hrane, kao što su papir, karton, plastika, staklo, metal kao i njihove kombinacije raznih hemijskih i fizičkih struktura se koriste u cilju zadovoljena gorenavedenih zahteva.</a:t>
            </a:r>
          </a:p>
          <a:p>
            <a:r>
              <a:rPr lang="sr-Latn-RS" sz="1200" kern="1200" baseline="0" dirty="0" smtClean="0">
                <a:solidFill>
                  <a:schemeClr val="tx1"/>
                </a:solidFill>
                <a:latin typeface="+mn-lt"/>
                <a:ea typeface="+mn-ea"/>
                <a:cs typeface="+mn-cs"/>
              </a:rPr>
              <a:t>Međutim, sve veći napori se ulažu u razvoj različitih tipova ambalažnih materijala sa ciljem da se postigne bolja efikasnost upakovane hraneuz održavanje kvaliteta upakovane hrane sa boljim mogućnostima prerade i konačne primene</a:t>
            </a:r>
            <a:endParaRPr lang="sr-Latn-RS" baseline="0" dirty="0" smtClean="0"/>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3</a:t>
            </a:fld>
            <a:endParaRPr lang="sr-Latn-C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31</a:t>
            </a:fld>
            <a:endParaRPr lang="sr-Latn-C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err="1" smtClean="0"/>
              <a:t>Nanomaterials</a:t>
            </a:r>
            <a:r>
              <a:rPr lang="en-US" dirty="0" smtClean="0"/>
              <a:t> can enter the environment in the course of</a:t>
            </a:r>
            <a:r>
              <a:rPr lang="x-none" dirty="0" smtClean="0"/>
              <a:t> </a:t>
            </a:r>
            <a:r>
              <a:rPr lang="en-US" dirty="0" smtClean="0"/>
              <a:t>their lifecycle. How long they survive there, and in which</a:t>
            </a:r>
            <a:r>
              <a:rPr lang="x-none" dirty="0" smtClean="0"/>
              <a:t> </a:t>
            </a:r>
            <a:r>
              <a:rPr lang="en-US" dirty="0" smtClean="0"/>
              <a:t>form, i.e. how long they persist, is still matter of</a:t>
            </a:r>
            <a:r>
              <a:rPr lang="x-none" dirty="0" smtClean="0"/>
              <a:t> </a:t>
            </a:r>
            <a:r>
              <a:rPr lang="en-US" dirty="0" smtClean="0"/>
              <a:t>investigation</a:t>
            </a:r>
          </a:p>
          <a:p>
            <a:pPr>
              <a:buNone/>
            </a:pPr>
            <a:r>
              <a:rPr lang="en-US" dirty="0" smtClean="0"/>
              <a:t>• Current predictions suggest that the contribution of</a:t>
            </a:r>
            <a:r>
              <a:rPr lang="x-none" dirty="0" smtClean="0"/>
              <a:t> </a:t>
            </a:r>
            <a:r>
              <a:rPr lang="en-US" dirty="0" err="1" smtClean="0"/>
              <a:t>nanoparticles</a:t>
            </a:r>
            <a:r>
              <a:rPr lang="en-US" dirty="0" smtClean="0"/>
              <a:t> used in food packaging to the total of the</a:t>
            </a:r>
            <a:r>
              <a:rPr lang="x-none" dirty="0" smtClean="0"/>
              <a:t> </a:t>
            </a:r>
            <a:r>
              <a:rPr lang="en-US" dirty="0" smtClean="0"/>
              <a:t>environmental concentration seems to be sure </a:t>
            </a:r>
            <a:r>
              <a:rPr lang="en-US" dirty="0" err="1" smtClean="0"/>
              <a:t>trascurabile</a:t>
            </a:r>
            <a:endParaRPr lang="en-US" dirty="0" smtClean="0"/>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32</a:t>
            </a:fld>
            <a:endParaRPr lang="sr-Latn-C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err="1" smtClean="0"/>
              <a:t>Nanomaterials</a:t>
            </a:r>
            <a:r>
              <a:rPr lang="en-US" dirty="0" smtClean="0"/>
              <a:t> can enter the environment in the course of</a:t>
            </a:r>
            <a:r>
              <a:rPr lang="x-none" dirty="0" smtClean="0"/>
              <a:t> </a:t>
            </a:r>
            <a:r>
              <a:rPr lang="en-US" dirty="0" smtClean="0"/>
              <a:t>their lifecycle. How long they survive there, and in which</a:t>
            </a:r>
            <a:r>
              <a:rPr lang="x-none" dirty="0" smtClean="0"/>
              <a:t> </a:t>
            </a:r>
            <a:r>
              <a:rPr lang="en-US" dirty="0" smtClean="0"/>
              <a:t>form, i.e. how long they persist, is still matter of</a:t>
            </a:r>
            <a:r>
              <a:rPr lang="x-none" dirty="0" smtClean="0"/>
              <a:t> </a:t>
            </a:r>
            <a:r>
              <a:rPr lang="en-US" dirty="0" smtClean="0"/>
              <a:t>investigation</a:t>
            </a:r>
          </a:p>
          <a:p>
            <a:pPr>
              <a:buNone/>
            </a:pPr>
            <a:r>
              <a:rPr lang="en-US" dirty="0" smtClean="0"/>
              <a:t>• Current predictions suggest that the contribution of</a:t>
            </a:r>
            <a:r>
              <a:rPr lang="x-none" dirty="0" smtClean="0"/>
              <a:t> </a:t>
            </a:r>
            <a:r>
              <a:rPr lang="en-US" dirty="0" err="1" smtClean="0"/>
              <a:t>nanoparticles</a:t>
            </a:r>
            <a:r>
              <a:rPr lang="en-US" dirty="0" smtClean="0"/>
              <a:t> used in food packaging to the total of the</a:t>
            </a:r>
            <a:r>
              <a:rPr lang="x-none" dirty="0" smtClean="0"/>
              <a:t> </a:t>
            </a:r>
            <a:r>
              <a:rPr lang="en-US" dirty="0" smtClean="0"/>
              <a:t>environmental concentration seems to be sure </a:t>
            </a:r>
            <a:r>
              <a:rPr lang="en-US" dirty="0" err="1" smtClean="0"/>
              <a:t>trascurabile</a:t>
            </a:r>
            <a:endParaRPr lang="en-US" dirty="0" smtClean="0"/>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33</a:t>
            </a:fld>
            <a:endParaRPr lang="sr-Latn-C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200" kern="1200" dirty="0" smtClean="0">
                <a:solidFill>
                  <a:schemeClr val="tx1"/>
                </a:solidFill>
                <a:latin typeface="+mn-lt"/>
                <a:ea typeface="+mn-ea"/>
                <a:cs typeface="+mn-cs"/>
              </a:rPr>
              <a:t>Više od 40% plastičnih materijal</a:t>
            </a:r>
            <a:r>
              <a:rPr lang="en-US" sz="1200" kern="1200" dirty="0" smtClean="0">
                <a:solidFill>
                  <a:schemeClr val="tx1"/>
                </a:solidFill>
                <a:latin typeface="+mn-lt"/>
                <a:ea typeface="+mn-ea"/>
                <a:cs typeface="+mn-cs"/>
              </a:rPr>
              <a:t>a</a:t>
            </a:r>
            <a:r>
              <a:rPr lang="sr-Latn-RS" sz="1200" kern="1200" dirty="0" smtClean="0">
                <a:solidFill>
                  <a:schemeClr val="tx1"/>
                </a:solidFill>
                <a:latin typeface="+mn-lt"/>
                <a:ea typeface="+mn-ea"/>
                <a:cs typeface="+mn-cs"/>
              </a:rPr>
              <a:t> se koristi kao ambalažni materijali, a od toga više od polovine kao ambalažni materijal za pakovanje hrane.</a:t>
            </a:r>
          </a:p>
          <a:p>
            <a:pPr marL="0" marR="0" indent="0" algn="l" defTabSz="914400" rtl="0" eaLnBrk="1" fontAlgn="auto" latinLnBrk="0" hangingPunct="1">
              <a:lnSpc>
                <a:spcPct val="100000"/>
              </a:lnSpc>
              <a:spcBef>
                <a:spcPts val="0"/>
              </a:spcBef>
              <a:spcAft>
                <a:spcPts val="0"/>
              </a:spcAft>
              <a:buClrTx/>
              <a:buSzTx/>
              <a:buFontTx/>
              <a:buNone/>
              <a:tabLst/>
              <a:defRPr/>
            </a:pPr>
            <a:r>
              <a:rPr lang="sr-Latn-RS" sz="1200" kern="1200" dirty="0" smtClean="0">
                <a:solidFill>
                  <a:schemeClr val="tx1"/>
                </a:solidFill>
                <a:latin typeface="+mn-lt"/>
                <a:ea typeface="+mn-ea"/>
                <a:cs typeface="+mn-cs"/>
              </a:rPr>
              <a:t>Veoma je dobro poznato da</a:t>
            </a:r>
            <a:r>
              <a:rPr lang="sr-Latn-RS" sz="1200" kern="1200" baseline="0" dirty="0" smtClean="0">
                <a:solidFill>
                  <a:schemeClr val="tx1"/>
                </a:solidFill>
                <a:latin typeface="+mn-lt"/>
                <a:ea typeface="+mn-ea"/>
                <a:cs typeface="+mn-cs"/>
              </a:rPr>
              <a:t> se plastični materijali koji  se dobijaju iz fosilnih goriva  zadovoljavaju gotovo sve kriterijume neophodne da poseduje ambalažni materijal. </a:t>
            </a:r>
            <a:r>
              <a:rPr lang="sr-Latn-RS" sz="1200" kern="1200" dirty="0" smtClean="0">
                <a:solidFill>
                  <a:schemeClr val="tx1"/>
                </a:solidFill>
                <a:latin typeface="+mn-lt"/>
                <a:ea typeface="+mn-ea"/>
                <a:cs typeface="+mn-cs"/>
              </a:rPr>
              <a:t>We all know</a:t>
            </a:r>
            <a:r>
              <a:rPr lang="sr-Latn-RS" sz="1200" kern="1200" baseline="0" dirty="0" smtClean="0">
                <a:solidFill>
                  <a:schemeClr val="tx1"/>
                </a:solidFill>
                <a:latin typeface="+mn-lt"/>
                <a:ea typeface="+mn-ea"/>
                <a:cs typeface="+mn-cs"/>
              </a:rPr>
              <a:t> that conventional polymer materials made from fossil fuel have number of advantages: low cost, good mechanical, barrier properties and processability.  </a:t>
            </a:r>
            <a:r>
              <a:rPr lang="en-US" sz="1200" kern="1200" dirty="0" smtClean="0">
                <a:solidFill>
                  <a:schemeClr val="tx1"/>
                </a:solidFill>
                <a:latin typeface="+mn-lt"/>
                <a:ea typeface="+mn-ea"/>
                <a:cs typeface="+mn-cs"/>
              </a:rPr>
              <a:t>The most used conventional polymers as food packaging are: </a:t>
            </a:r>
            <a:r>
              <a:rPr lang="en-US" sz="1200" kern="1200" dirty="0" err="1" smtClean="0">
                <a:solidFill>
                  <a:schemeClr val="tx1"/>
                </a:solidFill>
                <a:latin typeface="+mn-lt"/>
                <a:ea typeface="+mn-ea"/>
                <a:cs typeface="+mn-cs"/>
              </a:rPr>
              <a:t>polyolefines</a:t>
            </a:r>
            <a:r>
              <a:rPr lang="en-US" sz="1200" kern="1200" dirty="0" smtClean="0">
                <a:solidFill>
                  <a:schemeClr val="tx1"/>
                </a:solidFill>
                <a:latin typeface="+mn-lt"/>
                <a:ea typeface="+mn-ea"/>
                <a:cs typeface="+mn-cs"/>
              </a:rPr>
              <a:t>, (polyethylene PE, polypropylene PP), polystyrene PS, polyvinylchloride PVC, polyurethane PU, </a:t>
            </a:r>
            <a:r>
              <a:rPr lang="en-US" sz="1200" kern="1200" dirty="0" err="1" smtClean="0">
                <a:solidFill>
                  <a:schemeClr val="tx1"/>
                </a:solidFill>
                <a:latin typeface="+mn-lt"/>
                <a:ea typeface="+mn-ea"/>
                <a:cs typeface="+mn-cs"/>
              </a:rPr>
              <a:t>polyethyleneterephtalate</a:t>
            </a:r>
            <a:r>
              <a:rPr lang="en-US" sz="1200" kern="1200" dirty="0" smtClean="0">
                <a:solidFill>
                  <a:schemeClr val="tx1"/>
                </a:solidFill>
                <a:latin typeface="+mn-lt"/>
                <a:ea typeface="+mn-ea"/>
                <a:cs typeface="+mn-cs"/>
              </a:rPr>
              <a:t> PET, polyamide PA, epoxy resins.  </a:t>
            </a:r>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4</a:t>
            </a:fld>
            <a:endParaRPr lang="sr-Latn-C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Recycling of conventional food packaging materia is difficult because of food contaminations, not</a:t>
            </a:r>
            <a:r>
              <a:rPr lang="sr-Latn-RS" baseline="0" dirty="0" smtClean="0"/>
              <a:t> totaly recycable and biodgerdabale, growing environomental awarness put the demand of using biodegradable, biobased materials what have led to packagin materials trends. </a:t>
            </a:r>
          </a:p>
          <a:p>
            <a:r>
              <a:rPr lang="sr-Latn-RS" baseline="0" dirty="0" smtClean="0"/>
              <a:t>Usled sve većeg pritisak od strane vlada, vlasti kako na nacionalnom nivou tako i na internacionalnom nivou dolazi i do paretćeg sve većeg interesa industrije za razvojem i upotrebom bidegradabilnih odnosno biobased materijala. </a:t>
            </a:r>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5</a:t>
            </a:fld>
            <a:endParaRPr lang="sr-Latn-C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Definiciju</a:t>
            </a:r>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održivog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razvoja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koja</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najčešće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upotrebljava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dao</a:t>
            </a:r>
            <a:r>
              <a:rPr lang="en-US" sz="1200" kern="1200" dirty="0" smtClean="0">
                <a:solidFill>
                  <a:schemeClr val="tx1"/>
                </a:solidFill>
                <a:latin typeface="+mn-lt"/>
                <a:ea typeface="+mn-ea"/>
                <a:cs typeface="+mn-cs"/>
              </a:rPr>
              <a:t> je Lester Brown, </a:t>
            </a:r>
            <a:r>
              <a:rPr lang="en-US" sz="1200" kern="1200" dirty="0" err="1" smtClean="0">
                <a:solidFill>
                  <a:schemeClr val="tx1"/>
                </a:solidFill>
                <a:latin typeface="+mn-lt"/>
                <a:ea typeface="+mn-ea"/>
                <a:cs typeface="+mn-cs"/>
              </a:rPr>
              <a:t>osnivač</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Worldwatch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Instituta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kaže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održivi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razvoj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takav</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razvoj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zadovoljava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potrebe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sadašnjih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generacija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omogućuje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budućim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generacijama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zadovolje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svoje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potrebe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Održivi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razvoj</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sebi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objedinjuje</a:t>
            </a:r>
            <a:r>
              <a:rPr lang="en-US" sz="1200" kern="1200" dirty="0" smtClean="0">
                <a:solidFill>
                  <a:schemeClr val="tx1"/>
                </a:solidFill>
                <a:latin typeface="+mn-lt"/>
                <a:ea typeface="+mn-ea"/>
                <a:cs typeface="+mn-cs"/>
              </a:rPr>
              <a:t> tri </a:t>
            </a:r>
            <a:r>
              <a:rPr lang="en-US" sz="1200" kern="1200" dirty="0" err="1" smtClean="0">
                <a:solidFill>
                  <a:schemeClr val="tx1"/>
                </a:solidFill>
                <a:latin typeface="+mn-lt"/>
                <a:ea typeface="+mn-ea"/>
                <a:cs typeface="+mn-cs"/>
              </a:rPr>
              <a:t>pojedinačne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komponente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društvo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životnu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sredinu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ekonomiju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Ciljevi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održivog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razvoje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mogu</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postići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jedino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ako</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simultano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zadovolje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sve</a:t>
            </a:r>
            <a:r>
              <a:rPr lang="en-US" sz="1200" kern="1200" dirty="0" smtClean="0">
                <a:solidFill>
                  <a:schemeClr val="tx1"/>
                </a:solidFill>
                <a:latin typeface="+mn-lt"/>
                <a:ea typeface="+mn-ea"/>
                <a:cs typeface="+mn-cs"/>
              </a:rPr>
              <a:t> tri </a:t>
            </a:r>
            <a:r>
              <a:rPr lang="en-US" sz="1200" kern="1200" dirty="0" err="1" smtClean="0">
                <a:solidFill>
                  <a:schemeClr val="tx1"/>
                </a:solidFill>
                <a:latin typeface="+mn-lt"/>
                <a:ea typeface="+mn-ea"/>
                <a:cs typeface="+mn-cs"/>
              </a:rPr>
              <a:t>kompnente</a:t>
            </a:r>
            <a:r>
              <a:rPr lang="en-US"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bi se </a:t>
            </a:r>
            <a:r>
              <a:rPr lang="en-US" sz="1200" kern="1200" dirty="0" err="1" smtClean="0">
                <a:solidFill>
                  <a:schemeClr val="tx1"/>
                </a:solidFill>
                <a:latin typeface="+mn-lt"/>
                <a:ea typeface="+mn-ea"/>
                <a:cs typeface="+mn-cs"/>
              </a:rPr>
              <a:t>primenio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održivi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razvoj</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praksi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neophodno</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prvo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dobro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razumeti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uzroke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neodrživosti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zatim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identifikovati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održive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opcije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načine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njihove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primene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Ovde</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najvažnije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pri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uočavanju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rešavanju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problema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pristupi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aspekta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životnog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ciklusa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izučava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posledice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ljudske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aktivnosti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životnu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sredinu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kolevke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dobijanje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sirovine</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groba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odlaganje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otpada</a:t>
            </a:r>
            <a:r>
              <a:rPr lang="en-US" sz="1200" kern="1200" dirty="0" smtClean="0">
                <a:solidFill>
                  <a:schemeClr val="tx1"/>
                </a:solidFill>
                <a:latin typeface="+mn-lt"/>
                <a:ea typeface="+mn-ea"/>
                <a:cs typeface="+mn-cs"/>
              </a:rPr>
              <a:t>). </a:t>
            </a:r>
            <a:endParaRPr lang="sr-Latn-RS" sz="1200" kern="1200" dirty="0" smtClean="0">
              <a:solidFill>
                <a:schemeClr val="tx1"/>
              </a:solidFill>
              <a:latin typeface="+mn-lt"/>
              <a:ea typeface="+mn-ea"/>
              <a:cs typeface="+mn-cs"/>
            </a:endParaRPr>
          </a:p>
          <a:p>
            <a:r>
              <a:rPr lang="sr-Latn-RS" sz="1200" kern="1200" dirty="0" smtClean="0">
                <a:solidFill>
                  <a:schemeClr val="tx1"/>
                </a:solidFill>
                <a:latin typeface="+mn-lt"/>
                <a:ea typeface="+mn-ea"/>
                <a:cs typeface="+mn-cs"/>
              </a:rPr>
              <a:t>Eko efikasnost</a:t>
            </a:r>
            <a:r>
              <a:rPr lang="sr-Latn-RS" sz="1200" kern="1200" baseline="0" dirty="0" smtClean="0">
                <a:solidFill>
                  <a:schemeClr val="tx1"/>
                </a:solidFill>
                <a:latin typeface="+mn-lt"/>
                <a:ea typeface="+mn-ea"/>
                <a:cs typeface="+mn-cs"/>
              </a:rPr>
              <a:t> podrazumeva filozofiju rukovođenja po kojoj su ciljevi okrenuti ka što manjem štetnom uticaju na životnu sredinu uz istovremeno postizanje maksimale efikasnosti procesa proizvodnje, kroz manju potrošnju energije, materijala, eliminacije štetnih gasova u okolinu.</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6</a:t>
            </a:fld>
            <a:endParaRPr lang="sr-Latn-C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Recycling of conventional food packaging materia is difficult because of food contaminations, not</a:t>
            </a:r>
            <a:r>
              <a:rPr lang="sr-Latn-RS" baseline="0" dirty="0" smtClean="0"/>
              <a:t> totaly recycable and biodgerdabale, growing environomental awarness put the demand of using biodegradable, biobased materials what have led to packagin materials trends</a:t>
            </a:r>
          </a:p>
          <a:p>
            <a:r>
              <a:rPr lang="sr-Latn-RS" baseline="0" dirty="0" smtClean="0"/>
              <a:t>Kao alternativa, naročito u slučajevima jednokratne upotrebe, pribora za jelo, kratkoročne upotrebe , posude za brzo pakovanje hrane.  </a:t>
            </a:r>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7</a:t>
            </a:fld>
            <a:endParaRPr lang="sr-Latn-C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sometimes ti</a:t>
            </a:r>
            <a:r>
              <a:rPr lang="sr-Latn-RS" baseline="0" dirty="0" smtClean="0"/>
              <a:t> distinqiush things we need definitions</a:t>
            </a:r>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9</a:t>
            </a:fld>
            <a:endParaRPr lang="sr-Latn-C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sr-Latn-RS" dirty="0" smtClean="0"/>
              <a:t>Biopolimerni materijali ne predstavljaju samo jednu vrstu polimera. Može se reći da oni predstavljaju familiju materijala koji se mogu međusobno prilično razlikovati. Postoje tri grupe u familiji biopolimera, svaka od njih poseduje svoja specifična svojstva</a:t>
            </a:r>
            <a:r>
              <a:rPr lang="en-US" dirty="0" smtClean="0"/>
              <a:t>:</a:t>
            </a:r>
          </a:p>
          <a:p>
            <a:r>
              <a:rPr lang="sr-Latn-RS" dirty="0" smtClean="0"/>
              <a:t>Polimeri sa bio-osnovom ili delimično bio-osnovom koji nisu biodegradabilni kao što su PE, PET, PP.</a:t>
            </a:r>
            <a:endParaRPr lang="en-US" dirty="0" smtClean="0"/>
          </a:p>
          <a:p>
            <a:r>
              <a:rPr lang="sr-Latn-RS" dirty="0" smtClean="0"/>
              <a:t>Novi polimeri koji su sa bio-osnovom i koji su biodegradabilni PLA polilaktid i PHA polihidroksialkanoat.</a:t>
            </a:r>
            <a:endParaRPr lang="en-US" dirty="0" smtClean="0"/>
          </a:p>
          <a:p>
            <a:r>
              <a:rPr lang="sr-Latn-RS" dirty="0" smtClean="0"/>
              <a:t>Novi polimeri koji nastaju iz fosilnih izvora i biodegradabilni su, kao što su PBAT polibutilenadipat-co-butilentereftala, PBS polimetilsucinat.</a:t>
            </a:r>
          </a:p>
          <a:p>
            <a:endParaRPr lang="en-US" dirty="0" smtClean="0"/>
          </a:p>
          <a:p>
            <a:r>
              <a:rPr lang="sr-Latn-RS" dirty="0" smtClean="0"/>
              <a:t>Biomasa (sirovine na biosnovi) mogu se preraditi iu bidegradabilne i u ne biodegradabilne polimerne materijale. Biodegradabilnost polimera je direktno vezano za hemijsku strukturu a ne za poreklo sirovine. Polimerni materijali sa bio-osnovom, ali ne biodegradabilni imaju ista svojstva kao i konvencionalni, tradicionalni. </a:t>
            </a:r>
            <a:endParaRPr lang="en-US" dirty="0" smtClean="0"/>
          </a:p>
          <a:p>
            <a:r>
              <a:rPr lang="sr-Latn-RS" dirty="0" smtClean="0"/>
              <a:t>Biodegredabilni polimeri mogu se kompostirati pod spec</a:t>
            </a:r>
          </a:p>
          <a:p>
            <a:r>
              <a:rPr lang="en-US" dirty="0" smtClean="0"/>
              <a:t>Biodegradable polymers can be composted under </a:t>
            </a:r>
            <a:r>
              <a:rPr lang="en-US" dirty="0" err="1" smtClean="0"/>
              <a:t>speci</a:t>
            </a:r>
            <a:r>
              <a:rPr lang="sr-Latn-RS" dirty="0" smtClean="0"/>
              <a:t>ifičnim uslovima u industrijskim uslovima (kontrolisana temperatura, vlaga, </a:t>
            </a:r>
            <a:r>
              <a:rPr lang="en-US" dirty="0" err="1" smtClean="0"/>
              <a:t>fic</a:t>
            </a:r>
            <a:r>
              <a:rPr lang="en-US" dirty="0" smtClean="0"/>
              <a:t> conditions in industrial composting plants (e.g. controlled temperature, humidity, </a:t>
            </a:r>
            <a:r>
              <a:rPr lang="en-US" dirty="0" err="1" smtClean="0"/>
              <a:t>aera</a:t>
            </a:r>
            <a:r>
              <a:rPr lang="sr-Latn-RS" dirty="0" smtClean="0"/>
              <a:t>cije) . Ovvakvi polimeri moraju biti sertifikovani kao komposatbilni .</a:t>
            </a:r>
            <a:endParaRPr lang="en-US" dirty="0" smtClean="0"/>
          </a:p>
          <a:p>
            <a:r>
              <a:rPr lang="en-US" b="1" dirty="0" err="1" smtClean="0"/>
              <a:t>Oxo</a:t>
            </a:r>
            <a:r>
              <a:rPr lang="en-US" b="1" dirty="0" smtClean="0"/>
              <a:t>-</a:t>
            </a:r>
            <a:r>
              <a:rPr lang="sr-Latn-RS" b="1" dirty="0" smtClean="0"/>
              <a:t>polimerne materijale koji nisu biodegradabilni</a:t>
            </a:r>
            <a:endParaRPr lang="en-US" dirty="0" smtClean="0"/>
          </a:p>
          <a:p>
            <a:r>
              <a:rPr lang="en-US" dirty="0" smtClean="0"/>
              <a:t>A careful distinction is needed between biodegradable plastics and plastics that are advertised as “</a:t>
            </a:r>
            <a:r>
              <a:rPr lang="en-US" dirty="0" err="1" smtClean="0"/>
              <a:t>oxo</a:t>
            </a:r>
            <a:r>
              <a:rPr lang="en-US" dirty="0" smtClean="0"/>
              <a:t>-degradable” or “</a:t>
            </a:r>
            <a:r>
              <a:rPr lang="en-US" dirty="0" err="1" smtClean="0"/>
              <a:t>oxo</a:t>
            </a:r>
            <a:r>
              <a:rPr lang="en-US" dirty="0" smtClean="0"/>
              <a:t>-biodegradable”.</a:t>
            </a:r>
          </a:p>
          <a:p>
            <a:r>
              <a:rPr lang="en-US" dirty="0" smtClean="0"/>
              <a:t>The latter products are made of traditional plastics supplemented with specific additives. They do not fit the definition of a „</a:t>
            </a:r>
            <a:r>
              <a:rPr lang="en-US" dirty="0" err="1" smtClean="0"/>
              <a:t>bioplastic</a:t>
            </a:r>
            <a:r>
              <a:rPr lang="en-US" dirty="0" smtClean="0"/>
              <a:t>“ as defined by European </a:t>
            </a:r>
            <a:r>
              <a:rPr lang="en-US" dirty="0" err="1" smtClean="0"/>
              <a:t>Bioplastics</a:t>
            </a:r>
            <a:r>
              <a:rPr lang="en-US" dirty="0" smtClean="0"/>
              <a:t>.</a:t>
            </a:r>
          </a:p>
          <a:p>
            <a:r>
              <a:rPr lang="en-US" dirty="0" smtClean="0"/>
              <a:t>The terms „</a:t>
            </a:r>
            <a:r>
              <a:rPr lang="en-US" dirty="0" err="1" smtClean="0"/>
              <a:t>oxo</a:t>
            </a:r>
            <a:r>
              <a:rPr lang="en-US" dirty="0" smtClean="0"/>
              <a:t>-degradable“ or ‘</a:t>
            </a:r>
            <a:r>
              <a:rPr lang="en-US" dirty="0" err="1" smtClean="0"/>
              <a:t>oxo</a:t>
            </a:r>
            <a:r>
              <a:rPr lang="en-US" dirty="0" smtClean="0"/>
              <a:t>-biodegradable’ suggest that the products can undergo biodegradation. This, however, is not the case. </a:t>
            </a:r>
            <a:r>
              <a:rPr lang="en-US" dirty="0" err="1" smtClean="0"/>
              <a:t>Oxo</a:t>
            </a:r>
            <a:r>
              <a:rPr lang="en-US" dirty="0" smtClean="0"/>
              <a:t>-products mainly fragment and leave small particles that remain in the environment. In contrast the end products of biodegradation are water, carbon and biomass.</a:t>
            </a:r>
          </a:p>
          <a:p>
            <a:r>
              <a:rPr lang="en-US" dirty="0" smtClean="0"/>
              <a:t>European </a:t>
            </a:r>
            <a:r>
              <a:rPr lang="en-US" dirty="0" err="1" smtClean="0"/>
              <a:t>Bioplastics</a:t>
            </a:r>
            <a:r>
              <a:rPr lang="en-US" dirty="0" smtClean="0"/>
              <a:t> strongly supports the suggestion of the European Union to use the term ‘</a:t>
            </a:r>
            <a:r>
              <a:rPr lang="en-US" dirty="0" err="1" smtClean="0"/>
              <a:t>oxo</a:t>
            </a:r>
            <a:r>
              <a:rPr lang="en-US" dirty="0" smtClean="0"/>
              <a:t>-fragmentation’ to describe </a:t>
            </a:r>
            <a:r>
              <a:rPr lang="en-US" dirty="0" err="1" smtClean="0"/>
              <a:t>oxo</a:t>
            </a:r>
            <a:r>
              <a:rPr lang="en-US" dirty="0" smtClean="0"/>
              <a:t>-materials and products.</a:t>
            </a:r>
          </a:p>
          <a:p>
            <a:r>
              <a:rPr lang="en-US" dirty="0" smtClean="0"/>
              <a:t>In terms of degradability, European </a:t>
            </a:r>
            <a:r>
              <a:rPr lang="en-US" dirty="0" err="1" smtClean="0"/>
              <a:t>Bioplastics</a:t>
            </a:r>
            <a:r>
              <a:rPr lang="en-US" dirty="0" smtClean="0"/>
              <a:t> does solely represent companies that produce truly biodegradable materials and products according to acknowledged standards.  For more information see our corresponding </a:t>
            </a:r>
            <a:r>
              <a:rPr lang="en-US" dirty="0" smtClean="0">
                <a:hlinkClick r:id="rId3"/>
              </a:rPr>
              <a:t>publications</a:t>
            </a:r>
            <a:r>
              <a:rPr lang="en-US" dirty="0" smtClean="0"/>
              <a:t> or go to the </a:t>
            </a:r>
            <a:r>
              <a:rPr lang="en-US" dirty="0" err="1" smtClean="0"/>
              <a:t>chapter</a:t>
            </a:r>
            <a:r>
              <a:rPr lang="en-US" dirty="0" err="1" smtClean="0">
                <a:hlinkClick r:id="rId4" tooltip="Oxo-biodegradability"/>
              </a:rPr>
              <a:t>oxo-biodegradablity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AA16A5-73C3-4A59-9692-2A1257D1290A}" type="slidenum">
              <a:rPr lang="sr-Latn-CS" smtClean="0"/>
              <a:pPr/>
              <a:t>10</a:t>
            </a:fld>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AC693-BF88-4F03-ACB9-2BF3E7438A5E}"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79BF9-7E62-4781-8D02-8B96FA354F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AC693-BF88-4F03-ACB9-2BF3E7438A5E}" type="datetimeFigureOut">
              <a:rPr lang="en-US" smtClean="0"/>
              <a:pPr/>
              <a:t>11/26/2014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79BF9-7E62-4781-8D02-8B96FA354F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857364"/>
            <a:ext cx="7772400" cy="1226567"/>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US" sz="2800" b="1" dirty="0" smtClean="0">
                <a:latin typeface="+mn-lt"/>
              </a:rPr>
              <a:t> POLIMERNI NANOKOMPOZIT</a:t>
            </a:r>
            <a:r>
              <a:rPr lang="sr-Latn-RS" sz="2800" b="1" dirty="0" smtClean="0"/>
              <a:t>I KAO AMBALAŽNI </a:t>
            </a:r>
            <a:r>
              <a:rPr lang="en-US" sz="2800" b="1" dirty="0" smtClean="0">
                <a:latin typeface="+mn-lt"/>
              </a:rPr>
              <a:t> MATERIJALI </a:t>
            </a:r>
            <a:r>
              <a:rPr lang="sr-Latn-RS" sz="2800" b="1" dirty="0" smtClean="0"/>
              <a:t>ZA</a:t>
            </a:r>
            <a:r>
              <a:rPr lang="sr-Latn-RS" sz="2800" b="1" dirty="0" smtClean="0">
                <a:latin typeface="+mn-lt"/>
              </a:rPr>
              <a:t> PAKOVANJE HRANE- IZAZOVI 21. VEKA</a:t>
            </a:r>
            <a:endParaRPr lang="en-US" sz="2800" b="1" dirty="0">
              <a:latin typeface="+mn-lt"/>
            </a:endParaRPr>
          </a:p>
        </p:txBody>
      </p:sp>
      <p:sp>
        <p:nvSpPr>
          <p:cNvPr id="3" name="Subtitle 2"/>
          <p:cNvSpPr>
            <a:spLocks noGrp="1"/>
          </p:cNvSpPr>
          <p:nvPr>
            <p:ph type="subTitle" idx="1"/>
          </p:nvPr>
        </p:nvSpPr>
        <p:spPr>
          <a:xfrm>
            <a:off x="179512" y="3861048"/>
            <a:ext cx="4608512" cy="2088232"/>
          </a:xfrm>
        </p:spPr>
        <p:txBody>
          <a:bodyPr>
            <a:noAutofit/>
          </a:bodyPr>
          <a:lstStyle/>
          <a:p>
            <a:r>
              <a:rPr lang="en-US" sz="2400" b="1" dirty="0" smtClean="0">
                <a:solidFill>
                  <a:schemeClr val="accent3">
                    <a:lumMod val="50000"/>
                  </a:schemeClr>
                </a:solidFill>
              </a:rPr>
              <a:t>Dr</a:t>
            </a:r>
            <a:r>
              <a:rPr lang="x-none" sz="2400" b="1" dirty="0" smtClean="0">
                <a:solidFill>
                  <a:schemeClr val="accent3">
                    <a:lumMod val="50000"/>
                  </a:schemeClr>
                </a:solidFill>
              </a:rPr>
              <a:t> </a:t>
            </a:r>
            <a:r>
              <a:rPr lang="x-none" sz="2400" b="1" smtClean="0">
                <a:solidFill>
                  <a:schemeClr val="accent3">
                    <a:lumMod val="50000"/>
                  </a:schemeClr>
                </a:solidFill>
              </a:rPr>
              <a:t>Branka Pilić, </a:t>
            </a:r>
            <a:r>
              <a:rPr lang="sr-Latn-RS" sz="2400" b="1" dirty="0" smtClean="0">
                <a:solidFill>
                  <a:schemeClr val="accent3">
                    <a:lumMod val="50000"/>
                  </a:schemeClr>
                </a:solidFill>
              </a:rPr>
              <a:t>vanredni </a:t>
            </a:r>
            <a:r>
              <a:rPr lang="x-none" sz="2400" b="1" smtClean="0">
                <a:solidFill>
                  <a:schemeClr val="accent3">
                    <a:lumMod val="50000"/>
                  </a:schemeClr>
                </a:solidFill>
              </a:rPr>
              <a:t>prof</a:t>
            </a:r>
            <a:r>
              <a:rPr lang="x-none" sz="2400" b="1" dirty="0" smtClean="0">
                <a:solidFill>
                  <a:schemeClr val="accent3">
                    <a:lumMod val="50000"/>
                  </a:schemeClr>
                </a:solidFill>
              </a:rPr>
              <a:t>.</a:t>
            </a:r>
          </a:p>
          <a:p>
            <a:endParaRPr lang="x-none" sz="2200" b="1" dirty="0" smtClean="0">
              <a:solidFill>
                <a:schemeClr val="accent3">
                  <a:lumMod val="50000"/>
                </a:schemeClr>
              </a:solidFill>
            </a:endParaRPr>
          </a:p>
          <a:p>
            <a:r>
              <a:rPr lang="sr-Latn-RS" sz="2200" b="1" dirty="0" smtClean="0">
                <a:solidFill>
                  <a:schemeClr val="accent3">
                    <a:lumMod val="50000"/>
                  </a:schemeClr>
                </a:solidFill>
              </a:rPr>
              <a:t>Katedra za inženjerstvo materijala, Tehnološki fakultet</a:t>
            </a:r>
          </a:p>
          <a:p>
            <a:r>
              <a:rPr lang="sr-Latn-RS" sz="2200" b="1" dirty="0" smtClean="0">
                <a:solidFill>
                  <a:schemeClr val="accent3">
                    <a:lumMod val="50000"/>
                  </a:schemeClr>
                </a:solidFill>
              </a:rPr>
              <a:t>Univerzitet u Novom Sadu</a:t>
            </a:r>
            <a:endParaRPr lang="x-none" sz="2200" b="1" dirty="0" smtClean="0">
              <a:solidFill>
                <a:schemeClr val="accent3">
                  <a:lumMod val="50000"/>
                </a:schemeClr>
              </a:solidFill>
            </a:endParaRPr>
          </a:p>
        </p:txBody>
      </p:sp>
      <p:pic>
        <p:nvPicPr>
          <p:cNvPr id="4" name="Picture 11" descr="C:\Users\Oskar\Desktop\Untitled-1.png"/>
          <p:cNvPicPr>
            <a:picLocks noChangeAspect="1" noChangeArrowheads="1"/>
          </p:cNvPicPr>
          <p:nvPr/>
        </p:nvPicPr>
        <p:blipFill>
          <a:blip r:embed="rId3" cstate="print"/>
          <a:srcRect/>
          <a:stretch>
            <a:fillRect/>
          </a:stretch>
        </p:blipFill>
        <p:spPr bwMode="auto">
          <a:xfrm>
            <a:off x="3419872" y="332656"/>
            <a:ext cx="2125291" cy="1440160"/>
          </a:xfrm>
          <a:prstGeom prst="rect">
            <a:avLst/>
          </a:prstGeom>
          <a:noFill/>
          <a:ln w="9525">
            <a:noFill/>
            <a:miter lim="800000"/>
            <a:headEnd/>
            <a:tailEnd/>
          </a:ln>
        </p:spPr>
      </p:pic>
      <p:pic>
        <p:nvPicPr>
          <p:cNvPr id="5" name="Picture 2" descr="I:\Radni dektop\Logo\inzenjerstvo materijala.gif"/>
          <p:cNvPicPr>
            <a:picLocks noChangeAspect="1" noChangeArrowheads="1"/>
          </p:cNvPicPr>
          <p:nvPr/>
        </p:nvPicPr>
        <p:blipFill>
          <a:blip r:embed="rId4" cstate="print"/>
          <a:srcRect/>
          <a:stretch>
            <a:fillRect/>
          </a:stretch>
        </p:blipFill>
        <p:spPr bwMode="auto">
          <a:xfrm>
            <a:off x="5940152" y="-171400"/>
            <a:ext cx="2170584" cy="2344688"/>
          </a:xfrm>
          <a:prstGeom prst="rect">
            <a:avLst/>
          </a:prstGeom>
          <a:noFill/>
          <a:ln w="9525">
            <a:noFill/>
            <a:miter lim="800000"/>
            <a:headEnd/>
            <a:tailEnd/>
          </a:ln>
        </p:spPr>
      </p:pic>
      <p:pic>
        <p:nvPicPr>
          <p:cNvPr id="6" name="Picture 6" descr="C:\Users\Oskar\Desktop\uns.gif"/>
          <p:cNvPicPr>
            <a:picLocks noChangeAspect="1" noChangeArrowheads="1"/>
          </p:cNvPicPr>
          <p:nvPr/>
        </p:nvPicPr>
        <p:blipFill>
          <a:blip r:embed="rId5" cstate="print"/>
          <a:srcRect/>
          <a:stretch>
            <a:fillRect/>
          </a:stretch>
        </p:blipFill>
        <p:spPr bwMode="auto">
          <a:xfrm>
            <a:off x="323528" y="188641"/>
            <a:ext cx="1939925" cy="1728192"/>
          </a:xfrm>
          <a:prstGeom prst="rect">
            <a:avLst/>
          </a:prstGeom>
          <a:noFill/>
          <a:ln w="9525">
            <a:noFill/>
            <a:miter lim="800000"/>
            <a:headEnd/>
            <a:tailEnd/>
          </a:ln>
        </p:spPr>
      </p:pic>
      <p:sp>
        <p:nvSpPr>
          <p:cNvPr id="46081" name="Rectangle 1"/>
          <p:cNvSpPr>
            <a:spLocks noChangeArrowheads="1"/>
          </p:cNvSpPr>
          <p:nvPr/>
        </p:nvSpPr>
        <p:spPr bwMode="auto">
          <a:xfrm>
            <a:off x="0" y="-40705"/>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Box 12"/>
          <p:cNvSpPr txBox="1"/>
          <p:nvPr/>
        </p:nvSpPr>
        <p:spPr>
          <a:xfrm>
            <a:off x="7236296" y="3861048"/>
            <a:ext cx="1550546" cy="1853968"/>
          </a:xfrm>
          <a:prstGeom prst="rect">
            <a:avLst/>
          </a:prstGeom>
          <a:noFill/>
        </p:spPr>
        <p:txBody>
          <a:bodyPr wrap="square" rtlCol="0">
            <a:spAutoFit/>
          </a:bodyPr>
          <a:lstStyle/>
          <a:p>
            <a:r>
              <a:rPr lang="vi-VN" sz="1400" b="1" dirty="0" smtClean="0">
                <a:solidFill>
                  <a:srgbClr val="002060"/>
                </a:solidFill>
              </a:rPr>
              <a:t>Međunarodno</a:t>
            </a:r>
            <a:r>
              <a:rPr lang="sr-Latn-RS" sz="1400" b="1" dirty="0" smtClean="0">
                <a:solidFill>
                  <a:srgbClr val="002060"/>
                </a:solidFill>
              </a:rPr>
              <a:t> </a:t>
            </a:r>
            <a:r>
              <a:rPr lang="sr-Latn-RS" sz="1400" b="1" dirty="0" smtClean="0">
                <a:solidFill>
                  <a:srgbClr val="002060"/>
                </a:solidFill>
                <a:latin typeface="Arial" pitchFamily="34" charset="0"/>
                <a:cs typeface="Arial" pitchFamily="34" charset="0"/>
              </a:rPr>
              <a:t>savjetovanje “Polimerni materijali i ambalaža” </a:t>
            </a:r>
          </a:p>
          <a:p>
            <a:r>
              <a:rPr lang="sr-Latn-RS" sz="1400" b="1" dirty="0" smtClean="0">
                <a:solidFill>
                  <a:srgbClr val="002060"/>
                </a:solidFill>
                <a:latin typeface="Arial" pitchFamily="34" charset="0"/>
                <a:cs typeface="Arial" pitchFamily="34" charset="0"/>
              </a:rPr>
              <a:t>Hotel Sheraton, Zagreb, </a:t>
            </a:r>
            <a:r>
              <a:rPr lang="sr-Latn-RS" sz="1400" b="1" dirty="0" smtClean="0">
                <a:solidFill>
                  <a:srgbClr val="002060"/>
                </a:solidFill>
                <a:latin typeface="Arial" pitchFamily="34" charset="0"/>
                <a:cs typeface="Arial" pitchFamily="34" charset="0"/>
              </a:rPr>
              <a:t>26.1</a:t>
            </a:r>
            <a:r>
              <a:rPr lang="en-US" sz="1400" b="1" dirty="0" smtClean="0">
                <a:solidFill>
                  <a:srgbClr val="002060"/>
                </a:solidFill>
                <a:latin typeface="Arial" pitchFamily="34" charset="0"/>
                <a:cs typeface="Arial" pitchFamily="34" charset="0"/>
              </a:rPr>
              <a:t>1</a:t>
            </a:r>
            <a:r>
              <a:rPr lang="sr-Latn-RS" sz="1400" b="1" dirty="0" smtClean="0">
                <a:solidFill>
                  <a:srgbClr val="002060"/>
                </a:solidFill>
                <a:latin typeface="Arial" pitchFamily="34" charset="0"/>
                <a:cs typeface="Arial" pitchFamily="34" charset="0"/>
              </a:rPr>
              <a:t>.2014 </a:t>
            </a:r>
            <a:r>
              <a:rPr lang="en-US" sz="1400" b="1" dirty="0" smtClean="0">
                <a:solidFill>
                  <a:srgbClr val="002060"/>
                </a:solidFill>
                <a:latin typeface="Arial" pitchFamily="34" charset="0"/>
                <a:cs typeface="Arial" pitchFamily="34" charset="0"/>
              </a:rPr>
              <a:t>.</a:t>
            </a:r>
            <a:endParaRPr lang="x-none" sz="1400" b="1" dirty="0" smtClean="0">
              <a:solidFill>
                <a:srgbClr val="002060"/>
              </a:solidFill>
              <a:latin typeface="Arial" pitchFamily="34" charset="0"/>
              <a:cs typeface="Arial" pitchFamily="34" charset="0"/>
            </a:endParaRPr>
          </a:p>
        </p:txBody>
      </p:sp>
      <p:pic>
        <p:nvPicPr>
          <p:cNvPr id="69634" name="Picture 2" descr="https://encrypted-tbn1.gstatic.com/images?q=tbn:ANd9GcR55utSaOWJ9reY1BmiWij88AAxTvarnZQXmgnBaEgdWcK48mEo2ByPhMA4"/>
          <p:cNvPicPr>
            <a:picLocks noChangeAspect="1" noChangeArrowheads="1"/>
          </p:cNvPicPr>
          <p:nvPr/>
        </p:nvPicPr>
        <p:blipFill>
          <a:blip r:embed="rId6"/>
          <a:srcRect/>
          <a:stretch>
            <a:fillRect/>
          </a:stretch>
        </p:blipFill>
        <p:spPr bwMode="auto">
          <a:xfrm>
            <a:off x="4714876" y="3786190"/>
            <a:ext cx="2466975" cy="1847851"/>
          </a:xfrm>
          <a:prstGeom prst="rect">
            <a:avLst/>
          </a:prstGeom>
          <a:noFill/>
        </p:spPr>
      </p:pic>
      <p:sp>
        <p:nvSpPr>
          <p:cNvPr id="69636" name="AutoShape 4" descr="data:image/jpeg;base64,/9j/4AAQSkZJRgABAQAAAQABAAD/2wCEAAkGBxQSEhQUExQWFhUWFxgWFxgXGCAYHBcVGxYWFx0YGBgYHiogHBolHBgVITEhJSorLi4uGCAzODMsNygtLisBCgoKDg0OGxAQGywkHyQsLywsLCwsLCwsLCwsLCwsLCwsLCwsLCwsLCwsLCwsLCwsLCwsLCwsLCwsLCwsLCwsLP/AABEIAMIBAwMBIgACEQEDEQH/xAAbAAABBQEBAAAAAAAAAAAAAAAAAgMEBQYBB//EAEYQAAECAwYCBwUECQMCBwAAAAECEQADIQQFEjFBUSJhBhMycYGRoUJSsdHwFCNiwQczQ3KCkrLh8RWiwiQ0U2Nkc3SEk//EABgBAQEBAQEAAAAAAAAAAAAAAAABAgME/8QAJBEBAQEBAAICAwABBQAAAAAAAAERAhIhMVEDE0FhIjKBsfD/2gAMAwEAAhEDEQA/ANx+j5OO1XjOzeeUpPILXTyw+UbmMT+idJNlmLOcyetXon83jbRrr5BBBBGQQQQQBBBBAEEEEAQQQQBBBBAEEEEBxSQQxqIa6luyW5Zjy08CIdJjsA11pHaT4io+fp4w4hQIcFxyjsRQylkMxbMGpYtXcd8BKgiFInLchsQfuI4UnLI57juh2y2tKwWoxIINDQs9dOcBIggggCCCCAIIIIAggggCCCEqmAd+2Z8hAKghGM+6fT5wQGN/RNJmJsTrUClS1FAaqRkXOrkH6NNrGf6AScF32cbpKv5lqV8CI0Ea6+VogggjKCCCCAIIIIAggggCCCCAIIIIAggivN8ycWHGCRmRUDxFICbMWAzkVIA590LijvK3IQUzGxALFQaVSzjziPefS+VLcSwZitxRPnr4ecXBpIz14X9Z5ExSsWNWEDCirFySCchpzjH3p0gnT3Clsn3U0HjqfF4p1GNTlqct9cvSIrxKUhhiZgXI4UjXPLlE8LQZC0hQIDlIJIIBJzevlzjKdGg8tX7/APxTFuUflHC9+PWO36pY0ljQQnhINTQ7mpYjKpJq8PicNeHvy8Dl4Zx570f6TLlKUmYsGXxFlmoIw0T7TuVUr6RPt/6QEs0qSVHdZZPlmfSOk9uF5sbiIUy95ImCWZicZfhBchg9W7PjHlF437aZzvNwJ9xNEd2ENTxjnRqZhtMvE7cQ4cuwrYYh9VhZk1qcfb2QKDPpHMY/xX4RS2aakDEk569oGJ0i8UmiuE76eenjGOe5UvFiZiO3nHK8h6wsGCNsq203YZkx1zJhl4ewFFAxPmTLYkNoSQX5VsUpAyDR2CLpggggiCu6OysFls6dpMsHvwB/WLGESkYUgDQAeQaFxbdpRBBBEBBBBAEEEEAQQQQBBBFZe97iRRipRDjQNUVPhFk0Tps1ikbk10HCTXyiqvLpJKl0T94rll4q+TxmLzvWZNcqNACcIoKAlv8AMVdsmJSQkLx6mhBBdbjCST7m2lI34fZE+877mzqKUyfdTQeO/jFUu2GXUQhUw7RX3mFKSw1fIFTc+GvkIWesdOfVM2m8FrVxKJAqA9B3CJaJnCCTFYLuW4GdBmpqsHoWVnyi1kWcJFVJHIAk+TD1hPTW6bM3Z/L8zHAFHId/Lv09YdKhoH5n5fN4QtZ1PcPkIC2um8xIlqSp1KKnGFgMgKqL7aPDFtvqYujhI2FfVTnyaIUizrX2Uk/DzyESJt3y5eFVpnJlpzKAplKoaOK5seF8oz4TdS9ZPavWa1NfVoXKskxf6tL1Ac0SKs5PKpgtfSuyyhhs9nC6viUAkE7lS3UfERSWnpJbJ5ISopG0oMwrmsuR4ERvHP8Ab9RrZt02eQMVptHcARKS/i6laZeUVK+ldlkF5Etc1YyWThA0zOXgmMvKu5cxWZWs5hAM1Z7/APMXd39CZ8wvhwgZ4y6gc2wpcDTMiGOflfte3J0/QSU2mWUV/Wyi5FT20ntNvXkI2litKZqOskrRPR70s1HJSDkfXlHnV/8A6P58orXLHWDtOmrAklynPTmOcZmzzZ1nmY0LVLUCwWgs7aECjcj4xxvEvuOk765e5WO8lMTLf91XCH2Uk8ST4Rb2K8krCcXCSB3HuPzjye6f0h4mFrl42p10rhWBTtJoDzZhyMbW57TLmoxSJonoclwwWgEuypbCg7gcqHOMe+W956bKCKWyWkp7JcbHTluDyiyk2oKzoef5GNTqVm82JEEEEaZMWGcVy0qIYkVoRXI0NWh+GbIsFCSCCGFR3Q68CuwRzEIMQgOwRx4RLnBTs9C2RFfHOAcgjkDQHY48DRDvmYUyVEFjTLvEWDltvREqhLnYVPjtGTvi29cvEaMGAGwJNSe+GluYiTVaCsdZzInyZW2beeXkc4iTCkfBhQAcv8Q7MG58q+sMlhkPOphrchvGTUAAbn++fhHFHck8np9eULlIUt8CVKYsogUBFaqNHbTOFzrOlDGdNTLTVwCCs7Ycx5PGV2RGUpsqDl9V8Y7ZLJMmjEhBKa8R4U0oWKs60o8MWq/rOj9TJUvZUxRCe/iqe5orJ19WqfRBKRtKGEAfvZj0i4zfyfS9tNhRLDz5yZWRZ3URqAPSjxCtXSiyyw0iz4/xLo/ip1nuIEVll6MTFq4lcRYsniVnUv8A3jSXR0JQpONg2IJdZL5pB4RzO8TYxbb8svaOkVrn8KVFI92UMP8AuqryMcsXRefNJUXqQCS7uSO0TrWPVrH0dkygzOy0jJgxwaDvMOypITPmswFG5DBLo55v5xZtZuRg7B0DKgpYIIS7lsTsKgVCc3D1yyi8T0OlSpstCx1rpUo4ySAy5aWSlOFPtvUHLm8X91TPuZrOr9ZlpxzNcok3ljM+SQEhwsVLsOskHJs6DXeHwzbar7NdyUWgIAZIQkhPsueuBOEUJ4U1aLWWwKwSBxZfwIFBESfZv+oBKlHgD6PxlOg/F6xYSUAKUEhqJdqbxrWcSVEKR3yvEED0NYy066ZVolWLrpYUucMK5rsvEJKjixDMkp1BzeNUlAUlGv3agP8AZFDYpp6mwKNfvSNEsWmpyAy5UjzvTGJv39HKkEdQsKKsQSgslbJPE1cKjrRtaRj51mn2WY7LlzEuXS6FJDtXX8o93to+/siqBps4VIGaJmW+URZFgRNkLTNQFhMy0gYqt96pQYmooNIumR55c36Q5gYWpHWNTrZbImj95PZX3Fo3dzX0i0hRlzETU0LJBTMSNRMlKL55KFDsGc5S8egkucmWqQShcyT12BVQBwYgF5uCpqg98Y+8rjtNkWCpK0EE4VpJBBcjhWnkN4zeJVnXUe3ptBaii3IwR45L6d2wAArQojVcpJUe8698EPDpfPn6eu9GLkVISVTMBmK90EBKdB2iMW5AA23N6528jCoI0zbpOLkfrug6wZPCoII4DHRCSgfVPhHWgOwQha2DkgDnSK+1XylOQKvQfP0iyaLOKq/pyMGEqAJIcCpbuiotl9LU/FhA0TQt8YrbTMCE4lqSh6jGRl3A58o1OUtctdpGSQw5xWzJhVkCrkmvKgER7wv2ziiErm5drhS47g5ro0V0697VNongSdEDD3Vz8o6YnkuLVJ6sPNmIl96nPgNT3RWz75kIA6uWqarVayUgls2PwbWCx9E58xacTpK3Yqo7By5LnKLiydEJYkdcVOSlKgG95QFST8Ino2sxPve0TeEHAk6SxgH8xr5Q1JuOYviYs4BUz8RIA4j3iPTbHdMmXNmgIAwmUEvU1IdnrDNoljBNIB/7kDb9ojesTyjLKjoZ1YxLIJCkpbtZtV8tYvrHc0tC5iWBCUcIVuzvT6pFpe4LM4rNQKVqAHr4HSM5a71V1y2AZVGUMRYEitWBpVsobDKu1JSJ/C36pNByVM0GWcPXOo9TQD9ZqdQtOg/tFXZ77SVY1kA9Vhyw8QVMYNpQisdu6+GlKAS6usVvRluMgdiPCJe5/V8LrRFJOJ1e2jKmsvx9Y5ZJYTaph/CmpL6J1MQrFbhNKg7ELQWoHTiQMjxCoGR2iYmUkWiYfwozJLU590TZVywi7JyermgVrNFK/tZxq1BQg13jt6Tz1kghPvZn9xT0faE3RPQEzQ/tTKZms2cchXIjzhu97UCZGEE9rl+zJ1rptF/qC04jaEcQDoLsG/ay6VfeJaJScanD8Ke1xar954rrWlQnyqpHCrc5TJOWW/pzpN6rjU6lHhTq2q/daKz8LOzoHAcqKFKaj5RnrPSzWcn2LXhAH/yFpGZ51+hF/ZZbJlsSOJQ30XvFDiazFw2G1jnUT0nlv4c4412ixvPt2c+7aC/cpK/mILoD9alzS0TE5vQoxAV5GO30l+rLHhtMk+HCD8YXYEtNtFTScCK5AyECg0r8TBVfdi6WY/8AppyN8lS9eWGHJ0kYpoIBCrVLKgQ+JK5ctLKB0ds9hHLuT/2zhvvLTLYbPMOZP4Ir7ntsyamatZGMT5WLDTsWlco8Lkjhl/GCi09BrKtWLqswMlKAdhkAWgjYShTPUj1Ijka1NOwQQRGRBCJkwJzIGXqQB6kDxistd9S0onKJwhCTxHInC9G2gJ1otqEZqrsKn+3jFVar7PsgDmc/rzjF2rpfJSzEzFaplijnIY1AU7hEA3tbJ5JlSxJBDFQDqwjEqqjoBiOQ1jc5TY1dtvA4QtSgEkjimKwAJPtMqvgM4pbV0nkpJwYppowHCkGr1NT5NSGLN0PWtZ+0TSVB3Ki5DYCdfxp1iyslhskqXjLFloo4qMMpSg1H7SxXaLsZ91RqvS1TA0sdUipZI3qSSXPjSFo6MTCp5pIJwu5rxLwPvnu2UXEy/JQloQhLnq1IUww8Skocvr2FeYiNeluVNWVLAcaCrArPnmawvZOD6ejcuUoglz9zy7c1STuck76wpFvQetEqTwMUlQowExQcua11AqByhq13sniAJc9ThOZGBRUScyKkRU2C81CUAA4Ulj/+q5nqVGJqtxard99LGRAmmhcgBIzy2OsVsy80CxpTiOLBLDB6Mok+g1OoigtNsmzFhRLEuPBw4bTMxGTJOEYlHSmwKgMoir2zdKAFLUUpdZQTxANgzDB++Ku2XpiUpgXKiulM1p3rpEC0Ily8QJAKaD82D8/jDU21JZQAO76NjDeMF1OmWmYoa6GocviG/wAoRJkEkOchV+9WzRARexJISzBIUHc5EDNNGjn2iapSCAQ54vZo6tO5qRP4atl3eCcAOgOvPc8oJFkUXKSQMRFWzxEOPOIyZ01LE4gpn96lWy5vDiLeuoSgtiUXA1xlhmfhrHP23KsJKp0twlYDtpiLghQqcqgZDSHDeU9Kyo4VqwofG7EfeaOQDlXlFYb2WCHRzL0NO7u9Yj2q8CqtQ4TliGSl8oS0rSXffpl4wqU4UongIoSSouDnVRy2EWM+0habOoA1xDI59RNo+WY9Iyl23kEEggkqws2Z4UnLXONVIt6FSLPoUTJgOKlTInim+Y846c9Xcc+p6TrwQetk8OYWKlvalHR9omzpCwvMdnQbHcnntEe9pv3kosr9p7JHsg+03uxLtM1WMEpAGFXaU2qNgY1rB+zKZKHV7ahVs+PZoorQQLPa/wAFpKiTpWWvRy1YynSe8iLXgK1DACpLVSCUEkpc0NAT4bwyb/mdVORjQoTiSsq4SD1SC4JYbPnHOusr0LpDWUeU6Spu5curfWUdsh/6i1Jc0VII5BSQPiDGcvvpQmZLWjq1pfCyjliQoGnIgZxaWS95K7ROUmanCpFnILgVSuZiFdQGpp5wC7KpjK/DbJyfEpm5+CjFPdKWFuTspSgNX65c3/mIsftCQpQcOm3pIr2sSUB+7j0iqs6nn3pL5Tqcuqs5zybiOcaVupZAeup15mCKu0zklTumoB01SIImaeJd7dJrNZnE2ckKHsJ4l/ypc+cZyX02VPBEtC5QeilAOoN2QkPXV9hGWkXXJlEM69TRnOKuf4eepifZrSJTFOFJAao3dzpUvGbZ8OnHHrV4JilMVKxDDq5cu9XMU16dH0z1qmKmLIQKpUolixVTEXAYbxRXX0lKVlEyXNrwg4sTVzL6d3pE+zWoWpOKWqclD4FCaa4gCaMTwspqxOJZd1fyWXnMWlnRYrOVg8WFsJbESTifItThziEu/l9XgSA7u7adUZbMN055ZxxNjkoqpQPInNiRl4CGU2yWlI1pUpD6gaDYH0jprh6PWm8rTMJJWQ7uAMNGQ+VckopyhlN3LbESM28QHz/hMcNvLrKU9oEOdBhbvy32jk61TSKsEuTT+Jx6qERLXBKUkDIeG+HekcnqGLiWCNcz7Wz8oiGSouFKANNMsXCMy2YJjqbGMWEkl+bUUXyHxi+jadXakJ5tXLQGuZ3iHZbaRLQAA+AaOeEl4enykpQo0oD5YMbV5wmygYJe2BD9/Act84qEm1zVYTUcQoRh4SATq5hqXKX2iQ1cnNCQBmeUTltiNPeNB3b90dUTgy0Gv4qRNXEEWNwHUaACnDmBtDq7OBiUwcAh2JcBWRcnaJCkklVQACNPwjn+UJWaElXtKypTEdomrhSpRwltgzDkIVZOEhyBTxdjo8ItAABLE0Jr3c9YdlABZZmY5NtyiX4X+rJSnXmOyPirV4VYVcKqjtnP/wBw84EL+8y9hP8Azhu7LQlYUwqFnMNQzD6UMcr8NpE8UNU1OgbROx7459lHWnEtkhKcwGD9bUk9w1hUzCHdsxpyTziPaZqErJWvhwo5mqljycp8zEmrT9kszrmAlKk4iBTRkZOTSsXKEBNmkAU+8JLMM5U0PlzEUV3LSsqKFEpJdJHulEojOJuH7qXwg/eozbYhu6OnH+5jr4Xl9XgjFK4ssdaNxSZtBTNx6iJirSkzQU41HCupDNxS8nADRnr4nqUJFAGUTm/7GZy2ceMQeklqlyzNX1oE0SlUBI4sJwhnzO2ZZ9Hjv445bqn6a2Im2FeNnlsys6hdXHDrvpFR9mXgSKKYrfDxVKUpD4Ts+cT7ztkuYpCpYUU4CEmYSVUxDRVfGsQZYGEBjm+b6mhy2Gsc7fbWOThMQpbKNVzMiQQDlUVGsLFrmAqxJSfvgPDiq7OTTeHZk0splEAtQ1ABcs1d4jzFrGJsCnWVB2Tw4hsU1GL1iKcs1urKOFSSVKIwmgIKS7HWlKw/YekKxPtE1wTNSkHGGcLShByLA8FKw1ISGS6VDCUncPRxllnrFaghS5oBAHVpYq4QWUo5Var67RYjfSL/AJZSnEpiEpSapPZAS+erP4wRlf8AQTMZYSSCBUPWgG0Ea8lXXWSgaurLRvZU+3tYYR9qQFFQlhsLMWdPCxIYGusUNxzcUlKps7GSA2FJGQHaPtF3D07J3gtckKWghZTLQSST7oIIdzsNd45X5eif7She1kWaKILKNUkZJJOmwiXd0lC5YMtboKtA1XAPjUeUVv2OQSSibLPCrUZFJD584srtQmXLSgFJDqLg0PEDSHEjP5bc90m0T5MpWGYySSQkls2CgN9YnCWgNlmcg9OtS3o4jzzpBbes6kuFFUxYKEu6AkplpHeoBxGuuhSUSgRLWhnUEqJJeqnOKvsiNz3HHrnx+VqhIdYAOeHJgP1gpyZso4sgoyA7bYjqVrAHOM50knKSkFK1cSgQHIbClQpXMu5huYtawlAJURMRmdsSjn3Ex1/XJnv5LLN/w0tpCUkYiBjwkUzGM1HKnpESbPlpOYLHQjIIO34jDFs40Sy/6uSnPU41lvNQilM07Dy7/PP0ifl48OebP614/wCrqfVWl42xBlrws9WpvLKc27/KOSrclKRQsAjQDJhvq0U1qnEpU5z0gE4nMv8AnrpHLbjU4mraZej1w767+EcReJPCQAN6k0IOkVBmQ7JXxUeoagdqirRZ7W8yRezpowl6uAcvwgcoVNm0UGJqo+pHPf0iJPxMCMWXdUf49Y7PUKnU4qFQGdYOSVaiMKgwyP8ATDtjW5DgVScuQ5xWW6c44Sgk0Lq9mj+1D1ntiEkcSQACKOaHz5xL8L71fFTKB/8ALTy9+O3UgMt6vMJrp94ad0Vi73kt2n4QOyefLnBKv+Sl2CjXZtQTrHO63J7XFvQ7gEp7QYZF0jMDbOGbbJfCAwOGU+j4VKKh4h/OsVMzpDLJJEtTnny2hM7pIDlKyYDi/tEkq2Wry4U4U4VVIzIq/BLGeehiba7bLRLSCWOMLAYvhSQ5EZGX0kUnsoT4knb5RBt9+rmsFJTQMGcUcHQ8hGufV1LxbMaK8+kAWUIScNQx4io5oNCGAIxCM7PvMzQtapkyqnPDXJSacexI5CIJtpcHClxkWcipOan1JhP2xXIdyU/KOnmz+uxdWIpMuUXUHUQHarqHzhyzKBSOIhxiqlqAq2J0issNuWxGJ6hgQCB3AjuiRLtxdmS7FgECu4ADaEnzjn11Gp+K4mYX9oGiOWQ/EByhKkqOOjsKYSC74Xyfb0hpS1At1QIHulWlKV5QlU1LF5aw40Vo5Oo5wncqfr6BSRUggk0JfZcRLXaMNoW+HilqHEx4gpYDYqPlEgWhOipiczQDUjYjb1ipvt1zBhOIlLVo33iVtU5UMb5srF46jRS7zUkAMaAaDblHIYkWpkgKVLJ1o3/GCLsXxv0h3KjCjCpQQA1R7TliouHyrXYd0OTlKUsJCjgIY83f+0RLRPISGIy1FXJwjnz8REedOWpWAjhO3h47Riusp2ZYEJx1FUt/uT8jE67bxTKloQPZfLmSfzilnWRaXYPlrkO6GBag3YqAwrqNSGrUExeWe8+kT/TZqpqVO3G7jQAviG5jXWS1kJwFSi4Vxk1HCqtNhEIXjKlAJUgTFGqVOWZzs30I5c9sSCtUwYxhWQMhRKnoOVPGN7jEkP8ASSaT1WEPxK0cPwMD6xCk2uYteJRD9dL7KQgUCnogAM0T70npNEoCa/kkUJ7h5RVyiyQdcUw/yysX5mNfs+P8Hd22rC8LyllISFMUykDvVhKqNzMZsW2aP2qv5jl5wu8rMjrEpSpZR1YIUQEqUCpRSSKscJEQLPJxrKUhSqFgHehzpF7/AC7Mv8Sb1/r+1lKvGaeAzVlBHECaEDSFp6RWoFhPWG1FPVor5EjEVBCVFQBJFTQZmI9om4lOauKtTU/k0Y+Tc/q5TfFoNOsxPQulKnHimJEmYWBJ8corLMAwaL2XesuWaBJoyHCi1ad1HL7xn5rpLkNuTTXaOPrpFhK6Qiowy314Tkwb1f0ipt9u62YFOlgAAlIIagdgzVL+kS4s6p7R6bfQzhzq1BqKrlQxHs00BSSrIEHy/KLCd0jqUlIUGxOAx2ao8XhJrRkoU7Mp9m1hASXZi/KvwiYb8ICqpyYcOrj8OzjxiHar5xy1pxjiThok6kP7OqcQ8YskrF7sdkrSXZQ5NxYi7MML1z5Uhc6UoFik+DRBumemWUl6JfTVixbkWiytHSYJWnEosCCRhzDgtEkm+2uurnohchYLFJfYacjzji7FMYHAa6VdtywYQWHpBjWE41Ekn2dgTrDh6RgrZlniCPZFRhT70a8eXP8AZ0iWiSZacUwYQSEpGqlHQDbc6eIEcK04clY3DFxhwsXcZu7Qz0htwmqlDjGDEpsIIL4dcdOxsYQlbxnqSfDfFtntNsqs4VbrSgTEs6Ao8JUAoJZjxUOrFwNIjoVDFqSFLlgk5nIPp3iOfzXTq5y05uW14RwgpPEKOkucTggMXPgfGFC67W7GWK1IYp+Koqrt6XzpaEWdM2YEpCpbGUhQZ16lTs1G5RJlfpGnFQJXMICnAMmXTMDiCn1bnWNfq5+nGd0m12RUtQSoMoh2NGLmjmmTF+cQ7ysU2XPk4pZddEjMkEtTCTvFpe9+qtZHWF1BKmOAJphU4oe7yjP9Kb2VMRZ5ZJazoZBZu2ELDEEk5ANo0a4k077vwuDdk7/wl/ymCHJP6SFoSlJQFYUgOZQUSwAqpc3ETzMch4tfsqJKtgQcM6TMDh3mSziNAwSBQc3q+0N2q87OC3G6TrQhQIIDJPLdso003pRjbrEpVt1ljUaH+KkcV0hl4WwyANjZFN5Y417ZnU+v+2TF5IUphrmMJ/KrwzItksEDAlWDrSsknjBBCXDUwkvFwFyjNK1TJISdEyiggtoWJA8dIasokkzBMmycKwQ6EhKiD7xwBoSM9dWqi2oTiS5Awgg1rRShloAQa84lJRL6pXEUkoUnMKFaPkOcWtns8pSS85AOJRZeEuConFVs4btd0JUhQlzJDlJZuFzpkd4e2p1zJdl/9/wpbbeK1v1Rd1CgSzJrSsRpdoWEgKSf25y0VJCR6vErordxmhaiQGZLEkb7B9I0Ei5MK0qJDAg0US7F2qI1jj7rPT36yuJIEqUmiXyQBqIg2+QgqUUzHerBszoGjX2i6cQBCiD+WFCQMvwk+MV8/oygrUU4UjESAzUcsGGUStRnbqtxkrJ34X7yl8uQMR7JZ1KNATQhkjEaF+yPqsW143CpJThbiLANzzPLKJc/opNxKEvFhxHCBs5b0h6S6qETAksa0BBZs+UItkzKmRjTSrmUlJKpONQwJrn+rUCac0pP8UMz7nJlpKpKsRW5NapSMuT4iPDlE/rflcxQ2JYxK1FBDt2JxqVskBz3ndmqxi1nXOkdWrq5nEniSHLELIcln39Igm7lIKygqSkl8LliBiZxqQ5Z8niSe6vl6kKUsAs7/KE2kcFQQSsYS1Cw4g/iIRZbKSpZNGSGJ1JKd+TxNt6zNRZpLEmV1pDCnGtKtMzQ58oeK3v0r7UriDHT6eG3ifarrXRWEgkqDKDMAEEeZKvKGzdczAk8LlShVQFAENmfxHyEXmZGOrtNyDSId59o90WIsS0hiE+C0n84j2m7lqSpTCikpZwcwsvQ/h9Yznt0tni5cEk/aElg3Ecx7pGWcNmSr7Q1P1r9oZY9nfKLC7JM1BUsI4koJDhRBdSQQK7Enwhky19YJhlHE+LUB88tos1yuG7/AJJ6yWR7oeo3h6Waw3bjNmKSoyiMIphf1d4es6cSgKh9xyidN/jsh2Uc4EB50n94v/KYalL74dmS1gCYgOUrDA8wovzFPWMSe3Xqzxdtc5BnS0plpQpK1hShheY5YEsHfOhyfmYoEBj4xa9TMXMC8ICip3qQCTs+UMKuuaFHhep+MdbbXCLi7yDMHMKHoYjWnCJssFgDLQS/7ikj1Hm3KJUmyTAykhi5+A+fpDVpsiwnGothCUhtnLV5V84zxF7vv0zs0VMEXpuNRzA9fnHY1ibGsXZlqbCkq4U1D+6HhQsc33D9d8XdiMgBlAHmEBNPAmLBFmSQ8opVyIr6mOmpjMC7pjPhb+IRKVc5Uo8SACSQGdg+TNFraOsYgpwuCNfSsRJ9sKGCzh7yQ8DFTdN1IVLxk1ClMGBdlHeJy7gkEklGLM9kfKId1z/ugMbZuD3k6h4nqtRbtjwCflEFR0XuWUqQmYuUgmYpahiALAlTAAigAGkXCrokAt1csUdwGbMNRhEfrW9vQhg2oI25xHXhZQK+0xdRFG5EiJVPT7HZkO5SCNASD6QhN5IQMKFLYZB1t6zPyir65IJCVpLcoWX/AA/yj5RZE1Itd6KWCCS37xf68Yq1y3riI7lfOHlJ7oSzaD1i4mmggj2leY+ULTjHtKPl+QhRb3R5n5wluXrEw079oXurzhz/AFBWqX8SP6SIitHCBsYmRdqUu3HRAHr/AFAmEC0IasoKPP8AsIYaAjvhkNoUUHOWPhBMVKIYSm/iPyhJbn6QYhz84Ymk4Ue4r+f+0cVhZglQfdT17m5mHABzjjJ5ww00ktk4cMcjQ94hKUtv5D5RJGHaO8O0XE1HBO58h8oclzVjJSqbAfKHQpMLCxExdNJWv3j9eELSuYA2JWb6c/mYcEwQrrxt9eUTF1wLnH21fzQhQmO5UoPzhzrhtAJg+nhholrWPa80pPxTCLU6wylBuSEp/pSIWVp1H15wkzE7fXnDEcAHv+p+UEc64bfXnBFwXF0WqfLoVyyNurmL8jgEXcu9ppy9JK/zaK5EtR9m0Hvmt8DC/s26AP37Qr+8aw1ZC1T1DNfhJHxKxEC8LLOmAvMnAHT7of1LMINnlDWyjvmk/lCCZI9uyeCCuGCoXcSTQz1jvmyk/wBIhpdxymrOf/7D/BEXyJsvSYn+Czq+UPIVt9pP7sgJ+IieMXWUFxo0Vi8Vn4Jjqbrb9kojmFn4xrcKjlLtZ7ylMJVZZuslbfitDfAxPGG1kkywnIN4fOFYu/zHzjQzUJTUypD/AIp5UYrZ6EE9uVLH4SpXxJjSe1e/1SB/r6ES5tmQ3BPCzt1ax6gGI6bLMOSFnuSflD0htRO7Rxz9f5hM1JSWUCDsQ3xhGOGQ05HCecNmZHOshgXBDeKDFziKW0chBVCcUEOwPDWKDFAO4oMUNFUDwD1eUdfnDLQAQD2KDHDWGFYYilFUd645OW74S0DQHcccKoUEGASucUN4oId6sbmCGhqSokhyT31jS3VZUFnQk96QYIIVlp7Jd8pv1Uv+QfKJaJKRkkDuAggiNxAvGapORI7i0ZK9LfNBpNWP4z84II6c/C1WG2TDmtZ71ExIsCAo1APfWOQROvhhrLvsEoistB70j5Q9NsyEvhQkdyQIII4xqfCvmLIBqYprwtkwO0xY7lH5wQR1iqdVoWrtKUrvJPxhMEEKw4YIIIg5BBBAEEEEBwwoQQQHRHYIIg6IIIIBQgMEEFceHwI5BALlCFKgggGxBBBB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7158" y="357166"/>
            <a:ext cx="8229600" cy="100013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x-none" sz="2800" b="1" smtClean="0"/>
              <a:t>Biodegradab</a:t>
            </a:r>
            <a:r>
              <a:rPr lang="en-US" sz="2800" b="1" dirty="0" err="1" smtClean="0"/>
              <a:t>ilni</a:t>
            </a:r>
            <a:r>
              <a:rPr lang="en-US" sz="2800" b="1" dirty="0" smtClean="0"/>
              <a:t> </a:t>
            </a:r>
            <a:r>
              <a:rPr lang="en-US" sz="2800" b="1" dirty="0" err="1" smtClean="0"/>
              <a:t>i</a:t>
            </a:r>
            <a:r>
              <a:rPr lang="en-US" sz="2800" b="1" dirty="0" smtClean="0"/>
              <a:t> </a:t>
            </a:r>
            <a:r>
              <a:rPr lang="en-US" sz="2800" b="1" dirty="0" err="1" smtClean="0"/>
              <a:t>polimeri</a:t>
            </a:r>
            <a:r>
              <a:rPr lang="en-US" sz="2800" b="1" dirty="0" smtClean="0"/>
              <a:t> </a:t>
            </a:r>
            <a:r>
              <a:rPr lang="en-US" sz="2800" b="1" dirty="0" err="1" smtClean="0"/>
              <a:t>sa</a:t>
            </a:r>
            <a:r>
              <a:rPr lang="en-US" sz="2800" b="1" dirty="0" smtClean="0"/>
              <a:t> bio</a:t>
            </a:r>
            <a:r>
              <a:rPr lang="sr-Latn-RS" sz="2800" b="1" dirty="0" smtClean="0"/>
              <a:t>-osnovom</a:t>
            </a:r>
            <a:endParaRPr lang="en-US" sz="2800" b="1" dirty="0"/>
          </a:p>
        </p:txBody>
      </p:sp>
      <p:pic>
        <p:nvPicPr>
          <p:cNvPr id="26626" name="Picture 2" descr="http://en.european-bioplastics.org/wp-content/uploads/2011/04/Coord_Sys_web.gif"/>
          <p:cNvPicPr>
            <a:picLocks noChangeAspect="1" noChangeArrowheads="1"/>
          </p:cNvPicPr>
          <p:nvPr/>
        </p:nvPicPr>
        <p:blipFill>
          <a:blip r:embed="rId3" cstate="print"/>
          <a:srcRect/>
          <a:stretch>
            <a:fillRect/>
          </a:stretch>
        </p:blipFill>
        <p:spPr bwMode="auto">
          <a:xfrm>
            <a:off x="928662" y="1571612"/>
            <a:ext cx="6912768" cy="45720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7158" y="357166"/>
            <a:ext cx="8229600" cy="1000132"/>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sr-Latn-RS" sz="3200" b="1" dirty="0" smtClean="0"/>
              <a:t>Šematski prikaz biopolimera na osnovu porekla i procesa nastajanja </a:t>
            </a:r>
            <a:endParaRPr lang="en-US" sz="3200" b="1" dirty="0"/>
          </a:p>
        </p:txBody>
      </p:sp>
      <p:pic>
        <p:nvPicPr>
          <p:cNvPr id="4" name="Picture 1" descr="Sema bidegradaiblni.bmp"/>
          <p:cNvPicPr>
            <a:picLocks noChangeAspect="1" noChangeArrowheads="1"/>
          </p:cNvPicPr>
          <p:nvPr/>
        </p:nvPicPr>
        <p:blipFill>
          <a:blip r:embed="rId3" cstate="print"/>
          <a:srcRect/>
          <a:stretch>
            <a:fillRect/>
          </a:stretch>
        </p:blipFill>
        <p:spPr bwMode="auto">
          <a:xfrm>
            <a:off x="500034" y="1500174"/>
            <a:ext cx="8001056" cy="482453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Grp="1" noChangeAspect="1" noChangeArrowheads="1"/>
          </p:cNvPicPr>
          <p:nvPr>
            <p:ph idx="1"/>
          </p:nvPr>
        </p:nvPicPr>
        <p:blipFill>
          <a:blip r:embed="rId3"/>
          <a:srcRect/>
          <a:stretch>
            <a:fillRect/>
          </a:stretch>
        </p:blipFill>
        <p:spPr bwMode="auto">
          <a:xfrm>
            <a:off x="214282" y="500042"/>
            <a:ext cx="4658923" cy="5840413"/>
          </a:xfrm>
          <a:prstGeom prst="rect">
            <a:avLst/>
          </a:prstGeom>
          <a:noFill/>
          <a:ln w="9525">
            <a:noFill/>
            <a:miter lim="800000"/>
            <a:headEnd/>
            <a:tailEnd/>
          </a:ln>
          <a:effectLst/>
        </p:spPr>
      </p:pic>
      <p:sp>
        <p:nvSpPr>
          <p:cNvPr id="7" name="Rectangle 6"/>
          <p:cNvSpPr/>
          <p:nvPr/>
        </p:nvSpPr>
        <p:spPr>
          <a:xfrm>
            <a:off x="4929190" y="1142984"/>
            <a:ext cx="3857652" cy="415498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sr-Latn-RS" sz="2400" dirty="0" smtClean="0">
                <a:solidFill>
                  <a:schemeClr val="tx1"/>
                </a:solidFill>
              </a:rPr>
              <a:t>Porast potražnje za održivim rešenjima se ogleda u porastu proizvodnih kapaciteta polimernih biomaterijala: u 2012 proizvodni kapaciteti su iznosili oko 1.4 miliona tona. Procenjuje se da će se ovi kapaciteti udvostručiti do 2017. na više od 6 miliona tona. </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x-none" i="1" smtClean="0">
                <a:latin typeface="+mn-lt"/>
              </a:rPr>
              <a:t/>
            </a:r>
            <a:br>
              <a:rPr lang="x-none" i="1" smtClean="0">
                <a:latin typeface="+mn-lt"/>
              </a:rPr>
            </a:br>
            <a:r>
              <a:rPr lang="sr-Latn-RS" sz="4000" i="1" dirty="0" smtClean="0">
                <a:latin typeface="+mn-lt"/>
              </a:rPr>
              <a:t>Primene biopolimernih materijala</a:t>
            </a:r>
            <a:r>
              <a:rPr lang="en-US" sz="4000" b="1" dirty="0" smtClean="0">
                <a:latin typeface="+mn-lt"/>
              </a:rPr>
              <a:t/>
            </a:r>
            <a:br>
              <a:rPr lang="en-US" sz="4000" b="1" dirty="0" smtClean="0">
                <a:latin typeface="+mn-lt"/>
              </a:rPr>
            </a:br>
            <a:endParaRPr lang="en-US" sz="4000" b="1" dirty="0">
              <a:latin typeface="+mn-lt"/>
            </a:endParaRPr>
          </a:p>
        </p:txBody>
      </p:sp>
      <p:sp>
        <p:nvSpPr>
          <p:cNvPr id="5" name="Content Placeholder 4"/>
          <p:cNvSpPr>
            <a:spLocks noGrp="1"/>
          </p:cNvSpPr>
          <p:nvPr>
            <p:ph idx="1"/>
          </p:nvPr>
        </p:nvSpPr>
        <p:spPr>
          <a:xfrm>
            <a:off x="457200" y="1071546"/>
            <a:ext cx="7115196" cy="5054617"/>
          </a:xfrm>
        </p:spPr>
        <p:style>
          <a:lnRef idx="1">
            <a:schemeClr val="accent3"/>
          </a:lnRef>
          <a:fillRef idx="2">
            <a:schemeClr val="accent3"/>
          </a:fillRef>
          <a:effectRef idx="1">
            <a:schemeClr val="accent3"/>
          </a:effectRef>
          <a:fontRef idx="minor">
            <a:schemeClr val="dk1"/>
          </a:fontRef>
        </p:style>
        <p:txBody>
          <a:bodyPr>
            <a:normAutofit/>
          </a:bodyPr>
          <a:lstStyle/>
          <a:p>
            <a:pPr lvl="0"/>
            <a:r>
              <a:rPr lang="sr-Latn-RS" sz="2800" dirty="0" smtClean="0"/>
              <a:t>Pakovanje</a:t>
            </a:r>
            <a:endParaRPr lang="en-US" sz="2800" dirty="0"/>
          </a:p>
          <a:p>
            <a:pPr lvl="0"/>
            <a:r>
              <a:rPr lang="sr-Latn-RS" sz="2800" dirty="0" smtClean="0"/>
              <a:t>Poljoprivreda/</a:t>
            </a:r>
          </a:p>
          <a:p>
            <a:pPr lvl="0"/>
            <a:r>
              <a:rPr lang="sr-Latn-RS" sz="2800" dirty="0" smtClean="0"/>
              <a:t>hortikultura</a:t>
            </a:r>
            <a:endParaRPr lang="en-US" sz="2800" dirty="0"/>
          </a:p>
          <a:p>
            <a:pPr lvl="0"/>
            <a:r>
              <a:rPr lang="sr-Latn-RS" sz="2800" dirty="0" smtClean="0"/>
              <a:t>Potrošačka elektronika</a:t>
            </a:r>
          </a:p>
          <a:p>
            <a:pPr lvl="0"/>
            <a:r>
              <a:rPr lang="sr-Latn-RS" sz="2800" dirty="0" smtClean="0"/>
              <a:t>Autombilska industrija</a:t>
            </a:r>
          </a:p>
          <a:p>
            <a:pPr lvl="0"/>
            <a:r>
              <a:rPr lang="sr-Latn-RS" sz="2800" dirty="0" smtClean="0"/>
              <a:t>Tekstilna industrija</a:t>
            </a:r>
            <a:r>
              <a:rPr lang="en-US" sz="2800" dirty="0" smtClean="0"/>
              <a:t> </a:t>
            </a:r>
            <a:endParaRPr lang="x-none" sz="2800" dirty="0" smtClean="0"/>
          </a:p>
          <a:p>
            <a:pPr lvl="0"/>
            <a:r>
              <a:rPr lang="en-US" sz="2800" dirty="0" smtClean="0"/>
              <a:t>A</a:t>
            </a:r>
            <a:r>
              <a:rPr lang="sr-Latn-RS" sz="2800" dirty="0" smtClean="0"/>
              <a:t>parati u domaćinstvu</a:t>
            </a:r>
            <a:endParaRPr lang="en-US" sz="2800" dirty="0"/>
          </a:p>
          <a:p>
            <a:endParaRPr lang="x-none" sz="2000" dirty="0" smtClean="0"/>
          </a:p>
          <a:p>
            <a:endParaRPr lang="x-none" sz="2000" dirty="0" smtClean="0"/>
          </a:p>
          <a:p>
            <a:endParaRPr lang="en-US" sz="2000" dirty="0"/>
          </a:p>
        </p:txBody>
      </p:sp>
      <p:pic>
        <p:nvPicPr>
          <p:cNvPr id="6" name="Picture 5" descr="Products"/>
          <p:cNvPicPr/>
          <p:nvPr/>
        </p:nvPicPr>
        <p:blipFill>
          <a:blip r:embed="rId3" cstate="print"/>
          <a:srcRect/>
          <a:stretch>
            <a:fillRect/>
          </a:stretch>
        </p:blipFill>
        <p:spPr bwMode="auto">
          <a:xfrm>
            <a:off x="4214810" y="1357298"/>
            <a:ext cx="4714876" cy="3508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0" y="1700808"/>
            <a:ext cx="3168352" cy="2336767"/>
          </a:xfrm>
          <a:prstGeom prst="rect">
            <a:avLst/>
          </a:prstGeom>
          <a:noFill/>
          <a:ln w="9525">
            <a:noFill/>
            <a:miter lim="800000"/>
            <a:headEnd/>
            <a:tailEnd/>
          </a:ln>
        </p:spPr>
      </p:pic>
      <p:sp>
        <p:nvSpPr>
          <p:cNvPr id="3" name="Rectangle 2"/>
          <p:cNvSpPr/>
          <p:nvPr/>
        </p:nvSpPr>
        <p:spPr>
          <a:xfrm>
            <a:off x="3923928" y="2492896"/>
            <a:ext cx="4572000" cy="923330"/>
          </a:xfrm>
          <a:prstGeom prst="rect">
            <a:avLst/>
          </a:prstGeom>
        </p:spPr>
        <p:txBody>
          <a:bodyPr>
            <a:spAutoFit/>
          </a:bodyPr>
          <a:lstStyle/>
          <a:p>
            <a:r>
              <a:rPr lang="en-US" dirty="0" smtClean="0"/>
              <a:t>Coca-Cola </a:t>
            </a:r>
            <a:r>
              <a:rPr lang="en-US" dirty="0" err="1" smtClean="0"/>
              <a:t>PlantBottle</a:t>
            </a:r>
            <a:r>
              <a:rPr lang="en-US" dirty="0" smtClean="0"/>
              <a:t> with 30% renewable content</a:t>
            </a:r>
            <a:br>
              <a:rPr lang="en-US" dirty="0" smtClean="0"/>
            </a:br>
            <a:r>
              <a:rPr lang="en-US" dirty="0" smtClean="0"/>
              <a:t>© Coca-Cola</a:t>
            </a:r>
            <a:endParaRPr lang="en-US" dirty="0"/>
          </a:p>
        </p:txBody>
      </p:sp>
      <p:pic>
        <p:nvPicPr>
          <p:cNvPr id="48131" name="Picture 3"/>
          <p:cNvPicPr>
            <a:picLocks noChangeAspect="1" noChangeArrowheads="1"/>
          </p:cNvPicPr>
          <p:nvPr/>
        </p:nvPicPr>
        <p:blipFill>
          <a:blip r:embed="rId4" cstate="print"/>
          <a:srcRect/>
          <a:stretch>
            <a:fillRect/>
          </a:stretch>
        </p:blipFill>
        <p:spPr bwMode="auto">
          <a:xfrm>
            <a:off x="5004048" y="3573016"/>
            <a:ext cx="3275855" cy="2874015"/>
          </a:xfrm>
          <a:prstGeom prst="rect">
            <a:avLst/>
          </a:prstGeom>
          <a:noFill/>
          <a:ln w="9525">
            <a:noFill/>
            <a:miter lim="800000"/>
            <a:headEnd/>
            <a:tailEnd/>
          </a:ln>
        </p:spPr>
      </p:pic>
      <p:sp>
        <p:nvSpPr>
          <p:cNvPr id="5" name="Rectangle 4"/>
          <p:cNvSpPr/>
          <p:nvPr/>
        </p:nvSpPr>
        <p:spPr>
          <a:xfrm>
            <a:off x="251520" y="4365104"/>
            <a:ext cx="3744416" cy="1200329"/>
          </a:xfrm>
          <a:prstGeom prst="rect">
            <a:avLst/>
          </a:prstGeom>
        </p:spPr>
        <p:txBody>
          <a:bodyPr wrap="square">
            <a:spAutoFit/>
          </a:bodyPr>
          <a:lstStyle/>
          <a:p>
            <a:r>
              <a:rPr lang="en-US" dirty="0" smtClean="0"/>
              <a:t>Innovative Cereal Bag uses Compostable </a:t>
            </a:r>
            <a:r>
              <a:rPr lang="en-US" dirty="0" err="1" smtClean="0"/>
              <a:t>Natureflex</a:t>
            </a:r>
            <a:r>
              <a:rPr lang="en-US" dirty="0" smtClean="0"/>
              <a:t>™ Film as Part of the Packaging</a:t>
            </a:r>
            <a:br>
              <a:rPr lang="en-US" dirty="0" smtClean="0"/>
            </a:br>
            <a:r>
              <a:rPr lang="en-US" dirty="0" smtClean="0"/>
              <a:t>© </a:t>
            </a:r>
            <a:r>
              <a:rPr lang="en-US" dirty="0" err="1" smtClean="0"/>
              <a:t>Innovia</a:t>
            </a:r>
            <a:r>
              <a:rPr lang="en-US" dirty="0" smtClean="0"/>
              <a:t> Film</a:t>
            </a:r>
            <a:endParaRPr lang="en-US" dirty="0"/>
          </a:p>
        </p:txBody>
      </p:sp>
      <p:sp>
        <p:nvSpPr>
          <p:cNvPr id="6" name="TextBox 5"/>
          <p:cNvSpPr txBox="1"/>
          <p:nvPr/>
        </p:nvSpPr>
        <p:spPr>
          <a:xfrm>
            <a:off x="285720" y="142852"/>
            <a:ext cx="8064896"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sr-Latn-RS" sz="2800" b="1" dirty="0" smtClean="0"/>
              <a:t>Komercijalne primene biodegradabilnih/kompostabilnih plastičnih masa u ambalaži za pakovanje hrane</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wiss chocolate corn starch-based Plantic tray © Marks&amp;Spencer"/>
          <p:cNvPicPr>
            <a:picLocks noChangeAspect="1" noChangeArrowheads="1"/>
          </p:cNvPicPr>
          <p:nvPr/>
        </p:nvPicPr>
        <p:blipFill>
          <a:blip r:embed="rId3" cstate="print"/>
          <a:srcRect/>
          <a:stretch>
            <a:fillRect/>
          </a:stretch>
        </p:blipFill>
        <p:spPr bwMode="auto">
          <a:xfrm>
            <a:off x="0" y="1412776"/>
            <a:ext cx="2476500" cy="1752600"/>
          </a:xfrm>
          <a:prstGeom prst="rect">
            <a:avLst/>
          </a:prstGeom>
          <a:noFill/>
        </p:spPr>
      </p:pic>
      <p:sp>
        <p:nvSpPr>
          <p:cNvPr id="3" name="Rectangle 2"/>
          <p:cNvSpPr/>
          <p:nvPr/>
        </p:nvSpPr>
        <p:spPr>
          <a:xfrm>
            <a:off x="179512" y="3140968"/>
            <a:ext cx="2627784" cy="923330"/>
          </a:xfrm>
          <a:prstGeom prst="rect">
            <a:avLst/>
          </a:prstGeom>
        </p:spPr>
        <p:txBody>
          <a:bodyPr wrap="square">
            <a:spAutoFit/>
          </a:bodyPr>
          <a:lstStyle/>
          <a:p>
            <a:r>
              <a:rPr lang="en-US" dirty="0" smtClean="0"/>
              <a:t>Swiss chocolate corn starch-based </a:t>
            </a:r>
            <a:r>
              <a:rPr lang="en-US" dirty="0" err="1" smtClean="0"/>
              <a:t>Plantic</a:t>
            </a:r>
            <a:r>
              <a:rPr lang="en-US" dirty="0" smtClean="0"/>
              <a:t> tray © </a:t>
            </a:r>
            <a:r>
              <a:rPr lang="en-US" dirty="0" err="1" smtClean="0"/>
              <a:t>Marks&amp;Spencer</a:t>
            </a:r>
            <a:endParaRPr lang="en-US" dirty="0"/>
          </a:p>
        </p:txBody>
      </p:sp>
      <p:pic>
        <p:nvPicPr>
          <p:cNvPr id="47108" name="Picture 4" descr="Biodegradable Ecovio in Aldi-Bags © Aldi / BASF"/>
          <p:cNvPicPr>
            <a:picLocks noChangeAspect="1" noChangeArrowheads="1"/>
          </p:cNvPicPr>
          <p:nvPr/>
        </p:nvPicPr>
        <p:blipFill>
          <a:blip r:embed="rId4" cstate="print"/>
          <a:srcRect/>
          <a:stretch>
            <a:fillRect/>
          </a:stretch>
        </p:blipFill>
        <p:spPr bwMode="auto">
          <a:xfrm>
            <a:off x="2627784" y="1412776"/>
            <a:ext cx="1905000" cy="2562226"/>
          </a:xfrm>
          <a:prstGeom prst="rect">
            <a:avLst/>
          </a:prstGeom>
          <a:noFill/>
        </p:spPr>
      </p:pic>
      <p:sp>
        <p:nvSpPr>
          <p:cNvPr id="5" name="Rectangle 4"/>
          <p:cNvSpPr/>
          <p:nvPr/>
        </p:nvSpPr>
        <p:spPr>
          <a:xfrm>
            <a:off x="3131840" y="4221088"/>
            <a:ext cx="2088232" cy="923330"/>
          </a:xfrm>
          <a:prstGeom prst="rect">
            <a:avLst/>
          </a:prstGeom>
        </p:spPr>
        <p:txBody>
          <a:bodyPr wrap="square">
            <a:spAutoFit/>
          </a:bodyPr>
          <a:lstStyle/>
          <a:p>
            <a:r>
              <a:rPr lang="it-IT" dirty="0" smtClean="0"/>
              <a:t>Biodegradable Ecovio in Aldi-Bags © Aldi / BASF</a:t>
            </a:r>
            <a:endParaRPr lang="en-US" dirty="0"/>
          </a:p>
        </p:txBody>
      </p:sp>
      <p:pic>
        <p:nvPicPr>
          <p:cNvPr id="1030" name="Picture 6"/>
          <p:cNvPicPr>
            <a:picLocks noChangeAspect="1" noChangeArrowheads="1"/>
          </p:cNvPicPr>
          <p:nvPr/>
        </p:nvPicPr>
        <p:blipFill>
          <a:blip r:embed="rId5" cstate="print"/>
          <a:srcRect/>
          <a:stretch>
            <a:fillRect/>
          </a:stretch>
        </p:blipFill>
        <p:spPr bwMode="auto">
          <a:xfrm>
            <a:off x="5220072" y="2060848"/>
            <a:ext cx="3456384" cy="2584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5220072" y="4581128"/>
            <a:ext cx="3024336" cy="923330"/>
          </a:xfrm>
          <a:prstGeom prst="rect">
            <a:avLst/>
          </a:prstGeom>
        </p:spPr>
        <p:txBody>
          <a:bodyPr wrap="square">
            <a:spAutoFit/>
          </a:bodyPr>
          <a:lstStyle/>
          <a:p>
            <a:r>
              <a:rPr lang="en-US" dirty="0" smtClean="0"/>
              <a:t>Organic pasta packaged in </a:t>
            </a:r>
            <a:r>
              <a:rPr lang="en-US" dirty="0" err="1" smtClean="0"/>
              <a:t>bioplastics</a:t>
            </a:r>
            <a:r>
              <a:rPr lang="en-US" dirty="0" smtClean="0"/>
              <a:t> based on cellulose</a:t>
            </a:r>
            <a:br>
              <a:rPr lang="en-US" dirty="0" smtClean="0"/>
            </a:br>
            <a:r>
              <a:rPr lang="en-US" dirty="0" smtClean="0"/>
              <a:t>© </a:t>
            </a:r>
            <a:r>
              <a:rPr lang="en-US" dirty="0" err="1" smtClean="0"/>
              <a:t>Birkel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86842" cy="100013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sr-Latn-RS" sz="2800" b="1" dirty="0" smtClean="0"/>
              <a:t>Nedostaci biopolimernih plastičnih masa</a:t>
            </a:r>
            <a:endParaRPr lang="sr-Latn-CS" sz="2800" b="1" dirty="0"/>
          </a:p>
        </p:txBody>
      </p:sp>
      <p:sp>
        <p:nvSpPr>
          <p:cNvPr id="3" name="Content Placeholder 2"/>
          <p:cNvSpPr>
            <a:spLocks noGrp="1"/>
          </p:cNvSpPr>
          <p:nvPr>
            <p:ph idx="1"/>
          </p:nvPr>
        </p:nvSpPr>
        <p:spPr>
          <a:xfrm>
            <a:off x="0" y="1071546"/>
            <a:ext cx="8686800" cy="5572164"/>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x-none" smtClean="0"/>
              <a:t>	</a:t>
            </a:r>
            <a:r>
              <a:rPr lang="sr-Latn-RS" sz="2000" dirty="0" smtClean="0"/>
              <a:t>Primena biopolimernih/biodegradabilnih plastičnih masa je još uvek ograničena</a:t>
            </a:r>
            <a:endParaRPr lang="x-none" sz="2000" dirty="0" smtClean="0">
              <a:solidFill>
                <a:schemeClr val="tx1"/>
              </a:solidFill>
            </a:endParaRPr>
          </a:p>
          <a:p>
            <a:pPr>
              <a:buNone/>
            </a:pPr>
            <a:r>
              <a:rPr lang="en-US" sz="2000" b="1" dirty="0" smtClean="0"/>
              <a:t> </a:t>
            </a:r>
            <a:endParaRPr lang="sr-Latn-RS" sz="2000" b="1" dirty="0" smtClean="0"/>
          </a:p>
          <a:p>
            <a:pPr>
              <a:buNone/>
            </a:pPr>
            <a:endParaRPr lang="sr-Latn-RS" sz="2000" dirty="0" smtClean="0"/>
          </a:p>
          <a:p>
            <a:pPr>
              <a:buNone/>
            </a:pPr>
            <a:endParaRPr lang="sr-Latn-RS" sz="2000" dirty="0" smtClean="0"/>
          </a:p>
          <a:p>
            <a:pPr>
              <a:buNone/>
            </a:pPr>
            <a:endParaRPr lang="sr-Latn-RS" sz="2000" dirty="0" smtClean="0"/>
          </a:p>
          <a:p>
            <a:pPr>
              <a:buNone/>
            </a:pPr>
            <a:endParaRPr lang="sr-Latn-RS" sz="2000" dirty="0" smtClean="0"/>
          </a:p>
          <a:p>
            <a:pPr>
              <a:buNone/>
            </a:pPr>
            <a:endParaRPr lang="sr-Latn-RS" sz="2000" dirty="0" smtClean="0"/>
          </a:p>
          <a:p>
            <a:pPr>
              <a:buNone/>
            </a:pPr>
            <a:endParaRPr lang="sr-Latn-RS" sz="2000" dirty="0" smtClean="0"/>
          </a:p>
          <a:p>
            <a:pPr>
              <a:buNone/>
            </a:pPr>
            <a:endParaRPr lang="sr-Latn-RS" sz="2000" dirty="0" smtClean="0"/>
          </a:p>
          <a:p>
            <a:pPr>
              <a:buNone/>
            </a:pPr>
            <a:endParaRPr lang="sr-Latn-RS" sz="2000" dirty="0" smtClean="0"/>
          </a:p>
          <a:p>
            <a:pPr>
              <a:buNone/>
            </a:pPr>
            <a:endParaRPr lang="sr-Latn-CS" sz="2000" dirty="0" smtClean="0"/>
          </a:p>
          <a:p>
            <a:endParaRPr lang="sr-Latn-CS" sz="2800" dirty="0"/>
          </a:p>
        </p:txBody>
      </p:sp>
      <p:sp>
        <p:nvSpPr>
          <p:cNvPr id="4" name="TextBox 3"/>
          <p:cNvSpPr txBox="1"/>
          <p:nvPr/>
        </p:nvSpPr>
        <p:spPr>
          <a:xfrm>
            <a:off x="642910" y="1928802"/>
            <a:ext cx="7215238" cy="4770537"/>
          </a:xfrm>
          <a:prstGeom prst="rect">
            <a:avLst/>
          </a:prstGeom>
          <a:noFill/>
        </p:spPr>
        <p:txBody>
          <a:bodyPr wrap="square" rtlCol="0">
            <a:spAutoFit/>
          </a:bodyPr>
          <a:lstStyle/>
          <a:p>
            <a:pPr>
              <a:buNone/>
            </a:pPr>
            <a:r>
              <a:rPr lang="sr-Latn-RS" sz="2000" b="1" dirty="0" smtClean="0"/>
              <a:t>Tri glavna problema su</a:t>
            </a:r>
            <a:r>
              <a:rPr lang="en-US" sz="2000" b="1" dirty="0" smtClean="0"/>
              <a:t>:</a:t>
            </a:r>
            <a:endParaRPr lang="x-none" sz="2000" b="1" smtClean="0"/>
          </a:p>
          <a:p>
            <a:pPr>
              <a:buFont typeface="Wingdings" pitchFamily="2" charset="2"/>
              <a:buChar char="Ø"/>
            </a:pPr>
            <a:r>
              <a:rPr lang="sr-Latn-RS" sz="2000" b="1" dirty="0" smtClean="0"/>
              <a:t> Svojstva (slabija mehanička, termička, barijerna svojstva)</a:t>
            </a:r>
          </a:p>
          <a:p>
            <a:pPr>
              <a:buFont typeface="Wingdings" pitchFamily="2" charset="2"/>
              <a:buChar char="Ø"/>
            </a:pPr>
            <a:r>
              <a:rPr lang="sr-Latn-RS" sz="2000" b="1" dirty="0" smtClean="0"/>
              <a:t> </a:t>
            </a:r>
            <a:r>
              <a:rPr lang="x-none" sz="2000" b="1" smtClean="0"/>
              <a:t>P</a:t>
            </a:r>
            <a:r>
              <a:rPr lang="en-US" sz="2000" b="1" dirty="0" smtClean="0"/>
              <a:t>r</a:t>
            </a:r>
            <a:r>
              <a:rPr lang="sr-Latn-RS" sz="2000" b="1" dirty="0" smtClean="0"/>
              <a:t>eradljivost</a:t>
            </a:r>
            <a:endParaRPr lang="x-none" sz="2000" b="1" smtClean="0"/>
          </a:p>
          <a:p>
            <a:pPr>
              <a:buFont typeface="Wingdings" pitchFamily="2" charset="2"/>
              <a:buChar char="Ø"/>
            </a:pPr>
            <a:r>
              <a:rPr lang="sr-Latn-RS" sz="2000" b="1" dirty="0" smtClean="0"/>
              <a:t> </a:t>
            </a:r>
            <a:r>
              <a:rPr lang="x-none" sz="2000" b="1" smtClean="0"/>
              <a:t>C</a:t>
            </a:r>
            <a:r>
              <a:rPr lang="sr-Latn-RS" sz="2000" b="1" dirty="0" smtClean="0"/>
              <a:t>ena</a:t>
            </a:r>
            <a:r>
              <a:rPr lang="x-none" sz="2000" b="1" smtClean="0"/>
              <a:t> </a:t>
            </a:r>
            <a:r>
              <a:rPr lang="en-US" sz="2000" b="1" dirty="0" smtClean="0"/>
              <a:t> </a:t>
            </a:r>
            <a:endParaRPr lang="sr-Latn-RS" sz="2000" b="1" dirty="0" smtClean="0"/>
          </a:p>
          <a:p>
            <a:pPr>
              <a:buNone/>
            </a:pPr>
            <a:endParaRPr lang="sr-Latn-RS" b="1" dirty="0" smtClean="0"/>
          </a:p>
          <a:p>
            <a:pPr>
              <a:buNone/>
            </a:pPr>
            <a:r>
              <a:rPr lang="sr-Latn-RS" sz="2000" b="1" dirty="0" smtClean="0"/>
              <a:t>Drugi problemi:</a:t>
            </a:r>
          </a:p>
          <a:p>
            <a:pPr>
              <a:buFont typeface="Wingdings" pitchFamily="2" charset="2"/>
              <a:buChar char="Ø"/>
            </a:pPr>
            <a:r>
              <a:rPr lang="sr-Latn-RS" sz="2000" b="1" dirty="0" smtClean="0"/>
              <a:t> </a:t>
            </a:r>
            <a:r>
              <a:rPr lang="en-US" sz="2000" b="1" dirty="0" smtClean="0"/>
              <a:t>S</a:t>
            </a:r>
            <a:r>
              <a:rPr lang="sr-Latn-RS" sz="2000" b="1" dirty="0" smtClean="0"/>
              <a:t>tepen razgradivosti pri nekim upotrebama – uslovima</a:t>
            </a:r>
          </a:p>
          <a:p>
            <a:pPr>
              <a:buFont typeface="Wingdings" pitchFamily="2" charset="2"/>
              <a:buChar char="Ø"/>
            </a:pPr>
            <a:r>
              <a:rPr lang="sr-Latn-RS" sz="2000" b="1" dirty="0" smtClean="0"/>
              <a:t> </a:t>
            </a:r>
            <a:r>
              <a:rPr lang="en-US" sz="2000" b="1" dirty="0" smtClean="0"/>
              <a:t>P</a:t>
            </a:r>
            <a:r>
              <a:rPr lang="sr-Latn-RS" sz="2000" b="1" dirty="0" smtClean="0"/>
              <a:t>romene u mehaničkim svojstvima za vreme odlaganja </a:t>
            </a:r>
          </a:p>
          <a:p>
            <a:pPr>
              <a:buFont typeface="Wingdings" pitchFamily="2" charset="2"/>
              <a:buChar char="Ø"/>
            </a:pPr>
            <a:r>
              <a:rPr lang="sr-Latn-RS" sz="2000" b="1" dirty="0" smtClean="0"/>
              <a:t> </a:t>
            </a:r>
            <a:r>
              <a:rPr lang="en-US" sz="2000" b="1" dirty="0" smtClean="0"/>
              <a:t>P</a:t>
            </a:r>
            <a:r>
              <a:rPr lang="sr-Latn-RS" sz="2000" b="1" dirty="0" smtClean="0"/>
              <a:t>otencijalni rast mikrorganizama i otpuštanje štetnih sastojaka </a:t>
            </a:r>
          </a:p>
          <a:p>
            <a:pPr>
              <a:buFontTx/>
              <a:buChar char="-"/>
            </a:pPr>
            <a:endParaRPr lang="sr-Latn-RS" b="1" dirty="0" smtClean="0"/>
          </a:p>
          <a:p>
            <a:r>
              <a:rPr lang="sr-Latn-RS" sz="2400" b="1" dirty="0" smtClean="0">
                <a:solidFill>
                  <a:srgbClr val="FF0000"/>
                </a:solidFill>
              </a:rPr>
              <a:t>Primena nanotehnologije –  ubacivanje nanočestica tj. priprema polimernih nanokompozita može pomoći u prevazilaženju navedenih problema</a:t>
            </a:r>
          </a:p>
          <a:p>
            <a:pPr>
              <a:buFontTx/>
              <a:buChar char="-"/>
            </a:pPr>
            <a:endParaRPr lang="x-none" b="1" smtClean="0"/>
          </a:p>
          <a:p>
            <a:pPr>
              <a:buNone/>
            </a:pPr>
            <a:r>
              <a:rPr lang="x-none" smtClean="0"/>
              <a:t>	</a:t>
            </a:r>
            <a:r>
              <a:rPr lang="en-US" dirty="0" smtClean="0"/>
              <a:t> </a:t>
            </a:r>
            <a:endParaRPr lang="sr-Latn-R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3408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sr-Latn-CS" sz="2800" b="1" dirty="0" smtClean="0"/>
              <a:t>Pol</a:t>
            </a:r>
            <a:r>
              <a:rPr lang="en-US" sz="2800" b="1" dirty="0" err="1" smtClean="0"/>
              <a:t>imerni</a:t>
            </a:r>
            <a:r>
              <a:rPr lang="en-US" sz="2800" b="1" dirty="0" smtClean="0"/>
              <a:t> </a:t>
            </a:r>
            <a:r>
              <a:rPr lang="en-US" sz="2800" b="1" dirty="0" err="1" smtClean="0"/>
              <a:t>nanokompoziti</a:t>
            </a:r>
            <a:endParaRPr lang="sr-Latn-CS" sz="2800" b="1" dirty="0"/>
          </a:p>
        </p:txBody>
      </p:sp>
      <p:sp>
        <p:nvSpPr>
          <p:cNvPr id="3" name="Content Placeholder 2"/>
          <p:cNvSpPr>
            <a:spLocks noGrp="1"/>
          </p:cNvSpPr>
          <p:nvPr>
            <p:ph idx="1"/>
          </p:nvPr>
        </p:nvSpPr>
        <p:spPr>
          <a:xfrm>
            <a:off x="457200" y="1052736"/>
            <a:ext cx="8229600" cy="5544616"/>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buNone/>
            </a:pPr>
            <a:r>
              <a:rPr lang="sr-Latn-RS" sz="4200" dirty="0" smtClean="0"/>
              <a:t>	</a:t>
            </a:r>
            <a:r>
              <a:rPr lang="sr-Latn-RS" sz="3300" dirty="0" smtClean="0"/>
              <a:t>Polimerni nanokompoziti su nova klasa nanostrukturnih materijala (kompozita) koji se sastoje od polimerne matrice u kojima su dispergovane nanočestice dimenzija od 1 do 100 nm. </a:t>
            </a:r>
            <a:r>
              <a:rPr lang="en-US" sz="3300" dirty="0" smtClean="0"/>
              <a:t> </a:t>
            </a:r>
            <a:endParaRPr lang="sr-Latn-RS" sz="3300" dirty="0" smtClean="0"/>
          </a:p>
          <a:p>
            <a:pPr>
              <a:buNone/>
            </a:pPr>
            <a:endParaRPr lang="sr-Latn-RS" sz="4200" dirty="0"/>
          </a:p>
          <a:p>
            <a:pPr>
              <a:buNone/>
            </a:pPr>
            <a:endParaRPr lang="x-none" sz="4200" dirty="0" smtClean="0"/>
          </a:p>
          <a:p>
            <a:pPr>
              <a:buNone/>
            </a:pPr>
            <a:endParaRPr lang="sr-Latn-RS" b="1" dirty="0" smtClean="0"/>
          </a:p>
          <a:p>
            <a:pPr>
              <a:buFont typeface="Wingdings" pitchFamily="2" charset="2"/>
              <a:buChar char="Ø"/>
            </a:pPr>
            <a:r>
              <a:rPr lang="sr-Latn-CS" dirty="0"/>
              <a:t>Nanogline </a:t>
            </a:r>
            <a:endParaRPr lang="en-US" dirty="0"/>
          </a:p>
          <a:p>
            <a:pPr>
              <a:buFont typeface="Wingdings" pitchFamily="2" charset="2"/>
              <a:buChar char="Ø"/>
            </a:pPr>
            <a:r>
              <a:rPr lang="en-US" dirty="0"/>
              <a:t>Nano</a:t>
            </a:r>
            <a:r>
              <a:rPr lang="sr-Latn-RS" dirty="0"/>
              <a:t>čestice i nanocevčice</a:t>
            </a:r>
          </a:p>
          <a:p>
            <a:pPr>
              <a:buFont typeface="Wingdings" pitchFamily="2" charset="2"/>
              <a:buChar char="Ø"/>
            </a:pPr>
            <a:r>
              <a:rPr lang="en-US" dirty="0"/>
              <a:t>Nano</a:t>
            </a:r>
            <a:r>
              <a:rPr lang="sr-Latn-RS" dirty="0"/>
              <a:t>vlakna</a:t>
            </a:r>
          </a:p>
          <a:p>
            <a:pPr algn="ctr">
              <a:buNone/>
            </a:pPr>
            <a:r>
              <a:rPr lang="x-none" dirty="0" smtClean="0"/>
              <a:t>	</a:t>
            </a:r>
          </a:p>
          <a:p>
            <a:endParaRPr lang="sr-Latn-CS" dirty="0"/>
          </a:p>
        </p:txBody>
      </p:sp>
      <p:sp>
        <p:nvSpPr>
          <p:cNvPr id="4" name="Title 1"/>
          <p:cNvSpPr txBox="1">
            <a:spLocks/>
          </p:cNvSpPr>
          <p:nvPr/>
        </p:nvSpPr>
        <p:spPr>
          <a:xfrm>
            <a:off x="0" y="3143248"/>
            <a:ext cx="914400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err="1" smtClean="0"/>
              <a:t>Nanoaditiv</a:t>
            </a:r>
            <a:r>
              <a:rPr lang="sr-Latn-RS" sz="2800" b="1" dirty="0" smtClean="0"/>
              <a:t>i</a:t>
            </a:r>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79512" y="116632"/>
            <a:ext cx="8784976"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r-Latn-RS" sz="2700" b="1" dirty="0" smtClean="0"/>
              <a:t>Koja je osnovna razlika između tradicionalnih polimernih kompozita i nanokompozita?</a:t>
            </a:r>
            <a:endParaRPr lang="en-US" sz="2700" b="1" dirty="0"/>
          </a:p>
        </p:txBody>
      </p:sp>
      <p:sp>
        <p:nvSpPr>
          <p:cNvPr id="2" name="Rectangle 1"/>
          <p:cNvSpPr/>
          <p:nvPr/>
        </p:nvSpPr>
        <p:spPr>
          <a:xfrm>
            <a:off x="2123728" y="1196752"/>
            <a:ext cx="4176464" cy="10081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r-Latn-RS" sz="2000" b="1" dirty="0" smtClean="0"/>
              <a:t>Nanočestice imaju veliku specifičnu površinu</a:t>
            </a:r>
            <a:endParaRPr lang="en-US" sz="2000" b="1" dirty="0"/>
          </a:p>
        </p:txBody>
      </p:sp>
      <p:sp>
        <p:nvSpPr>
          <p:cNvPr id="9" name="Rounded Rectangle 8"/>
          <p:cNvSpPr/>
          <p:nvPr/>
        </p:nvSpPr>
        <p:spPr>
          <a:xfrm>
            <a:off x="1166122" y="2852936"/>
            <a:ext cx="3024336" cy="26642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r-Latn-RS" sz="2000" b="1" dirty="0" smtClean="0">
                <a:solidFill>
                  <a:schemeClr val="tx1"/>
                </a:solidFill>
              </a:rPr>
              <a:t>Prednost </a:t>
            </a:r>
          </a:p>
          <a:p>
            <a:pPr algn="ctr"/>
            <a:r>
              <a:rPr lang="sr-Latn-RS" dirty="0" smtClean="0"/>
              <a:t>Ultra velika dodirna površina po jedinici zapremine  između nanoelementa  i polimerne matrice , veća funkcionalnost po jedinici mase</a:t>
            </a:r>
          </a:p>
          <a:p>
            <a:pPr algn="ctr"/>
            <a:endParaRPr lang="en-US" dirty="0"/>
          </a:p>
        </p:txBody>
      </p:sp>
      <p:sp>
        <p:nvSpPr>
          <p:cNvPr id="10" name="Rounded Rectangle 9"/>
          <p:cNvSpPr/>
          <p:nvPr/>
        </p:nvSpPr>
        <p:spPr>
          <a:xfrm>
            <a:off x="4406420" y="2872855"/>
            <a:ext cx="3087501"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r-Latn-RS" sz="2000" b="1" dirty="0" smtClean="0">
                <a:solidFill>
                  <a:schemeClr val="tx1"/>
                </a:solidFill>
              </a:rPr>
              <a:t>Nedostatak</a:t>
            </a:r>
          </a:p>
          <a:p>
            <a:pPr algn="ctr"/>
            <a:r>
              <a:rPr lang="sr-Latn-RS" dirty="0" smtClean="0"/>
              <a:t>Velika površinska energija dovodi do aglomeracije čestica</a:t>
            </a:r>
            <a:endParaRPr lang="en-US" dirty="0"/>
          </a:p>
        </p:txBody>
      </p:sp>
      <p:sp>
        <p:nvSpPr>
          <p:cNvPr id="13" name="Down Arrow 12"/>
          <p:cNvSpPr/>
          <p:nvPr/>
        </p:nvSpPr>
        <p:spPr>
          <a:xfrm>
            <a:off x="2555776" y="2420888"/>
            <a:ext cx="648072" cy="267789"/>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Down Arrow 13"/>
          <p:cNvSpPr/>
          <p:nvPr/>
        </p:nvSpPr>
        <p:spPr>
          <a:xfrm>
            <a:off x="5076056" y="2439393"/>
            <a:ext cx="648072" cy="267789"/>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ounded Rectangle 14"/>
          <p:cNvSpPr/>
          <p:nvPr/>
        </p:nvSpPr>
        <p:spPr>
          <a:xfrm>
            <a:off x="4716016" y="4617132"/>
            <a:ext cx="3960440" cy="1800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sr-Latn-RS" b="1" dirty="0" smtClean="0">
                <a:solidFill>
                  <a:schemeClr val="tx1"/>
                </a:solidFill>
              </a:rPr>
              <a:t>Da bi se iskoristila prednost nanočestica i dobijanje specifičnih funkcionalnih svojstava  polimernih nanokompozita neophodna</a:t>
            </a:r>
          </a:p>
          <a:p>
            <a:pPr algn="ctr"/>
            <a:r>
              <a:rPr lang="sr-Latn-RS" b="1" dirty="0" smtClean="0">
                <a:solidFill>
                  <a:srgbClr val="FF0000"/>
                </a:solidFill>
              </a:rPr>
              <a:t>Dobra raspodela nanočestica</a:t>
            </a:r>
            <a:endParaRPr lang="en-US" b="1" dirty="0">
              <a:solidFill>
                <a:srgbClr val="FF0000"/>
              </a:solidFill>
            </a:endParaRPr>
          </a:p>
        </p:txBody>
      </p:sp>
    </p:spTree>
    <p:extLst>
      <p:ext uri="{BB962C8B-B14F-4D97-AF65-F5344CB8AC3E}">
        <p14:creationId xmlns:p14="http://schemas.microsoft.com/office/powerpoint/2010/main" xmlns="" val="2361521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27784" y="548680"/>
            <a:ext cx="3744416"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buFont typeface="Arial" charset="0"/>
              <a:buNone/>
            </a:pPr>
            <a:r>
              <a:rPr lang="sr-Latn-RS" dirty="0">
                <a:solidFill>
                  <a:schemeClr val="tx1"/>
                </a:solidFill>
              </a:rPr>
              <a:t>Krajnja svojstva polimernih nanokompozita</a:t>
            </a:r>
            <a:endParaRPr lang="en-US" dirty="0">
              <a:solidFill>
                <a:schemeClr val="tx1"/>
              </a:solidFill>
            </a:endParaRPr>
          </a:p>
        </p:txBody>
      </p:sp>
      <p:sp>
        <p:nvSpPr>
          <p:cNvPr id="7" name="Rounded Rectangle 6"/>
          <p:cNvSpPr/>
          <p:nvPr/>
        </p:nvSpPr>
        <p:spPr>
          <a:xfrm>
            <a:off x="2811321" y="2420888"/>
            <a:ext cx="3600400" cy="10801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buFont typeface="Arial" charset="0"/>
              <a:buNone/>
            </a:pPr>
            <a:r>
              <a:rPr lang="sr-Latn-RS" dirty="0">
                <a:solidFill>
                  <a:schemeClr val="tx1"/>
                </a:solidFill>
              </a:rPr>
              <a:t>Uniformne raspodele nanočestica  (bez </a:t>
            </a:r>
            <a:r>
              <a:rPr lang="sr-Latn-RS" dirty="0" smtClean="0">
                <a:solidFill>
                  <a:schemeClr val="tx1"/>
                </a:solidFill>
              </a:rPr>
              <a:t>aglomeracije</a:t>
            </a:r>
            <a:r>
              <a:rPr lang="sr-Latn-RS" dirty="0">
                <a:solidFill>
                  <a:schemeClr val="tx1"/>
                </a:solidFill>
              </a:rPr>
              <a:t>)</a:t>
            </a:r>
            <a:endParaRPr lang="en-US" dirty="0"/>
          </a:p>
        </p:txBody>
      </p:sp>
      <p:sp>
        <p:nvSpPr>
          <p:cNvPr id="8" name="Rounded Rectangle 7"/>
          <p:cNvSpPr/>
          <p:nvPr/>
        </p:nvSpPr>
        <p:spPr>
          <a:xfrm>
            <a:off x="1907704" y="4437112"/>
            <a:ext cx="5847983" cy="201622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buFont typeface="Arial" charset="0"/>
              <a:buNone/>
            </a:pPr>
            <a:r>
              <a:rPr lang="sr-Latn-RS" dirty="0">
                <a:solidFill>
                  <a:schemeClr val="tx1"/>
                </a:solidFill>
              </a:rPr>
              <a:t>Tipa nanočestice (dimenzije, specifične površine)</a:t>
            </a:r>
            <a:endParaRPr lang="en-US" dirty="0">
              <a:solidFill>
                <a:schemeClr val="tx1"/>
              </a:solidFill>
            </a:endParaRPr>
          </a:p>
          <a:p>
            <a:pPr algn="ctr">
              <a:buFont typeface="Arial" charset="0"/>
              <a:buNone/>
            </a:pPr>
            <a:r>
              <a:rPr lang="sr-Latn-RS" dirty="0">
                <a:solidFill>
                  <a:schemeClr val="tx1"/>
                </a:solidFill>
              </a:rPr>
              <a:t>Koncentracije nanočestica</a:t>
            </a:r>
            <a:endParaRPr lang="en-US" dirty="0">
              <a:solidFill>
                <a:schemeClr val="tx1"/>
              </a:solidFill>
            </a:endParaRPr>
          </a:p>
          <a:p>
            <a:pPr algn="ctr">
              <a:buFont typeface="Arial" charset="0"/>
              <a:buNone/>
            </a:pPr>
            <a:r>
              <a:rPr lang="en-US" dirty="0">
                <a:solidFill>
                  <a:schemeClr val="tx1"/>
                </a:solidFill>
              </a:rPr>
              <a:t>T</a:t>
            </a:r>
            <a:r>
              <a:rPr lang="sr-Latn-RS" dirty="0">
                <a:solidFill>
                  <a:schemeClr val="tx1"/>
                </a:solidFill>
              </a:rPr>
              <a:t>ipa  polimerne matrice</a:t>
            </a:r>
            <a:endParaRPr lang="en-US" dirty="0">
              <a:solidFill>
                <a:schemeClr val="tx1"/>
              </a:solidFill>
            </a:endParaRPr>
          </a:p>
          <a:p>
            <a:pPr algn="ctr">
              <a:buFont typeface="Arial" charset="0"/>
              <a:buNone/>
            </a:pPr>
            <a:r>
              <a:rPr lang="sr-Latn-RS" dirty="0">
                <a:solidFill>
                  <a:schemeClr val="tx1"/>
                </a:solidFill>
              </a:rPr>
              <a:t>Interakcije između nanočestica i polimerne matrice</a:t>
            </a:r>
            <a:endParaRPr lang="en-US" dirty="0">
              <a:solidFill>
                <a:schemeClr val="tx1"/>
              </a:solidFill>
            </a:endParaRPr>
          </a:p>
          <a:p>
            <a:pPr algn="ctr">
              <a:buFont typeface="Arial" charset="0"/>
              <a:buNone/>
            </a:pPr>
            <a:r>
              <a:rPr lang="sr-Latn-RS" dirty="0" smtClean="0">
                <a:solidFill>
                  <a:schemeClr val="tx1"/>
                </a:solidFill>
              </a:rPr>
              <a:t>Načina dobijanja (isparavanje u rastvaraču, in-situ polimerizacija, mešanje u rastopu)</a:t>
            </a:r>
            <a:endParaRPr lang="en-US" dirty="0">
              <a:solidFill>
                <a:schemeClr val="tx1"/>
              </a:solidFill>
            </a:endParaRPr>
          </a:p>
        </p:txBody>
      </p:sp>
      <p:sp>
        <p:nvSpPr>
          <p:cNvPr id="9" name="Down Arrow 8"/>
          <p:cNvSpPr/>
          <p:nvPr/>
        </p:nvSpPr>
        <p:spPr>
          <a:xfrm>
            <a:off x="4440661" y="1556792"/>
            <a:ext cx="484632" cy="72008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Down Arrow 10"/>
          <p:cNvSpPr/>
          <p:nvPr/>
        </p:nvSpPr>
        <p:spPr>
          <a:xfrm>
            <a:off x="4369205" y="3683393"/>
            <a:ext cx="484632" cy="60970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 name="TextBox 11"/>
          <p:cNvSpPr txBox="1"/>
          <p:nvPr/>
        </p:nvSpPr>
        <p:spPr>
          <a:xfrm>
            <a:off x="5595447" y="3706944"/>
            <a:ext cx="2160240" cy="369332"/>
          </a:xfrm>
          <a:prstGeom prst="rect">
            <a:avLst/>
          </a:prstGeom>
          <a:noFill/>
        </p:spPr>
        <p:txBody>
          <a:bodyPr wrap="square" rtlCol="0">
            <a:spAutoFit/>
          </a:bodyPr>
          <a:lstStyle/>
          <a:p>
            <a:r>
              <a:rPr lang="sr-Latn-RS" dirty="0"/>
              <a:t>z</a:t>
            </a:r>
            <a:r>
              <a:rPr lang="sr-Latn-RS" dirty="0" smtClean="0"/>
              <a:t>avise od </a:t>
            </a:r>
            <a:endParaRPr lang="en-US" dirty="0"/>
          </a:p>
        </p:txBody>
      </p:sp>
      <p:sp>
        <p:nvSpPr>
          <p:cNvPr id="14" name="TextBox 13"/>
          <p:cNvSpPr txBox="1"/>
          <p:nvPr/>
        </p:nvSpPr>
        <p:spPr>
          <a:xfrm>
            <a:off x="5734974" y="1732166"/>
            <a:ext cx="2160240" cy="369332"/>
          </a:xfrm>
          <a:prstGeom prst="rect">
            <a:avLst/>
          </a:prstGeom>
          <a:noFill/>
        </p:spPr>
        <p:txBody>
          <a:bodyPr wrap="square" rtlCol="0">
            <a:spAutoFit/>
          </a:bodyPr>
          <a:lstStyle/>
          <a:p>
            <a:r>
              <a:rPr lang="sr-Latn-RS" dirty="0"/>
              <a:t>z</a:t>
            </a:r>
            <a:r>
              <a:rPr lang="sr-Latn-RS" dirty="0" smtClean="0"/>
              <a:t>avise od </a:t>
            </a:r>
            <a:endParaRPr lang="en-US" dirty="0"/>
          </a:p>
        </p:txBody>
      </p:sp>
    </p:spTree>
    <p:extLst>
      <p:ext uri="{BB962C8B-B14F-4D97-AF65-F5344CB8AC3E}">
        <p14:creationId xmlns:p14="http://schemas.microsoft.com/office/powerpoint/2010/main" xmlns="" val="271169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sr-Latn-RS" sz="2800" b="1" dirty="0" smtClean="0">
                <a:solidFill>
                  <a:schemeClr val="bg1"/>
                </a:solidFill>
              </a:rPr>
              <a:t>Sadržaj</a:t>
            </a:r>
            <a:endParaRPr lang="en-US" sz="2800" b="1" dirty="0">
              <a:solidFill>
                <a:schemeClr val="bg1"/>
              </a:solidFill>
            </a:endParaRPr>
          </a:p>
        </p:txBody>
      </p:sp>
      <p:sp>
        <p:nvSpPr>
          <p:cNvPr id="3" name="Content Placeholder 2"/>
          <p:cNvSpPr>
            <a:spLocks noGrp="1"/>
          </p:cNvSpPr>
          <p:nvPr>
            <p:ph idx="1"/>
          </p:nvPr>
        </p:nvSpPr>
        <p:spPr>
          <a:xfrm>
            <a:off x="457200" y="1124744"/>
            <a:ext cx="8229600" cy="5001419"/>
          </a:xfrm>
        </p:spPr>
        <p:style>
          <a:lnRef idx="1">
            <a:schemeClr val="accent3"/>
          </a:lnRef>
          <a:fillRef idx="2">
            <a:schemeClr val="accent3"/>
          </a:fillRef>
          <a:effectRef idx="1">
            <a:schemeClr val="accent3"/>
          </a:effectRef>
          <a:fontRef idx="minor">
            <a:schemeClr val="dk1"/>
          </a:fontRef>
        </p:style>
        <p:txBody>
          <a:bodyPr/>
          <a:lstStyle/>
          <a:p>
            <a:endParaRPr lang="x-none" sz="2800" dirty="0" smtClean="0"/>
          </a:p>
          <a:p>
            <a:endParaRPr lang="x-none" sz="2800" dirty="0" smtClean="0"/>
          </a:p>
          <a:p>
            <a:pPr>
              <a:buFont typeface="Wingdings" pitchFamily="2" charset="2"/>
              <a:buChar char="Ø"/>
            </a:pPr>
            <a:r>
              <a:rPr lang="en-US" sz="2800" dirty="0" err="1" smtClean="0"/>
              <a:t>Najnoviji</a:t>
            </a:r>
            <a:r>
              <a:rPr lang="en-US" sz="2800" dirty="0" smtClean="0"/>
              <a:t> </a:t>
            </a:r>
            <a:r>
              <a:rPr lang="en-US" sz="2800" dirty="0" err="1" smtClean="0"/>
              <a:t>trendovi</a:t>
            </a:r>
            <a:endParaRPr lang="x-none" sz="2800" dirty="0" smtClean="0"/>
          </a:p>
          <a:p>
            <a:pPr>
              <a:buFont typeface="Wingdings" pitchFamily="2" charset="2"/>
              <a:buChar char="Ø"/>
            </a:pPr>
            <a:r>
              <a:rPr lang="sr-Latn-RS" sz="2800" dirty="0" smtClean="0"/>
              <a:t>Zašto baš n</a:t>
            </a:r>
            <a:r>
              <a:rPr lang="en-US" sz="2800" dirty="0" err="1" smtClean="0"/>
              <a:t>ano</a:t>
            </a:r>
            <a:r>
              <a:rPr lang="sr-Latn-RS" sz="2800" dirty="0" smtClean="0"/>
              <a:t>čestice?</a:t>
            </a:r>
            <a:endParaRPr lang="x-none" sz="2800" smtClean="0"/>
          </a:p>
          <a:p>
            <a:pPr>
              <a:buFont typeface="Wingdings" pitchFamily="2" charset="2"/>
              <a:buChar char="Ø"/>
            </a:pPr>
            <a:r>
              <a:rPr lang="en-US" sz="2800" dirty="0" err="1" smtClean="0"/>
              <a:t>Polimerni</a:t>
            </a:r>
            <a:r>
              <a:rPr lang="en-US" sz="2800" dirty="0" smtClean="0"/>
              <a:t> </a:t>
            </a:r>
            <a:r>
              <a:rPr lang="en-US" sz="2800" dirty="0" err="1" smtClean="0"/>
              <a:t>i</a:t>
            </a:r>
            <a:r>
              <a:rPr lang="en-US" sz="2800" dirty="0" smtClean="0"/>
              <a:t> </a:t>
            </a:r>
            <a:r>
              <a:rPr lang="en-US" sz="2800" dirty="0" err="1" smtClean="0"/>
              <a:t>biopolimerni</a:t>
            </a:r>
            <a:r>
              <a:rPr lang="en-US" sz="2800" dirty="0" smtClean="0"/>
              <a:t> </a:t>
            </a:r>
            <a:r>
              <a:rPr lang="en-US" sz="2800" dirty="0" err="1" smtClean="0"/>
              <a:t>nanokom</a:t>
            </a:r>
            <a:r>
              <a:rPr lang="sr-Latn-RS" sz="2800" dirty="0" smtClean="0"/>
              <a:t>poziti</a:t>
            </a:r>
          </a:p>
          <a:p>
            <a:pPr>
              <a:buFont typeface="Wingdings" pitchFamily="2" charset="2"/>
              <a:buChar char="Ø"/>
            </a:pPr>
            <a:r>
              <a:rPr lang="en-US" sz="2800" dirty="0" err="1" smtClean="0"/>
              <a:t>Izazovi</a:t>
            </a:r>
            <a:r>
              <a:rPr lang="en-US" sz="2800" dirty="0" smtClean="0"/>
              <a:t> </a:t>
            </a:r>
            <a:endParaRPr lang="x-none" sz="2800" dirty="0" smtClean="0"/>
          </a:p>
          <a:p>
            <a:endParaRPr lang="x-none"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159" y="980728"/>
            <a:ext cx="8229600" cy="5544616"/>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ctr">
              <a:buFont typeface="Arial" charset="0"/>
              <a:buNone/>
            </a:pPr>
            <a:endParaRPr lang="sr-Latn-RS" b="1" dirty="0" smtClean="0"/>
          </a:p>
          <a:p>
            <a:pPr algn="ctr">
              <a:buFont typeface="Arial" charset="0"/>
              <a:buNone/>
            </a:pPr>
            <a:r>
              <a:rPr lang="sr-Latn-RS" dirty="0" smtClean="0"/>
              <a:t>Nova svojstva materijala – novi proizvodi nove primene</a:t>
            </a:r>
            <a:endParaRPr lang="sr-Latn-RS" dirty="0"/>
          </a:p>
          <a:p>
            <a:pPr algn="ctr">
              <a:buFont typeface="Arial" charset="0"/>
              <a:buNone/>
            </a:pPr>
            <a:endParaRPr lang="sr-Latn-RS" dirty="0" smtClean="0"/>
          </a:p>
          <a:p>
            <a:pPr algn="ctr">
              <a:buFont typeface="Arial" charset="0"/>
              <a:buNone/>
            </a:pPr>
            <a:r>
              <a:rPr lang="sr-Latn-RS" dirty="0" smtClean="0"/>
              <a:t>Nova klasa materijala unosi i nove probleme</a:t>
            </a:r>
            <a:endParaRPr lang="en-US" dirty="0"/>
          </a:p>
          <a:p>
            <a:pPr algn="ctr">
              <a:buFont typeface="Arial" charset="0"/>
              <a:buNone/>
            </a:pPr>
            <a:endParaRPr lang="en-US" dirty="0"/>
          </a:p>
          <a:p>
            <a:pPr algn="ctr">
              <a:buFont typeface="Arial" charset="0"/>
              <a:buNone/>
            </a:pPr>
            <a:r>
              <a:rPr lang="sr-Latn-RS" dirty="0" smtClean="0"/>
              <a:t>Strukturiranje polimernih nanokompozita sa željenim svojstvima </a:t>
            </a:r>
          </a:p>
          <a:p>
            <a:pPr algn="ctr">
              <a:buFont typeface="Arial" charset="0"/>
              <a:buNone/>
            </a:pPr>
            <a:r>
              <a:rPr lang="sr-Latn-RS" dirty="0"/>
              <a:t>i</a:t>
            </a:r>
            <a:r>
              <a:rPr lang="sr-Latn-RS" dirty="0" smtClean="0"/>
              <a:t> dalje je izazov</a:t>
            </a:r>
            <a:endParaRPr lang="en-US" dirty="0"/>
          </a:p>
          <a:p>
            <a:pPr>
              <a:buNone/>
            </a:pPr>
            <a:endParaRPr lang="x-none" dirty="0" smtClean="0"/>
          </a:p>
          <a:p>
            <a:pPr algn="ctr">
              <a:buNone/>
            </a:pPr>
            <a:r>
              <a:rPr lang="sr-Latn-RS" dirty="0" smtClean="0">
                <a:solidFill>
                  <a:srgbClr val="FF0000"/>
                </a:solidFill>
              </a:rPr>
              <a:t>Primena nanotehnologije </a:t>
            </a:r>
            <a:r>
              <a:rPr lang="en-US" dirty="0" err="1" smtClean="0">
                <a:solidFill>
                  <a:srgbClr val="FF0000"/>
                </a:solidFill>
              </a:rPr>
              <a:t>kao</a:t>
            </a:r>
            <a:r>
              <a:rPr lang="en-US" dirty="0" smtClean="0">
                <a:solidFill>
                  <a:srgbClr val="FF0000"/>
                </a:solidFill>
              </a:rPr>
              <a:t> </a:t>
            </a:r>
            <a:r>
              <a:rPr lang="sr-Latn-RS" dirty="0" smtClean="0">
                <a:solidFill>
                  <a:srgbClr val="FF0000"/>
                </a:solidFill>
              </a:rPr>
              <a:t>ambalaž</a:t>
            </a:r>
            <a:r>
              <a:rPr lang="en-US" dirty="0" err="1" smtClean="0">
                <a:solidFill>
                  <a:srgbClr val="FF0000"/>
                </a:solidFill>
              </a:rPr>
              <a:t>nih</a:t>
            </a:r>
            <a:r>
              <a:rPr lang="en-US" dirty="0" smtClean="0">
                <a:solidFill>
                  <a:srgbClr val="FF0000"/>
                </a:solidFill>
              </a:rPr>
              <a:t> </a:t>
            </a:r>
            <a:r>
              <a:rPr lang="en-US" dirty="0" err="1" smtClean="0">
                <a:solidFill>
                  <a:srgbClr val="FF0000"/>
                </a:solidFill>
              </a:rPr>
              <a:t>materijala</a:t>
            </a:r>
            <a:r>
              <a:rPr lang="sr-Latn-RS" dirty="0" smtClean="0">
                <a:solidFill>
                  <a:srgbClr val="FF0000"/>
                </a:solidFill>
              </a:rPr>
              <a:t> za pakovanje hrane još uvek u razvojnoj fazi</a:t>
            </a:r>
            <a:endParaRPr lang="sr-Latn-CS" dirty="0" smtClean="0">
              <a:solidFill>
                <a:srgbClr val="FF0000"/>
              </a:solidFill>
            </a:endParaRPr>
          </a:p>
          <a:p>
            <a:endParaRPr lang="sr-Latn-CS" dirty="0"/>
          </a:p>
        </p:txBody>
      </p:sp>
      <p:sp>
        <p:nvSpPr>
          <p:cNvPr id="5" name="Title 1"/>
          <p:cNvSpPr txBox="1">
            <a:spLocks/>
          </p:cNvSpPr>
          <p:nvPr/>
        </p:nvSpPr>
        <p:spPr>
          <a:xfrm>
            <a:off x="214282" y="0"/>
            <a:ext cx="8929718" cy="7143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r-Latn-RS" sz="2800" b="1" dirty="0" smtClean="0"/>
              <a:t>Izazovi pri dobijanju </a:t>
            </a:r>
            <a:endParaRPr lang="en-US" sz="2800" b="1" dirty="0"/>
          </a:p>
        </p:txBody>
      </p:sp>
    </p:spTree>
    <p:extLst>
      <p:ext uri="{BB962C8B-B14F-4D97-AF65-F5344CB8AC3E}">
        <p14:creationId xmlns:p14="http://schemas.microsoft.com/office/powerpoint/2010/main" xmlns="" val="995533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anowiki.no/images/thumb/6/68/Claycomp.jpg/400px-Claycomp.jpg"/>
          <p:cNvPicPr>
            <a:picLocks noChangeAspect="1" noChangeArrowheads="1"/>
          </p:cNvPicPr>
          <p:nvPr/>
        </p:nvPicPr>
        <p:blipFill>
          <a:blip r:embed="rId3" cstate="print"/>
          <a:srcRect/>
          <a:stretch>
            <a:fillRect/>
          </a:stretch>
        </p:blipFill>
        <p:spPr bwMode="auto">
          <a:xfrm>
            <a:off x="1835696" y="3284984"/>
            <a:ext cx="3810000" cy="3076575"/>
          </a:xfrm>
          <a:prstGeom prst="rect">
            <a:avLst/>
          </a:prstGeom>
          <a:noFill/>
        </p:spPr>
      </p:pic>
      <p:sp>
        <p:nvSpPr>
          <p:cNvPr id="5" name="Rectangle 4"/>
          <p:cNvSpPr/>
          <p:nvPr/>
        </p:nvSpPr>
        <p:spPr>
          <a:xfrm>
            <a:off x="251520" y="260648"/>
            <a:ext cx="8606174" cy="32316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r-Latn-RS" sz="2400" b="1" dirty="0" smtClean="0"/>
              <a:t>Nanogline</a:t>
            </a:r>
            <a:endParaRPr lang="x-none" sz="2400" b="1" dirty="0" smtClean="0"/>
          </a:p>
          <a:p>
            <a:r>
              <a:rPr lang="sr-Latn-RS" sz="2000" dirty="0" smtClean="0"/>
              <a:t>Montmorilonit </a:t>
            </a:r>
            <a:r>
              <a:rPr lang="en-US" sz="2000" dirty="0" smtClean="0"/>
              <a:t>– h</a:t>
            </a:r>
            <a:r>
              <a:rPr lang="sr-Latn-RS" sz="2000" dirty="0" smtClean="0"/>
              <a:t>idratizovan alumina-silikat, slojevita glina</a:t>
            </a:r>
            <a:endParaRPr lang="x-none" sz="2000" dirty="0" smtClean="0"/>
          </a:p>
          <a:p>
            <a:endParaRPr lang="x-none" sz="2000" dirty="0" smtClean="0"/>
          </a:p>
          <a:p>
            <a:r>
              <a:rPr lang="sr-Latn-RS" sz="2000" b="1" dirty="0" smtClean="0"/>
              <a:t>Poboljšava</a:t>
            </a:r>
            <a:r>
              <a:rPr lang="en-US" sz="2000" b="1" dirty="0" smtClean="0"/>
              <a:t> </a:t>
            </a:r>
            <a:r>
              <a:rPr lang="x-none" sz="2000" b="1" smtClean="0"/>
              <a:t>(</a:t>
            </a:r>
            <a:r>
              <a:rPr lang="sr-Latn-RS" sz="2000" b="1" dirty="0" smtClean="0"/>
              <a:t>dodatak manje od  5 </a:t>
            </a:r>
            <a:r>
              <a:rPr lang="x-none" sz="2000" b="1" smtClean="0"/>
              <a:t>%)</a:t>
            </a:r>
            <a:endParaRPr lang="x-none" sz="2000" b="1" dirty="0" smtClean="0"/>
          </a:p>
          <a:p>
            <a:pPr>
              <a:buFont typeface="Wingdings" pitchFamily="2" charset="2"/>
              <a:buChar char="Ø"/>
            </a:pPr>
            <a:r>
              <a:rPr lang="x-none" sz="2000" smtClean="0"/>
              <a:t> </a:t>
            </a:r>
            <a:r>
              <a:rPr lang="sr-Latn-RS" sz="2000" dirty="0" smtClean="0"/>
              <a:t>mehanička, termička svojstva </a:t>
            </a:r>
            <a:r>
              <a:rPr lang="x-none" sz="2000" smtClean="0"/>
              <a:t>(</a:t>
            </a:r>
            <a:r>
              <a:rPr lang="sr-Latn-RS" sz="2000" dirty="0" smtClean="0"/>
              <a:t>modul elastičnosti, krutost, dimenziona stabilnost</a:t>
            </a:r>
            <a:r>
              <a:rPr lang="x-none" sz="2000" smtClean="0"/>
              <a:t>)</a:t>
            </a:r>
            <a:endParaRPr lang="x-none" sz="2000" dirty="0" smtClean="0"/>
          </a:p>
          <a:p>
            <a:pPr>
              <a:buFont typeface="Wingdings" pitchFamily="2" charset="2"/>
              <a:buChar char="Ø"/>
            </a:pPr>
            <a:r>
              <a:rPr lang="en-US" sz="2000" dirty="0" smtClean="0"/>
              <a:t> </a:t>
            </a:r>
            <a:r>
              <a:rPr lang="sr-Latn-RS" sz="2000" dirty="0" smtClean="0"/>
              <a:t>termičku stabilnost </a:t>
            </a:r>
            <a:r>
              <a:rPr lang="en-US" sz="2000" dirty="0" smtClean="0"/>
              <a:t> </a:t>
            </a:r>
            <a:endParaRPr lang="x-none" sz="2000" dirty="0" smtClean="0"/>
          </a:p>
          <a:p>
            <a:pPr>
              <a:buFont typeface="Wingdings" pitchFamily="2" charset="2"/>
              <a:buChar char="Ø"/>
            </a:pPr>
            <a:r>
              <a:rPr lang="x-none" sz="2000" smtClean="0"/>
              <a:t> </a:t>
            </a:r>
            <a:r>
              <a:rPr lang="sr-Latn-RS" sz="2000" dirty="0" smtClean="0"/>
              <a:t>barijerna svojstva </a:t>
            </a:r>
            <a:r>
              <a:rPr lang="en-US" sz="2000" dirty="0" smtClean="0"/>
              <a:t> </a:t>
            </a:r>
            <a:endParaRPr lang="x-none" sz="2000" dirty="0" smtClean="0"/>
          </a:p>
          <a:p>
            <a:pPr>
              <a:buFont typeface="Wingdings" pitchFamily="2" charset="2"/>
              <a:buChar char="Ø"/>
            </a:pPr>
            <a:r>
              <a:rPr lang="x-none" sz="2000" smtClean="0"/>
              <a:t> </a:t>
            </a:r>
            <a:r>
              <a:rPr lang="sr-Latn-RS" sz="2000" dirty="0" smtClean="0"/>
              <a:t>dodatna funkcionalna svojstva UV zaštita, kontrolisano otpuštanje komponenata</a:t>
            </a:r>
            <a:endParaRPr lang="sr-Latn-C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1619672" y="1772816"/>
            <a:ext cx="6291281" cy="3643339"/>
          </a:xfrm>
          <a:prstGeom prst="rect">
            <a:avLst/>
          </a:prstGeom>
          <a:noFill/>
          <a:ln w="9525">
            <a:noFill/>
            <a:miter lim="800000"/>
            <a:headEnd/>
            <a:tailEnd/>
          </a:ln>
          <a:effectLst/>
        </p:spPr>
      </p:pic>
      <p:sp>
        <p:nvSpPr>
          <p:cNvPr id="3" name="Rectangle 2"/>
          <p:cNvSpPr/>
          <p:nvPr/>
        </p:nvSpPr>
        <p:spPr>
          <a:xfrm>
            <a:off x="899592" y="785794"/>
            <a:ext cx="705678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sr-Latn-RS" sz="2400" dirty="0" smtClean="0"/>
              <a:t>Čestice gline mogu smanjiti permeabilnost i do 75%</a:t>
            </a:r>
            <a:endParaRPr lang="sr-Latn-C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endParaRPr lang="sr-Latn-RS" sz="2000" b="1" dirty="0" smtClean="0"/>
          </a:p>
          <a:p>
            <a:pPr marL="0" indent="0">
              <a:buNone/>
            </a:pPr>
            <a:r>
              <a:rPr lang="sr-Latn-RS" sz="2000" b="1" dirty="0" smtClean="0"/>
              <a:t>Polimerna matrica:  poliamid PA, polistiren PS, poliolefini, polietilentereftalat PET, epoksi smole ES, poliuretan PU</a:t>
            </a:r>
            <a:r>
              <a:rPr lang="sr-Latn-RS" sz="2000" b="1" dirty="0"/>
              <a:t>	</a:t>
            </a:r>
            <a:r>
              <a:rPr lang="sr-Latn-RS" sz="2000" b="1" dirty="0" smtClean="0"/>
              <a:t>	</a:t>
            </a:r>
            <a:r>
              <a:rPr lang="sr-Latn-RS" sz="2000" b="1" dirty="0"/>
              <a:t>	</a:t>
            </a:r>
            <a:endParaRPr lang="sr-Latn-RS" sz="2000" b="1" dirty="0" smtClean="0"/>
          </a:p>
          <a:p>
            <a:pPr marL="0" indent="0">
              <a:buNone/>
            </a:pPr>
            <a:endParaRPr lang="sr-Latn-RS" sz="2000" b="1" dirty="0"/>
          </a:p>
          <a:p>
            <a:pPr marL="0" indent="0">
              <a:buNone/>
            </a:pPr>
            <a:r>
              <a:rPr lang="sr-Latn-RS" sz="2000" b="1" dirty="0" smtClean="0"/>
              <a:t> </a:t>
            </a:r>
            <a:r>
              <a:rPr lang="sr-Latn-RS" sz="2000" b="1" dirty="0"/>
              <a:t>Imperm® (ColorMatrix Europe</a:t>
            </a:r>
            <a:r>
              <a:rPr lang="sr-Latn-RS" sz="2000" b="1" dirty="0" smtClean="0"/>
              <a:t>):</a:t>
            </a:r>
          </a:p>
          <a:p>
            <a:pPr marL="0" indent="0">
              <a:buNone/>
            </a:pPr>
            <a:r>
              <a:rPr lang="sr-Latn-RS" sz="2000" dirty="0" smtClean="0"/>
              <a:t>Višeslojna PET boca ili ploče sa poboljšanim barijernim svojstvima , smanjuje prodiranje  kiseonika i gubitak ugljendioksida</a:t>
            </a:r>
          </a:p>
          <a:p>
            <a:pPr marL="0" indent="0">
              <a:buNone/>
            </a:pPr>
            <a:endParaRPr lang="sr-Latn-RS" sz="2000" b="1" dirty="0"/>
          </a:p>
          <a:p>
            <a:pPr marL="0" indent="0">
              <a:buNone/>
            </a:pPr>
            <a:r>
              <a:rPr lang="sr-Latn-RS" sz="2000" b="1" dirty="0" smtClean="0"/>
              <a:t> </a:t>
            </a:r>
            <a:r>
              <a:rPr lang="sr-Latn-RS" sz="2000" b="1" dirty="0"/>
              <a:t>Duretham® KU 2-2601 (LANXESS Deutschland GmbH) </a:t>
            </a:r>
            <a:endParaRPr lang="sr-Latn-RS" sz="2000" b="1" dirty="0" smtClean="0"/>
          </a:p>
          <a:p>
            <a:pPr marL="0" indent="0">
              <a:buNone/>
            </a:pPr>
            <a:r>
              <a:rPr lang="sr-Latn-RS" sz="2000" dirty="0" smtClean="0"/>
              <a:t>Nanokompozitni filmovi na bazi poliamida sa poboljšanim svojstvima  kada se zahtevaju poboljšana barijerna svojstva, pakovanje sokova</a:t>
            </a:r>
          </a:p>
          <a:p>
            <a:pPr marL="0" indent="0">
              <a:buNone/>
            </a:pPr>
            <a:endParaRPr lang="sr-Latn-RS" sz="2000" dirty="0"/>
          </a:p>
          <a:p>
            <a:pPr marL="0" indent="0">
              <a:buNone/>
            </a:pPr>
            <a:r>
              <a:rPr lang="sr-Latn-RS" sz="2000" b="1" dirty="0" smtClean="0"/>
              <a:t>Aegis</a:t>
            </a:r>
            <a:r>
              <a:rPr lang="sr-Latn-RS" sz="2000" b="1" dirty="0"/>
              <a:t>® OX (Honeywell Polymers) </a:t>
            </a:r>
          </a:p>
          <a:p>
            <a:pPr marL="0" indent="0">
              <a:buNone/>
            </a:pPr>
            <a:r>
              <a:rPr lang="sr-Latn-RS" sz="2000" dirty="0" smtClean="0"/>
              <a:t>Filmovi od polimernih nanokompozita u koje se ugrađuje aktivni hvatač kiseonika i pasivna nanoglina </a:t>
            </a:r>
          </a:p>
        </p:txBody>
      </p:sp>
      <p:sp>
        <p:nvSpPr>
          <p:cNvPr id="5" name="Title 1"/>
          <p:cNvSpPr txBox="1">
            <a:spLocks/>
          </p:cNvSpPr>
          <p:nvPr/>
        </p:nvSpPr>
        <p:spPr>
          <a:xfrm>
            <a:off x="0" y="0"/>
            <a:ext cx="9144000" cy="10715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r-Latn-RS" sz="2800" b="1" dirty="0" smtClean="0">
                <a:solidFill>
                  <a:prstClr val="white"/>
                </a:solidFill>
              </a:rPr>
              <a:t>Primeri polimernih nanokompozita sa montmorilonitom sa poboljšanim barijernim svojstvima</a:t>
            </a:r>
            <a:endParaRPr lang="en-US" sz="2800" b="1" dirty="0">
              <a:solidFill>
                <a:prstClr val="white"/>
              </a:solidFill>
            </a:endParaRPr>
          </a:p>
        </p:txBody>
      </p:sp>
      <p:pic>
        <p:nvPicPr>
          <p:cNvPr id="6" name="Picture 2" descr="http://www.sexybloomers.com/PartyRacing/MN/pr33.jpg"/>
          <p:cNvPicPr>
            <a:picLocks noChangeAspect="1" noChangeArrowheads="1"/>
          </p:cNvPicPr>
          <p:nvPr/>
        </p:nvPicPr>
        <p:blipFill>
          <a:blip r:embed="rId3"/>
          <a:srcRect/>
          <a:stretch>
            <a:fillRect/>
          </a:stretch>
        </p:blipFill>
        <p:spPr bwMode="auto">
          <a:xfrm>
            <a:off x="5072066" y="1785926"/>
            <a:ext cx="1605358" cy="1285884"/>
          </a:xfrm>
          <a:prstGeom prst="rect">
            <a:avLst/>
          </a:prstGeom>
          <a:noFill/>
        </p:spPr>
      </p:pic>
      <p:pic>
        <p:nvPicPr>
          <p:cNvPr id="7" name="Picture 4" descr="Aegis BarrierPro2™"/>
          <p:cNvPicPr>
            <a:picLocks noChangeAspect="1" noChangeArrowheads="1"/>
          </p:cNvPicPr>
          <p:nvPr/>
        </p:nvPicPr>
        <p:blipFill>
          <a:blip r:embed="rId4"/>
          <a:srcRect/>
          <a:stretch>
            <a:fillRect/>
          </a:stretch>
        </p:blipFill>
        <p:spPr bwMode="auto">
          <a:xfrm>
            <a:off x="6000760" y="4714884"/>
            <a:ext cx="1076325" cy="1019176"/>
          </a:xfrm>
          <a:prstGeom prst="rect">
            <a:avLst/>
          </a:prstGeom>
          <a:noFill/>
        </p:spPr>
      </p:pic>
    </p:spTree>
    <p:extLst>
      <p:ext uri="{BB962C8B-B14F-4D97-AF65-F5344CB8AC3E}">
        <p14:creationId xmlns:p14="http://schemas.microsoft.com/office/powerpoint/2010/main" xmlns="" val="910744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93" y="25841"/>
            <a:ext cx="8229600" cy="1224136"/>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sr-Latn-RS" sz="2800" b="1" dirty="0" smtClean="0"/>
              <a:t>Nanočestice na bazi metala i metalnih oksida</a:t>
            </a:r>
            <a:endParaRPr lang="en-US" sz="2800" b="1" dirty="0"/>
          </a:p>
        </p:txBody>
      </p:sp>
      <p:sp>
        <p:nvSpPr>
          <p:cNvPr id="4" name="Content Placeholder 3"/>
          <p:cNvSpPr>
            <a:spLocks noGrp="1"/>
          </p:cNvSpPr>
          <p:nvPr>
            <p:ph idx="1"/>
          </p:nvPr>
        </p:nvSpPr>
        <p:spPr>
          <a:xfrm>
            <a:off x="467544" y="1412776"/>
            <a:ext cx="8229600" cy="5289451"/>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sr-Latn-RS" sz="2400" dirty="0" smtClean="0"/>
              <a:t>Metalne nanočestice: Ag, Au, Zn, Fe</a:t>
            </a:r>
          </a:p>
          <a:p>
            <a:pPr marL="0" indent="0">
              <a:buNone/>
            </a:pPr>
            <a:r>
              <a:rPr lang="sr-Latn-RS" sz="2400" dirty="0" smtClean="0"/>
              <a:t>Nanočestice metalnih oksida: </a:t>
            </a:r>
          </a:p>
          <a:p>
            <a:pPr marL="0" indent="0">
              <a:buNone/>
            </a:pPr>
            <a:r>
              <a:rPr lang="en-US" sz="2400" dirty="0" smtClean="0"/>
              <a:t>TiO</a:t>
            </a:r>
            <a:r>
              <a:rPr lang="en-US" sz="2400" baseline="-25000" dirty="0" smtClean="0"/>
              <a:t>2</a:t>
            </a:r>
            <a:r>
              <a:rPr lang="en-US" sz="2400" dirty="0"/>
              <a:t>, </a:t>
            </a:r>
            <a:r>
              <a:rPr lang="en-US" sz="2400" dirty="0" err="1"/>
              <a:t>ZnO</a:t>
            </a:r>
            <a:r>
              <a:rPr lang="en-US" sz="2400" dirty="0"/>
              <a:t>, SiO</a:t>
            </a:r>
            <a:r>
              <a:rPr lang="en-US" sz="2400" baseline="-25000" dirty="0"/>
              <a:t>2</a:t>
            </a:r>
            <a:r>
              <a:rPr lang="sr-Latn-RS" sz="2400" dirty="0"/>
              <a:t> </a:t>
            </a:r>
            <a:r>
              <a:rPr lang="en-US" sz="2400" dirty="0" err="1"/>
              <a:t>MgO</a:t>
            </a:r>
            <a:r>
              <a:rPr lang="sr-Latn-RS" sz="2400" dirty="0"/>
              <a:t> </a:t>
            </a:r>
            <a:endParaRPr lang="sr-Latn-RS" sz="2400" dirty="0" smtClean="0"/>
          </a:p>
          <a:p>
            <a:pPr marL="0" indent="0">
              <a:buNone/>
            </a:pPr>
            <a:r>
              <a:rPr lang="sr-Latn-RS" sz="2400" dirty="0"/>
              <a:t>Ugljenične nanocevčice – </a:t>
            </a:r>
            <a:endParaRPr lang="sr-Latn-RS" sz="2400" dirty="0" smtClean="0"/>
          </a:p>
          <a:p>
            <a:pPr marL="0" indent="0">
              <a:buNone/>
            </a:pPr>
            <a:r>
              <a:rPr lang="sr-Latn-RS" sz="2400" dirty="0" smtClean="0"/>
              <a:t>poboljšavaju </a:t>
            </a:r>
            <a:r>
              <a:rPr lang="sr-Latn-RS" sz="2400" dirty="0"/>
              <a:t>mehanička, barijerna svojstva, </a:t>
            </a:r>
            <a:endParaRPr lang="sr-Latn-RS" sz="2400" dirty="0" smtClean="0"/>
          </a:p>
          <a:p>
            <a:pPr marL="0" indent="0">
              <a:buNone/>
            </a:pPr>
            <a:r>
              <a:rPr lang="sr-Latn-RS" sz="2400" dirty="0" smtClean="0"/>
              <a:t>omogućuju </a:t>
            </a:r>
            <a:r>
              <a:rPr lang="sr-Latn-RS" sz="2400" dirty="0"/>
              <a:t>termičku i električnu provodljivost</a:t>
            </a:r>
            <a:endParaRPr lang="en-US" sz="2800" dirty="0"/>
          </a:p>
          <a:p>
            <a:pPr marL="0" indent="0">
              <a:buNone/>
            </a:pPr>
            <a:r>
              <a:rPr lang="sr-Latn-RS" sz="2400" dirty="0" smtClean="0"/>
              <a:t>Omogućuju </a:t>
            </a:r>
            <a:r>
              <a:rPr lang="sr-Latn-RS" sz="2400" dirty="0"/>
              <a:t>dodatna funkcionalna </a:t>
            </a:r>
            <a:r>
              <a:rPr lang="sr-Latn-RS" sz="2400" dirty="0" smtClean="0"/>
              <a:t>svojstva:  </a:t>
            </a:r>
            <a:endParaRPr lang="sr-Latn-RS" sz="2400" dirty="0"/>
          </a:p>
          <a:p>
            <a:pPr marL="0" indent="0">
              <a:buNone/>
            </a:pPr>
            <a:r>
              <a:rPr lang="sr-Latn-RS" sz="2400" dirty="0"/>
              <a:t>Antimikrobna, UV zaštita, fotokatalizatori</a:t>
            </a:r>
            <a:endParaRPr lang="x-none" sz="2400"/>
          </a:p>
          <a:p>
            <a:pPr marL="0" indent="0">
              <a:buNone/>
            </a:pPr>
            <a:endParaRPr lang="sr-Latn-RS" sz="2400" dirty="0" smtClean="0"/>
          </a:p>
          <a:p>
            <a:pPr marL="0" indent="0">
              <a:buNone/>
            </a:pPr>
            <a:r>
              <a:rPr lang="sr-Latn-RS" sz="2400" b="1" dirty="0" smtClean="0"/>
              <a:t>Razvoj</a:t>
            </a:r>
          </a:p>
          <a:p>
            <a:pPr marL="0" indent="0">
              <a:buNone/>
            </a:pPr>
            <a:r>
              <a:rPr lang="sr-Latn-RS" sz="2400" dirty="0" smtClean="0"/>
              <a:t>Aktivne i inteligentne ambalaže</a:t>
            </a:r>
          </a:p>
          <a:p>
            <a:pPr marL="0" indent="0">
              <a:buNone/>
            </a:pPr>
            <a:r>
              <a:rPr lang="sr-Latn-RS" sz="2400" dirty="0"/>
              <a:t>N</a:t>
            </a:r>
            <a:r>
              <a:rPr lang="sr-Latn-RS" sz="2400" dirty="0" smtClean="0"/>
              <a:t>anoprevlaka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01482" y="2860400"/>
            <a:ext cx="2060575" cy="145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29944" y="1428475"/>
            <a:ext cx="190182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36510" y="1071546"/>
            <a:ext cx="8606190" cy="47705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sr-Latn-RS" sz="2400" b="0" i="0" u="none" strike="noStrike" cap="none" normalizeH="0" baseline="0" dirty="0" smtClean="0">
                <a:ln>
                  <a:noFill/>
                </a:ln>
                <a:solidFill>
                  <a:schemeClr val="tx1"/>
                </a:solidFill>
                <a:effectLst/>
              </a:rPr>
              <a:t>Prevlake na bazi</a:t>
            </a:r>
            <a:r>
              <a:rPr kumimoji="0" lang="sr-Latn-RS" sz="2400" b="0" i="0" u="none" strike="noStrike" cap="none" normalizeH="0" dirty="0" smtClean="0">
                <a:ln>
                  <a:noFill/>
                </a:ln>
                <a:solidFill>
                  <a:schemeClr val="tx1"/>
                </a:solidFill>
                <a:effectLst/>
              </a:rPr>
              <a:t> nano</a:t>
            </a:r>
            <a:r>
              <a:rPr kumimoji="0" lang="sr-Latn-RS" sz="2400" b="0" i="0" u="none" strike="noStrike" cap="none" normalizeH="0" baseline="0" dirty="0" smtClean="0">
                <a:ln>
                  <a:noFill/>
                </a:ln>
                <a:solidFill>
                  <a:schemeClr val="tx1"/>
                </a:solidFill>
                <a:effectLst/>
              </a:rPr>
              <a:t>silike, nanotitanijuma, nanoaluminijuma</a:t>
            </a:r>
          </a:p>
          <a:p>
            <a:pPr marL="0" marR="0" lvl="0" indent="0" algn="just" defTabSz="914400" rtl="0" eaLnBrk="0" fontAlgn="base" latinLnBrk="0" hangingPunct="0">
              <a:lnSpc>
                <a:spcPct val="100000"/>
              </a:lnSpc>
              <a:spcBef>
                <a:spcPct val="0"/>
              </a:spcBef>
              <a:spcAft>
                <a:spcPct val="0"/>
              </a:spcAft>
              <a:buClrTx/>
              <a:buSzTx/>
              <a:tabLst/>
            </a:pPr>
            <a:endParaRPr lang="sr-Latn-RS" sz="240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tabLst/>
            </a:pPr>
            <a:r>
              <a:rPr lang="sr-Latn-RS" sz="2400" dirty="0" smtClean="0">
                <a:solidFill>
                  <a:schemeClr val="tx1"/>
                </a:solidFill>
              </a:rPr>
              <a:t>Mogu biti:</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lang="sr-Latn-RS" sz="2400" dirty="0" smtClean="0">
                <a:solidFill>
                  <a:schemeClr val="tx1"/>
                </a:solidFill>
              </a:rPr>
              <a:t> Visoko barijerne prevlake koje sprečavaju propustljivost gasova</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lang="sr-Latn-RS" sz="2400" dirty="0" smtClean="0">
                <a:solidFill>
                  <a:schemeClr val="tx1"/>
                </a:solidFill>
              </a:rPr>
              <a:t> Hidrofobne prevlake koje omogućuju samo čišćenje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lang="sr-Latn-RS" sz="2400" dirty="0" smtClean="0">
                <a:solidFill>
                  <a:schemeClr val="tx1"/>
                </a:solidFill>
              </a:rPr>
              <a:t> Antimikrobne prevlake  za održavanje higijene površine</a:t>
            </a:r>
            <a:r>
              <a:rPr lang="sr-Latn-RS" sz="2000" dirty="0" smtClean="0">
                <a:solidFill>
                  <a:schemeClr val="tx1"/>
                </a:solidFill>
              </a:rPr>
              <a:t>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lang="sr-Latn-RS" sz="200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tabLst/>
            </a:pPr>
            <a:r>
              <a:rPr lang="sr-Latn-RS" sz="2000" dirty="0" smtClean="0">
                <a:solidFill>
                  <a:schemeClr val="tx1"/>
                </a:solidFill>
              </a:rPr>
              <a:t>Jestivi filmovi –  vodorastvorni na bazi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lang="sr-Latn-RS" sz="2000" dirty="0" smtClean="0">
                <a:solidFill>
                  <a:schemeClr val="tx1"/>
                </a:solidFill>
              </a:rPr>
              <a:t> Polisaharida (hidrkoloida) mala cena, smanjena otpornost na vlagu (hidrofilni)</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lang="sr-Latn-RS" sz="2000" dirty="0" smtClean="0">
                <a:solidFill>
                  <a:schemeClr val="tx1"/>
                </a:solidFill>
              </a:rPr>
              <a:t>  Proteina – dobra mehanička svojstva, dobra barijerna svojstva na O2, ali smanjenu otpornost na vlagu</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lang="sr-Latn-RS" sz="2000" dirty="0" smtClean="0">
                <a:solidFill>
                  <a:schemeClr val="tx1"/>
                </a:solidFill>
              </a:rPr>
              <a:t>  Lipida dobra otpornost na vlagu, slaba barijerna svojstva  O2</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lang="sr-Latn-RS" sz="200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lang="sr-Latn-RS" sz="2000" dirty="0" smtClean="0">
              <a:solidFill>
                <a:schemeClr val="tx1"/>
              </a:solidFill>
            </a:endParaRPr>
          </a:p>
        </p:txBody>
      </p:sp>
      <p:sp>
        <p:nvSpPr>
          <p:cNvPr id="5" name="Title 4"/>
          <p:cNvSpPr>
            <a:spLocks noGrp="1"/>
          </p:cNvSpPr>
          <p:nvPr>
            <p:ph type="title"/>
          </p:nvPr>
        </p:nvSpPr>
        <p:spPr>
          <a:xfrm>
            <a:off x="285720" y="214290"/>
            <a:ext cx="8229600" cy="778098"/>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lvl="0"/>
            <a:r>
              <a:rPr lang="x-none" sz="3600" b="1" smtClean="0">
                <a:latin typeface="Arial" pitchFamily="34" charset="0"/>
                <a:ea typeface="Calibri" pitchFamily="34" charset="0"/>
                <a:cs typeface="Arial" pitchFamily="34" charset="0"/>
              </a:rPr>
              <a:t/>
            </a:r>
            <a:br>
              <a:rPr lang="x-none" sz="3600" b="1" smtClean="0">
                <a:latin typeface="Arial" pitchFamily="34" charset="0"/>
                <a:ea typeface="Calibri" pitchFamily="34" charset="0"/>
                <a:cs typeface="Arial" pitchFamily="34" charset="0"/>
              </a:rPr>
            </a:br>
            <a:r>
              <a:rPr lang="sr-Latn-RS" sz="3100" b="1" dirty="0" smtClean="0">
                <a:latin typeface="Arial" pitchFamily="34" charset="0"/>
                <a:ea typeface="Calibri" pitchFamily="34" charset="0"/>
                <a:cs typeface="Arial" pitchFamily="34" charset="0"/>
              </a:rPr>
              <a:t>Nano prevlake (premazi)</a:t>
            </a:r>
            <a:r>
              <a:rPr lang="sr-Latn-CS" sz="3100" dirty="0" smtClean="0">
                <a:latin typeface="Arial" pitchFamily="34" charset="0"/>
              </a:rPr>
              <a:t/>
            </a:r>
            <a:br>
              <a:rPr lang="sr-Latn-CS" sz="3100" dirty="0" smtClean="0">
                <a:latin typeface="Arial" pitchFamily="34" charset="0"/>
              </a:rPr>
            </a:br>
            <a:endParaRPr lang="en-US" sz="3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1643042" y="3071810"/>
            <a:ext cx="6000792" cy="3500462"/>
          </a:xfrm>
          <a:prstGeom prst="rect">
            <a:avLst/>
          </a:prstGeom>
          <a:noFill/>
          <a:ln w="9525">
            <a:noFill/>
            <a:miter lim="800000"/>
            <a:headEnd/>
            <a:tailEnd/>
          </a:ln>
          <a:effectLst/>
        </p:spPr>
      </p:pic>
      <p:sp>
        <p:nvSpPr>
          <p:cNvPr id="33796" name="Rectangle 4"/>
          <p:cNvSpPr>
            <a:spLocks noChangeArrowheads="1"/>
          </p:cNvSpPr>
          <p:nvPr/>
        </p:nvSpPr>
        <p:spPr bwMode="auto">
          <a:xfrm>
            <a:off x="0" y="0"/>
            <a:ext cx="9144000" cy="2862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x-none" sz="2000" b="1" i="0" u="none" strike="noStrike" cap="none" normalizeH="0" baseline="0" smtClean="0">
                <a:ln>
                  <a:noFill/>
                </a:ln>
                <a:solidFill>
                  <a:schemeClr val="tx1"/>
                </a:solidFill>
                <a:effectLst/>
                <a:ea typeface="Calibri" pitchFamily="34" charset="0"/>
                <a:cs typeface="Arial" pitchFamily="34" charset="0"/>
              </a:rPr>
              <a:t>P</a:t>
            </a:r>
            <a:r>
              <a:rPr kumimoji="0" lang="en-US" sz="2000" b="1" i="0" u="none" strike="noStrike" cap="none" normalizeH="0" baseline="0" dirty="0" smtClean="0">
                <a:ln>
                  <a:noFill/>
                </a:ln>
                <a:solidFill>
                  <a:schemeClr val="tx1"/>
                </a:solidFill>
                <a:effectLst/>
                <a:ea typeface="Calibri" pitchFamily="34" charset="0"/>
                <a:cs typeface="Arial" pitchFamily="34" charset="0"/>
              </a:rPr>
              <a:t>o</a:t>
            </a:r>
            <a:r>
              <a:rPr kumimoji="0" lang="sr-Latn-RS" sz="2000" b="1" i="0" u="none" strike="noStrike" cap="none" normalizeH="0" baseline="0" dirty="0" smtClean="0">
                <a:ln>
                  <a:noFill/>
                </a:ln>
                <a:solidFill>
                  <a:schemeClr val="tx1"/>
                </a:solidFill>
                <a:effectLst/>
                <a:ea typeface="Calibri" pitchFamily="34" charset="0"/>
                <a:cs typeface="Arial" pitchFamily="34" charset="0"/>
              </a:rPr>
              <a:t>lilaktid</a:t>
            </a:r>
            <a:r>
              <a:rPr kumimoji="0" lang="en-US" sz="2000" b="1" i="0" u="none" strike="noStrike" cap="none" normalizeH="0" baseline="0" dirty="0" smtClean="0">
                <a:ln>
                  <a:noFill/>
                </a:ln>
                <a:solidFill>
                  <a:schemeClr val="tx1"/>
                </a:solidFill>
                <a:effectLst/>
                <a:ea typeface="Calibri" pitchFamily="34" charset="0"/>
                <a:cs typeface="Arial" pitchFamily="34" charset="0"/>
              </a:rPr>
              <a:t> (PLA</a:t>
            </a:r>
            <a:r>
              <a:rPr kumimoji="0" lang="x-none" sz="2000" b="1" i="0" u="none" strike="noStrike" cap="none" normalizeH="0" baseline="0" dirty="0" smtClean="0">
                <a:ln>
                  <a:noFill/>
                </a:ln>
                <a:solidFill>
                  <a:schemeClr val="tx1"/>
                </a:solidFill>
                <a:effectLst/>
                <a:ea typeface="Calibri" pitchFamily="34" charset="0"/>
                <a:cs typeface="Arial" pitchFamily="34" charset="0"/>
              </a:rPr>
              <a:t>)</a:t>
            </a:r>
            <a:endParaRPr lang="x-none" sz="2000" b="1" dirty="0" smtClean="0">
              <a:ea typeface="Calibri" pitchFamily="34" charset="0"/>
              <a:cs typeface="Arial" pitchFamily="34" charset="0"/>
            </a:endParaRPr>
          </a:p>
          <a:p>
            <a:pPr lvl="0" algn="just" fontAlgn="base">
              <a:spcBef>
                <a:spcPct val="0"/>
              </a:spcBef>
              <a:spcAft>
                <a:spcPct val="0"/>
              </a:spcAft>
              <a:buFont typeface="Wingdings" pitchFamily="2" charset="2"/>
              <a:buChar char="Ø"/>
            </a:pPr>
            <a:r>
              <a:rPr lang="sr-Latn-RS" sz="2000" dirty="0" smtClean="0">
                <a:ea typeface="Calibri" pitchFamily="34" charset="0"/>
                <a:cs typeface="Arial" pitchFamily="34" charset="0"/>
              </a:rPr>
              <a:t> 	Termoplastični poliestar</a:t>
            </a:r>
            <a:r>
              <a:rPr lang="x-none" sz="2000" smtClean="0">
                <a:ea typeface="Calibri" pitchFamily="34" charset="0"/>
                <a:cs typeface="Arial" pitchFamily="34" charset="0"/>
              </a:rPr>
              <a:t> </a:t>
            </a:r>
            <a:endParaRPr lang="x-none" sz="2000" dirty="0" smtClean="0">
              <a:ea typeface="Calibri" pitchFamily="34" charset="0"/>
              <a:cs typeface="Arial" pitchFamily="34" charset="0"/>
            </a:endParaRPr>
          </a:p>
          <a:p>
            <a:pPr lvl="0" algn="just" fontAlgn="base">
              <a:spcBef>
                <a:spcPct val="0"/>
              </a:spcBef>
              <a:spcAft>
                <a:spcPct val="0"/>
              </a:spcAft>
              <a:buFont typeface="Wingdings" pitchFamily="2" charset="2"/>
              <a:buChar char="Ø"/>
            </a:pPr>
            <a:r>
              <a:rPr lang="sr-Latn-RS" sz="2000" dirty="0" smtClean="0">
                <a:ea typeface="Calibri" pitchFamily="34" charset="0"/>
                <a:cs typeface="Arial" pitchFamily="34" charset="0"/>
              </a:rPr>
              <a:t> </a:t>
            </a:r>
            <a:r>
              <a:rPr lang="x-none" sz="2000" smtClean="0">
                <a:ea typeface="Calibri" pitchFamily="34" charset="0"/>
                <a:cs typeface="Arial" pitchFamily="34" charset="0"/>
              </a:rPr>
              <a:t> </a:t>
            </a:r>
            <a:r>
              <a:rPr lang="sr-Latn-RS" sz="2000" dirty="0" smtClean="0">
                <a:ea typeface="Calibri" pitchFamily="34" charset="0"/>
                <a:cs typeface="Arial" pitchFamily="34" charset="0"/>
              </a:rPr>
              <a:t>	Dobija se od mlečne kiseline (fermentacijom skroba kukuruza)</a:t>
            </a:r>
            <a:endParaRPr lang="x-none" sz="2000" dirty="0" smtClean="0">
              <a:ea typeface="Calibri" pitchFamily="34" charset="0"/>
              <a:cs typeface="Arial" pitchFamily="34" charset="0"/>
            </a:endParaRPr>
          </a:p>
          <a:p>
            <a:pPr lvl="0" algn="just" fontAlgn="base">
              <a:spcBef>
                <a:spcPct val="0"/>
              </a:spcBef>
              <a:spcAft>
                <a:spcPct val="0"/>
              </a:spcAft>
              <a:buFont typeface="Wingdings" pitchFamily="2" charset="2"/>
              <a:buChar char="Ø"/>
            </a:pPr>
            <a:r>
              <a:rPr kumimoji="0" lang="sr-Latn-RS" sz="2000" b="0" i="0" u="none" strike="noStrike" cap="none" normalizeH="0" baseline="0" dirty="0" smtClean="0">
                <a:ln>
                  <a:noFill/>
                </a:ln>
                <a:solidFill>
                  <a:schemeClr val="tx1"/>
                </a:solidFill>
                <a:effectLst/>
                <a:ea typeface="Calibri" pitchFamily="34" charset="0"/>
                <a:cs typeface="Arial" pitchFamily="34" charset="0"/>
              </a:rPr>
              <a:t> 	Može da se reciklira i kompostira</a:t>
            </a:r>
            <a:endParaRPr lang="sr-Latn-RS" sz="2000" dirty="0" smtClean="0">
              <a:solidFill>
                <a:schemeClr val="tx1"/>
              </a:solidFill>
              <a:ea typeface="Calibri" pitchFamily="34" charset="0"/>
              <a:cs typeface="Arial" pitchFamily="34" charset="0"/>
            </a:endParaRPr>
          </a:p>
          <a:p>
            <a:pPr lvl="0" algn="just" fontAlgn="base">
              <a:spcBef>
                <a:spcPct val="0"/>
              </a:spcBef>
              <a:spcAft>
                <a:spcPct val="0"/>
              </a:spcAft>
              <a:buFont typeface="Wingdings" pitchFamily="2" charset="2"/>
              <a:buChar char="Ø"/>
            </a:pPr>
            <a:r>
              <a:rPr lang="x-none" sz="2000" smtClean="0">
                <a:ea typeface="Calibri" pitchFamily="34" charset="0"/>
                <a:cs typeface="Arial" pitchFamily="34" charset="0"/>
              </a:rPr>
              <a:t> </a:t>
            </a:r>
            <a:r>
              <a:rPr lang="sr-Latn-RS" sz="2000" dirty="0" smtClean="0">
                <a:ea typeface="Calibri" pitchFamily="34" charset="0"/>
                <a:cs typeface="Arial" pitchFamily="34" charset="0"/>
              </a:rPr>
              <a:t>	Transparentan </a:t>
            </a:r>
            <a:endParaRPr kumimoji="0" lang="x-none" sz="2000" b="0" i="0" u="none" strike="noStrike" cap="none" normalizeH="0" dirty="0" smtClean="0">
              <a:ln>
                <a:noFill/>
              </a:ln>
              <a:solidFill>
                <a:schemeClr val="tx1"/>
              </a:solidFill>
              <a:effectLst/>
              <a:ea typeface="Calibri" pitchFamily="34" charset="0"/>
              <a:cs typeface="Arial" pitchFamily="34" charset="0"/>
            </a:endParaRPr>
          </a:p>
          <a:p>
            <a:pPr lvl="0" algn="just" fontAlgn="base">
              <a:spcBef>
                <a:spcPct val="0"/>
              </a:spcBef>
              <a:spcAft>
                <a:spcPct val="0"/>
              </a:spcAft>
              <a:buFont typeface="Wingdings" pitchFamily="2" charset="2"/>
              <a:buChar char="Ø"/>
            </a:pPr>
            <a:r>
              <a:rPr lang="x-none" sz="2000" smtClean="0">
                <a:ea typeface="Calibri" pitchFamily="34" charset="0"/>
                <a:cs typeface="Arial" pitchFamily="34" charset="0"/>
              </a:rPr>
              <a:t> </a:t>
            </a:r>
            <a:r>
              <a:rPr lang="sr-Latn-RS" sz="2000" dirty="0" smtClean="0">
                <a:ea typeface="Calibri" pitchFamily="34" charset="0"/>
                <a:cs typeface="Arial" pitchFamily="34" charset="0"/>
              </a:rPr>
              <a:t>	Polimer sa visokim vrednostima molekulskih masa </a:t>
            </a:r>
            <a:endParaRPr kumimoji="0" lang="x-none" sz="2000" b="0" i="0" u="none" strike="noStrike" cap="none" normalizeH="0" baseline="0" dirty="0" smtClean="0">
              <a:ln>
                <a:noFill/>
              </a:ln>
              <a:solidFill>
                <a:schemeClr val="tx1"/>
              </a:solidFill>
              <a:effectLst/>
              <a:ea typeface="Calibri" pitchFamily="34" charset="0"/>
              <a:cs typeface="Arial" pitchFamily="34" charset="0"/>
            </a:endParaRPr>
          </a:p>
          <a:p>
            <a:pPr lvl="0" algn="just" fontAlgn="base">
              <a:spcBef>
                <a:spcPct val="0"/>
              </a:spcBef>
              <a:spcAft>
                <a:spcPct val="0"/>
              </a:spcAft>
              <a:buFont typeface="Wingdings" pitchFamily="2" charset="2"/>
              <a:buChar char="Ø"/>
            </a:pPr>
            <a:r>
              <a:rPr kumimoji="0" lang="x-none" sz="2000" b="0" i="0" u="none" strike="noStrike" cap="none" normalizeH="0" baseline="0" smtClean="0">
                <a:ln>
                  <a:noFill/>
                </a:ln>
                <a:solidFill>
                  <a:schemeClr val="tx1"/>
                </a:solidFill>
                <a:effectLst/>
                <a:ea typeface="Calibri" pitchFamily="34" charset="0"/>
                <a:cs typeface="Arial" pitchFamily="34" charset="0"/>
              </a:rPr>
              <a:t> </a:t>
            </a:r>
            <a:r>
              <a:rPr kumimoji="0" lang="sr-Latn-RS" sz="2000" b="0" i="0" u="none" strike="noStrike" cap="none" normalizeH="0" baseline="0" dirty="0" smtClean="0">
                <a:ln>
                  <a:noFill/>
                </a:ln>
                <a:solidFill>
                  <a:schemeClr val="tx1"/>
                </a:solidFill>
                <a:effectLst/>
                <a:ea typeface="Calibri" pitchFamily="34" charset="0"/>
                <a:cs typeface="Arial" pitchFamily="34" charset="0"/>
              </a:rPr>
              <a:t>	Dobro se prerađuje na postojećoj opremi</a:t>
            </a:r>
            <a:endParaRPr kumimoji="0" lang="sr-Latn-RS" sz="2000" b="0" i="0" u="none" strike="noStrike" cap="none" normalizeH="0" dirty="0" smtClean="0">
              <a:ln>
                <a:noFill/>
              </a:ln>
              <a:solidFill>
                <a:schemeClr val="tx1"/>
              </a:solidFill>
              <a:effectLst/>
              <a:ea typeface="Calibri" pitchFamily="34" charset="0"/>
              <a:cs typeface="Arial" pitchFamily="34" charset="0"/>
            </a:endParaRPr>
          </a:p>
          <a:p>
            <a:pPr lvl="0" algn="just" fontAlgn="base">
              <a:spcBef>
                <a:spcPct val="0"/>
              </a:spcBef>
              <a:spcAft>
                <a:spcPct val="0"/>
              </a:spcAft>
              <a:buFont typeface="Wingdings" pitchFamily="2" charset="2"/>
              <a:buChar char="Ø"/>
            </a:pPr>
            <a:r>
              <a:rPr lang="sr-Latn-RS" sz="2000" dirty="0" smtClean="0">
                <a:solidFill>
                  <a:schemeClr val="tx1"/>
                </a:solidFill>
                <a:ea typeface="Calibri" pitchFamily="34" charset="0"/>
                <a:cs typeface="Arial" pitchFamily="34" charset="0"/>
              </a:rPr>
              <a:t> 	</a:t>
            </a:r>
            <a:r>
              <a:rPr lang="sr-Latn-RS" sz="2000" dirty="0" smtClean="0">
                <a:ea typeface="Calibri" pitchFamily="34" charset="0"/>
                <a:cs typeface="Arial" pitchFamily="34" charset="0"/>
              </a:rPr>
              <a:t>Izuzetno je krt i ima malu otpornost na lom </a:t>
            </a:r>
          </a:p>
          <a:p>
            <a:pPr lvl="0" algn="just" fontAlgn="base">
              <a:spcBef>
                <a:spcPct val="0"/>
              </a:spcBef>
              <a:spcAft>
                <a:spcPct val="0"/>
              </a:spcAft>
              <a:buFont typeface="Wingdings" pitchFamily="2" charset="2"/>
              <a:buChar char="Ø"/>
            </a:pPr>
            <a:r>
              <a:rPr kumimoji="0" lang="sr-Latn-RS" sz="2000" b="0" i="0" u="none" strike="noStrike" cap="none" normalizeH="0" baseline="0" dirty="0" smtClean="0">
                <a:ln>
                  <a:noFill/>
                </a:ln>
                <a:solidFill>
                  <a:schemeClr val="tx1"/>
                </a:solidFill>
                <a:effectLst/>
                <a:ea typeface="Calibri" pitchFamily="34" charset="0"/>
                <a:cs typeface="Arial" pitchFamily="34" charset="0"/>
              </a:rPr>
              <a:t>  	Visoka cena</a:t>
            </a:r>
            <a:r>
              <a:rPr kumimoji="0" lang="en-US" sz="2000" b="0" i="0" u="none" strike="noStrike" cap="none" normalizeH="0" baseline="0" dirty="0" smtClean="0">
                <a:ln>
                  <a:noFill/>
                </a:ln>
                <a:solidFill>
                  <a:schemeClr val="tx1"/>
                </a:solidFill>
                <a:effectLst/>
                <a:ea typeface="Calibri" pitchFamily="34" charset="0"/>
                <a:cs typeface="Arial" pitchFamily="34" charset="0"/>
              </a:rPr>
              <a:t> </a:t>
            </a:r>
            <a:endParaRPr kumimoji="0" lang="en-US" sz="20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p:cNvPicPr/>
          <p:nvPr/>
        </p:nvPicPr>
        <p:blipFill>
          <a:blip r:embed="rId3" cstate="print"/>
          <a:srcRect/>
          <a:stretch>
            <a:fillRect/>
          </a:stretch>
        </p:blipFill>
        <p:spPr bwMode="auto">
          <a:xfrm>
            <a:off x="1763688" y="3356992"/>
            <a:ext cx="4765675" cy="1925320"/>
          </a:xfrm>
          <a:prstGeom prst="rect">
            <a:avLst/>
          </a:prstGeom>
          <a:noFill/>
          <a:ln w="9525">
            <a:noFill/>
            <a:miter lim="800000"/>
            <a:headEnd/>
            <a:tailEnd/>
          </a:ln>
        </p:spPr>
      </p:pic>
      <p:sp>
        <p:nvSpPr>
          <p:cNvPr id="3" name="Rectangle 2"/>
          <p:cNvSpPr/>
          <p:nvPr/>
        </p:nvSpPr>
        <p:spPr>
          <a:xfrm>
            <a:off x="539552" y="620688"/>
            <a:ext cx="756084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r-Latn-RS" sz="2000" dirty="0" smtClean="0"/>
              <a:t>Kombinacijom nanogline i biopolimera kao što su šećeri i proteini mogućeje kreirati potencijani ne toksičn biodegradabilni i biokompatibilni materijal tzv. “Zeleni nanokompozit“</a:t>
            </a:r>
            <a:r>
              <a:rPr lang="en-US" sz="2000" dirty="0" smtClean="0"/>
              <a:t> </a:t>
            </a:r>
            <a:endParaRPr lang="sr-Latn-CS" sz="2000" dirty="0"/>
          </a:p>
        </p:txBody>
      </p:sp>
      <p:sp>
        <p:nvSpPr>
          <p:cNvPr id="4" name="TextBox 3"/>
          <p:cNvSpPr txBox="1"/>
          <p:nvPr/>
        </p:nvSpPr>
        <p:spPr>
          <a:xfrm>
            <a:off x="467544" y="1916832"/>
            <a:ext cx="795637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Transparent</a:t>
            </a:r>
            <a:r>
              <a:rPr lang="sr-Latn-RS" dirty="0" smtClean="0"/>
              <a:t>ni </a:t>
            </a:r>
            <a:r>
              <a:rPr lang="en-US" dirty="0" smtClean="0"/>
              <a:t> </a:t>
            </a:r>
            <a:r>
              <a:rPr lang="sr-Latn-RS" dirty="0"/>
              <a:t>f</a:t>
            </a:r>
            <a:r>
              <a:rPr lang="en-US" dirty="0" err="1" smtClean="0"/>
              <a:t>ilms</a:t>
            </a:r>
            <a:r>
              <a:rPr lang="en-US" dirty="0" smtClean="0"/>
              <a:t> </a:t>
            </a:r>
            <a:r>
              <a:rPr lang="sr-Latn-RS" dirty="0" smtClean="0"/>
              <a:t>na bazi </a:t>
            </a:r>
            <a:r>
              <a:rPr lang="en-US" dirty="0" smtClean="0"/>
              <a:t>PLA and </a:t>
            </a:r>
            <a:r>
              <a:rPr lang="sr-Latn-RS" dirty="0"/>
              <a:t>m</a:t>
            </a:r>
            <a:r>
              <a:rPr lang="en-US" dirty="0" err="1" smtClean="0"/>
              <a:t>ontmorilonit</a:t>
            </a:r>
            <a:r>
              <a:rPr lang="sr-Latn-RS" dirty="0" smtClean="0"/>
              <a:t>a sa poboljšanim barijernim svojstvima</a:t>
            </a:r>
            <a:endParaRPr lang="en-US" dirty="0"/>
          </a:p>
        </p:txBody>
      </p:sp>
      <p:sp>
        <p:nvSpPr>
          <p:cNvPr id="5" name="TextBox 4"/>
          <p:cNvSpPr txBox="1"/>
          <p:nvPr/>
        </p:nvSpPr>
        <p:spPr>
          <a:xfrm>
            <a:off x="0" y="6381328"/>
            <a:ext cx="8388424" cy="276999"/>
          </a:xfrm>
          <a:prstGeom prst="rect">
            <a:avLst/>
          </a:prstGeom>
          <a:noFill/>
        </p:spPr>
        <p:txBody>
          <a:bodyPr wrap="square" rtlCol="0">
            <a:spAutoFit/>
          </a:bodyPr>
          <a:lstStyle/>
          <a:p>
            <a:r>
              <a:rPr lang="x-none" sz="1200" dirty="0" smtClean="0"/>
              <a:t>Source: </a:t>
            </a:r>
            <a:r>
              <a:rPr lang="en-US" sz="1200" dirty="0" smtClean="0"/>
              <a:t>Anna J. </a:t>
            </a:r>
            <a:r>
              <a:rPr lang="en-US" sz="1200" dirty="0" err="1" smtClean="0"/>
              <a:t>Svagan</a:t>
            </a:r>
            <a:r>
              <a:rPr lang="x-none" sz="1200" dirty="0" smtClean="0"/>
              <a:t> at al.</a:t>
            </a:r>
            <a:r>
              <a:rPr lang="en-US" sz="1200" dirty="0" smtClean="0"/>
              <a:t>dx.doi.org/10.1021/bm201438m | </a:t>
            </a:r>
            <a:r>
              <a:rPr lang="en-US" sz="1200" dirty="0" err="1" smtClean="0"/>
              <a:t>Biomacromolecules</a:t>
            </a:r>
            <a:r>
              <a:rPr lang="en-US" sz="1200" dirty="0" smtClean="0"/>
              <a:t> 2012, 13, 397−405†</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sr-Latn-RS" b="1" dirty="0"/>
              <a:t/>
            </a:r>
            <a:br>
              <a:rPr lang="sr-Latn-RS" b="1" dirty="0"/>
            </a:br>
            <a:r>
              <a:rPr lang="sr-Latn-RS" sz="3100" b="1" dirty="0" smtClean="0"/>
              <a:t>Bio nano vlakna</a:t>
            </a:r>
            <a:r>
              <a:rPr lang="sr-Latn-CS" sz="3100" dirty="0" smtClean="0"/>
              <a:t/>
            </a:r>
            <a:br>
              <a:rPr lang="sr-Latn-CS" sz="3100" dirty="0" smtClean="0"/>
            </a:br>
            <a:endParaRPr lang="sr-Latn-CS" sz="3100" dirty="0"/>
          </a:p>
        </p:txBody>
      </p:sp>
      <p:sp>
        <p:nvSpPr>
          <p:cNvPr id="3" name="Content Placeholder 2"/>
          <p:cNvSpPr>
            <a:spLocks noGrp="1"/>
          </p:cNvSpPr>
          <p:nvPr>
            <p:ph idx="1"/>
          </p:nvPr>
        </p:nvSpPr>
        <p:spPr>
          <a:xfrm>
            <a:off x="357158" y="1142984"/>
            <a:ext cx="7931224" cy="5112568"/>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buFont typeface="Wingdings" pitchFamily="2" charset="2"/>
              <a:buChar char="Ø"/>
            </a:pPr>
            <a:r>
              <a:rPr lang="sr-Latn-RS" sz="2400" dirty="0"/>
              <a:t>H</a:t>
            </a:r>
            <a:r>
              <a:rPr lang="sr-Latn-RS" sz="2400" dirty="0" smtClean="0"/>
              <a:t>itozan</a:t>
            </a:r>
            <a:r>
              <a:rPr lang="en-US" sz="2400" dirty="0" smtClean="0"/>
              <a:t> </a:t>
            </a:r>
            <a:endParaRPr lang="x-none" sz="2400" dirty="0" smtClean="0"/>
          </a:p>
          <a:p>
            <a:pPr>
              <a:buFont typeface="Wingdings" pitchFamily="2" charset="2"/>
              <a:buChar char="Ø"/>
            </a:pPr>
            <a:r>
              <a:rPr lang="sr-Latn-RS" sz="2400" dirty="0" smtClean="0"/>
              <a:t>Celuloza</a:t>
            </a:r>
            <a:r>
              <a:rPr lang="sr-Latn-RS" sz="2400" dirty="0"/>
              <a:t> </a:t>
            </a:r>
            <a:r>
              <a:rPr lang="sr-Latn-RS" sz="2400" dirty="0" smtClean="0"/>
              <a:t> (</a:t>
            </a:r>
            <a:r>
              <a:rPr lang="x-none" sz="2400" smtClean="0"/>
              <a:t>nanowhiskers</a:t>
            </a:r>
            <a:r>
              <a:rPr lang="x-none" sz="2400" dirty="0" smtClean="0"/>
              <a:t>, nanocrystals, </a:t>
            </a:r>
            <a:r>
              <a:rPr lang="x-none" sz="2400" smtClean="0"/>
              <a:t>fibrilated nanocellulose</a:t>
            </a:r>
            <a:r>
              <a:rPr lang="sr-Latn-RS" sz="2400" dirty="0"/>
              <a:t>)</a:t>
            </a:r>
            <a:r>
              <a:rPr lang="en-US" sz="2400" dirty="0" smtClean="0"/>
              <a:t> </a:t>
            </a:r>
            <a:endParaRPr lang="x-none" sz="2400" dirty="0" smtClean="0"/>
          </a:p>
          <a:p>
            <a:pPr>
              <a:buFont typeface="Wingdings" pitchFamily="2" charset="2"/>
              <a:buChar char="Ø"/>
            </a:pPr>
            <a:r>
              <a:rPr lang="sr-Latn-RS" sz="2400" dirty="0" smtClean="0"/>
              <a:t>Kolagen</a:t>
            </a:r>
            <a:r>
              <a:rPr lang="en-US" sz="2400" dirty="0" smtClean="0"/>
              <a:t> </a:t>
            </a:r>
            <a:endParaRPr lang="x-none" sz="2400" dirty="0" smtClean="0"/>
          </a:p>
          <a:p>
            <a:pPr>
              <a:buFont typeface="Wingdings" pitchFamily="2" charset="2"/>
              <a:buChar char="Ø"/>
            </a:pPr>
            <a:r>
              <a:rPr lang="sr-Latn-RS" sz="2400" dirty="0" smtClean="0"/>
              <a:t>Zein</a:t>
            </a:r>
            <a:endParaRPr lang="x-none" sz="2400" dirty="0" smtClean="0"/>
          </a:p>
          <a:p>
            <a:pPr>
              <a:buNone/>
            </a:pPr>
            <a:r>
              <a:rPr lang="sr-Latn-RS" sz="2400" b="1" dirty="0" smtClean="0"/>
              <a:t>Svojstva: </a:t>
            </a:r>
            <a:r>
              <a:rPr lang="sr-Latn-RS" sz="2400" dirty="0" smtClean="0"/>
              <a:t> </a:t>
            </a:r>
          </a:p>
          <a:p>
            <a:pPr>
              <a:buFont typeface="Wingdings" pitchFamily="2" charset="2"/>
              <a:buChar char="Ø"/>
            </a:pPr>
            <a:r>
              <a:rPr lang="sr-Latn-RS" sz="2400" dirty="0" smtClean="0"/>
              <a:t>	velika specifična površina u odnosu na jedinicu mase (i 1000 	puta veću u odnosu ma mikro vlakna)</a:t>
            </a:r>
          </a:p>
          <a:p>
            <a:pPr>
              <a:buFont typeface="Wingdings" pitchFamily="2" charset="2"/>
              <a:buChar char="Ø"/>
            </a:pPr>
            <a:r>
              <a:rPr lang="sr-Latn-RS" sz="2400" dirty="0" smtClean="0"/>
              <a:t>	izuzetma mehanička svojstva</a:t>
            </a:r>
          </a:p>
          <a:p>
            <a:pPr>
              <a:buFont typeface="Wingdings" pitchFamily="2" charset="2"/>
              <a:buChar char="Ø"/>
            </a:pPr>
            <a:r>
              <a:rPr lang="sr-Latn-RS" sz="2400" dirty="0" smtClean="0"/>
              <a:t>	lagani su</a:t>
            </a:r>
            <a:endParaRPr lang="x-none" sz="2400" dirty="0" smtClean="0"/>
          </a:p>
          <a:p>
            <a:pPr>
              <a:buNone/>
            </a:pPr>
            <a:r>
              <a:rPr lang="x-none" sz="2400" smtClean="0"/>
              <a:t>	</a:t>
            </a:r>
            <a:r>
              <a:rPr lang="sr-Latn-RS" sz="2400" dirty="0" smtClean="0"/>
              <a:t>Vlakna u nekim slučajevima mogu imati superiorna svojstva u odnosu na tradicionalne polimere i mogu se koristiti u oba slučaja, bilo kao ambalažni materijal ili kao aditiv koji se ubacuje u polimernu matricu u cilju postizanja dodatnih funkcionalnih svojstava.</a:t>
            </a:r>
            <a:endParaRPr lang="sr-Latn-C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Fil:Electrospinning setup.png"/>
          <p:cNvPicPr>
            <a:picLocks noChangeAspect="1" noChangeArrowheads="1"/>
          </p:cNvPicPr>
          <p:nvPr/>
        </p:nvPicPr>
        <p:blipFill>
          <a:blip r:embed="rId3" cstate="print"/>
          <a:srcRect/>
          <a:stretch>
            <a:fillRect/>
          </a:stretch>
        </p:blipFill>
        <p:spPr bwMode="auto">
          <a:xfrm>
            <a:off x="1763688" y="1556792"/>
            <a:ext cx="5834050" cy="4207809"/>
          </a:xfrm>
          <a:prstGeom prst="rect">
            <a:avLst/>
          </a:prstGeom>
          <a:noFill/>
        </p:spPr>
      </p:pic>
      <p:sp>
        <p:nvSpPr>
          <p:cNvPr id="5" name="Title 4"/>
          <p:cNvSpPr>
            <a:spLocks noGrp="1"/>
          </p:cNvSpPr>
          <p:nvPr>
            <p:ph type="title"/>
          </p:nvPr>
        </p:nvSpPr>
        <p:spPr>
          <a:xfrm>
            <a:off x="457200" y="274638"/>
            <a:ext cx="8229600" cy="63408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sr-Latn-RS" sz="3200" b="1" dirty="0" smtClean="0"/>
              <a:t>Elektrospining tehnika</a:t>
            </a:r>
            <a:endParaRPr lang="en-US" sz="3200" b="1" dirty="0"/>
          </a:p>
        </p:txBody>
      </p:sp>
      <p:sp>
        <p:nvSpPr>
          <p:cNvPr id="6" name="Content Placeholder 5"/>
          <p:cNvSpPr>
            <a:spLocks noGrp="1"/>
          </p:cNvSpPr>
          <p:nvPr>
            <p:ph idx="1"/>
          </p:nvPr>
        </p:nvSpPr>
        <p:spPr>
          <a:xfrm>
            <a:off x="457200" y="1196752"/>
            <a:ext cx="8229600" cy="4929411"/>
          </a:xfrm>
        </p:spPr>
        <p:txBody>
          <a:bodyPr/>
          <a:lstStyle/>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800" b="1" dirty="0" err="1" smtClean="0">
                <a:solidFill>
                  <a:schemeClr val="bg1"/>
                </a:solidFill>
              </a:rPr>
              <a:t>Funkcije</a:t>
            </a:r>
            <a:r>
              <a:rPr lang="en-US" sz="2800" b="1" dirty="0" smtClean="0">
                <a:solidFill>
                  <a:schemeClr val="bg1"/>
                </a:solidFill>
              </a:rPr>
              <a:t> </a:t>
            </a:r>
            <a:r>
              <a:rPr lang="en-US" sz="2800" b="1" dirty="0" err="1" smtClean="0">
                <a:solidFill>
                  <a:schemeClr val="bg1"/>
                </a:solidFill>
              </a:rPr>
              <a:t>pakovanja</a:t>
            </a:r>
            <a:endParaRPr lang="en-US" sz="2800" b="1" dirty="0">
              <a:solidFill>
                <a:schemeClr val="bg1"/>
              </a:solidFill>
            </a:endParaRPr>
          </a:p>
        </p:txBody>
      </p:sp>
      <p:sp>
        <p:nvSpPr>
          <p:cNvPr id="3" name="TextBox 2"/>
          <p:cNvSpPr txBox="1"/>
          <p:nvPr/>
        </p:nvSpPr>
        <p:spPr>
          <a:xfrm>
            <a:off x="142844" y="714356"/>
            <a:ext cx="878687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err="1" smtClean="0"/>
              <a:t>Funkcije</a:t>
            </a:r>
            <a:r>
              <a:rPr lang="en-US" sz="2400" dirty="0" smtClean="0"/>
              <a:t> </a:t>
            </a:r>
            <a:r>
              <a:rPr lang="en-US" sz="2400" dirty="0" err="1" smtClean="0"/>
              <a:t>pakovanja</a:t>
            </a:r>
            <a:r>
              <a:rPr lang="x-none" sz="2400" smtClean="0"/>
              <a:t>:</a:t>
            </a:r>
            <a:endParaRPr lang="en-US" sz="2400" dirty="0" smtClean="0"/>
          </a:p>
          <a:p>
            <a:pPr marL="514350" indent="-514350">
              <a:buAutoNum type="arabicPeriod"/>
            </a:pPr>
            <a:r>
              <a:rPr lang="en-US" sz="2400" dirty="0" err="1" smtClean="0">
                <a:solidFill>
                  <a:schemeClr val="tx1"/>
                </a:solidFill>
              </a:rPr>
              <a:t>Za</a:t>
            </a:r>
            <a:r>
              <a:rPr lang="sr-Latn-RS" sz="2400" dirty="0" smtClean="0">
                <a:solidFill>
                  <a:schemeClr val="tx1"/>
                </a:solidFill>
              </a:rPr>
              <a:t>državanje </a:t>
            </a:r>
            <a:r>
              <a:rPr lang="sr-Latn-RS" sz="2400" dirty="0" smtClean="0"/>
              <a:t>upakovanoe hrane</a:t>
            </a:r>
          </a:p>
          <a:p>
            <a:pPr marL="514350" indent="-514350">
              <a:buAutoNum type="arabicPeriod"/>
            </a:pPr>
            <a:r>
              <a:rPr lang="sr-Latn-RS" sz="2400" dirty="0" smtClean="0"/>
              <a:t>Zaštita i očuvanje upakovane hrane </a:t>
            </a:r>
          </a:p>
          <a:p>
            <a:pPr marL="514350" indent="-514350"/>
            <a:r>
              <a:rPr lang="en-US" sz="2400" dirty="0" smtClean="0"/>
              <a:t>3.</a:t>
            </a:r>
            <a:r>
              <a:rPr lang="sr-Latn-RS" sz="2400" dirty="0" smtClean="0"/>
              <a:t>	</a:t>
            </a:r>
            <a:r>
              <a:rPr lang="en-US" sz="2400" dirty="0" smtClean="0"/>
              <a:t> R</a:t>
            </a:r>
            <a:r>
              <a:rPr lang="sr-Latn-RS" sz="2400" dirty="0" smtClean="0"/>
              <a:t>eklama i komunikacija </a:t>
            </a:r>
            <a:endParaRPr lang="en-US" sz="2400" dirty="0"/>
          </a:p>
        </p:txBody>
      </p:sp>
      <p:sp>
        <p:nvSpPr>
          <p:cNvPr id="6" name="Rectangle 5"/>
          <p:cNvSpPr/>
          <p:nvPr/>
        </p:nvSpPr>
        <p:spPr>
          <a:xfrm>
            <a:off x="0" y="2357430"/>
            <a:ext cx="914400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sr-Latn-RS" sz="2800" b="1" dirty="0" smtClean="0">
                <a:solidFill>
                  <a:schemeClr val="bg1"/>
                </a:solidFill>
              </a:rPr>
              <a:t>Svojstva ambalažnog materijala za pakovanje hrane</a:t>
            </a:r>
            <a:endParaRPr lang="en-US" sz="2800" b="1" dirty="0">
              <a:solidFill>
                <a:schemeClr val="bg1"/>
              </a:solidFill>
            </a:endParaRPr>
          </a:p>
        </p:txBody>
      </p:sp>
      <p:sp>
        <p:nvSpPr>
          <p:cNvPr id="8" name="Rounded Rectangle 7"/>
          <p:cNvSpPr/>
          <p:nvPr/>
        </p:nvSpPr>
        <p:spPr>
          <a:xfrm>
            <a:off x="0" y="2928934"/>
            <a:ext cx="2928958" cy="11430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Latn-RS" sz="2400" dirty="0" smtClean="0">
                <a:solidFill>
                  <a:schemeClr val="tx1"/>
                </a:solidFill>
              </a:rPr>
              <a:t>Mehanička </a:t>
            </a:r>
            <a:endParaRPr lang="en-US" sz="2400" dirty="0">
              <a:solidFill>
                <a:schemeClr val="tx1"/>
              </a:solidFill>
            </a:endParaRPr>
          </a:p>
        </p:txBody>
      </p:sp>
      <p:sp>
        <p:nvSpPr>
          <p:cNvPr id="17" name="Rounded Rectangle 16"/>
          <p:cNvSpPr/>
          <p:nvPr/>
        </p:nvSpPr>
        <p:spPr>
          <a:xfrm>
            <a:off x="0" y="4214818"/>
            <a:ext cx="2928958" cy="11430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Latn-RS" sz="2400" dirty="0" smtClean="0">
                <a:solidFill>
                  <a:schemeClr val="tx1"/>
                </a:solidFill>
              </a:rPr>
              <a:t>Barijerna  O2 i CO2</a:t>
            </a:r>
            <a:endParaRPr lang="en-US" sz="2400" dirty="0">
              <a:solidFill>
                <a:schemeClr val="tx1"/>
              </a:solidFill>
            </a:endParaRPr>
          </a:p>
        </p:txBody>
      </p:sp>
      <p:sp>
        <p:nvSpPr>
          <p:cNvPr id="18" name="Rounded Rectangle 17"/>
          <p:cNvSpPr/>
          <p:nvPr/>
        </p:nvSpPr>
        <p:spPr>
          <a:xfrm>
            <a:off x="1142976" y="5500702"/>
            <a:ext cx="2928958" cy="11430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Latn-RS" sz="2400" dirty="0" smtClean="0">
                <a:solidFill>
                  <a:schemeClr val="tx1"/>
                </a:solidFill>
              </a:rPr>
              <a:t>Barijerna na arome</a:t>
            </a:r>
            <a:endParaRPr lang="en-US" sz="2400" dirty="0">
              <a:solidFill>
                <a:schemeClr val="tx1"/>
              </a:solidFill>
            </a:endParaRPr>
          </a:p>
        </p:txBody>
      </p:sp>
      <p:sp>
        <p:nvSpPr>
          <p:cNvPr id="19" name="Rounded Rectangle 18"/>
          <p:cNvSpPr/>
          <p:nvPr/>
        </p:nvSpPr>
        <p:spPr>
          <a:xfrm>
            <a:off x="3143240" y="2928934"/>
            <a:ext cx="2928958" cy="11430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Latn-RS" sz="2400" dirty="0" smtClean="0">
                <a:solidFill>
                  <a:schemeClr val="tx1"/>
                </a:solidFill>
              </a:rPr>
              <a:t>Termička </a:t>
            </a:r>
            <a:endParaRPr lang="en-US" sz="2400" dirty="0">
              <a:solidFill>
                <a:schemeClr val="tx1"/>
              </a:solidFill>
            </a:endParaRPr>
          </a:p>
        </p:txBody>
      </p:sp>
      <p:sp>
        <p:nvSpPr>
          <p:cNvPr id="20" name="Rounded Rectangle 19"/>
          <p:cNvSpPr/>
          <p:nvPr/>
        </p:nvSpPr>
        <p:spPr>
          <a:xfrm>
            <a:off x="3071802" y="4286256"/>
            <a:ext cx="2928958" cy="11430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Latn-RS" sz="2400" dirty="0" smtClean="0">
                <a:solidFill>
                  <a:schemeClr val="tx1"/>
                </a:solidFill>
              </a:rPr>
              <a:t>Barijerna vlaga</a:t>
            </a:r>
            <a:endParaRPr lang="en-US" sz="2400" dirty="0">
              <a:solidFill>
                <a:schemeClr val="tx1"/>
              </a:solidFill>
            </a:endParaRPr>
          </a:p>
        </p:txBody>
      </p:sp>
      <p:sp>
        <p:nvSpPr>
          <p:cNvPr id="22" name="Rounded Rectangle 21"/>
          <p:cNvSpPr/>
          <p:nvPr/>
        </p:nvSpPr>
        <p:spPr>
          <a:xfrm>
            <a:off x="5000628" y="5500702"/>
            <a:ext cx="2928958" cy="11430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Latn-RS" sz="2400" dirty="0" smtClean="0">
                <a:solidFill>
                  <a:srgbClr val="FF0000"/>
                </a:solidFill>
              </a:rPr>
              <a:t>Ekološki prihvatljiva</a:t>
            </a:r>
            <a:endParaRPr lang="en-US" sz="2400" dirty="0">
              <a:solidFill>
                <a:srgbClr val="FF0000"/>
              </a:solidFill>
            </a:endParaRPr>
          </a:p>
        </p:txBody>
      </p:sp>
      <p:sp>
        <p:nvSpPr>
          <p:cNvPr id="23" name="Rounded Rectangle 22"/>
          <p:cNvSpPr/>
          <p:nvPr/>
        </p:nvSpPr>
        <p:spPr>
          <a:xfrm>
            <a:off x="6215042" y="4214818"/>
            <a:ext cx="2928958" cy="11430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Latn-RS" sz="2400" dirty="0" smtClean="0">
                <a:solidFill>
                  <a:schemeClr val="tx1"/>
                </a:solidFill>
              </a:rPr>
              <a:t>Antimikrobna</a:t>
            </a:r>
            <a:endParaRPr lang="en-US" sz="2400" dirty="0">
              <a:solidFill>
                <a:schemeClr val="tx1"/>
              </a:solidFill>
            </a:endParaRPr>
          </a:p>
        </p:txBody>
      </p:sp>
      <p:sp>
        <p:nvSpPr>
          <p:cNvPr id="24" name="Rounded Rectangle 23"/>
          <p:cNvSpPr/>
          <p:nvPr/>
        </p:nvSpPr>
        <p:spPr>
          <a:xfrm>
            <a:off x="6215042" y="2928934"/>
            <a:ext cx="2928958" cy="11430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Latn-RS" sz="2400" dirty="0" smtClean="0">
                <a:solidFill>
                  <a:schemeClr val="tx1"/>
                </a:solidFill>
              </a:rPr>
              <a:t>Optička</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5794"/>
            <a:ext cx="9143999" cy="6072206"/>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marL="0" indent="0">
              <a:buNone/>
            </a:pPr>
            <a:endParaRPr lang="sr-Latn-RS" sz="3400" b="1" dirty="0" smtClean="0"/>
          </a:p>
          <a:p>
            <a:pPr marL="0" indent="0">
              <a:buNone/>
            </a:pPr>
            <a:r>
              <a:rPr lang="sr-Latn-RS" sz="8000" b="1" dirty="0" smtClean="0">
                <a:solidFill>
                  <a:srgbClr val="FF0000"/>
                </a:solidFill>
              </a:rPr>
              <a:t>Poboljšana svojstva ambalaže: </a:t>
            </a:r>
            <a:r>
              <a:rPr lang="sr-Latn-RS" sz="8000" b="1" dirty="0" smtClean="0"/>
              <a:t>	mehanička, termička, barijerna</a:t>
            </a:r>
          </a:p>
          <a:p>
            <a:pPr marL="0" indent="0">
              <a:buNone/>
            </a:pPr>
            <a:endParaRPr lang="sr-Latn-RS" sz="4800" b="1" dirty="0" smtClean="0"/>
          </a:p>
          <a:p>
            <a:pPr marL="0" indent="0">
              <a:buNone/>
            </a:pPr>
            <a:r>
              <a:rPr lang="sr-Latn-RS" sz="8000" b="1" dirty="0" smtClean="0">
                <a:solidFill>
                  <a:srgbClr val="FF0000"/>
                </a:solidFill>
              </a:rPr>
              <a:t>Bidegradabilnost: </a:t>
            </a:r>
            <a:r>
              <a:rPr lang="sr-Latn-RS" sz="8000" b="1" dirty="0" smtClean="0"/>
              <a:t>		poboljšana</a:t>
            </a:r>
          </a:p>
          <a:p>
            <a:pPr marL="0" indent="0">
              <a:buNone/>
            </a:pPr>
            <a:endParaRPr lang="sr-Latn-RS" sz="4800" b="1" dirty="0" smtClean="0"/>
          </a:p>
          <a:p>
            <a:pPr marL="0" indent="0">
              <a:buNone/>
            </a:pPr>
            <a:r>
              <a:rPr lang="sr-Latn-RS" sz="8000" b="1" dirty="0" smtClean="0">
                <a:solidFill>
                  <a:srgbClr val="FF0000"/>
                </a:solidFill>
              </a:rPr>
              <a:t>Aktivna ambalaža: </a:t>
            </a:r>
            <a:r>
              <a:rPr lang="sr-Latn-RS" sz="8000" b="1" dirty="0" smtClean="0"/>
              <a:t>		povećanje trajnosti upakovanog proizvoda</a:t>
            </a:r>
          </a:p>
          <a:p>
            <a:pPr marL="0" indent="0">
              <a:buNone/>
            </a:pPr>
            <a:r>
              <a:rPr lang="sr-Latn-RS" sz="8000" b="1" dirty="0"/>
              <a:t>	</a:t>
            </a:r>
            <a:r>
              <a:rPr lang="sr-Latn-RS" sz="8000" b="1" dirty="0" smtClean="0"/>
              <a:t>			sakupljane kiseonika</a:t>
            </a:r>
          </a:p>
          <a:p>
            <a:pPr marL="0" indent="0">
              <a:buNone/>
            </a:pPr>
            <a:endParaRPr lang="sr-Latn-RS" sz="4800" b="1" dirty="0" smtClean="0"/>
          </a:p>
          <a:p>
            <a:pPr marL="0" indent="0">
              <a:buNone/>
            </a:pPr>
            <a:r>
              <a:rPr lang="sr-Latn-RS" sz="8000" b="1" dirty="0" smtClean="0">
                <a:solidFill>
                  <a:srgbClr val="FF0000"/>
                </a:solidFill>
              </a:rPr>
              <a:t>Inteligentna ambalaža: </a:t>
            </a:r>
            <a:r>
              <a:rPr lang="sr-Latn-RS" sz="8000" b="1" dirty="0" smtClean="0"/>
              <a:t>	interakcija sa okolinim</a:t>
            </a:r>
          </a:p>
          <a:p>
            <a:pPr marL="0" indent="0">
              <a:buNone/>
            </a:pPr>
            <a:r>
              <a:rPr lang="sr-Latn-RS" sz="8000" b="1" dirty="0"/>
              <a:t>	</a:t>
            </a:r>
            <a:r>
              <a:rPr lang="sr-Latn-RS" sz="8000" b="1" dirty="0" smtClean="0"/>
              <a:t>		samo-čisteća</a:t>
            </a:r>
          </a:p>
          <a:p>
            <a:pPr marL="0" indent="0">
              <a:buNone/>
            </a:pPr>
            <a:r>
              <a:rPr lang="sr-Latn-RS" sz="8000" b="1" dirty="0"/>
              <a:t>	</a:t>
            </a:r>
            <a:r>
              <a:rPr lang="sr-Latn-RS" sz="8000" b="1" dirty="0" smtClean="0"/>
              <a:t>		indikacija pogoršanja svojstava hrane</a:t>
            </a:r>
          </a:p>
          <a:p>
            <a:pPr marL="0" indent="0">
              <a:buNone/>
            </a:pPr>
            <a:endParaRPr lang="sr-Latn-RS" sz="4800" b="1" dirty="0" smtClean="0"/>
          </a:p>
          <a:p>
            <a:pPr marL="0" indent="0">
              <a:buNone/>
            </a:pPr>
            <a:r>
              <a:rPr lang="sr-Latn-RS" sz="8000" b="1" dirty="0" smtClean="0">
                <a:solidFill>
                  <a:srgbClr val="FF0000"/>
                </a:solidFill>
              </a:rPr>
              <a:t>Kontrolisano otpuštanje  bioaktivnih jedinjenja</a:t>
            </a:r>
          </a:p>
          <a:p>
            <a:pPr marL="0" indent="0">
              <a:buNone/>
            </a:pPr>
            <a:endParaRPr lang="sr-Latn-RS" sz="4800" b="1" dirty="0" smtClean="0"/>
          </a:p>
          <a:p>
            <a:pPr marL="0" indent="0">
              <a:buNone/>
            </a:pPr>
            <a:r>
              <a:rPr lang="sr-Latn-RS" sz="8000" b="1" dirty="0" smtClean="0">
                <a:solidFill>
                  <a:srgbClr val="FF0000"/>
                </a:solidFill>
              </a:rPr>
              <a:t>Praćenje stanja upakovane hrane: </a:t>
            </a:r>
            <a:r>
              <a:rPr lang="sr-Latn-RS" sz="8000" b="1" dirty="0" smtClean="0"/>
              <a:t>indikator vremena i temperature (TTI), 					svežine, gasova, isticanja</a:t>
            </a:r>
          </a:p>
          <a:p>
            <a:pPr marL="0" indent="0">
              <a:buNone/>
            </a:pPr>
            <a:endParaRPr lang="sr-Latn-RS" sz="4800" b="1" dirty="0" smtClean="0"/>
          </a:p>
          <a:p>
            <a:pPr marL="0" indent="0">
              <a:buNone/>
            </a:pPr>
            <a:r>
              <a:rPr lang="sr-Latn-RS" sz="8000" b="1" dirty="0" smtClean="0">
                <a:solidFill>
                  <a:srgbClr val="FF0000"/>
                </a:solidFill>
              </a:rPr>
              <a:t>Nanosenzori:</a:t>
            </a:r>
            <a:r>
              <a:rPr lang="sr-Latn-RS" sz="8000" b="1" dirty="0" smtClean="0"/>
              <a:t>		 indikator kvaliteta hrane</a:t>
            </a:r>
          </a:p>
          <a:p>
            <a:pPr marL="0" indent="0">
              <a:buNone/>
            </a:pPr>
            <a:r>
              <a:rPr lang="sr-Latn-RS" sz="8000" b="1" dirty="0"/>
              <a:t>	</a:t>
            </a:r>
            <a:r>
              <a:rPr lang="sr-Latn-RS" sz="8000" b="1" dirty="0" smtClean="0"/>
              <a:t>		 praćenje razvoja mikroorganizama</a:t>
            </a:r>
          </a:p>
          <a:p>
            <a:pPr marL="0" indent="0">
              <a:buNone/>
            </a:pPr>
            <a:r>
              <a:rPr lang="sr-Latn-RS" sz="8000" b="1" dirty="0" smtClean="0">
                <a:solidFill>
                  <a:srgbClr val="FF0000"/>
                </a:solidFill>
              </a:rPr>
              <a:t>Nanoprevlake</a:t>
            </a:r>
          </a:p>
          <a:p>
            <a:pPr marL="0" indent="0">
              <a:buNone/>
            </a:pPr>
            <a:endParaRPr lang="sr-Latn-RS" sz="4800" b="1" dirty="0" smtClean="0">
              <a:solidFill>
                <a:srgbClr val="FF0000"/>
              </a:solidFill>
            </a:endParaRPr>
          </a:p>
          <a:p>
            <a:pPr marL="0" indent="0">
              <a:buNone/>
            </a:pPr>
            <a:r>
              <a:rPr lang="sr-Latn-RS" sz="8000" b="1" dirty="0" smtClean="0">
                <a:solidFill>
                  <a:srgbClr val="FF0000"/>
                </a:solidFill>
              </a:rPr>
              <a:t>Informacije o proizvodu:</a:t>
            </a:r>
            <a:r>
              <a:rPr lang="sr-Latn-RS" sz="8000" b="1" dirty="0" smtClean="0"/>
              <a:t> 	nano bar kodovi, autetentičnost proizvoda</a:t>
            </a:r>
          </a:p>
          <a:p>
            <a:pPr marL="0" indent="0">
              <a:buNone/>
            </a:pPr>
            <a:endParaRPr lang="sr-Latn-RS" sz="8000" b="1" dirty="0" smtClean="0"/>
          </a:p>
          <a:p>
            <a:pPr marL="0" indent="0">
              <a:buNone/>
            </a:pPr>
            <a:r>
              <a:rPr lang="sr-Latn-RS" sz="8000" b="1" dirty="0"/>
              <a:t>	</a:t>
            </a:r>
            <a:r>
              <a:rPr lang="sr-Latn-RS" sz="8000" b="1" dirty="0" smtClean="0"/>
              <a:t>		</a:t>
            </a:r>
          </a:p>
          <a:p>
            <a:pPr marL="0" indent="0">
              <a:buNone/>
            </a:pPr>
            <a:r>
              <a:rPr lang="sr-Latn-RS" sz="8000" b="1" dirty="0"/>
              <a:t>	</a:t>
            </a:r>
            <a:r>
              <a:rPr lang="sr-Latn-RS" sz="8000" b="1" dirty="0" smtClean="0"/>
              <a:t>		</a:t>
            </a:r>
          </a:p>
          <a:p>
            <a:pPr marL="0" indent="0">
              <a:buNone/>
            </a:pPr>
            <a:r>
              <a:rPr lang="sr-Latn-RS" sz="2000" b="1" dirty="0"/>
              <a:t>	</a:t>
            </a:r>
            <a:r>
              <a:rPr lang="sr-Latn-RS" sz="2000" b="1" dirty="0" smtClean="0"/>
              <a:t>		</a:t>
            </a:r>
          </a:p>
        </p:txBody>
      </p:sp>
      <p:sp>
        <p:nvSpPr>
          <p:cNvPr id="5" name="Title 1"/>
          <p:cNvSpPr txBox="1">
            <a:spLocks/>
          </p:cNvSpPr>
          <p:nvPr/>
        </p:nvSpPr>
        <p:spPr>
          <a:xfrm>
            <a:off x="214282" y="0"/>
            <a:ext cx="8929718"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r-Latn-RS" sz="2800" b="1" dirty="0" smtClean="0">
                <a:solidFill>
                  <a:prstClr val="white"/>
                </a:solidFill>
              </a:rPr>
              <a:t>Potencijalne primene nanotehologije u sektoru pakovanja hrane </a:t>
            </a:r>
            <a:endParaRPr lang="en-US" sz="2800" b="1" dirty="0">
              <a:solidFill>
                <a:prstClr val="white"/>
              </a:solidFill>
            </a:endParaRPr>
          </a:p>
        </p:txBody>
      </p:sp>
    </p:spTree>
    <p:extLst>
      <p:ext uri="{BB962C8B-B14F-4D97-AF65-F5344CB8AC3E}">
        <p14:creationId xmlns:p14="http://schemas.microsoft.com/office/powerpoint/2010/main" xmlns="" val="155402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1" descr="Tabela istr.bmp"/>
          <p:cNvPicPr>
            <a:picLocks noChangeAspect="1" noChangeArrowheads="1"/>
          </p:cNvPicPr>
          <p:nvPr/>
        </p:nvPicPr>
        <p:blipFill>
          <a:blip r:embed="rId3" cstate="print"/>
          <a:srcRect/>
          <a:stretch>
            <a:fillRect/>
          </a:stretch>
        </p:blipFill>
        <p:spPr bwMode="auto">
          <a:xfrm>
            <a:off x="2051720" y="1700808"/>
            <a:ext cx="5295900" cy="4248472"/>
          </a:xfrm>
          <a:prstGeom prst="rect">
            <a:avLst/>
          </a:prstGeom>
          <a:noFill/>
          <a:ln w="9525">
            <a:noFill/>
            <a:miter lim="800000"/>
            <a:headEnd/>
            <a:tailEnd/>
          </a:ln>
        </p:spPr>
      </p:pic>
      <p:sp>
        <p:nvSpPr>
          <p:cNvPr id="45060" name="Rectangle 4"/>
          <p:cNvSpPr>
            <a:spLocks noChangeArrowheads="1"/>
          </p:cNvSpPr>
          <p:nvPr/>
        </p:nvSpPr>
        <p:spPr bwMode="auto">
          <a:xfrm>
            <a:off x="395536" y="332656"/>
            <a:ext cx="8460432" cy="95410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sz="2800" b="1" i="0" u="none" strike="noStrike" cap="none" normalizeH="0" baseline="0" dirty="0" smtClean="0">
                <a:ln>
                  <a:noFill/>
                </a:ln>
                <a:solidFill>
                  <a:schemeClr val="bg1"/>
                </a:solidFill>
                <a:effectLst/>
                <a:ea typeface="Calibri" pitchFamily="34" charset="0"/>
                <a:cs typeface="Arial" pitchFamily="34" charset="0"/>
              </a:rPr>
              <a:t>Indikatori statusa</a:t>
            </a:r>
            <a:r>
              <a:rPr kumimoji="0" lang="sr-Latn-RS" sz="2800" b="1" i="0" u="none" strike="noStrike" cap="none" normalizeH="0" dirty="0" smtClean="0">
                <a:ln>
                  <a:noFill/>
                </a:ln>
                <a:solidFill>
                  <a:schemeClr val="bg1"/>
                </a:solidFill>
                <a:effectLst/>
                <a:ea typeface="Calibri" pitchFamily="34" charset="0"/>
                <a:cs typeface="Arial" pitchFamily="34" charset="0"/>
              </a:rPr>
              <a:t> primen</a:t>
            </a:r>
            <a:r>
              <a:rPr kumimoji="0" lang="en-US" sz="2800" b="1" i="0" u="none" strike="noStrike" cap="none" normalizeH="0" dirty="0" smtClean="0">
                <a:ln>
                  <a:noFill/>
                </a:ln>
                <a:solidFill>
                  <a:schemeClr val="bg1"/>
                </a:solidFill>
                <a:effectLst/>
                <a:ea typeface="Calibri" pitchFamily="34" charset="0"/>
                <a:cs typeface="Arial" pitchFamily="34" charset="0"/>
              </a:rPr>
              <a:t>e</a:t>
            </a:r>
            <a:r>
              <a:rPr kumimoji="0" lang="sr-Latn-RS" sz="2800" b="1" i="0" u="none" strike="noStrike" cap="none" normalizeH="0" dirty="0" smtClean="0">
                <a:ln>
                  <a:noFill/>
                </a:ln>
                <a:solidFill>
                  <a:schemeClr val="bg1"/>
                </a:solidFill>
                <a:effectLst/>
                <a:ea typeface="Calibri" pitchFamily="34" charset="0"/>
                <a:cs typeface="Arial" pitchFamily="34" charset="0"/>
              </a:rPr>
              <a:t> nanotehnologije u sektoru pakovanja hrane</a:t>
            </a:r>
            <a:endParaRPr kumimoji="0" lang="en-US" sz="2800" b="1" i="0" u="none" strike="noStrike" cap="none" normalizeH="0" baseline="0" dirty="0" smtClean="0">
              <a:ln>
                <a:noFill/>
              </a:ln>
              <a:solidFill>
                <a:schemeClr val="bg1"/>
              </a:solidFill>
              <a:effectLst/>
              <a:cs typeface="Arial" pitchFamily="34" charset="0"/>
            </a:endParaRPr>
          </a:p>
        </p:txBody>
      </p:sp>
      <p:sp>
        <p:nvSpPr>
          <p:cNvPr id="45062" name="Rectangle 6"/>
          <p:cNvSpPr>
            <a:spLocks noChangeArrowheads="1"/>
          </p:cNvSpPr>
          <p:nvPr/>
        </p:nvSpPr>
        <p:spPr bwMode="auto">
          <a:xfrm>
            <a:off x="179512" y="6495147"/>
            <a:ext cx="950404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Technology Readiness Level (TRL) system for having a quick reference developed by Observatory NANO.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671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sr-Latn-RS" sz="2800" b="1" dirty="0" smtClean="0"/>
              <a:t>Veća primena polimernih-nanokompozita</a:t>
            </a:r>
            <a:br>
              <a:rPr lang="sr-Latn-RS" sz="2800" b="1" dirty="0" smtClean="0"/>
            </a:br>
            <a:r>
              <a:rPr lang="sr-Latn-RS" sz="2800" b="1" dirty="0" smtClean="0"/>
              <a:t>Izazovi za Evropu</a:t>
            </a:r>
            <a:endParaRPr lang="en-US" sz="2800" dirty="0"/>
          </a:p>
        </p:txBody>
      </p:sp>
      <p:sp>
        <p:nvSpPr>
          <p:cNvPr id="4" name="Content Placeholder 3"/>
          <p:cNvSpPr>
            <a:spLocks noGrp="1"/>
          </p:cNvSpPr>
          <p:nvPr>
            <p:ph idx="1"/>
          </p:nvPr>
        </p:nvSpPr>
        <p:spPr>
          <a:xfrm>
            <a:off x="251520" y="980728"/>
            <a:ext cx="8435280" cy="5145435"/>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indent="0">
              <a:buNone/>
            </a:pPr>
            <a:r>
              <a:rPr lang="sr-Latn-RS" b="1" dirty="0" smtClean="0"/>
              <a:t>U Evropi industrijska primena ide veoma polako:</a:t>
            </a:r>
          </a:p>
          <a:p>
            <a:pPr marL="0" indent="0">
              <a:buNone/>
            </a:pPr>
            <a:endParaRPr lang="sr-Latn-RS" b="1" dirty="0" smtClean="0"/>
          </a:p>
          <a:p>
            <a:pPr marL="0" indent="0">
              <a:buNone/>
            </a:pPr>
            <a:r>
              <a:rPr lang="sr-Latn-RS" sz="3400" b="1" dirty="0" smtClean="0"/>
              <a:t>Glavni razlozi su:</a:t>
            </a:r>
          </a:p>
          <a:p>
            <a:pPr>
              <a:buFont typeface="Wingdings" pitchFamily="2" charset="2"/>
              <a:buChar char="Ø"/>
            </a:pPr>
            <a:r>
              <a:rPr lang="sr-Latn-RS" sz="3400" dirty="0" smtClean="0"/>
              <a:t>Cena koštanja: </a:t>
            </a:r>
            <a:r>
              <a:rPr lang="en-US" sz="3400" dirty="0" smtClean="0"/>
              <a:t> </a:t>
            </a:r>
            <a:r>
              <a:rPr lang="sr-Latn-RS" sz="3400" dirty="0" smtClean="0"/>
              <a:t>materijala i prerade </a:t>
            </a:r>
            <a:endParaRPr lang="en-US" sz="3400" i="1" dirty="0" smtClean="0"/>
          </a:p>
          <a:p>
            <a:pPr>
              <a:buFont typeface="Wingdings" pitchFamily="2" charset="2"/>
              <a:buChar char="Ø"/>
            </a:pPr>
            <a:r>
              <a:rPr lang="sr-Latn-RS" sz="3400" dirty="0" smtClean="0"/>
              <a:t>Restrikcije usled zakonske regulative</a:t>
            </a:r>
          </a:p>
          <a:p>
            <a:pPr>
              <a:buFont typeface="Wingdings" pitchFamily="2" charset="2"/>
              <a:buChar char="Ø"/>
            </a:pPr>
            <a:r>
              <a:rPr lang="sr-Latn-RS" sz="3400" dirty="0" smtClean="0"/>
              <a:t>Prihvatanje od strane kupaca na tržištu</a:t>
            </a:r>
            <a:endParaRPr lang="en-US" sz="3400" dirty="0" smtClean="0"/>
          </a:p>
          <a:p>
            <a:pPr>
              <a:buFont typeface="Wingdings" pitchFamily="2" charset="2"/>
              <a:buChar char="Ø"/>
            </a:pPr>
            <a:r>
              <a:rPr lang="sr-Latn-RS" sz="3400" dirty="0" smtClean="0"/>
              <a:t>Nedovoljna znanja o efikasnosti i </a:t>
            </a:r>
          </a:p>
          <a:p>
            <a:pPr>
              <a:buNone/>
            </a:pPr>
            <a:r>
              <a:rPr lang="sr-Latn-RS" sz="3400" dirty="0" smtClean="0"/>
              <a:t>	uticaja na životnu sredinu</a:t>
            </a:r>
            <a:endParaRPr lang="en-US" sz="3400" dirty="0" smtClean="0"/>
          </a:p>
          <a:p>
            <a:pPr>
              <a:buFont typeface="Wingdings" pitchFamily="2" charset="2"/>
              <a:buChar char="Ø"/>
            </a:pPr>
            <a:r>
              <a:rPr lang="sr-Latn-RS" sz="3400" dirty="0" smtClean="0"/>
              <a:t>Nedovoljna znanja o uticaju nanočestica  na zdravlje ljudi </a:t>
            </a:r>
          </a:p>
          <a:p>
            <a:pPr>
              <a:buFont typeface="Wingdings" pitchFamily="2" charset="2"/>
              <a:buChar char="Ø"/>
            </a:pPr>
            <a:r>
              <a:rPr lang="sr-Latn-RS" sz="3400" dirty="0" smtClean="0"/>
              <a:t>Potencijalni rizik usled migracije nanočestica u hranu</a:t>
            </a:r>
          </a:p>
          <a:p>
            <a:pPr>
              <a:buFont typeface="Wingdings" pitchFamily="2" charset="2"/>
              <a:buChar char="Ø"/>
            </a:pPr>
            <a:r>
              <a:rPr lang="sr-Latn-RS" sz="3400" dirty="0" smtClean="0"/>
              <a:t>Balansiranje između upotrebe biomase  za proizvodnju materijala ili hrane</a:t>
            </a:r>
            <a:endParaRPr lang="x-none" dirty="0" smtClean="0"/>
          </a:p>
          <a:p>
            <a:endParaRPr lang="x-none" dirty="0" smtClean="0"/>
          </a:p>
          <a:p>
            <a:endParaRPr lang="x-none" dirty="0" smtClean="0"/>
          </a:p>
          <a:p>
            <a:pPr>
              <a:buNone/>
            </a:pPr>
            <a:endParaRPr lang="en-US" dirty="0"/>
          </a:p>
        </p:txBody>
      </p:sp>
      <p:pic>
        <p:nvPicPr>
          <p:cNvPr id="5" name="Picture 2" descr="Bioplastics' - a consumers choice"/>
          <p:cNvPicPr>
            <a:picLocks noChangeAspect="1" noChangeArrowheads="1"/>
          </p:cNvPicPr>
          <p:nvPr/>
        </p:nvPicPr>
        <p:blipFill>
          <a:blip r:embed="rId3" cstate="print"/>
          <a:srcRect/>
          <a:stretch>
            <a:fillRect/>
          </a:stretch>
        </p:blipFill>
        <p:spPr bwMode="auto">
          <a:xfrm>
            <a:off x="6876256" y="980728"/>
            <a:ext cx="1905000" cy="2476501"/>
          </a:xfrm>
          <a:prstGeom prst="rect">
            <a:avLst/>
          </a:prstGeom>
          <a:noFill/>
        </p:spPr>
      </p:pic>
    </p:spTree>
    <p:extLst>
      <p:ext uri="{BB962C8B-B14F-4D97-AF65-F5344CB8AC3E}">
        <p14:creationId xmlns:p14="http://schemas.microsoft.com/office/powerpoint/2010/main" xmlns="" val="330094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803" y="188640"/>
            <a:ext cx="8229600" cy="562074"/>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sr-Latn-RS" sz="2800" b="1" dirty="0" smtClean="0"/>
              <a:t>Zaključak</a:t>
            </a:r>
            <a:endParaRPr lang="en-US" sz="2800" dirty="0"/>
          </a:p>
        </p:txBody>
      </p:sp>
      <p:sp>
        <p:nvSpPr>
          <p:cNvPr id="4" name="Content Placeholder 3"/>
          <p:cNvSpPr>
            <a:spLocks noGrp="1"/>
          </p:cNvSpPr>
          <p:nvPr>
            <p:ph idx="1"/>
          </p:nvPr>
        </p:nvSpPr>
        <p:spPr>
          <a:xfrm>
            <a:off x="251520" y="785794"/>
            <a:ext cx="8892480" cy="6072206"/>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a:buNone/>
            </a:pPr>
            <a:endParaRPr lang="sr-Latn-RS" sz="7400" b="1" dirty="0" smtClean="0"/>
          </a:p>
          <a:p>
            <a:pPr>
              <a:buNone/>
            </a:pPr>
            <a:r>
              <a:rPr lang="sr-Latn-RS" sz="7400" b="1" dirty="0" smtClean="0"/>
              <a:t>Primena nanotehnologije u ambalaži za pakovanje hrane pruža mnoge prednosti:</a:t>
            </a:r>
          </a:p>
          <a:p>
            <a:pPr>
              <a:buNone/>
            </a:pPr>
            <a:endParaRPr lang="sr-Latn-RS" sz="7400" b="1" dirty="0" smtClean="0"/>
          </a:p>
          <a:p>
            <a:pPr>
              <a:buFont typeface="Wingdings" pitchFamily="2" charset="2"/>
              <a:buChar char="Ø"/>
            </a:pPr>
            <a:r>
              <a:rPr lang="sr-Latn-RS" sz="8000" dirty="0" smtClean="0"/>
              <a:t>Razvoj inovativnog, poboljšanog koncepta pakovanja: Pametna i inteligentna ambalaža</a:t>
            </a:r>
          </a:p>
          <a:p>
            <a:pPr>
              <a:buNone/>
            </a:pPr>
            <a:endParaRPr lang="sr-Latn-RS" sz="8000" dirty="0" smtClean="0"/>
          </a:p>
          <a:p>
            <a:pPr>
              <a:buFont typeface="Wingdings" pitchFamily="2" charset="2"/>
              <a:buChar char="Ø"/>
            </a:pPr>
            <a:r>
              <a:rPr lang="sr-Latn-RS" sz="8000" dirty="0" smtClean="0"/>
              <a:t>Povećava sigurnost upakovane hrane i higijenu u toku lanca snabdevanja</a:t>
            </a:r>
          </a:p>
          <a:p>
            <a:pPr>
              <a:buFont typeface="Wingdings" pitchFamily="2" charset="2"/>
              <a:buChar char="Ø"/>
            </a:pPr>
            <a:endParaRPr lang="sr-Latn-RS" sz="8000" dirty="0" smtClean="0"/>
          </a:p>
          <a:p>
            <a:pPr>
              <a:buFont typeface="Wingdings" pitchFamily="2" charset="2"/>
              <a:buChar char="Ø"/>
            </a:pPr>
            <a:r>
              <a:rPr lang="sr-Latn-RS" sz="8000" dirty="0" smtClean="0"/>
              <a:t>Smanjuje stvaranje otpada hrane produžavanjem trajnosti upakovanog proizvoda</a:t>
            </a:r>
          </a:p>
          <a:p>
            <a:pPr>
              <a:buFont typeface="Wingdings" pitchFamily="2" charset="2"/>
              <a:buChar char="Ø"/>
            </a:pPr>
            <a:endParaRPr lang="sr-Latn-RS" sz="8000" dirty="0" smtClean="0"/>
          </a:p>
          <a:p>
            <a:pPr>
              <a:buFont typeface="Wingdings" pitchFamily="2" charset="2"/>
              <a:buChar char="Ø"/>
            </a:pPr>
            <a:r>
              <a:rPr lang="sr-Latn-RS" sz="8000" dirty="0" smtClean="0"/>
              <a:t>Poboljšava svojstva biopolimera i tako utiče na dobijanje eko efikasnog i održivog rešenja u sektoru pakovanja hrane</a:t>
            </a:r>
          </a:p>
          <a:p>
            <a:pPr>
              <a:buNone/>
            </a:pPr>
            <a:endParaRPr lang="sr-Latn-RS" sz="8000" b="1" dirty="0" smtClean="0"/>
          </a:p>
          <a:p>
            <a:pPr>
              <a:buNone/>
            </a:pPr>
            <a:endParaRPr lang="sr-Latn-RS" sz="7400" b="1" dirty="0" smtClean="0"/>
          </a:p>
          <a:p>
            <a:pPr>
              <a:buNone/>
            </a:pPr>
            <a:r>
              <a:rPr lang="sr-Latn-RS" sz="7400" b="1" dirty="0" smtClean="0"/>
              <a:t>Relativno nova oblast primene:</a:t>
            </a:r>
          </a:p>
          <a:p>
            <a:pPr>
              <a:buNone/>
            </a:pPr>
            <a:endParaRPr lang="sr-Latn-RS" sz="7400" b="1" dirty="0" smtClean="0"/>
          </a:p>
          <a:p>
            <a:pPr>
              <a:buFont typeface="Wingdings" pitchFamily="2" charset="2"/>
              <a:buChar char="Ø"/>
            </a:pPr>
            <a:r>
              <a:rPr lang="sr-Latn-RS" sz="7400" dirty="0" smtClean="0"/>
              <a:t>Mnogo potencijalnih i inovativnih rešenja</a:t>
            </a:r>
          </a:p>
          <a:p>
            <a:pPr>
              <a:buNone/>
            </a:pPr>
            <a:endParaRPr lang="sr-Latn-RS" sz="7400" dirty="0" smtClean="0"/>
          </a:p>
          <a:p>
            <a:pPr>
              <a:buFont typeface="Wingdings" pitchFamily="2" charset="2"/>
              <a:buChar char="Ø"/>
            </a:pPr>
            <a:r>
              <a:rPr lang="sr-Latn-RS" sz="7400" dirty="0" smtClean="0"/>
              <a:t>Brojne nedoumice oko uticaja na okolinu i zdravlje ljudi moraju biti  rešene</a:t>
            </a:r>
          </a:p>
          <a:p>
            <a:pPr marL="0" indent="0">
              <a:buFont typeface="Wingdings" pitchFamily="2" charset="2"/>
              <a:buChar char="Ø"/>
            </a:pPr>
            <a:endParaRPr lang="sr-Latn-RS" sz="3600" dirty="0" smtClean="0"/>
          </a:p>
          <a:p>
            <a:pPr>
              <a:buNone/>
            </a:pPr>
            <a:r>
              <a:rPr lang="sr-Latn-RS" sz="3600" dirty="0" smtClean="0"/>
              <a:t> </a:t>
            </a:r>
            <a:endParaRPr lang="x-none" sz="3600" dirty="0" smtClean="0"/>
          </a:p>
          <a:p>
            <a:endParaRPr lang="x-none" sz="3600" dirty="0" smtClean="0"/>
          </a:p>
          <a:p>
            <a:endParaRPr lang="x-none" dirty="0" smtClean="0"/>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a:bodyPr>
          <a:lstStyle/>
          <a:p>
            <a:endParaRPr lang="sr-Latn-RS" sz="2800" dirty="0" smtClean="0"/>
          </a:p>
          <a:p>
            <a:endParaRPr lang="sr-Latn-RS" sz="2800" dirty="0" smtClean="0"/>
          </a:p>
          <a:p>
            <a:pPr>
              <a:buNone/>
            </a:pPr>
            <a:r>
              <a:rPr lang="sr-Latn-RS" sz="2800" dirty="0" smtClean="0"/>
              <a:t>	</a:t>
            </a:r>
            <a:r>
              <a:rPr lang="sr-Latn-RS" sz="2800" b="1" dirty="0" smtClean="0">
                <a:solidFill>
                  <a:schemeClr val="tx1"/>
                </a:solidFill>
              </a:rPr>
              <a:t>Polimerni i bipolimerni nanokompoziti obećavaju konkurentna i eko-održiva rešenja </a:t>
            </a:r>
            <a:r>
              <a:rPr lang="sr-Latn-RS" sz="2800" b="1" smtClean="0">
                <a:solidFill>
                  <a:schemeClr val="tx1"/>
                </a:solidFill>
              </a:rPr>
              <a:t>pakovanja hrane! </a:t>
            </a:r>
            <a:endParaRPr lang="en-US" sz="2800" b="1"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3357562"/>
            <a:ext cx="518457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sr-Latn-RS" sz="3200" b="1" dirty="0" smtClean="0"/>
              <a:t>Hvala na pažnji</a:t>
            </a:r>
            <a:endParaRPr lang="en-US" sz="3200" b="1" dirty="0"/>
          </a:p>
        </p:txBody>
      </p:sp>
      <p:sp>
        <p:nvSpPr>
          <p:cNvPr id="4098" name="AutoShape 2" descr="data:image/jpeg;base64,/9j/4AAQSkZJRgABAQAAAQABAAD/2wCEAAkGBxMTEhUUExQWFhUXGBoaGBgYGR4dHRofGhkYGBgYHRocHSggIBslHBoYIjEhJSkrLi4uGB8zODMsNygtLisBCgoKDg0OGxAQGzQkICQsLCwsLCwsLCwsLCwsLCwsLCwsLCwsLCwsLCwsLCwsLCwsLCwsLCwsLCwsLCwsLCwsLP/AABEIAMIBAwMBIgACEQEDEQH/xAAcAAACAgMBAQAAAAAAAAAAAAAEBQMGAAECBwj/xABAEAACAQMCBAMFBgMHBAIDAAABAhEAAyESMQQFQVEiYXEGEzKBkUKhscHR8BRS4QcVIzNicoKSstLxQ6IWJDT/xAAZAQADAQEBAAAAAAAAAAAAAAABAgMABAX/xAArEQACAgEDBAICAQQDAAAAAAAAAQIRAxIhMRNBUWEiMgQUM0JxgeGhsdH/2gAMAwEAAhEDEQA/AK4BW4rcVuK9o8o1U/DBiwCzJ2AqKrJ7HXLCu3vPjYQnl6edLJ0rGgrdA/AcPxJZkQNIMEEwJ+demch4C4loe9YluuduwoPlnBIIuM5dt/IT0gCmt/jRGD9a4MuTVskduOGk6u8DbOWhvI5+6q3z/wBjlvuHtsFOdWN57edHXeNn7Q+tZwvHGcH5UsXKO6GemWzNcR7E8GUVShWBGoEyfMnYn171SuaeyZS4Ety4YmJ3AzBYgR0r0fibxcRRHCcCEXU2XO59JgfeaaOWUe4JY4yKb7Meyy22LX7SspWCGhoMjpVwtpbUaVCqu2lRA+grq4ZxNB37MGRvSSm5u2NGKiqQbcvBRAqu8z4W9ckaZXOfy/OmcHr0om1egZ+VBOgtWeO8RaFssrZcFhGnbzJ/KKX3NTkYkxiB0Fepcb7NWuJva3nYyBjPfFScl9kbPDsWy5IgFowDuPnXX14pezm6Mm/R469quTbr2TmPs5w1wMugLlcgeLGTntUHDexfDCzpKBmJzcaZHkI2o/sxoD/HZ5FbskkAAknYDJNM+aezfEcOi3L1vQrmBJBMxMEAyMV6lyr2cscIwe2C1yInfff0oX28vzwrhoBJUCfUTA9KH7FySS2D0Uots8kFuuhbqe1ZLEKoJJ2AEk+gFXPk39n15lFy+RbE4T7RH4L959KvKcY8kYwcuBd7H+yTcSdbyttSIx8fUgE9P1r00WVTw52H3yB+EfMVnC3PdoqBYAEADsMCsvuTus+v1/EVwZMjmzshBRRxaAEksTE4jtMn99xRGN+g/WP360HevFBqZQBIBJgfEVXJPyokBdiu4M48gPwxU2UOb3MAoODAnp2DE/8AaaA4zmhUN5A/ONUxj/SaJvcGD2igOI4JfKIiihWRXrwDEGCZP/11SY/4mk3OC/8A8ayzZIUeIjAxjzHWYnFHPYUGmPKuFXULjQe0+W1UT07iNXsI+U+xYdkbiD0Vgiz4sEwxPpEDtUbWwjr7rhZA8TFRvqEwsYWII2JlTM7VdeIvpE4xt5eVV/iuITV4S4BMkKYEnf8ArFJKU5lIqMRavs3YeWKEmTkHBgkT91ZRbc+RPCCAB0rKddXyxG8V8I8/01rTU+mtaK9E88jC12mK3prcUDDrgfaa/bEAgjzFccfz+7djVAjtilQWu2sMIBUgnaRSaIXwU1ya5J7HGsragc014LnQBBdQSNox9aUWuCuNkIxA3MGpWsaPiBkjG4H370JKLDFyR6By7m1p4JeCehprdvgr/mCB515OrxRXDNcdtKySfOud4FzZaOd8UekWeITYsCfIzRNt9W1VX2f5ReW4dcR67+dWw8LAy0HyqE0k9nZeNtbgN64RQt/i+1F3ODJ+1S3jrSI6oZ1N8IE1lTM7R2vMURhqaC2BR/8AG0s47lKqVZrgDKJj5VjW1hf8SW67R6YotJ8A37jgWg43I9DFScXc0p8QgVULvNlAaGIjek9jir994DMVOD2H5bUyxNivIlsNL3P+Ia41myoLMfCf9AEkz3pdc4F75b3ruXVZOkbg7KJxVt5dwVu1ZAW2FJBkzJM75ovkVi2mpgoBJyepo9RR4Rum3yyX2Z5HZ4W1qRIuOBqZsn/bPYeVMbjBhk4FBcTzAbTQF3j5wMCo7ydsoqWyGPF6VBz0oPiTdUaoEeZFBi94gzNKj7Pffc/SmFviVu5IgD6U1Ua7K9zfmxe24hmRSvvOkAuBvII6V3/eFyRnp+n6UL7VDh7ly1bJg65cL1WCRPcaguPWnVnh0UzIMifkSY/CgmrYGuAJ+JvHvUZS6d/vNE8RfVdzSjmfNVUYyTVIxb4Ek0uTV+8QckfWuW5tpEaqr16+WOTUVx8RXSsKOd5SxrzTX9qKV8VzQgkD0mlgNcmnWJIV5W0adyTPesrIrdUJ2ybRWaKunA+xYIBuXSpj4Qmx/wBxwflXFv2JYZuXUVZ6SSR6bAx5mo9eHkr0Z+Cr8Lw6v4ftHYk49KtvKPZOzpm62s9gYA8u9Vri+BuWWGoQcwZGYMTg4+dd2OY3VMhiDQnqkviwxcYv5Iv68u4dJ0oik7x+Hp5UHzdETS8g6DIXAG0bnr2qrDndw7wfl+ldDnLzOD6iaisU7KvLGi28PzVfdqQAoOcwN/KoL1tL4KkZGcDboKWcmtDi38ahVTJK4ny+6rKj2rKwgAGJxk+p61KXxfspH5K+xSr3s9ch2JGrovU+VAcvuNaedjtPTvmvQH4wEg6em0dPXtXH8USCIAHaBiaos7rdCvCrtCW37S6dwGHUj9KLX2mtvjK+Z29KR824PXc8HXIUA/M7b0LxPK7okracL6E/fFNogxHOaY/u83Azrx5Uu4z2ibWGTMD7Qn5ip+SeyxuDXf121nCxBbzk7D5U6bkXCgiEGMdTPme5pLxxfkepyXgpfEc1uOSWgk71nCJcvuEBOevYd8VbX9lrDAKgYMTl5/I4imnBch4ex8OsnuW3x2ECKZ5oJbIVYZXuKuUciVB4jqMQT0+lMuA5bbtAlRuIqHmPFqinRK574++q3xnPrwOHB8hmPn+96mlKZVuMCycZcB8O0jeq9zLijZQKrmTMj8KVPza6SSWyd6Cv3ix8WarDE1yQnmT4GfBc4IMvLeVXJ+HgSyjPn3rz3g0BYSdPWY7VdW5mrBQDJjpk/rQzRpqhsMnvZKbKdQfrQnOebWuEs+8cMEkAmCcnbAyaMUGJ0uT6flVH/tG9/wDw41iEa6oHf7RGPlUOSwv4n2s4VrocG82DP+HGSZ+0wqXgvahbr6LXvFCKIDgAkAsDGljgTH0rzpt+u/X1q3ewXKbnEX7ugbKknoNVy5k/T7q2GlLcTInp2LDf5k7Y++gGPerDx3spfRmCgOo2MgT8iaT3+DdDDKVPmP3NehCUexyTjLuBEVmmiDaoTiuK0bgx1IO3amlNRVsVRbNXLqruQPnXD8QoALGJ70n5hxivOPn1HlNLWuGY3AwPT61xT/Mp1EtHBa3LP/G2v51rKq5f9zWVP92fgf8AXj5PdLnPhIgnHnXN7mt26JUYB7gbZnv9KWPzBhgDT8orm3xggyCaKj6K6/Z1xp1uWeJneZHyP60JxXCHBb4ekDcfStX3k4kDtR/DKrKPeXjnoD/Q1W9JOlJ0D8zuWdKraQY3MZ+dKmtHBIIB2qw2eXWZBDmR3yD9wijbqqkGQe0Db0oLKlsjPE5bsi9nuG02yyuZO4iB5Qd6LvcIZktioV5iCQIlewH3V04D7hlA/lMA+s1Jtt2yySSpEly8gUAZI6neO3mKn4V9QzhdiRv9aDtFUSSZaTGAcVFxPHMADp8I+/5UP7GuuRnbsWbXwoCT9otJ+p6VyObaZ8Mx+/nSdr9y4cW2A6wCa2VAbws09Qw/WjXkGrwOE5wGI1N8vOur970HrSU2NUswHlnI8wKkTiIIEu/lvQpdg2+4yXm2nCitXON1gkmKA4hpJi2fkD86k4ZE06oz5nb5E0NuQ2RcbfXQdSEgZk+UUBy3gG4h5YBba4baYiQqgg52+tNr3ED7RA9Dn1NLuG5hpYhQTq79+9UjJ1sJJK9wjmfs+htgWF8Q6lstJzM4x8qFt+yL6NTuFMHwgSZ6AnArH5o6kiiv75e4Am/rEYoqWRIVxxtlXFozHWrJyTlpVPez48wOgHes4fg1eHeCT0EAUx4m40aRpAHYgfn+VHJltUgY8VbsltuYMuZ+UUg5xea8Sj2wyKcahIJj4oI3E4qfiLsAgEH51Hc5bdFv3rALbidbuqiD1JZhHzqEoutit3sJ7fKLQP8A/Pb6fZX/AMaYcmuvw91fdWAFukI5UAR8RtzAGASw/wCdQ2CruqK6a3JCKbigvGSFkjV8p3qXmXLLyPatvNo3CYMg4WCYAPSRSqLQS2XvexkoI85P4UArIfjAY9CRgfI0K9k4l2PckgTUPGWoEhs/vzqiQGw/iHX3RtKi6eoGJ679/OqL7QcuTVjVb8BJLEZ7BdJJJB3EU9u37hGCR3jcVX7ltbzEXHfUAZB8JAyQZA2GTM07i0t2Tck+xUOYIi/C4uT2UgDP+oAzFLb1wjYH8MYirFxnHWrZItWRkRrbJXpIDE/1pPxvFB3LaTH2VJOPmM7k/WuZxiu46foEmsqBjc6KY8qyphPbXvs0hmkVt2GmAfmT/SqbzHnN6PCAhAJ3mcHG2+KJ4DmtwjSdLOJk6tM41CJXPh7dq6tS8m0+iy2UWfFB8h+flXbaS07egH5VV35y6uJHgZcATkycgxkYI2qU+0AA1FWif3vR1LyDT6LEy56/OulH+qPP971Xv7/GkNpaCSBlZJAkwszt5UTb5pJA0nK6txjE6e+rbHnW1LybT6GjkzhpHeiuDv6QQevp+YqsL7QoSQFuSN8DH31JZ56jZAf6fdWckwLYsTuekD/kPrG9cEyPE5noIx8zVff2gtiPiAPUiIxNTcdzZbJAuh0LTGpCJjeDtiR9RWTCx5w/EFQAMCckE/XeueLcMYgf9X60it88t7gtHU6Tjf8APGK2Oe2oJ1Hz8LfpWtXZuwzW0T/WpdGiCDk9qVtzi2FDFiAdjpbpE9PMfWtjnFr+f7iPyo6haQ2XiXjGxqGGM0EeaW/51rf942/51+tZOuDNeQ1FMRpBnqZx5eVcNwpBjHrOKGXmNvbWv/UK7t8QGwpBPka2poOlMN4a1bjxhmY7AbfdvWhwhHiwBOJ3+lV5OfnTdIT/AC3Zd99MxFd//kEWBfKGOonPxaDmhr9jaPRYmtPHwqAeuBUbM4GRiI2qBOIkA+Vde+pkxGkS2OHVuvrsPxque2/Pr6PbYBxasabdmWU2rh0j3jMnx6wyvDf6BESZfm5U/tn7LBrRLIfdOq3DctpquJcVVEGPsnLTtBYYJU0s2NFLseZ8BxDXltrevquPd27aKPe6S1oaUIGkMxCqDcOyNJUZN24vmd64/BpfR0uWv4lCHYM2nTZa2WZcFtDAE9xVM5T7NXDeRbafxD6Ld0JoJtkknXauMDCkdyY7wKvXMuRDhL/C2wFB9zeuOFJKhrjoNKliTpAAUT/L0pVyGXBKawqd8+tbLCsa7O9XsjpE3N+MtoQGZ9RjCzA6AnpPrVW5jcuOfeMWKEwCRGAMYBPTrtV5PAWdZcoGYxJaScCBvQnMuUJdB1szHpsIIJIiI7xv+tRnByHVIoK2mgmMAwJjrPXeMH6GhOLt7FTPnGMdqtnGvctkG5bCqAQNIAtiCYJUgk99M9aR2b1y4WWVg5IAEGCYPcY6DFQcUhxa3EgYJz61upCqjdQD6LWVPYwZx/HtcBAiQRB0KuNzlRqExtNEcCy3dXvIFyDoYEgjc5PaIkAz61AvI+JiPd2ye4uKZ85nFcWvZ/jQwYJ8JlSGGcQMgzG1W0oZNpjfl3E27Sqr3mL5yrEAA5AmCDgx5EGuL/H2wILvcLLldRKjIOzACcbgUsblPEKwL24nYZO+2wxmsuck4po8BXaTsPqYFDSMpsYcPx8TpRWUgkBlClW6HWG1MBnc/KlzcxlwzIraVj4mUYEY26wZG8VPw3JL2vLBVI2DqfT7RpgPZRIy7TGdOZOepVep6UHtwDcB5XzMW3ZofSy6dIYgAz4TuCVHixP2qeNxYtJZi2FW5ks6mGE+IoWkkTGJ6UnPssyrCswkkkn8oWfrUtr2WIWGmT1BP5jtjpS/5GTYfc52F0yRdnJRSwVRkaZ6YAxtnE9OP7QOLF8cNcQyv/7BBnu6QPXER5UFc9n78+G23bVqXb0n0xR6ezMIisGxODtJMnZ4zuYim+rsFuQEOcqxOPdkBQ2jEx3/AH0G1c8b7QuNIBYCQyw0FTOoaTk/Waa2vZJOqzO/iI/A1O/sihiRt2MfXw0raGuRXuB9oPckynvDCnxOcbHYRJxBmal/voXrocl7cSYQiCQMYjbAEmaY3eUcMp1MICkdnBgjBGgyPIedT2PZ/hWAKi22sHCsZEEgzEaRtAMHfECje1g3Eg5mjtqb3jAtke9iRMsB4IXGNqIfnNouFCAqh8J1GWUnckRJMdRTkezNjEWlE53bc/8AKp7Xs5w4x7pdt8/+VazblfFy1cF1y0C2JgHxNLAKYJgbx8h3qTlvOrKOCC4GmPFvnbqZiPLc1Zl5NYA/yV+h/wDLPeo34DhF3t2R5EDy8/StYKKmvHILd9TvcuOy/wDLp6/rUVzmSfwgsg+MTqnAA95rHrNW9uW8OQItWfIhJ69DWhyyxvoQHfKR+IxQUmamUteNuBsPgdZB6dq1Z5rdkaWZ9RjSCSSWkALGZOMDtVysXeD1aPBM9gAD++tN14CyYML5HHyINFNi6Sn8PzC6rICqhyQht3NyTAAInUCSRgwRX0RZgAAETA2PYV4xxH8EtxFOnWWAGlS0GY3AMGa9S9oUW1wt90GlltOVIwQdJEjsfOmi2w8DiK8w/tVNwcRa92Sp92MwdtTzt02o3+x/jLvE8HdfiLly4fflVLMZAW3bMAzO7Glv9ot6xb4tVus4UWgVyzZLNPfBHfGKe63A+CpixxxDMlwOiDxOCIXyIYavoKnHC8wCB48OkNqJUgz2gbZGN/WoL3OuGUhVLESCWg5GZWCZg4x5+VK+ac8uk+FgidApkQM5zvS9URxD73FcUD/mqvqF843jfahjzviQTJUxuQE/Z+VDW+Pcp4yCNyNIPePxqE3jmFnPQd6nP8rwZRQXx3NrwMF0LbFNKEDAyDMdwR5Ugut1LbfX0pngnxiTiABmN9wagv8ADWjuYk9/XzqTzt8jKhW5E7fdWUTc5e0nxn5A/rWVtS8jDnkV5VQi4zTq66oiB5R3pzae0dmT60J/flu3A3mf/Q8/pUw5tZaJTfuF+nrTrNjfJtw+2v8AKxH+1iPwNEKD/M3zhv8AuBpQ/wDDne2R6CPwNT2LdsjwvcTy1H86Ky43xI24192xzqB9RH/aRWlv+LTpRjBMBis9OxO/nQrWnjF7ocOBBEd+22ar/HcyuWy0xqtmIjJwsEdxIXNM5VwzWPjzJLcC4zeKSpMEfUEYH+2jrXHW2AIdSOhkjbfJAH31QeI4tnVWbclgB2+HH1kfKt8n5mbWmGIUSSAfimJB6bD9xS6/QbPSLd0HYT/t8X/bNausMesfPtnrVYs+0Nu4YdFBkEyATBnEj5UA3PWGELRg/EYBEn4fkKDmg2XO/wAzt2wJMkjAG9Vrjeb3rj6VBAJ6xA37Y/GlK8TJ8zJO0nIn86ZDRBkjYTmuaeZpi27I+DXWF1t49TBi8ovhUMJYrJVjIkb1ZuEucMp3thoGUvMurfJEgE7/AFqqce2gSsQdgD1OBI9YqNxLqN4wSoEHEkgjfrTLI5Kyib8F/wD73tGYKGO7r5evepl4i3uFQ5GxB3MdvOqDcsiZQQukSCSZPUye/aultT0H786V5KA8u/BfyEj/ACmjyj/yqG5y+1JYo+cnrt8z0qmi2AOo26kbkAfUwPnXHD8WztpR7g33YgYiRnPXpW6yo2v0W+/wiW7blFuO4DMq+LLbhZIjJilnK+X2bvC2Xvu4LIGYh2A8XimYg770kbjL2hj75+jDMyATOJ7DOOh3rniOPuAnSW0QQPDhQOhAmN/3Fb9hPYzlHwPE9juBueJbjQeziPwrpvZviVXRwd4XUE+DEiZnxbd+1V/lq3LKsquVSJiRg5IjMwPPt5RUd/ml9lKm5cKkfAJmBiCABInrRWazKSXYh9x7m6C0akYMYcMJUhisqSPI/Or1x39oIv67d1WFi7b0ME06pOokqT/xEnGDjvQioG8rk/ZyPIA9CDiKF4osMjtMgdPL51o5ZWK5ej0b2U9p7HAI9i0jta1F/wDEYB2LBBAhQsACMntntS/a/jbvF8Q90zoJGjUfhUhSF+RJ+tLk1kgmMmBJj5dh0+6t/wAZ5HHeBMbiP1ApnlnVBUlVURvwZJyuoxmTMRmMdfp0oscCZKsokHtPSNtj6+VaF4uCdBYTliwCiYGcE99tyK5u8baSBqmZ+u3aY2++pucnsgfFr2YLsTJEnbr5Y7UJxXHqurOT26kYgdsdenlQD8YW1GPmNzHc1v8Aj7RGm4NQ6eWd+/8A6FPHFW7EYTavBnOImcjxEDvmDO2+Kj40tvMjOMBhnqAd6ivBH2YKsn4d5PnOTn7vrzxJF2ANQIyYj7tqdR3MZ/fDjBUz6GsqT+5JybjfND+TVla8YLAmuncMwKjJAJHp9DMmjeBuSbaiWjqJn4Z1SBjeI+fTPHLLaXJVveK0GfF4T3JG4PXf6Ufa4JVuDDtv4QYxHU+dCc48MY6s8RkzpG4mT0wAOpGD4vPrUqcTpAIDAnEZJ/DJPyoebgQeEmAMgGJMbiB1xgb9cUbatwqyNBiNzIxkgad/nXPJIIQOI0zOCMjSd+kQIkenag34cXTMtIG5O/Q95jHzNEXLFpYnWSdmBbMzvp/HHTvnouICqwAyZbOTAA7E1NNx3iEBvcquKvgYE9MwSMljO3SBUb8AYJDKAu43/wBsnvvHnFGcQrEkG4CY7kYM4MHAMbqJEdagttbUYWTiIyZ6fERJMznz71WM51yCjjhuUCTLkyAICxnfEk7Ca1xVtJ+OMzJwNojGfxoLiOc+ETkThcYz5fhAoW3d8TMxiYYSNQP45+nX0qsYz5Zg1+N0kD6H8/T+lSW+M2g+Z84GB+GaS8XxBYkxA2AmYEYEnNZYtPpJC/DGfMwAJAOeseRqrxpoZOhtd40+EmcsIx8/rRXDvLhRhVEzPp4Z7frQicsDOye9V4XUCwZA2kAsqgiSZaBO++Ke8Hya/oLB7ao0+J3UBipgDT8U5xA3PQCaEtMUM5Xuzq62mBNuYmFYt1JCyJAOKBbm7BjtgHAHoPnBn6U0Hs+SPC6lwx1IhD6V07sFkAlyRMgflLzX2Sa3aDJctvIXUqFiysxHhkAqQDEsSJkwDFQuPcm75FD3rm58JIjC7sQIOczg4g71Cl50ktJkHAHWJyOpnMnem/NOQcQlxEtg3wV1o9sOdQCtJgxt57jIwchW+T8Xc0+6tvcWYBBBGYl3YRpUSJJMSD2NaMVwDc2eakiFCwIkADIxg4Ow1ACepNS8PzGT4iVBO07A7AQcZjcUo4xboLWio94h03NOVXRhgSpiBtOQKjRJMDCqcZJnp6jpW6MaMWOxaLLqgeUtHXTOP0/Ch04gBW1aoB+JenlE4xGIzSQXmVotsTAgHYycQN5yGz5j0rrhePuyxEA7tPqNU9v/AF3peizWNHvJ4WBJaYxMAkkbeUE/pWPbQxqLDHQxJ8+w70BY4yIfrOZJjtuSfPFTXeNDaS2QJMn5mRGTW6cr2AY+ggnIC98neZmB1H4VnvLZGtjpmIP2m/M1riL+rxINKglck6oCapgAjTjz6yKDQk3CygNjOogxBx4jOmSAf3iihtuEmPEOFJt6lXHfuBMTjfuetLuJsLDMGLPqEDfB8/wqbhdSI7HqqgAwftRE9elB8wuZmFEj8j0ORmcVZLekYhF6D4gSATImM9vuoq3w9tt4UmIHQbbSO/nQNm72A9TVk5ZwhcBrgTTGIO/nj065rZHpQrA05IT0IzuTg94o+xywrlWIx0+vQyfSmB4dgfCxO2DtHadxRKrjIj9+VczyyBYBqAwX+sg/Sayjh/tH3/rWUmpgsqNm4rhgSZGVUecZxif0qXh+PMADO4JgdcScx8us0s4XifdmVA1A4JUEbQRnvJ+6tfxTTJMmZ7Z8oECux47KUPP4s3CVUICI+IlRHpsZFT32Ki64aLaLA+EMW6wA2YJgn9ZqtXLoIPUzMmoQBvEGl6KCOE44yqgtkHGFBBG+/Xz+VBJxjqSQxyIMkx8+lQ3mMeIR07fXGfnUJaaooJGCLd4g6h9+fTetjiyNsHqfocdtvvoctXLb01Ix27yd6Yck5Nc4oslo21KDUTcuBAZIUKJ3JJ/WKVohJAEkmIAyT2AHerVw/s6LKs124Dcyot2wWgkGdVwQAQQBpXVk1pOkYsnF8l4JgxI93aW3aFx7SCNY1AaF94XuE9XBjEncUEeBFu4WsG4qXtQD3dKSBCuCRCgAGCAeoGSaj5LetgTxKubYQBQrBTMga2BB2BaBTvjOPbjOENm0oa3w8lRoJvaMkQwQqAoC6tpg5mJ5LldMYR8u4v3dt10WiCTNzRqbBM6H6IY6Dai+RcHc4i4QuoI0JqCagpOkqWI2DSwIwcYiZoU8A13/AA7C3rng1sSumDpAczJ8IGkajEmcVi8Uxtx/EuAoQC37sKh0rCNNqAWOQJXpJbatV7ij3j+CNm4tm2yqVVnuXYVCyO4IBR3IKqIAUgEmMTvDY4jgQFFz+IF0z7x7MBCACLaaPMQZInBxmknHPxLgXX13BdMi44J1aBGHbfSDEdNVEjizoayoTSbmrUyKbxwQilgQpwYgQPETnYhx7hZYOF4u7ev6kurxCt/hIl+6LTMgUmCAQYFxQcRv3NC3eccQ7s933SkkJcWFIPu+h04ZFYEjI33iaR8r4gf5q+7gXEwxy7DPqYA8UAdMg0RzO3cCC+1rQt66zW3lwDM+FWLQRE5aSc5ig12CnsW3heZDhVvQ9o3LluLb2rgukCANBlWIQNsox8XrSW97MItq47XbS3kKFrTqy3AWHwKLjBScglgImc0Lyvh7NxRquBbnvFRbMFS6kif8UnSgAJEwdqUcbAdveeJVYiVcSRIEBlGmIkkgAZnsKyizchB5Rb0/4l6JtlyXRhD4i2AupiYIM4H40guWlCaQRkk5XxGe4G8ye1GX+YoQAvhEgEHtnqAB2zG9E2WtuStm2FcEEhmlzpH+ZLgAHyAjtFVVx3YrVC61w7IpAkQQCDBJ2M76Rv51iIoLEMWw+TuMxGd9tvOiuPtuEaD4gQQc5kLOJjcDyx0oJg5bQQDqUhgR1ySdt5E4jpTKWpcgOuK46ME5J3HXBEkR2NQ3jAZ9XiLRqAIgx/7GKgu2dBMEMCYUncZz12PcGKGW6ZZZxkZyPX1zg0yiuxgq5xURp2OCOhiT19aG4eybrhZAMeEnbEmD++1RN2pvyfh3HwhZnJO4Hf6dP601qKswPwXJ3dlHfz2AiT5b9e1Wrh7JtqEV5gRJG46R8qk4a0EBjMySxM/j5/jXZyZI23P7FcmTLqFZwCfoImewNaHqfpXLXQZ2jrH6V2g7CRUxTpR/v+RP61lZ70dVE1lGjFH4/lV6yYuoUnYnY+hGDUVzlt5V1m2+j+bSdP1ivbjaneG9f6+dc+7Jbxaj5SQPoDn5zXd1PR29D2eFVhJr2seznCl1uCymsZwIBOclRgnrJqfjuT8Le8N60pOwOnIA7OBqFbqIXoM8Mg1oV7PY9ieEUHTZVv8AeZ38yZpRzD+zuwW1I721nKzqEeTNkH60eogPDJHmNOOQclN8y2oW5gER4j/KCTv8j17U+5t7JWLbqFuMdQJKnOmOmMmfzFZzpnVlttcXTCNpVSMA5zg6YkzgnMCBU55b+MSTTTpk/BcBa4UO9vUbryqOc+7BPjIIIElcFuk4ihOJtXCulJjbAJAjoAOuPlTC9xaOqvbt3NAAhVJO4JmCYO0RsInrQ/LxcUKbkqXUsM+JUwPgJ8PfYyPnXNHLKrf/ACFSdUL7dq7HjbVC7bZnpO7Enc9/SiOTcwe375OHusmpYfOGjyEAjxET1mj7pW8zHWdCQPEFGMDG0CZ8sVpRwwtD3a6WRz727JCPnSg/0x3BMycU3VUk7W5m0zvhbdy2bVy04N10JAtEu4wQwKxAxmBsAdopdduM1szIaPDso3ERGPLfqaX8ya9bcEa1OQpQEeEYORHQn5HzrFl7duCoG5mFwBGqScR0/CnUO4VuEcFxTswBA2KgnpuTHT7J/wCoGm/BNqw7oudRZiYkAQZUEyY6dqqSF2ciyk5PpHUk7R9Pvq0cTzFzZ4eyLNpNDFiyiWZjgO7HJ3iPIeVNOIyoitgHwlJQH+aAYOdj1ncb5+Rjc6e0sI5AggJIZUBBBVA8hTDRjJ7zmk3Mb5AIbIEQoHrA+p6Uj4m+27eFicjbvmK0cbe4rLvyrm6cMJ9zacMhW2bgDBCwBLZUgsIGD59zQXHHh3Ym2kL/AC6i2poIJJMgSx6ADAjTSfgOJTwa1cnxkshEyAdBXUCBBgkxsuKH4fh7gQ7qZnSCc94Eef3xR6fsNDFuTq4JXTEEEaYMmTMzEjYGNhtVl5fYX3ZRF0gKAA0bnqSBM4xv07VWORcQS0SxYmNJJJyDsselWJ20arbJ4WCmCcg6TIkjHXGcxUPyFJql2BKqE3O7LL42QsCYhWIIMHDCfEB3xQT8wEKT4T8M75nqM4g7Y2FT+0HFtGgKF0MTKkyJxB85gz3J6RQHAcIWkwWEnz3AOrfMA7d6eEfgnImAtw7FyPiJIEg9Tt6xNEWOWHUJgyR4QckYz5bxmnnB8GFGPATkypnB6dB1G/U0xs8OifAsnv8AIZHr+dGWeuAWBcJy7JVdIUdczG2DnP4CTTRLIXAAA39fp+YqV+IxAA88z6VyTiBAnO1c7k5cms4ZOuw26nyNRNnBMD99an0HqBGMR9fwrkovWFPTG/7/ACoIBClsdJPf9+ld6+xj9+tbY9Fieu4713b0zB6dhI6gZpjUcqCRk59RWVnvB3A9QKyjubcumvz/AH+NYwb0rQRhsPD9D8x+lYxnf9Kvuj1U0+DRtE9T91d27hXb760rEYjH72qZIPwqJ7ufv7VrNSN+/wDlWjbWZP1/97fKt+5EHU2fIY/KuE8PxDUO4/ShZgPnPuFQ3Ck6NURgksDIkdSCc7CTXnPHn3rlmLEOyrtOQ2ptMbKACN8iM16jzWyLlrRKgRglQIOYPmc157Za1wyH3p+Bt9OSZaCBvBzv+VCV9jlz2G31KnXDBDKzhGIg7AbZ2jae8RvhOX3LTDK6mkspwyyo1IrZwsKIj7J2qsXeNvcRbEtKgS2ANpIGAPL6Cj+IuKNH+K2khCwBwFBBaNj0IHmcVB43DaznHB4nh7Sv7zSbkrKwwjBGpt9R23JAxUNjgyUVryKqFXZV1NmRqyInbM49c0k4vhjdYtbLe6BOhJMQpUAkdNUnzxRXDlfeWjcNwalJBB1iSrKCdWyjwkqO1bppK09/+gji0OHUKpBfwwdR+CBHx41ZHpONxSq3wXBswQr4rrkKEOcEY1EkKNtx/Nt0j5yS1xEA96SGNvS6xcydMgGAo8QBx2oZ0FgadaPcZ3At9Le41yDE4AUTiZ86MMbrUm7fsA/4XlNmz7wHUPgx2wfDqO5mR0kjPSo7/KzxFthbgAksCzqCCpK5B2xMeRk0h5nxbrdGohhpAZR8OVOIEAEA4pceOglREAmJA2nfaqYsc29UpWVjTGrcg4hfCb/DhZP/AMyyI6nzpjb5CfdAPf4WO5cfdC9vOarT8zYiNXygAdegEdag/iWYgCWYwBuSegFdNMa0iyHkPBKPHxgEdE1OInMQuO1Da7KN7vh5vJj41IYnY4/Sl78r4gwottqgkgwPTDR/XFQ8u4IXCQWYGQAApJmcyOgA79x50rkmuScpRrYs/F8+ay72Ui2pHia0vjAKkka/j7dZGcig/fm4MkNKsZOoAadcajMmcEHeSN6U8OPcFwRJ0kKwOMmZYdon61Hc4lnKxbA0KFjJEAk/KdR22pdNiuTZDf8AeapcHxAfpsdiKa8o50yQj+JIgdwDiMCTS/mnHagyFApVoXSZAAxE9T59d6zlFh2YEAkTnviO2Z9KeUU4/IDRdzfH8pGrMztv+nQ10twSYA8Pi6dCJH9KK5BdtKvu7llbpnGpmX0J+LI32FWD/wDD7VxCbTEY2DAx5QR+dcax+GHRfBUhbAiFJ9cx8qiN8qcLny8+n9fWnvE+yl60QyEkT1xP1+m5mlHFq6yCmkgjfA6dfyrODXIri1yZc4uZIPUYgdPvFQi8GMTnzG0RFatk9BnfA26flUJEEahvtjpiPzoIQnaejQcx1+f771yWPSO/n+/6Vzbs9RPl9N67a1vOY/PImKJjS3j/ACn61lZ7vyJ8wKytZi7DmOnwmJmP6bUTdsAjUfDicmPr+tLlsgHK/Pt6DauuZ8GlxQGJPUQfxFdLZ6agEA4yDnrg1J7wLE5HUjr2qvcM5stAuMUj4AoAPnnz7UR/GsxidI6efqe9AdJvYe3+KRADO+wG/wBOlLrnMNQOnH76edChehz5Gul4QHIJI7dR6+XnU9SZbo6edwS7xBO+42JORUouCPH/AIlvIIjuNj2/pgmiLnDBhnHZhk/Pv+NbfhBbggggjfee4IP4RS2M8d7MpnMuUj4bYZVYy5gtgkg5PSO20fWO8os2rwQqBhAcTsBv82irivBq/wAOD26H0J2+dLOf+yesashzkZMTjxEdTimXy5OHL+Mo/UQ8FbutZDMy2bTIFgjqwI1xsNRPzgUs4viUkJZVmbSNJAHQ6jpA/e9MOM5FxragAx8QYCVglcLidlEwKK5XyaYVwyEXFuO4nPZFz8IJyTme1b4x3OWUWuUJi/unRbiu4UkqrT8JXK/zbAdtztUXuU4i7bVV92uzNECD1A8zgetNL/GMvFtqt6wngDKGPw6gY7mWIP8ASueSWL62nvBJKsQEZYKkAZBOThuv8tG5Ld87d/Irs1xvGCza93aRGGFJYTOg7mPMDPrjNJbPCyWe7C+KD2BO4iMRNS8O7M3iW4gJktpaBjJEZG+3nR7cfcsv4C9shAwVdagTgk6hLeKTMQTJpox0JpchO7ns5aNo3VV2AOYaMQSIhYnH/wBl71PyfgvEre5FooITU0MSY8UEZaJ3GIwJNc8q5qxIF43GtjXdaCxa4SZCvBOJkkgDB3rOF5m1y9ZtpFsEkECBggkEyQJx99I3kSabv/ww24nhlVSyyzYB94ZZoUBRAAhYC4iYYzSvll1rKF3Yah0GQwYggTE57dwKJ4i+tkG46qWKmG0CNWdSCSQfr0pDxd1phrhJeQUY7QiEEg4Ekn0ikxwclQtBFzjnVpuLp15BWO0ZHz9cikaXHZjpBl8HSImcRA7ntTa9y2+9sh1IW0QoIUsWJGAImTEGfKrL7P8AJf4eZktG+jbyHiketdMairLQxPuJuH9jbuglioc7AkiMjchTIIk4iPwt3JOUmxaFu5ouGScLAEjAMjPeY61Bd4wo4YKSs5BB+R/GmtjihcjSpM9dvUy2CfKam5zkqZ3YliT8A392KTqXft06/veuuDF7h2DWySSNJnrt8pxTFrDgfD8sH8CfxqLDBgwEfykTq+URUyzw4n/oLf2g4uyPGiySSIIOJyCO+fPbeueE9o7NwRcQDUSIYecDHbeuLd2RpIDL5ifp1oG/yi2zai8sTuwGB0CkCRHnTKT8nPk/Fa+o6fk/C3J0gKepXB/e9KuN9mWBm24M/ZcYgxmV2PyFCJa0AAXDqByGBIImZGe8EDzp0vOiqS4VsZgEHzwY8tidqbaW7RzPHfYqfF8t4i2DNvC/aXxCB9/1Aobh+KQA7kxHz7/cfrV95fx1m6fC4n+UnP0P9aK4jldm4DqUHGYiR896zxJ8E3iXY8/0nsT5iI/Csq0n2VskyHKg9AcD7qyk6b8idJnb/FQFxjFzPU1lZT/0nqQ+4rsmbef5z+ddisrKZ8mjwMvsL8/xqbhcZrKyoP7HXD+JBN3/ADG9fzosINAECCpJ8zG/rWVlUj3OfL2OuUIDMgbn86m50YRY/nj8ayspo/Qjk/kFNxj360Pxqg6CRJ8/LasrKg+S8OAR+GQOYRRgDAG0DFM+Etj+IYQI0zEeQ/U/WtVlaP2BlS0oktICSSATET1jtPbA+lBcHaVrpLKCRbtwSJiWuTE+g+lZWU8uTnpa0Q+0FpQygAAMPEAMH4t+9B8s4K2Lsi2gInIUDz7d6yspH/HL/JLKlqZD7bWx/C2sD/M7eRqncitKznUAfEm4n7VZWV0r6CYFuj0vilARIETM/dUFhiGGetZWVxy5PaxfUN4xQHgDGPwrSfZHQjP1NZWVVdyMuECFiDgx6YqfhzJIOcHesrKK5DLg1YGfr+Brpdj8qyspR2C8Uf8AEQdI/SirjHAk/CPxNZWVsXJ5+bl/3FntBaVeKIUACAYAgSdzFM+GvN7keI/EvU+VZWV1SI/0sGnJ/wBzf9xrKysrjfJzs//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xMTEhUUExQWFhUXGBoaGBgYGR4dHRofGhkYGBgYHRocHSggIBslHBoYIjEhJSkrLi4uGB8zODMsNygtLisBCgoKDg0OGxAQGzQkICQsLCwsLCwsLCwsLCwsLCwsLCwsLCwsLCwsLCwsLCwsLCwsLCwsLCwsLCwsLCwsLCwsLP/AABEIAMIBAwMBIgACEQEDEQH/xAAcAAACAgMBAQAAAAAAAAAAAAAEBQMGAAECBwj/xABAEAACAQMCBAMFBgMHBAIDAAABAhEAAyESMQQFQVEiYXEGEzKBkUKhscHR8BRS4QcVIzNicoKSstLxQ6IWJDT/xAAZAQADAQEBAAAAAAAAAAAAAAABAgMABAX/xAArEQACAgEDBAICAQQDAAAAAAAAAQIRAxIhMRNBUWEiMgQUM0JxgeGhsdH/2gAMAwEAAhEDEQA/AK4BW4rcVuK9o8o1U/DBiwCzJ2AqKrJ7HXLCu3vPjYQnl6edLJ0rGgrdA/AcPxJZkQNIMEEwJ+demch4C4loe9YluuduwoPlnBIIuM5dt/IT0gCmt/jRGD9a4MuTVskduOGk6u8DbOWhvI5+6q3z/wBjlvuHtsFOdWN57edHXeNn7Q+tZwvHGcH5UsXKO6GemWzNcR7E8GUVShWBGoEyfMnYn171SuaeyZS4Ety4YmJ3AzBYgR0r0fibxcRRHCcCEXU2XO59JgfeaaOWUe4JY4yKb7Meyy22LX7SspWCGhoMjpVwtpbUaVCqu2lRA+grq4ZxNB37MGRvSSm5u2NGKiqQbcvBRAqu8z4W9ckaZXOfy/OmcHr0om1egZ+VBOgtWeO8RaFssrZcFhGnbzJ/KKX3NTkYkxiB0Fepcb7NWuJva3nYyBjPfFScl9kbPDsWy5IgFowDuPnXX14pezm6Mm/R469quTbr2TmPs5w1wMugLlcgeLGTntUHDexfDCzpKBmJzcaZHkI2o/sxoD/HZ5FbskkAAknYDJNM+aezfEcOi3L1vQrmBJBMxMEAyMV6lyr2cscIwe2C1yInfff0oX28vzwrhoBJUCfUTA9KH7FySS2D0Uots8kFuuhbqe1ZLEKoJJ2AEk+gFXPk39n15lFy+RbE4T7RH4L959KvKcY8kYwcuBd7H+yTcSdbyttSIx8fUgE9P1r00WVTw52H3yB+EfMVnC3PdoqBYAEADsMCsvuTus+v1/EVwZMjmzshBRRxaAEksTE4jtMn99xRGN+g/WP360HevFBqZQBIBJgfEVXJPyokBdiu4M48gPwxU2UOb3MAoODAnp2DE/8AaaA4zmhUN5A/ONUxj/SaJvcGD2igOI4JfKIiihWRXrwDEGCZP/11SY/4mk3OC/8A8ayzZIUeIjAxjzHWYnFHPYUGmPKuFXULjQe0+W1UT07iNXsI+U+xYdkbiD0Vgiz4sEwxPpEDtUbWwjr7rhZA8TFRvqEwsYWII2JlTM7VdeIvpE4xt5eVV/iuITV4S4BMkKYEnf8ArFJKU5lIqMRavs3YeWKEmTkHBgkT91ZRbc+RPCCAB0rKddXyxG8V8I8/01rTU+mtaK9E88jC12mK3prcUDDrgfaa/bEAgjzFccfz+7djVAjtilQWu2sMIBUgnaRSaIXwU1ya5J7HGsragc014LnQBBdQSNox9aUWuCuNkIxA3MGpWsaPiBkjG4H370JKLDFyR6By7m1p4JeCehprdvgr/mCB515OrxRXDNcdtKySfOud4FzZaOd8UekWeITYsCfIzRNt9W1VX2f5ReW4dcR67+dWw8LAy0HyqE0k9nZeNtbgN64RQt/i+1F3ODJ+1S3jrSI6oZ1N8IE1lTM7R2vMURhqaC2BR/8AG0s47lKqVZrgDKJj5VjW1hf8SW67R6YotJ8A37jgWg43I9DFScXc0p8QgVULvNlAaGIjek9jir994DMVOD2H5bUyxNivIlsNL3P+Ia41myoLMfCf9AEkz3pdc4F75b3ruXVZOkbg7KJxVt5dwVu1ZAW2FJBkzJM75ovkVi2mpgoBJyepo9RR4Rum3yyX2Z5HZ4W1qRIuOBqZsn/bPYeVMbjBhk4FBcTzAbTQF3j5wMCo7ydsoqWyGPF6VBz0oPiTdUaoEeZFBi94gzNKj7Pffc/SmFviVu5IgD6U1Ua7K9zfmxe24hmRSvvOkAuBvII6V3/eFyRnp+n6UL7VDh7ly1bJg65cL1WCRPcaguPWnVnh0UzIMifkSY/CgmrYGuAJ+JvHvUZS6d/vNE8RfVdzSjmfNVUYyTVIxb4Ek0uTV+8QckfWuW5tpEaqr16+WOTUVx8RXSsKOd5SxrzTX9qKV8VzQgkD0mlgNcmnWJIV5W0adyTPesrIrdUJ2ybRWaKunA+xYIBuXSpj4Qmx/wBxwflXFv2JYZuXUVZ6SSR6bAx5mo9eHkr0Z+Cr8Lw6v4ftHYk49KtvKPZOzpm62s9gYA8u9Vri+BuWWGoQcwZGYMTg4+dd2OY3VMhiDQnqkviwxcYv5Iv68u4dJ0oik7x+Hp5UHzdETS8g6DIXAG0bnr2qrDndw7wfl+ldDnLzOD6iaisU7KvLGi28PzVfdqQAoOcwN/KoL1tL4KkZGcDboKWcmtDi38ahVTJK4ny+6rKj2rKwgAGJxk+p61KXxfspH5K+xSr3s9ch2JGrovU+VAcvuNaedjtPTvmvQH4wEg6em0dPXtXH8USCIAHaBiaos7rdCvCrtCW37S6dwGHUj9KLX2mtvjK+Z29KR824PXc8HXIUA/M7b0LxPK7okracL6E/fFNogxHOaY/u83Azrx5Uu4z2ibWGTMD7Qn5ip+SeyxuDXf121nCxBbzk7D5U6bkXCgiEGMdTPme5pLxxfkepyXgpfEc1uOSWgk71nCJcvuEBOevYd8VbX9lrDAKgYMTl5/I4imnBch4ex8OsnuW3x2ECKZ5oJbIVYZXuKuUciVB4jqMQT0+lMuA5bbtAlRuIqHmPFqinRK574++q3xnPrwOHB8hmPn+96mlKZVuMCycZcB8O0jeq9zLijZQKrmTMj8KVPza6SSWyd6Cv3ix8WarDE1yQnmT4GfBc4IMvLeVXJ+HgSyjPn3rz3g0BYSdPWY7VdW5mrBQDJjpk/rQzRpqhsMnvZKbKdQfrQnOebWuEs+8cMEkAmCcnbAyaMUGJ0uT6flVH/tG9/wDw41iEa6oHf7RGPlUOSwv4n2s4VrocG82DP+HGSZ+0wqXgvahbr6LXvFCKIDgAkAsDGljgTH0rzpt+u/X1q3ewXKbnEX7ugbKknoNVy5k/T7q2GlLcTInp2LDf5k7Y++gGPerDx3spfRmCgOo2MgT8iaT3+DdDDKVPmP3NehCUexyTjLuBEVmmiDaoTiuK0bgx1IO3amlNRVsVRbNXLqruQPnXD8QoALGJ70n5hxivOPn1HlNLWuGY3AwPT61xT/Mp1EtHBa3LP/G2v51rKq5f9zWVP92fgf8AXj5PdLnPhIgnHnXN7mt26JUYB7gbZnv9KWPzBhgDT8orm3xggyCaKj6K6/Z1xp1uWeJneZHyP60JxXCHBb4ekDcfStX3k4kDtR/DKrKPeXjnoD/Q1W9JOlJ0D8zuWdKraQY3MZ+dKmtHBIIB2qw2eXWZBDmR3yD9wijbqqkGQe0Db0oLKlsjPE5bsi9nuG02yyuZO4iB5Qd6LvcIZktioV5iCQIlewH3V04D7hlA/lMA+s1Jtt2yySSpEly8gUAZI6neO3mKn4V9QzhdiRv9aDtFUSSZaTGAcVFxPHMADp8I+/5UP7GuuRnbsWbXwoCT9otJ+p6VyObaZ8Mx+/nSdr9y4cW2A6wCa2VAbws09Qw/WjXkGrwOE5wGI1N8vOur970HrSU2NUswHlnI8wKkTiIIEu/lvQpdg2+4yXm2nCitXON1gkmKA4hpJi2fkD86k4ZE06oz5nb5E0NuQ2RcbfXQdSEgZk+UUBy3gG4h5YBba4baYiQqgg52+tNr3ED7RA9Dn1NLuG5hpYhQTq79+9UjJ1sJJK9wjmfs+htgWF8Q6lstJzM4x8qFt+yL6NTuFMHwgSZ6AnArH5o6kiiv75e4Am/rEYoqWRIVxxtlXFozHWrJyTlpVPez48wOgHes4fg1eHeCT0EAUx4m40aRpAHYgfn+VHJltUgY8VbsltuYMuZ+UUg5xea8Sj2wyKcahIJj4oI3E4qfiLsAgEH51Hc5bdFv3rALbidbuqiD1JZhHzqEoutit3sJ7fKLQP8A/Pb6fZX/AMaYcmuvw91fdWAFukI5UAR8RtzAGASw/wCdQ2CruqK6a3JCKbigvGSFkjV8p3qXmXLLyPatvNo3CYMg4WCYAPSRSqLQS2XvexkoI85P4UArIfjAY9CRgfI0K9k4l2PckgTUPGWoEhs/vzqiQGw/iHX3RtKi6eoGJ679/OqL7QcuTVjVb8BJLEZ7BdJJJB3EU9u37hGCR3jcVX7ltbzEXHfUAZB8JAyQZA2GTM07i0t2Tck+xUOYIi/C4uT2UgDP+oAzFLb1wjYH8MYirFxnHWrZItWRkRrbJXpIDE/1pPxvFB3LaTH2VJOPmM7k/WuZxiu46foEmsqBjc6KY8qyphPbXvs0hmkVt2GmAfmT/SqbzHnN6PCAhAJ3mcHG2+KJ4DmtwjSdLOJk6tM41CJXPh7dq6tS8m0+iy2UWfFB8h+flXbaS07egH5VV35y6uJHgZcATkycgxkYI2qU+0AA1FWif3vR1LyDT6LEy56/OulH+qPP971Xv7/GkNpaCSBlZJAkwszt5UTb5pJA0nK6txjE6e+rbHnW1LybT6GjkzhpHeiuDv6QQevp+YqsL7QoSQFuSN8DH31JZ56jZAf6fdWckwLYsTuekD/kPrG9cEyPE5noIx8zVff2gtiPiAPUiIxNTcdzZbJAuh0LTGpCJjeDtiR9RWTCx5w/EFQAMCckE/XeueLcMYgf9X60it88t7gtHU6Tjf8APGK2Oe2oJ1Hz8LfpWtXZuwzW0T/WpdGiCDk9qVtzi2FDFiAdjpbpE9PMfWtjnFr+f7iPyo6haQ2XiXjGxqGGM0EeaW/51rf942/51+tZOuDNeQ1FMRpBnqZx5eVcNwpBjHrOKGXmNvbWv/UK7t8QGwpBPka2poOlMN4a1bjxhmY7AbfdvWhwhHiwBOJ3+lV5OfnTdIT/AC3Zd99MxFd//kEWBfKGOonPxaDmhr9jaPRYmtPHwqAeuBUbM4GRiI2qBOIkA+Vde+pkxGkS2OHVuvrsPxque2/Pr6PbYBxasabdmWU2rh0j3jMnx6wyvDf6BESZfm5U/tn7LBrRLIfdOq3DctpquJcVVEGPsnLTtBYYJU0s2NFLseZ8BxDXltrevquPd27aKPe6S1oaUIGkMxCqDcOyNJUZN24vmd64/BpfR0uWv4lCHYM2nTZa2WZcFtDAE9xVM5T7NXDeRbafxD6Ld0JoJtkknXauMDCkdyY7wKvXMuRDhL/C2wFB9zeuOFJKhrjoNKliTpAAUT/L0pVyGXBKawqd8+tbLCsa7O9XsjpE3N+MtoQGZ9RjCzA6AnpPrVW5jcuOfeMWKEwCRGAMYBPTrtV5PAWdZcoGYxJaScCBvQnMuUJdB1szHpsIIJIiI7xv+tRnByHVIoK2mgmMAwJjrPXeMH6GhOLt7FTPnGMdqtnGvctkG5bCqAQNIAtiCYJUgk99M9aR2b1y4WWVg5IAEGCYPcY6DFQcUhxa3EgYJz61upCqjdQD6LWVPYwZx/HtcBAiQRB0KuNzlRqExtNEcCy3dXvIFyDoYEgjc5PaIkAz61AvI+JiPd2ye4uKZ85nFcWvZ/jQwYJ8JlSGGcQMgzG1W0oZNpjfl3E27Sqr3mL5yrEAA5AmCDgx5EGuL/H2wILvcLLldRKjIOzACcbgUsblPEKwL24nYZO+2wxmsuck4po8BXaTsPqYFDSMpsYcPx8TpRWUgkBlClW6HWG1MBnc/KlzcxlwzIraVj4mUYEY26wZG8VPw3JL2vLBVI2DqfT7RpgPZRIy7TGdOZOepVep6UHtwDcB5XzMW3ZofSy6dIYgAz4TuCVHixP2qeNxYtJZi2FW5ks6mGE+IoWkkTGJ6UnPssyrCswkkkn8oWfrUtr2WIWGmT1BP5jtjpS/5GTYfc52F0yRdnJRSwVRkaZ6YAxtnE9OP7QOLF8cNcQyv/7BBnu6QPXER5UFc9n78+G23bVqXb0n0xR6ezMIisGxODtJMnZ4zuYim+rsFuQEOcqxOPdkBQ2jEx3/AH0G1c8b7QuNIBYCQyw0FTOoaTk/Waa2vZJOqzO/iI/A1O/sihiRt2MfXw0raGuRXuB9oPckynvDCnxOcbHYRJxBmal/voXrocl7cSYQiCQMYjbAEmaY3eUcMp1MICkdnBgjBGgyPIedT2PZ/hWAKi22sHCsZEEgzEaRtAMHfECje1g3Eg5mjtqb3jAtke9iRMsB4IXGNqIfnNouFCAqh8J1GWUnckRJMdRTkezNjEWlE53bc/8AKp7Xs5w4x7pdt8/+VazblfFy1cF1y0C2JgHxNLAKYJgbx8h3qTlvOrKOCC4GmPFvnbqZiPLc1Zl5NYA/yV+h/wDLPeo34DhF3t2R5EDy8/StYKKmvHILd9TvcuOy/wDLp6/rUVzmSfwgsg+MTqnAA95rHrNW9uW8OQItWfIhJ69DWhyyxvoQHfKR+IxQUmamUteNuBsPgdZB6dq1Z5rdkaWZ9RjSCSSWkALGZOMDtVysXeD1aPBM9gAD++tN14CyYML5HHyINFNi6Sn8PzC6rICqhyQht3NyTAAInUCSRgwRX0RZgAAETA2PYV4xxH8EtxFOnWWAGlS0GY3AMGa9S9oUW1wt90GlltOVIwQdJEjsfOmi2w8DiK8w/tVNwcRa92Sp92MwdtTzt02o3+x/jLvE8HdfiLly4fflVLMZAW3bMAzO7Glv9ot6xb4tVus4UWgVyzZLNPfBHfGKe63A+CpixxxDMlwOiDxOCIXyIYavoKnHC8wCB48OkNqJUgz2gbZGN/WoL3OuGUhVLESCWg5GZWCZg4x5+VK+ac8uk+FgidApkQM5zvS9URxD73FcUD/mqvqF843jfahjzviQTJUxuQE/Z+VDW+Pcp4yCNyNIPePxqE3jmFnPQd6nP8rwZRQXx3NrwMF0LbFNKEDAyDMdwR5Ugut1LbfX0pngnxiTiABmN9wagv8ADWjuYk9/XzqTzt8jKhW5E7fdWUTc5e0nxn5A/rWVtS8jDnkV5VQi4zTq66oiB5R3pzae0dmT60J/flu3A3mf/Q8/pUw5tZaJTfuF+nrTrNjfJtw+2v8AKxH+1iPwNEKD/M3zhv8AuBpQ/wDDne2R6CPwNT2LdsjwvcTy1H86Ky43xI24192xzqB9RH/aRWlv+LTpRjBMBis9OxO/nQrWnjF7ocOBBEd+22ar/HcyuWy0xqtmIjJwsEdxIXNM5VwzWPjzJLcC4zeKSpMEfUEYH+2jrXHW2AIdSOhkjbfJAH31QeI4tnVWbclgB2+HH1kfKt8n5mbWmGIUSSAfimJB6bD9xS6/QbPSLd0HYT/t8X/bNausMesfPtnrVYs+0Nu4YdFBkEyATBnEj5UA3PWGELRg/EYBEn4fkKDmg2XO/wAzt2wJMkjAG9Vrjeb3rj6VBAJ6xA37Y/GlK8TJ8zJO0nIn86ZDRBkjYTmuaeZpi27I+DXWF1t49TBi8ovhUMJYrJVjIkb1ZuEucMp3thoGUvMurfJEgE7/AFqqce2gSsQdgD1OBI9YqNxLqN4wSoEHEkgjfrTLI5Kyib8F/wD73tGYKGO7r5evepl4i3uFQ5GxB3MdvOqDcsiZQQukSCSZPUye/aultT0H786V5KA8u/BfyEj/ACmjyj/yqG5y+1JYo+cnrt8z0qmi2AOo26kbkAfUwPnXHD8WztpR7g33YgYiRnPXpW6yo2v0W+/wiW7blFuO4DMq+LLbhZIjJilnK+X2bvC2Xvu4LIGYh2A8XimYg770kbjL2hj75+jDMyATOJ7DOOh3rniOPuAnSW0QQPDhQOhAmN/3Fb9hPYzlHwPE9juBueJbjQeziPwrpvZviVXRwd4XUE+DEiZnxbd+1V/lq3LKsquVSJiRg5IjMwPPt5RUd/ml9lKm5cKkfAJmBiCABInrRWazKSXYh9x7m6C0akYMYcMJUhisqSPI/Or1x39oIv67d1WFi7b0ME06pOokqT/xEnGDjvQioG8rk/ZyPIA9CDiKF4osMjtMgdPL51o5ZWK5ej0b2U9p7HAI9i0jta1F/wDEYB2LBBAhQsACMntntS/a/jbvF8Q90zoJGjUfhUhSF+RJ+tLk1kgmMmBJj5dh0+6t/wAZ5HHeBMbiP1ApnlnVBUlVURvwZJyuoxmTMRmMdfp0oscCZKsokHtPSNtj6+VaF4uCdBYTliwCiYGcE99tyK5u8baSBqmZ+u3aY2++pucnsgfFr2YLsTJEnbr5Y7UJxXHqurOT26kYgdsdenlQD8YW1GPmNzHc1v8Aj7RGm4NQ6eWd+/8A6FPHFW7EYTavBnOImcjxEDvmDO2+Kj40tvMjOMBhnqAd6ivBH2YKsn4d5PnOTn7vrzxJF2ANQIyYj7tqdR3MZ/fDjBUz6GsqT+5JybjfND+TVla8YLAmuncMwKjJAJHp9DMmjeBuSbaiWjqJn4Z1SBjeI+fTPHLLaXJVveK0GfF4T3JG4PXf6Ufa4JVuDDtv4QYxHU+dCc48MY6s8RkzpG4mT0wAOpGD4vPrUqcTpAIDAnEZJ/DJPyoebgQeEmAMgGJMbiB1xgb9cUbatwqyNBiNzIxkgad/nXPJIIQOI0zOCMjSd+kQIkenag34cXTMtIG5O/Q95jHzNEXLFpYnWSdmBbMzvp/HHTvnouICqwAyZbOTAA7E1NNx3iEBvcquKvgYE9MwSMljO3SBUb8AYJDKAu43/wBsnvvHnFGcQrEkG4CY7kYM4MHAMbqJEdagttbUYWTiIyZ6fERJMznz71WM51yCjjhuUCTLkyAICxnfEk7Ca1xVtJ+OMzJwNojGfxoLiOc+ETkThcYz5fhAoW3d8TMxiYYSNQP45+nX0qsYz5Zg1+N0kD6H8/T+lSW+M2g+Z84GB+GaS8XxBYkxA2AmYEYEnNZYtPpJC/DGfMwAJAOeseRqrxpoZOhtd40+EmcsIx8/rRXDvLhRhVEzPp4Z7frQicsDOye9V4XUCwZA2kAsqgiSZaBO++Ke8Hya/oLB7ao0+J3UBipgDT8U5xA3PQCaEtMUM5Xuzq62mBNuYmFYt1JCyJAOKBbm7BjtgHAHoPnBn6U0Hs+SPC6lwx1IhD6V07sFkAlyRMgflLzX2Sa3aDJctvIXUqFiysxHhkAqQDEsSJkwDFQuPcm75FD3rm58JIjC7sQIOczg4g71Cl50ktJkHAHWJyOpnMnem/NOQcQlxEtg3wV1o9sOdQCtJgxt57jIwchW+T8Xc0+6tvcWYBBBGYl3YRpUSJJMSD2NaMVwDc2eakiFCwIkADIxg4Ow1ACepNS8PzGT4iVBO07A7AQcZjcUo4xboLWio94h03NOVXRhgSpiBtOQKjRJMDCqcZJnp6jpW6MaMWOxaLLqgeUtHXTOP0/Ch04gBW1aoB+JenlE4xGIzSQXmVotsTAgHYycQN5yGz5j0rrhePuyxEA7tPqNU9v/AF3peizWNHvJ4WBJaYxMAkkbeUE/pWPbQxqLDHQxJ8+w70BY4yIfrOZJjtuSfPFTXeNDaS2QJMn5mRGTW6cr2AY+ggnIC98neZmB1H4VnvLZGtjpmIP2m/M1riL+rxINKglck6oCapgAjTjz6yKDQk3CygNjOogxBx4jOmSAf3iihtuEmPEOFJt6lXHfuBMTjfuetLuJsLDMGLPqEDfB8/wqbhdSI7HqqgAwftRE9elB8wuZmFEj8j0ORmcVZLekYhF6D4gSATImM9vuoq3w9tt4UmIHQbbSO/nQNm72A9TVk5ZwhcBrgTTGIO/nj065rZHpQrA05IT0IzuTg94o+xywrlWIx0+vQyfSmB4dgfCxO2DtHadxRKrjIj9+VczyyBYBqAwX+sg/Sayjh/tH3/rWUmpgsqNm4rhgSZGVUecZxif0qXh+PMADO4JgdcScx8us0s4XifdmVA1A4JUEbQRnvJ+6tfxTTJMmZ7Z8oECux47KUPP4s3CVUICI+IlRHpsZFT32Ki64aLaLA+EMW6wA2YJgn9ZqtXLoIPUzMmoQBvEGl6KCOE44yqgtkHGFBBG+/Xz+VBJxjqSQxyIMkx8+lQ3mMeIR07fXGfnUJaaooJGCLd4g6h9+fTetjiyNsHqfocdtvvoctXLb01Ix27yd6Yck5Nc4oslo21KDUTcuBAZIUKJ3JJ/WKVohJAEkmIAyT2AHerVw/s6LKs124Dcyot2wWgkGdVwQAQQBpXVk1pOkYsnF8l4JgxI93aW3aFx7SCNY1AaF94XuE9XBjEncUEeBFu4WsG4qXtQD3dKSBCuCRCgAGCAeoGSaj5LetgTxKubYQBQrBTMga2BB2BaBTvjOPbjOENm0oa3w8lRoJvaMkQwQqAoC6tpg5mJ5LldMYR8u4v3dt10WiCTNzRqbBM6H6IY6Dai+RcHc4i4QuoI0JqCagpOkqWI2DSwIwcYiZoU8A13/AA7C3rng1sSumDpAczJ8IGkajEmcVi8Uxtx/EuAoQC37sKh0rCNNqAWOQJXpJbatV7ij3j+CNm4tm2yqVVnuXYVCyO4IBR3IKqIAUgEmMTvDY4jgQFFz+IF0z7x7MBCACLaaPMQZInBxmknHPxLgXX13BdMi44J1aBGHbfSDEdNVEjizoayoTSbmrUyKbxwQilgQpwYgQPETnYhx7hZYOF4u7ev6kurxCt/hIl+6LTMgUmCAQYFxQcRv3NC3eccQ7s933SkkJcWFIPu+h04ZFYEjI33iaR8r4gf5q+7gXEwxy7DPqYA8UAdMg0RzO3cCC+1rQt66zW3lwDM+FWLQRE5aSc5ig12CnsW3heZDhVvQ9o3LluLb2rgukCANBlWIQNsox8XrSW97MItq47XbS3kKFrTqy3AWHwKLjBScglgImc0Lyvh7NxRquBbnvFRbMFS6kif8UnSgAJEwdqUcbAdveeJVYiVcSRIEBlGmIkkgAZnsKyizchB5Rb0/4l6JtlyXRhD4i2AupiYIM4H40guWlCaQRkk5XxGe4G8ye1GX+YoQAvhEgEHtnqAB2zG9E2WtuStm2FcEEhmlzpH+ZLgAHyAjtFVVx3YrVC61w7IpAkQQCDBJ2M76Rv51iIoLEMWw+TuMxGd9tvOiuPtuEaD4gQQc5kLOJjcDyx0oJg5bQQDqUhgR1ySdt5E4jpTKWpcgOuK46ME5J3HXBEkR2NQ3jAZ9XiLRqAIgx/7GKgu2dBMEMCYUncZz12PcGKGW6ZZZxkZyPX1zg0yiuxgq5xURp2OCOhiT19aG4eybrhZAMeEnbEmD++1RN2pvyfh3HwhZnJO4Hf6dP601qKswPwXJ3dlHfz2AiT5b9e1Wrh7JtqEV5gRJG46R8qk4a0EBjMySxM/j5/jXZyZI23P7FcmTLqFZwCfoImewNaHqfpXLXQZ2jrH6V2g7CRUxTpR/v+RP61lZ70dVE1lGjFH4/lV6yYuoUnYnY+hGDUVzlt5V1m2+j+bSdP1ivbjaneG9f6+dc+7Jbxaj5SQPoDn5zXd1PR29D2eFVhJr2seznCl1uCymsZwIBOclRgnrJqfjuT8Le8N60pOwOnIA7OBqFbqIXoM8Mg1oV7PY9ieEUHTZVv8AeZ38yZpRzD+zuwW1I721nKzqEeTNkH60eogPDJHmNOOQclN8y2oW5gER4j/KCTv8j17U+5t7JWLbqFuMdQJKnOmOmMmfzFZzpnVlttcXTCNpVSMA5zg6YkzgnMCBU55b+MSTTTpk/BcBa4UO9vUbryqOc+7BPjIIIElcFuk4ihOJtXCulJjbAJAjoAOuPlTC9xaOqvbt3NAAhVJO4JmCYO0RsInrQ/LxcUKbkqXUsM+JUwPgJ8PfYyPnXNHLKrf/ACFSdUL7dq7HjbVC7bZnpO7Enc9/SiOTcwe375OHusmpYfOGjyEAjxET1mj7pW8zHWdCQPEFGMDG0CZ8sVpRwwtD3a6WRz727JCPnSg/0x3BMycU3VUk7W5m0zvhbdy2bVy04N10JAtEu4wQwKxAxmBsAdopdduM1szIaPDso3ERGPLfqaX8ya9bcEa1OQpQEeEYORHQn5HzrFl7duCoG5mFwBGqScR0/CnUO4VuEcFxTswBA2KgnpuTHT7J/wCoGm/BNqw7oudRZiYkAQZUEyY6dqqSF2ciyk5PpHUk7R9Pvq0cTzFzZ4eyLNpNDFiyiWZjgO7HJ3iPIeVNOIyoitgHwlJQH+aAYOdj1ncb5+Rjc6e0sI5AggJIZUBBBVA8hTDRjJ7zmk3Mb5AIbIEQoHrA+p6Uj4m+27eFicjbvmK0cbe4rLvyrm6cMJ9zacMhW2bgDBCwBLZUgsIGD59zQXHHh3Ym2kL/AC6i2poIJJMgSx6ADAjTSfgOJTwa1cnxkshEyAdBXUCBBgkxsuKH4fh7gQ7qZnSCc94Eef3xR6fsNDFuTq4JXTEEEaYMmTMzEjYGNhtVl5fYX3ZRF0gKAA0bnqSBM4xv07VWORcQS0SxYmNJJJyDsselWJ20arbJ4WCmCcg6TIkjHXGcxUPyFJql2BKqE3O7LL42QsCYhWIIMHDCfEB3xQT8wEKT4T8M75nqM4g7Y2FT+0HFtGgKF0MTKkyJxB85gz3J6RQHAcIWkwWEnz3AOrfMA7d6eEfgnImAtw7FyPiJIEg9Tt6xNEWOWHUJgyR4QckYz5bxmnnB8GFGPATkypnB6dB1G/U0xs8OifAsnv8AIZHr+dGWeuAWBcJy7JVdIUdczG2DnP4CTTRLIXAAA39fp+YqV+IxAA88z6VyTiBAnO1c7k5cms4ZOuw26nyNRNnBMD99an0HqBGMR9fwrkovWFPTG/7/ACoIBClsdJPf9+ld6+xj9+tbY9Fieu4713b0zB6dhI6gZpjUcqCRk59RWVnvB3A9QKyjubcumvz/AH+NYwb0rQRhsPD9D8x+lYxnf9Kvuj1U0+DRtE9T91d27hXb760rEYjH72qZIPwqJ7ufv7VrNSN+/wDlWjbWZP1/97fKt+5EHU2fIY/KuE8PxDUO4/ShZgPnPuFQ3Ck6NURgksDIkdSCc7CTXnPHn3rlmLEOyrtOQ2ptMbKACN8iM16jzWyLlrRKgRglQIOYPmc157Za1wyH3p+Bt9OSZaCBvBzv+VCV9jlz2G31KnXDBDKzhGIg7AbZ2jae8RvhOX3LTDK6mkspwyyo1IrZwsKIj7J2qsXeNvcRbEtKgS2ANpIGAPL6Cj+IuKNH+K2khCwBwFBBaNj0IHmcVB43DaznHB4nh7Sv7zSbkrKwwjBGpt9R23JAxUNjgyUVryKqFXZV1NmRqyInbM49c0k4vhjdYtbLe6BOhJMQpUAkdNUnzxRXDlfeWjcNwalJBB1iSrKCdWyjwkqO1bppK09/+gji0OHUKpBfwwdR+CBHx41ZHpONxSq3wXBswQr4rrkKEOcEY1EkKNtx/Nt0j5yS1xEA96SGNvS6xcydMgGAo8QBx2oZ0FgadaPcZ3At9Le41yDE4AUTiZ86MMbrUm7fsA/4XlNmz7wHUPgx2wfDqO5mR0kjPSo7/KzxFthbgAksCzqCCpK5B2xMeRk0h5nxbrdGohhpAZR8OVOIEAEA4pceOglREAmJA2nfaqYsc29UpWVjTGrcg4hfCb/DhZP/AMyyI6nzpjb5CfdAPf4WO5cfdC9vOarT8zYiNXygAdegEdag/iWYgCWYwBuSegFdNMa0iyHkPBKPHxgEdE1OInMQuO1Da7KN7vh5vJj41IYnY4/Sl78r4gwottqgkgwPTDR/XFQ8u4IXCQWYGQAApJmcyOgA79x50rkmuScpRrYs/F8+ay72Ui2pHia0vjAKkka/j7dZGcig/fm4MkNKsZOoAadcajMmcEHeSN6U8OPcFwRJ0kKwOMmZYdon61Hc4lnKxbA0KFjJEAk/KdR22pdNiuTZDf8AeapcHxAfpsdiKa8o50yQj+JIgdwDiMCTS/mnHagyFApVoXSZAAxE9T59d6zlFh2YEAkTnviO2Z9KeUU4/IDRdzfH8pGrMztv+nQ10twSYA8Pi6dCJH9KK5BdtKvu7llbpnGpmX0J+LI32FWD/wDD7VxCbTEY2DAx5QR+dcax+GHRfBUhbAiFJ9cx8qiN8qcLny8+n9fWnvE+yl60QyEkT1xP1+m5mlHFq6yCmkgjfA6dfyrODXIri1yZc4uZIPUYgdPvFQi8GMTnzG0RFatk9BnfA26flUJEEahvtjpiPzoIQnaejQcx1+f771yWPSO/n+/6Vzbs9RPl9N67a1vOY/PImKJjS3j/ACn61lZ7vyJ8wKytZi7DmOnwmJmP6bUTdsAjUfDicmPr+tLlsgHK/Pt6DauuZ8GlxQGJPUQfxFdLZ6agEA4yDnrg1J7wLE5HUjr2qvcM5stAuMUj4AoAPnnz7UR/GsxidI6efqe9AdJvYe3+KRADO+wG/wBOlLrnMNQOnH76edChehz5Gul4QHIJI7dR6+XnU9SZbo6edwS7xBO+42JORUouCPH/AIlvIIjuNj2/pgmiLnDBhnHZhk/Pv+NbfhBbggggjfee4IP4RS2M8d7MpnMuUj4bYZVYy5gtgkg5PSO20fWO8os2rwQqBhAcTsBv82irivBq/wAOD26H0J2+dLOf+yesashzkZMTjxEdTimXy5OHL+Mo/UQ8FbutZDMy2bTIFgjqwI1xsNRPzgUs4viUkJZVmbSNJAHQ6jpA/e9MOM5FxragAx8QYCVglcLidlEwKK5XyaYVwyEXFuO4nPZFz8IJyTme1b4x3OWUWuUJi/unRbiu4UkqrT8JXK/zbAdtztUXuU4i7bVV92uzNECD1A8zgetNL/GMvFtqt6wngDKGPw6gY7mWIP8ASueSWL62nvBJKsQEZYKkAZBOThuv8tG5Ld87d/Irs1xvGCza93aRGGFJYTOg7mPMDPrjNJbPCyWe7C+KD2BO4iMRNS8O7M3iW4gJktpaBjJEZG+3nR7cfcsv4C9shAwVdagTgk6hLeKTMQTJpox0JpchO7ns5aNo3VV2AOYaMQSIhYnH/wBl71PyfgvEre5FooITU0MSY8UEZaJ3GIwJNc8q5qxIF43GtjXdaCxa4SZCvBOJkkgDB3rOF5m1y9ZtpFsEkECBggkEyQJx99I3kSabv/ww24nhlVSyyzYB94ZZoUBRAAhYC4iYYzSvll1rKF3Yah0GQwYggTE57dwKJ4i+tkG46qWKmG0CNWdSCSQfr0pDxd1phrhJeQUY7QiEEg4Ekn0ikxwclQtBFzjnVpuLp15BWO0ZHz9cikaXHZjpBl8HSImcRA7ntTa9y2+9sh1IW0QoIUsWJGAImTEGfKrL7P8AJf4eZktG+jbyHiketdMairLQxPuJuH9jbuglioc7AkiMjchTIIk4iPwt3JOUmxaFu5ouGScLAEjAMjPeY61Bd4wo4YKSs5BB+R/GmtjihcjSpM9dvUy2CfKam5zkqZ3YliT8A392KTqXft06/veuuDF7h2DWySSNJnrt8pxTFrDgfD8sH8CfxqLDBgwEfykTq+URUyzw4n/oLf2g4uyPGiySSIIOJyCO+fPbeueE9o7NwRcQDUSIYecDHbeuLd2RpIDL5ifp1oG/yi2zai8sTuwGB0CkCRHnTKT8nPk/Fa+o6fk/C3J0gKepXB/e9KuN9mWBm24M/ZcYgxmV2PyFCJa0AAXDqByGBIImZGe8EDzp0vOiqS4VsZgEHzwY8tidqbaW7RzPHfYqfF8t4i2DNvC/aXxCB9/1Aobh+KQA7kxHz7/cfrV95fx1m6fC4n+UnP0P9aK4jldm4DqUHGYiR896zxJ8E3iXY8/0nsT5iI/Csq0n2VskyHKg9AcD7qyk6b8idJnb/FQFxjFzPU1lZT/0nqQ+4rsmbef5z+ddisrKZ8mjwMvsL8/xqbhcZrKyoP7HXD+JBN3/ADG9fzosINAECCpJ8zG/rWVlUj3OfL2OuUIDMgbn86m50YRY/nj8ayspo/Qjk/kFNxj360Pxqg6CRJ8/LasrKg+S8OAR+GQOYRRgDAG0DFM+Etj+IYQI0zEeQ/U/WtVlaP2BlS0oktICSSATET1jtPbA+lBcHaVrpLKCRbtwSJiWuTE+g+lZWU8uTnpa0Q+0FpQygAAMPEAMH4t+9B8s4K2Lsi2gInIUDz7d6yspH/HL/JLKlqZD7bWx/C2sD/M7eRqncitKznUAfEm4n7VZWV0r6CYFuj0vilARIETM/dUFhiGGetZWVxy5PaxfUN4xQHgDGPwrSfZHQjP1NZWVVdyMuECFiDgx6YqfhzJIOcHesrKK5DLg1YGfr+Brpdj8qyspR2C8Uf8AEQdI/SirjHAk/CPxNZWVsXJ5+bl/3FntBaVeKIUACAYAgSdzFM+GvN7keI/EvU+VZWV1SI/0sGnJ/wBzf9xrKysrjfJzs//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http://opusteno.rs/slike/2010/06/slike-novi-sad-6188/slike-novi-sad-10.jpg"/>
          <p:cNvPicPr>
            <a:picLocks noChangeAspect="1" noChangeArrowheads="1"/>
          </p:cNvPicPr>
          <p:nvPr/>
        </p:nvPicPr>
        <p:blipFill>
          <a:blip r:embed="rId2"/>
          <a:srcRect/>
          <a:stretch>
            <a:fillRect/>
          </a:stretch>
        </p:blipFill>
        <p:spPr bwMode="auto">
          <a:xfrm>
            <a:off x="1643042" y="0"/>
            <a:ext cx="4143372" cy="3107529"/>
          </a:xfrm>
          <a:prstGeom prst="rect">
            <a:avLst/>
          </a:prstGeom>
          <a:noFill/>
        </p:spPr>
      </p:pic>
      <p:pic>
        <p:nvPicPr>
          <p:cNvPr id="4106" name="Picture 10" descr="http://www.planetaputovanja.com/files/images/putovanja-travel/srbija/novi-sad/Novi-Sad___foto__TO-NS.jpg"/>
          <p:cNvPicPr>
            <a:picLocks noChangeAspect="1" noChangeArrowheads="1"/>
          </p:cNvPicPr>
          <p:nvPr/>
        </p:nvPicPr>
        <p:blipFill>
          <a:blip r:embed="rId3"/>
          <a:srcRect/>
          <a:stretch>
            <a:fillRect/>
          </a:stretch>
        </p:blipFill>
        <p:spPr bwMode="auto">
          <a:xfrm>
            <a:off x="1428728" y="4071942"/>
            <a:ext cx="5648325" cy="2533651"/>
          </a:xfrm>
          <a:prstGeom prst="rect">
            <a:avLst/>
          </a:prstGeom>
          <a:noFill/>
        </p:spPr>
      </p:pic>
      <p:sp>
        <p:nvSpPr>
          <p:cNvPr id="7" name="TextBox 6"/>
          <p:cNvSpPr txBox="1"/>
          <p:nvPr/>
        </p:nvSpPr>
        <p:spPr>
          <a:xfrm>
            <a:off x="6143636" y="857232"/>
            <a:ext cx="2786082" cy="369332"/>
          </a:xfrm>
          <a:prstGeom prst="rect">
            <a:avLst/>
          </a:prstGeom>
          <a:noFill/>
        </p:spPr>
        <p:txBody>
          <a:bodyPr wrap="square" rtlCol="0">
            <a:spAutoFit/>
          </a:bodyPr>
          <a:lstStyle/>
          <a:p>
            <a:r>
              <a:rPr lang="en-US" dirty="0" smtClean="0"/>
              <a:t>brapi@uns.ac.rs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764704"/>
            <a:ext cx="7920880"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err="1" smtClean="0"/>
              <a:t>Zahvalnica</a:t>
            </a:r>
            <a:r>
              <a:rPr lang="sr-Latn-RS" sz="2000" b="1" dirty="0" smtClean="0"/>
              <a:t>:</a:t>
            </a:r>
          </a:p>
          <a:p>
            <a:endParaRPr lang="sr-Latn-RS" sz="2000" b="1" dirty="0" smtClean="0"/>
          </a:p>
          <a:p>
            <a:r>
              <a:rPr lang="sr-Latn-RS" sz="2000" b="1" dirty="0" smtClean="0"/>
              <a:t>Ministarstvu prosvete, nauke i tehnološkog  razvoja Republike Srbije  Integralni interdisciplinarni projekat  45022</a:t>
            </a:r>
          </a:p>
          <a:p>
            <a:r>
              <a:rPr lang="sr-Latn-RS" sz="2000" b="1" dirty="0" smtClean="0"/>
              <a:t> “Višeskalno strukturiranje polimernih nanokompozita i funkcionalnih nanomaterijala primenom različitih prekursora “</a:t>
            </a:r>
            <a:endParaRPr lang="x-none" sz="2000" b="1" dirty="0" smtClean="0"/>
          </a:p>
          <a:p>
            <a:endParaRPr lang="sr-Latn-RS" sz="2000" b="1" dirty="0" smtClean="0"/>
          </a:p>
          <a:p>
            <a:r>
              <a:rPr lang="x-none" sz="2000" b="1" smtClean="0"/>
              <a:t>COST ACTIONS</a:t>
            </a:r>
            <a:endParaRPr lang="sr-Latn-RS" sz="2000" b="1" dirty="0" smtClean="0"/>
          </a:p>
          <a:p>
            <a:r>
              <a:rPr lang="sr-Latn-RS" sz="2000" b="1" dirty="0" smtClean="0"/>
              <a:t>MP1026 </a:t>
            </a:r>
            <a:r>
              <a:rPr lang="en-US" sz="2000" b="1" dirty="0" err="1" smtClean="0"/>
              <a:t>Electrospun</a:t>
            </a:r>
            <a:r>
              <a:rPr lang="en-US" sz="2000" b="1" dirty="0" smtClean="0"/>
              <a:t> </a:t>
            </a:r>
            <a:r>
              <a:rPr lang="en-US" sz="2000" b="1" dirty="0" err="1" smtClean="0"/>
              <a:t>nano-fibres</a:t>
            </a:r>
            <a:r>
              <a:rPr lang="en-US" sz="2000" b="1" dirty="0" smtClean="0"/>
              <a:t> for bio inspired composite materials and innovative industrial applications</a:t>
            </a:r>
            <a:endParaRPr lang="sr-Latn-RS" sz="2000" b="1" dirty="0" smtClean="0"/>
          </a:p>
          <a:p>
            <a:endParaRPr lang="sr-Latn-RS" sz="2000" b="1" dirty="0" smtClean="0"/>
          </a:p>
          <a:p>
            <a:r>
              <a:rPr lang="sr-Latn-RS" sz="2000" b="1" dirty="0" smtClean="0"/>
              <a:t>Kompaniji “Neofyton”</a:t>
            </a:r>
          </a:p>
          <a:p>
            <a:endParaRPr lang="sr-Latn-RS" sz="2000" b="1" dirty="0" smtClean="0"/>
          </a:p>
          <a:p>
            <a:endParaRPr lang="sr-Latn-RS" sz="2000" b="1" dirty="0" smtClean="0"/>
          </a:p>
          <a:p>
            <a:r>
              <a:rPr lang="sr-Latn-RS" sz="2000" b="1" dirty="0" smtClean="0"/>
              <a:t>Klasteru za ambalažu i pakovanje “Vojplast”, Subotica</a:t>
            </a:r>
          </a:p>
          <a:p>
            <a:endParaRPr lang="sr-Latn-RS" sz="2000" b="1" dirty="0" smtClean="0"/>
          </a:p>
          <a:p>
            <a:r>
              <a:rPr lang="x-none" sz="2000" b="1" smtClean="0"/>
              <a:t/>
            </a:r>
            <a:br>
              <a:rPr lang="x-none" sz="2000" b="1" smtClean="0"/>
            </a:br>
            <a:endParaRPr lang="x-none" sz="2000" dirty="0" smtClean="0"/>
          </a:p>
        </p:txBody>
      </p:sp>
      <p:pic>
        <p:nvPicPr>
          <p:cNvPr id="1026" name="Picture 2"/>
          <p:cNvPicPr>
            <a:picLocks noChangeAspect="1" noChangeArrowheads="1"/>
          </p:cNvPicPr>
          <p:nvPr/>
        </p:nvPicPr>
        <p:blipFill>
          <a:blip r:embed="rId2"/>
          <a:srcRect/>
          <a:stretch>
            <a:fillRect/>
          </a:stretch>
        </p:blipFill>
        <p:spPr bwMode="auto">
          <a:xfrm>
            <a:off x="3286116" y="4143380"/>
            <a:ext cx="1038225" cy="619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sr-Latn-RS" sz="3200" b="1" dirty="0" smtClean="0"/>
              <a:t>Globalno tržište polimera</a:t>
            </a:r>
            <a:endParaRPr lang="en-US" sz="3200" b="1" dirty="0"/>
          </a:p>
        </p:txBody>
      </p:sp>
      <p:pic>
        <p:nvPicPr>
          <p:cNvPr id="17410" name="Picture 2"/>
          <p:cNvPicPr>
            <a:picLocks noGrp="1" noChangeAspect="1" noChangeArrowheads="1"/>
          </p:cNvPicPr>
          <p:nvPr>
            <p:ph idx="1"/>
          </p:nvPr>
        </p:nvPicPr>
        <p:blipFill>
          <a:blip r:embed="rId3" cstate="print"/>
          <a:srcRect/>
          <a:stretch>
            <a:fillRect/>
          </a:stretch>
        </p:blipFill>
        <p:spPr bwMode="auto">
          <a:xfrm>
            <a:off x="2051720" y="1916832"/>
            <a:ext cx="5238750" cy="3829050"/>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6" name="Rectangle 5"/>
          <p:cNvSpPr/>
          <p:nvPr/>
        </p:nvSpPr>
        <p:spPr>
          <a:xfrm>
            <a:off x="1907704" y="6093296"/>
            <a:ext cx="2120068" cy="369332"/>
          </a:xfrm>
          <a:prstGeom prst="rect">
            <a:avLst/>
          </a:prstGeom>
        </p:spPr>
        <p:txBody>
          <a:bodyPr wrap="none">
            <a:spAutoFit/>
          </a:bodyPr>
          <a:lstStyle/>
          <a:p>
            <a:r>
              <a:rPr lang="en-US" dirty="0" smtClean="0"/>
              <a:t>Silvestre et. all 2011,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smtClean="0"/>
              <a:t/>
            </a:r>
            <a:br>
              <a:rPr lang="en-US" dirty="0" smtClean="0"/>
            </a:br>
            <a:r>
              <a:rPr lang="sr-Latn-RS" sz="3100" b="1" dirty="0" smtClean="0"/>
              <a:t>Trendovi razvoja ambalažnih materijala za pakovanje hrane</a:t>
            </a:r>
            <a:r>
              <a:rPr lang="x-none" sz="3600" b="1" dirty="0" smtClean="0"/>
              <a:t/>
            </a:r>
            <a:br>
              <a:rPr lang="x-none" sz="3600" b="1" dirty="0" smtClean="0"/>
            </a:br>
            <a:endParaRPr lang="en-US" sz="3600"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sr-Latn-RS" dirty="0" smtClean="0"/>
              <a:t>Održivost</a:t>
            </a:r>
          </a:p>
          <a:p>
            <a:pPr>
              <a:buNone/>
            </a:pPr>
            <a:r>
              <a:rPr lang="sr-Latn-RS" dirty="0" smtClean="0"/>
              <a:t>	</a:t>
            </a:r>
            <a:r>
              <a:rPr lang="en-US" dirty="0" smtClean="0"/>
              <a:t>E</a:t>
            </a:r>
            <a:r>
              <a:rPr lang="sr-Latn-RS" dirty="0" smtClean="0"/>
              <a:t>ko-efikasnost</a:t>
            </a:r>
          </a:p>
          <a:p>
            <a:r>
              <a:rPr lang="sr-Latn-RS" dirty="0" smtClean="0"/>
              <a:t>Biodegradabilnost</a:t>
            </a:r>
            <a:endParaRPr lang="x-none" dirty="0" smtClean="0"/>
          </a:p>
          <a:p>
            <a:pPr>
              <a:buNone/>
            </a:pPr>
            <a:r>
              <a:rPr lang="sr-Latn-RS" dirty="0" smtClean="0"/>
              <a:t>Održivi materijali se dobijaju iz obnovljivih izvora, mogu se reciklirati, biodegradabilni , ekonomski isplativi i prihvatljivi za životnu sredinu</a:t>
            </a:r>
            <a:endParaRPr lang="x-none"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1691680" y="2924944"/>
            <a:ext cx="5832648" cy="3744962"/>
          </a:xfrm>
          <a:prstGeom prst="rect">
            <a:avLst/>
          </a:prstGeom>
          <a:noFill/>
          <a:ln w="9525">
            <a:noFill/>
            <a:miter lim="800000"/>
            <a:headEnd/>
            <a:tailEnd/>
          </a:ln>
          <a:effectLst/>
        </p:spPr>
      </p:pic>
      <p:sp>
        <p:nvSpPr>
          <p:cNvPr id="10" name="Title 9"/>
          <p:cNvSpPr>
            <a:spLocks noGrp="1"/>
          </p:cNvSpPr>
          <p:nvPr>
            <p:ph type="title"/>
          </p:nvPr>
        </p:nvSpPr>
        <p:spPr>
          <a:xfrm>
            <a:off x="457200" y="0"/>
            <a:ext cx="8229600" cy="90872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x-none" smtClean="0"/>
              <a:t/>
            </a:r>
            <a:br>
              <a:rPr lang="x-none" smtClean="0"/>
            </a:br>
            <a:r>
              <a:rPr lang="sr-Latn-RS" sz="3100" b="1" dirty="0" smtClean="0"/>
              <a:t>Održivost</a:t>
            </a:r>
            <a:r>
              <a:rPr lang="x-none" sz="3100" b="1" smtClean="0"/>
              <a:t/>
            </a:r>
            <a:br>
              <a:rPr lang="x-none" sz="3100" b="1" smtClean="0"/>
            </a:br>
            <a:endParaRPr lang="en-US" sz="3100" b="1" dirty="0"/>
          </a:p>
        </p:txBody>
      </p:sp>
      <p:sp>
        <p:nvSpPr>
          <p:cNvPr id="11" name="Content Placeholder 10"/>
          <p:cNvSpPr>
            <a:spLocks noGrp="1"/>
          </p:cNvSpPr>
          <p:nvPr>
            <p:ph idx="1"/>
          </p:nvPr>
        </p:nvSpPr>
        <p:spPr>
          <a:xfrm>
            <a:off x="0" y="836713"/>
            <a:ext cx="8855968" cy="1872208"/>
          </a:xfrm>
        </p:spPr>
        <p:style>
          <a:lnRef idx="1">
            <a:schemeClr val="accent3"/>
          </a:lnRef>
          <a:fillRef idx="2">
            <a:schemeClr val="accent3"/>
          </a:fillRef>
          <a:effectRef idx="1">
            <a:schemeClr val="accent3"/>
          </a:effectRef>
          <a:fontRef idx="minor">
            <a:schemeClr val="dk1"/>
          </a:fontRef>
        </p:style>
        <p:txBody>
          <a:bodyPr>
            <a:normAutofit/>
          </a:bodyPr>
          <a:lstStyle/>
          <a:p>
            <a:pPr lvl="1">
              <a:buNone/>
            </a:pPr>
            <a:r>
              <a:rPr lang="sr-Latn-RS" b="1" dirty="0" smtClean="0"/>
              <a:t>Održivi r</a:t>
            </a:r>
            <a:r>
              <a:rPr lang="sr-Latn-RS" sz="3200" b="1" dirty="0" smtClean="0"/>
              <a:t>azvoj je definisan kao balans između ekonomskog uspeha, ekološke zaštite i društvene odgovornosti.</a:t>
            </a:r>
            <a:r>
              <a:rPr lang="en-US" sz="3200" b="1" dirty="0" smtClean="0"/>
              <a:t> </a:t>
            </a:r>
            <a:endParaRPr lang="x-none" sz="3200" b="1" dirty="0" smtClean="0"/>
          </a:p>
          <a:p>
            <a:pPr lvl="1">
              <a:buNone/>
            </a:pPr>
            <a:endParaRPr lang="x-none" sz="320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sr-Latn-RS" sz="2800" b="1" dirty="0" smtClean="0"/>
              <a:t>Zahtevi održive ambalaže</a:t>
            </a:r>
            <a:endParaRPr lang="en-US" sz="2800" b="1" dirty="0"/>
          </a:p>
        </p:txBody>
      </p:sp>
      <p:sp>
        <p:nvSpPr>
          <p:cNvPr id="3" name="Content Placeholder 2"/>
          <p:cNvSpPr>
            <a:spLocks noGrp="1"/>
          </p:cNvSpPr>
          <p:nvPr>
            <p:ph idx="1"/>
          </p:nvPr>
        </p:nvSpPr>
        <p:spPr>
          <a:xfrm>
            <a:off x="0" y="1428736"/>
            <a:ext cx="9144000" cy="4697427"/>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indent="0">
              <a:buNone/>
            </a:pPr>
            <a:r>
              <a:rPr lang="sr-Latn-RS" sz="3600" b="1" dirty="0"/>
              <a:t>Održiva ambalaža je:</a:t>
            </a:r>
            <a:endParaRPr lang="en-US" sz="3600" b="1" dirty="0"/>
          </a:p>
          <a:p>
            <a:pPr marL="0" indent="0">
              <a:buNone/>
            </a:pPr>
            <a:r>
              <a:rPr lang="en-US" sz="3600" dirty="0"/>
              <a:t>(</a:t>
            </a:r>
            <a:r>
              <a:rPr lang="en-US" sz="1800" dirty="0"/>
              <a:t>according to the Sustainable Packaging Coalition®)</a:t>
            </a:r>
          </a:p>
          <a:p>
            <a:pPr>
              <a:buFont typeface="Wingdings" pitchFamily="2" charset="2"/>
              <a:buChar char="Ø"/>
            </a:pPr>
            <a:r>
              <a:rPr lang="sr-Latn-RS" sz="3400" dirty="0" smtClean="0"/>
              <a:t>korisna</a:t>
            </a:r>
            <a:r>
              <a:rPr lang="sr-Latn-RS" sz="3400" dirty="0"/>
              <a:t>, sigurnam zdrava kako za pojedince, tako i za širu zajednicu tokom svog celokupnog životnog ciklusa</a:t>
            </a:r>
            <a:r>
              <a:rPr lang="en-US" sz="3400" dirty="0"/>
              <a:t> </a:t>
            </a:r>
            <a:endParaRPr lang="sr-Latn-RS" sz="3400" dirty="0"/>
          </a:p>
          <a:p>
            <a:pPr>
              <a:buFont typeface="Wingdings" pitchFamily="2" charset="2"/>
              <a:buChar char="Ø"/>
            </a:pPr>
            <a:r>
              <a:rPr lang="en-US" sz="3400" dirty="0" smtClean="0"/>
              <a:t> </a:t>
            </a:r>
            <a:r>
              <a:rPr lang="sr-Latn-RS" sz="3400" dirty="0"/>
              <a:t>dizajnirana tako da optimalno troši materijal i energiju</a:t>
            </a:r>
            <a:endParaRPr lang="sr-Latn-RS" sz="3400" b="1" dirty="0"/>
          </a:p>
          <a:p>
            <a:pPr>
              <a:buFont typeface="Wingdings" pitchFamily="2" charset="2"/>
              <a:buChar char="Ø"/>
            </a:pPr>
            <a:r>
              <a:rPr lang="sr-Latn-RS" sz="3400" b="1" dirty="0"/>
              <a:t> </a:t>
            </a:r>
            <a:r>
              <a:rPr lang="sr-Latn-RS" sz="3400" dirty="0" smtClean="0"/>
              <a:t>dobija</a:t>
            </a:r>
            <a:r>
              <a:rPr lang="en-US" sz="3400" dirty="0" smtClean="0"/>
              <a:t> </a:t>
            </a:r>
            <a:r>
              <a:rPr lang="sr-Latn-RS" sz="3400" dirty="0" smtClean="0"/>
              <a:t>se</a:t>
            </a:r>
            <a:r>
              <a:rPr lang="sr-Latn-RS" sz="3400" dirty="0"/>
              <a:t>, transportuje i reciklira upotrebom obnovljivih izvora </a:t>
            </a:r>
            <a:endParaRPr lang="sr-Latn-RS" sz="3400" dirty="0" smtClean="0"/>
          </a:p>
          <a:p>
            <a:pPr>
              <a:buNone/>
            </a:pPr>
            <a:r>
              <a:rPr lang="sr-Latn-RS" sz="3400" dirty="0" smtClean="0"/>
              <a:t>	energije</a:t>
            </a:r>
            <a:endParaRPr lang="en-US" sz="3400" dirty="0"/>
          </a:p>
          <a:p>
            <a:pPr>
              <a:buFont typeface="Wingdings" pitchFamily="2" charset="2"/>
              <a:buChar char="Ø"/>
            </a:pPr>
            <a:r>
              <a:rPr lang="sr-Latn-RS" sz="3400" dirty="0" smtClean="0"/>
              <a:t> </a:t>
            </a:r>
            <a:r>
              <a:rPr lang="sr-Latn-RS" sz="3400" dirty="0"/>
              <a:t>povećava upotrebu obnovljivih i recikliranih materijala</a:t>
            </a:r>
            <a:r>
              <a:rPr lang="en-US" sz="3400" dirty="0"/>
              <a:t> </a:t>
            </a:r>
            <a:r>
              <a:rPr lang="sr-Latn-RS" sz="3400" dirty="0" smtClean="0"/>
              <a:t>napravljena </a:t>
            </a:r>
            <a:r>
              <a:rPr lang="sr-Latn-RS" sz="3400" dirty="0"/>
              <a:t>je od zdravih materijala u svim mogućim scenarijima životnog </a:t>
            </a:r>
            <a:r>
              <a:rPr lang="sr-Latn-RS" sz="3400" dirty="0" smtClean="0"/>
              <a:t>ciklusa</a:t>
            </a:r>
          </a:p>
          <a:p>
            <a:pPr>
              <a:buFont typeface="Wingdings" pitchFamily="2" charset="2"/>
              <a:buChar char="Ø"/>
            </a:pPr>
            <a:r>
              <a:rPr lang="sr-Latn-RS" sz="3400" dirty="0" smtClean="0"/>
              <a:t>zadovoljva </a:t>
            </a:r>
            <a:r>
              <a:rPr lang="sr-Latn-RS" sz="3400" dirty="0"/>
              <a:t>kritetijume tržišta i cene </a:t>
            </a:r>
            <a:r>
              <a:rPr lang="sr-Latn-RS" sz="3400" dirty="0" smtClean="0"/>
              <a:t>koštanja</a:t>
            </a:r>
            <a:endParaRPr lang="en-US" sz="3400" dirty="0"/>
          </a:p>
        </p:txBody>
      </p:sp>
    </p:spTree>
    <p:extLst>
      <p:ext uri="{BB962C8B-B14F-4D97-AF65-F5344CB8AC3E}">
        <p14:creationId xmlns:p14="http://schemas.microsoft.com/office/powerpoint/2010/main" xmlns="" val="2578150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pPr>
              <a:buNone/>
            </a:pPr>
            <a:r>
              <a:rPr lang="en-US" dirty="0" smtClean="0"/>
              <a:t>	</a:t>
            </a:r>
            <a:r>
              <a:rPr lang="sr-Latn-RS" dirty="0" smtClean="0">
                <a:solidFill>
                  <a:schemeClr val="tx1"/>
                </a:solidFill>
              </a:rPr>
              <a:t>Održivi materijali se dobijaju iz obnovljivih izvora, mogu se reciklirati, biodegradabilni , ekonomski isplativi i prihvatljivi za životnu sredinu</a:t>
            </a:r>
            <a:endParaRPr lang="x-none" smtClean="0">
              <a:solidFill>
                <a:schemeClr val="tx1"/>
              </a:solidFill>
            </a:endParaRPr>
          </a:p>
          <a:p>
            <a:endParaRPr lang="en-US" dirty="0" smtClean="0">
              <a:solidFill>
                <a:schemeClr val="tx1"/>
              </a:solidFill>
            </a:endParaRPr>
          </a:p>
          <a:p>
            <a:pPr>
              <a:buNone/>
            </a:pPr>
            <a:r>
              <a:rPr lang="sr-Latn-RS" dirty="0" smtClean="0">
                <a:solidFill>
                  <a:schemeClr val="tx1"/>
                </a:solidFill>
              </a:rPr>
              <a:t>Biopolimeri kao m</a:t>
            </a:r>
            <a:r>
              <a:rPr lang="en-US" dirty="0" err="1" smtClean="0">
                <a:solidFill>
                  <a:schemeClr val="tx1"/>
                </a:solidFill>
              </a:rPr>
              <a:t>ogu</a:t>
            </a:r>
            <a:r>
              <a:rPr lang="sr-Latn-RS" dirty="0" smtClean="0">
                <a:solidFill>
                  <a:schemeClr val="tx1"/>
                </a:solidFill>
              </a:rPr>
              <a:t>ća zamena sintetske polimerne materijale</a:t>
            </a:r>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04664"/>
            <a:ext cx="5826018"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3200" b="1" dirty="0" smtClean="0"/>
              <a:t>SPI </a:t>
            </a:r>
            <a:r>
              <a:rPr lang="en-US" sz="3200" b="1" dirty="0" err="1" smtClean="0"/>
              <a:t>Bioplastics</a:t>
            </a:r>
            <a:r>
              <a:rPr lang="en-US" sz="3200" b="1" dirty="0" smtClean="0"/>
              <a:t> Council</a:t>
            </a:r>
            <a:r>
              <a:rPr lang="x-none" sz="3200" b="1" dirty="0" smtClean="0"/>
              <a:t> </a:t>
            </a:r>
            <a:r>
              <a:rPr lang="x-none" sz="3200" b="1" smtClean="0"/>
              <a:t>- defini</a:t>
            </a:r>
            <a:r>
              <a:rPr lang="sr-Latn-RS" sz="3200" b="1" dirty="0" smtClean="0"/>
              <a:t>cije</a:t>
            </a:r>
            <a:endParaRPr lang="en-US" sz="3200" b="1" dirty="0"/>
          </a:p>
        </p:txBody>
      </p:sp>
      <p:sp>
        <p:nvSpPr>
          <p:cNvPr id="3" name="Rectangle 2"/>
          <p:cNvSpPr/>
          <p:nvPr/>
        </p:nvSpPr>
        <p:spPr>
          <a:xfrm>
            <a:off x="683568" y="1700808"/>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sr-Latn-RS" b="1" dirty="0" smtClean="0"/>
              <a:t>Polimerni materijali  koji su biodegradabilni ili  imaju sastav na bio osnovi ili oboje.</a:t>
            </a:r>
            <a:endParaRPr lang="en-US" b="1" dirty="0"/>
          </a:p>
        </p:txBody>
      </p:sp>
      <p:sp>
        <p:nvSpPr>
          <p:cNvPr id="6" name="Rectangle 5"/>
          <p:cNvSpPr/>
          <p:nvPr/>
        </p:nvSpPr>
        <p:spPr>
          <a:xfrm>
            <a:off x="611560" y="3098577"/>
            <a:ext cx="60304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r-Latn-RS" b="1" dirty="0" smtClean="0"/>
              <a:t>Sadržaj ugljenika koji je nov sadržaj</a:t>
            </a:r>
            <a:r>
              <a:rPr lang="en-US" b="1" dirty="0" smtClean="0"/>
              <a:t>, </a:t>
            </a:r>
            <a:r>
              <a:rPr lang="sr-Latn-RS" b="1" dirty="0" smtClean="0"/>
              <a:t>potiče od biološkog materijala ili poljoprivrednih resursa naspram sadržaja ugljenika koji potiče od fosilnih resursa. Procedure merenja  </a:t>
            </a:r>
            <a:r>
              <a:rPr lang="en-US" b="1" dirty="0" smtClean="0"/>
              <a:t>s</a:t>
            </a:r>
            <a:r>
              <a:rPr lang="sr-Latn-RS" b="1" dirty="0" smtClean="0"/>
              <a:t>adržaja  bio osnove  su propisane u standardu </a:t>
            </a:r>
            <a:r>
              <a:rPr lang="en-US" b="1" dirty="0" smtClean="0"/>
              <a:t>ASTM D6866</a:t>
            </a:r>
            <a:endParaRPr lang="en-US" b="1" dirty="0"/>
          </a:p>
        </p:txBody>
      </p:sp>
      <p:sp>
        <p:nvSpPr>
          <p:cNvPr id="7" name="Rectangle 6"/>
          <p:cNvSpPr/>
          <p:nvPr/>
        </p:nvSpPr>
        <p:spPr>
          <a:xfrm>
            <a:off x="539552" y="4808847"/>
            <a:ext cx="828092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err="1" smtClean="0"/>
              <a:t>Polimerni</a:t>
            </a:r>
            <a:r>
              <a:rPr lang="en-US" b="1" dirty="0" smtClean="0"/>
              <a:t> </a:t>
            </a:r>
            <a:r>
              <a:rPr lang="en-US" b="1" dirty="0" err="1" smtClean="0"/>
              <a:t>materijali</a:t>
            </a:r>
            <a:r>
              <a:rPr lang="en-US" b="1" dirty="0" smtClean="0"/>
              <a:t> u </a:t>
            </a:r>
            <a:r>
              <a:rPr lang="en-US" b="1" dirty="0" err="1" smtClean="0"/>
              <a:t>kojima</a:t>
            </a:r>
            <a:r>
              <a:rPr lang="en-US" b="1" dirty="0" smtClean="0"/>
              <a:t> je </a:t>
            </a:r>
            <a:r>
              <a:rPr lang="en-US" b="1" dirty="0" err="1" smtClean="0"/>
              <a:t>barem</a:t>
            </a:r>
            <a:r>
              <a:rPr lang="en-US" b="1" dirty="0" smtClean="0"/>
              <a:t> </a:t>
            </a:r>
            <a:r>
              <a:rPr lang="en-US" b="1" dirty="0" err="1" smtClean="0"/>
              <a:t>jedan</a:t>
            </a:r>
            <a:r>
              <a:rPr lang="en-US" b="1" dirty="0" smtClean="0"/>
              <a:t> </a:t>
            </a:r>
            <a:r>
              <a:rPr lang="en-US" b="1" dirty="0" err="1" smtClean="0"/>
              <a:t>korak</a:t>
            </a:r>
            <a:r>
              <a:rPr lang="en-US" b="1" dirty="0" smtClean="0"/>
              <a:t> u </a:t>
            </a:r>
            <a:r>
              <a:rPr lang="en-US" b="1" dirty="0" err="1" smtClean="0"/>
              <a:t>procesu</a:t>
            </a:r>
            <a:r>
              <a:rPr lang="en-US" b="1" dirty="0" smtClean="0"/>
              <a:t> </a:t>
            </a:r>
            <a:r>
              <a:rPr lang="en-US" b="1" dirty="0" err="1" smtClean="0"/>
              <a:t>degradacije</a:t>
            </a:r>
            <a:r>
              <a:rPr lang="en-US" b="1" dirty="0" smtClean="0"/>
              <a:t> </a:t>
            </a:r>
            <a:r>
              <a:rPr lang="en-US" b="1" dirty="0" err="1" smtClean="0"/>
              <a:t>nastao</a:t>
            </a:r>
            <a:r>
              <a:rPr lang="en-US" b="1" dirty="0" smtClean="0"/>
              <a:t> </a:t>
            </a:r>
            <a:r>
              <a:rPr lang="en-US" b="1" dirty="0" err="1" smtClean="0"/>
              <a:t>kao</a:t>
            </a:r>
            <a:r>
              <a:rPr lang="en-US" b="1" dirty="0" smtClean="0"/>
              <a:t> </a:t>
            </a:r>
            <a:r>
              <a:rPr lang="en-US" b="1" dirty="0" err="1" smtClean="0"/>
              <a:t>rezultat</a:t>
            </a:r>
            <a:r>
              <a:rPr lang="en-US" b="1" dirty="0" smtClean="0"/>
              <a:t> </a:t>
            </a:r>
            <a:r>
              <a:rPr lang="sr-Latn-RS" b="1" dirty="0" smtClean="0"/>
              <a:t>delovanja metabolizma mikroorganizama koji se prirodno javljaju u okruženju .</a:t>
            </a:r>
          </a:p>
          <a:p>
            <a:r>
              <a:rPr lang="sr-Latn-RS" b="1" dirty="0" smtClean="0"/>
              <a:t>Pod određenim uslovima vlage, temperature i izloženosti kiseoniku, biodegradacija dovodi razgradnje  i degradacije polimernog materijala na netoksične i ekološki prihvatljive ostatke. </a:t>
            </a:r>
            <a:endParaRPr lang="en-US" b="1" dirty="0"/>
          </a:p>
        </p:txBody>
      </p:sp>
      <p:sp>
        <p:nvSpPr>
          <p:cNvPr id="9" name="TextBox 8"/>
          <p:cNvSpPr txBox="1"/>
          <p:nvPr/>
        </p:nvSpPr>
        <p:spPr>
          <a:xfrm>
            <a:off x="539552" y="2636912"/>
            <a:ext cx="3384376"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sr-Latn-RS" sz="2400" dirty="0" smtClean="0"/>
              <a:t>Polimeri sa bio - osnovom</a:t>
            </a:r>
            <a:endParaRPr lang="en-US" sz="2400" dirty="0"/>
          </a:p>
        </p:txBody>
      </p:sp>
      <p:sp>
        <p:nvSpPr>
          <p:cNvPr id="10" name="TextBox 9"/>
          <p:cNvSpPr txBox="1"/>
          <p:nvPr/>
        </p:nvSpPr>
        <p:spPr>
          <a:xfrm>
            <a:off x="628922" y="4315701"/>
            <a:ext cx="331236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x-none" sz="2400" smtClean="0"/>
              <a:t>Biodegradab</a:t>
            </a:r>
            <a:r>
              <a:rPr lang="en-US" sz="2400" dirty="0" err="1" smtClean="0"/>
              <a:t>ilni</a:t>
            </a:r>
            <a:r>
              <a:rPr lang="en-US" sz="2400" dirty="0" smtClean="0"/>
              <a:t> </a:t>
            </a:r>
            <a:endParaRPr lang="en-US" sz="2400" dirty="0"/>
          </a:p>
        </p:txBody>
      </p:sp>
      <p:sp>
        <p:nvSpPr>
          <p:cNvPr id="11" name="TextBox 10"/>
          <p:cNvSpPr txBox="1"/>
          <p:nvPr/>
        </p:nvSpPr>
        <p:spPr>
          <a:xfrm>
            <a:off x="755576" y="1124744"/>
            <a:ext cx="216024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x-none" sz="2400" smtClean="0"/>
              <a:t>Biop</a:t>
            </a:r>
            <a:r>
              <a:rPr lang="sr-Latn-RS" sz="2400" dirty="0" smtClean="0"/>
              <a:t>olimeri</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TotalTime>
  <Words>3693</Words>
  <Application>Microsoft Office PowerPoint</Application>
  <PresentationFormat>On-screen Show (4:3)</PresentationFormat>
  <Paragraphs>383</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POLIMERNI NANOKOMPOZITI KAO AMBALAŽNI  MATERIJALI ZA PAKOVANJE HRANE- IZAZOVI 21. VEKA</vt:lpstr>
      <vt:lpstr>Sadržaj</vt:lpstr>
      <vt:lpstr>Slide 3</vt:lpstr>
      <vt:lpstr>Globalno tržište polimera</vt:lpstr>
      <vt:lpstr> Trendovi razvoja ambalažnih materijala za pakovanje hrane </vt:lpstr>
      <vt:lpstr> Održivost </vt:lpstr>
      <vt:lpstr>Zahtevi održive ambalaže</vt:lpstr>
      <vt:lpstr>Slide 8</vt:lpstr>
      <vt:lpstr>Slide 9</vt:lpstr>
      <vt:lpstr>Biodegradabilni i polimeri sa bio-osnovom</vt:lpstr>
      <vt:lpstr>Šematski prikaz biopolimera na osnovu porekla i procesa nastajanja </vt:lpstr>
      <vt:lpstr>Slide 12</vt:lpstr>
      <vt:lpstr> Primene biopolimernih materijala </vt:lpstr>
      <vt:lpstr>Slide 14</vt:lpstr>
      <vt:lpstr>Slide 15</vt:lpstr>
      <vt:lpstr>Nedostaci biopolimernih plastičnih masa</vt:lpstr>
      <vt:lpstr>Polimerni nanokompoziti</vt:lpstr>
      <vt:lpstr>Koja je osnovna razlika između tradicionalnih polimernih kompozita i nanokompozita?</vt:lpstr>
      <vt:lpstr>Slide 19</vt:lpstr>
      <vt:lpstr>Slide 20</vt:lpstr>
      <vt:lpstr>Slide 21</vt:lpstr>
      <vt:lpstr>Slide 22</vt:lpstr>
      <vt:lpstr>Slide 23</vt:lpstr>
      <vt:lpstr>Nanočestice na bazi metala i metalnih oksida</vt:lpstr>
      <vt:lpstr> Nano prevlake (premazi) </vt:lpstr>
      <vt:lpstr>Slide 26</vt:lpstr>
      <vt:lpstr>Slide 27</vt:lpstr>
      <vt:lpstr> Bio nano vlakna </vt:lpstr>
      <vt:lpstr>Elektrospining tehnika</vt:lpstr>
      <vt:lpstr>Slide 30</vt:lpstr>
      <vt:lpstr>Slide 31</vt:lpstr>
      <vt:lpstr>Veća primena polimernih-nanokompozita Izazovi za Evropu</vt:lpstr>
      <vt:lpstr>Zaključak</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ECO-SUSTAINABLE FOOD  PACKAGING BY NANOMATERIALS</dc:title>
  <dc:creator>Branka</dc:creator>
  <cp:lastModifiedBy>Branka</cp:lastModifiedBy>
  <cp:revision>267</cp:revision>
  <dcterms:created xsi:type="dcterms:W3CDTF">2012-05-19T19:35:15Z</dcterms:created>
  <dcterms:modified xsi:type="dcterms:W3CDTF">2014-11-26T06:12:34Z</dcterms:modified>
</cp:coreProperties>
</file>