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28"/>
  </p:notesMasterIdLst>
  <p:sldIdLst>
    <p:sldId id="256" r:id="rId2"/>
    <p:sldId id="257" r:id="rId3"/>
    <p:sldId id="259" r:id="rId4"/>
    <p:sldId id="289" r:id="rId5"/>
    <p:sldId id="288" r:id="rId6"/>
    <p:sldId id="262" r:id="rId7"/>
    <p:sldId id="263" r:id="rId8"/>
    <p:sldId id="266" r:id="rId9"/>
    <p:sldId id="267" r:id="rId10"/>
    <p:sldId id="280" r:id="rId11"/>
    <p:sldId id="281" r:id="rId12"/>
    <p:sldId id="282" r:id="rId13"/>
    <p:sldId id="292" r:id="rId14"/>
    <p:sldId id="279" r:id="rId15"/>
    <p:sldId id="283" r:id="rId16"/>
    <p:sldId id="284" r:id="rId17"/>
    <p:sldId id="287" r:id="rId18"/>
    <p:sldId id="291" r:id="rId19"/>
    <p:sldId id="293" r:id="rId20"/>
    <p:sldId id="300" r:id="rId21"/>
    <p:sldId id="301" r:id="rId22"/>
    <p:sldId id="296" r:id="rId23"/>
    <p:sldId id="303" r:id="rId24"/>
    <p:sldId id="286" r:id="rId25"/>
    <p:sldId id="304" r:id="rId26"/>
    <p:sldId id="302" r:id="rId2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43" autoAdjust="0"/>
    <p:restoredTop sz="94591" autoAdjust="0"/>
  </p:normalViewPr>
  <p:slideViewPr>
    <p:cSldViewPr snapToGrid="0">
      <p:cViewPr varScale="1">
        <p:scale>
          <a:sx n="91" d="100"/>
          <a:sy n="91" d="100"/>
        </p:scale>
        <p:origin x="66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199C2-BFD6-4626-8E05-DDE38D4D6C05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96D3A-AA84-4B21-BDEB-B6CAB62F97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9300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96D3A-AA84-4B21-BDEB-B6CAB62F9735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1039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96D3A-AA84-4B21-BDEB-B6CAB62F9735}" type="slidenum">
              <a:rPr lang="hr-HR" smtClean="0"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9675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128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948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2856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1246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6057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6466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9508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1593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164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51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011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35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847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9760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885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058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5837F-13A5-4660-9AC2-2CCE01E34DBC}" type="datetimeFigureOut">
              <a:rPr lang="hr-HR" smtClean="0"/>
              <a:t>26.11.2014.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24A33B4-4584-44F0-9795-F8CFE8C4D48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687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3" r:id="rId13"/>
    <p:sldLayoutId id="2147483924" r:id="rId14"/>
    <p:sldLayoutId id="2147483925" r:id="rId15"/>
    <p:sldLayoutId id="21474839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misak@inet.h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78609" y="1458685"/>
            <a:ext cx="11404600" cy="4428309"/>
          </a:xfrm>
        </p:spPr>
        <p:txBody>
          <a:bodyPr>
            <a:normAutofit fontScale="90000"/>
          </a:bodyPr>
          <a:lstStyle/>
          <a:p>
            <a:r>
              <a:rPr lang="hr-HR" sz="4000" b="1" dirty="0">
                <a:solidFill>
                  <a:srgbClr val="CC3300"/>
                </a:solidFill>
              </a:rPr>
              <a:t>Ambalaža i polimerni materijali – stanje i pravci </a:t>
            </a:r>
            <a:r>
              <a:rPr lang="hr-HR" sz="4000" b="1" dirty="0" smtClean="0">
                <a:solidFill>
                  <a:srgbClr val="CC3300"/>
                </a:solidFill>
              </a:rPr>
              <a:t>razvoja</a:t>
            </a:r>
            <a:r>
              <a:rPr lang="hr-HR" b="1" dirty="0" smtClean="0">
                <a:solidFill>
                  <a:srgbClr val="CC3300"/>
                </a:solidFill>
              </a:rPr>
              <a:t/>
            </a:r>
            <a:br>
              <a:rPr lang="hr-HR" b="1" dirty="0" smtClean="0">
                <a:solidFill>
                  <a:srgbClr val="CC3300"/>
                </a:solidFill>
              </a:rPr>
            </a:br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93818" y="2951746"/>
            <a:ext cx="8174182" cy="3658059"/>
          </a:xfrm>
        </p:spPr>
        <p:txBody>
          <a:bodyPr/>
          <a:lstStyle/>
          <a:p>
            <a:r>
              <a:rPr lang="hr-HR" dirty="0" smtClean="0"/>
              <a:t>Dr.sc. Marica Mlinac </a:t>
            </a:r>
            <a:r>
              <a:rPr lang="hr-HR" dirty="0" err="1" smtClean="0"/>
              <a:t>Mišak</a:t>
            </a:r>
            <a:r>
              <a:rPr lang="hr-HR" dirty="0" smtClean="0"/>
              <a:t>, </a:t>
            </a:r>
            <a:r>
              <a:rPr lang="hr-HR" dirty="0" err="1" smtClean="0"/>
              <a:t>dipl.ing</a:t>
            </a:r>
            <a:r>
              <a:rPr lang="hr-HR" dirty="0" smtClean="0"/>
              <a:t>.</a:t>
            </a:r>
          </a:p>
          <a:p>
            <a:r>
              <a:rPr lang="hr-HR" dirty="0" smtClean="0"/>
              <a:t>Patent </a:t>
            </a:r>
            <a:r>
              <a:rPr lang="hr-HR" dirty="0" err="1" smtClean="0"/>
              <a:t>Portae</a:t>
            </a:r>
            <a:r>
              <a:rPr lang="hr-HR" dirty="0" smtClean="0"/>
              <a:t> </a:t>
            </a:r>
            <a:r>
              <a:rPr lang="hr-HR" dirty="0" err="1" smtClean="0"/>
              <a:t>j.d.o.o</a:t>
            </a:r>
            <a:r>
              <a:rPr lang="hr-HR" dirty="0" smtClean="0"/>
              <a:t>.</a:t>
            </a:r>
          </a:p>
          <a:p>
            <a:r>
              <a:rPr lang="hr-HR" dirty="0" smtClean="0"/>
              <a:t>Savjetodavni servis</a:t>
            </a:r>
          </a:p>
          <a:p>
            <a:r>
              <a:rPr lang="hr-HR" dirty="0" smtClean="0"/>
              <a:t>Zagreb</a:t>
            </a:r>
          </a:p>
          <a:p>
            <a:r>
              <a:rPr lang="hr-HR" dirty="0" smtClean="0">
                <a:solidFill>
                  <a:schemeClr val="accent1"/>
                </a:solidFill>
                <a:hlinkClick r:id="rId2"/>
              </a:rPr>
              <a:t>mmisak@inet.hr</a:t>
            </a:r>
            <a:endParaRPr lang="hr-HR" dirty="0" smtClean="0">
              <a:solidFill>
                <a:schemeClr val="accent1"/>
              </a:solidFill>
            </a:endParaRP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algn="ctr"/>
            <a:r>
              <a:rPr lang="hr-HR" b="1" dirty="0" smtClean="0">
                <a:solidFill>
                  <a:schemeClr val="accent1"/>
                </a:solidFill>
              </a:rPr>
              <a:t>Polimerni materijali i ambalaža, 26. studeni 2014., Zagreb</a:t>
            </a:r>
            <a:endParaRPr lang="hr-H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7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Polimerna ambalaža	-</a:t>
            </a:r>
            <a:r>
              <a:rPr lang="hr-HR" sz="3200" dirty="0" err="1" smtClean="0">
                <a:solidFill>
                  <a:srgbClr val="C00000"/>
                </a:solidFill>
              </a:rPr>
              <a:t>barijerna</a:t>
            </a:r>
            <a:r>
              <a:rPr lang="hr-HR" sz="3200" dirty="0" smtClean="0">
                <a:solidFill>
                  <a:srgbClr val="C00000"/>
                </a:solidFill>
              </a:rPr>
              <a:t> </a:t>
            </a:r>
            <a:r>
              <a:rPr lang="hr-HR" sz="3200" dirty="0">
                <a:solidFill>
                  <a:srgbClr val="C00000"/>
                </a:solidFill>
              </a:rPr>
              <a:t>svojstva 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15409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Brzina prijenosa vodene pare- WVTR</a:t>
            </a:r>
          </a:p>
          <a:p>
            <a:pPr lvl="1"/>
            <a:r>
              <a:rPr lang="hr-HR" sz="2000" dirty="0" smtClean="0"/>
              <a:t>Ovisi o brzini propusnosti kroz materijal i razlici tlaka vodene pare izvana i unutar </a:t>
            </a:r>
            <a:r>
              <a:rPr lang="hr-HR" sz="2000" dirty="0" err="1" smtClean="0"/>
              <a:t>pakovine</a:t>
            </a:r>
            <a:endParaRPr lang="hr-HR" sz="2000" dirty="0" smtClean="0"/>
          </a:p>
          <a:p>
            <a:pPr lvl="1"/>
            <a:r>
              <a:rPr lang="hr-HR" sz="2000" dirty="0" smtClean="0"/>
              <a:t>Brzina propusnosti je funkcija topivosti vode u polimeru i njegovom koeficijentu difuzije</a:t>
            </a:r>
          </a:p>
          <a:p>
            <a:pPr lvl="1"/>
            <a:r>
              <a:rPr lang="hr-HR" sz="2000" dirty="0" smtClean="0"/>
              <a:t>Topivost vode ovisi o interakciji polarne molekule vode i strukture polimerne molekule</a:t>
            </a:r>
          </a:p>
          <a:p>
            <a:pPr lvl="1"/>
            <a:r>
              <a:rPr lang="hr-HR" sz="2000" dirty="0" smtClean="0"/>
              <a:t>Difuzija ovisi o stupnju kristalnosti i sadržaju vlage u polimeru</a:t>
            </a:r>
          </a:p>
          <a:p>
            <a:pPr lvl="1"/>
            <a:r>
              <a:rPr lang="hr-HR" sz="2000" dirty="0" smtClean="0"/>
              <a:t>Što je viša kristalnost, niža je brzina difuzije</a:t>
            </a:r>
          </a:p>
          <a:p>
            <a:pPr lvl="1"/>
            <a:r>
              <a:rPr lang="hr-HR" sz="2000" dirty="0" smtClean="0"/>
              <a:t>WVTR ovisi o debljini materijala / pretpostavlja se da je odnos linearan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294417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751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Polimerna ambalaža</a:t>
            </a:r>
            <a:r>
              <a:rPr lang="hr-HR" sz="3200" dirty="0">
                <a:solidFill>
                  <a:srgbClr val="C00000"/>
                </a:solidFill>
              </a:rPr>
              <a:t>	</a:t>
            </a:r>
            <a:r>
              <a:rPr lang="hr-HR" sz="3200" dirty="0" smtClean="0">
                <a:solidFill>
                  <a:srgbClr val="C00000"/>
                </a:solidFill>
              </a:rPr>
              <a:t>-</a:t>
            </a:r>
            <a:r>
              <a:rPr lang="hr-HR" sz="3200" dirty="0" err="1" smtClean="0">
                <a:solidFill>
                  <a:srgbClr val="C00000"/>
                </a:solidFill>
              </a:rPr>
              <a:t>barijerna</a:t>
            </a:r>
            <a:r>
              <a:rPr lang="hr-HR" sz="3200" dirty="0" smtClean="0">
                <a:solidFill>
                  <a:srgbClr val="C00000"/>
                </a:solidFill>
              </a:rPr>
              <a:t> </a:t>
            </a:r>
            <a:r>
              <a:rPr lang="hr-HR" sz="3200" dirty="0">
                <a:solidFill>
                  <a:srgbClr val="C00000"/>
                </a:solidFill>
              </a:rPr>
              <a:t>svojstva 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55165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Propusnost plinova-O2,CO2, dušik</a:t>
            </a:r>
          </a:p>
          <a:p>
            <a:pPr lvl="1"/>
            <a:r>
              <a:rPr lang="hr-HR" sz="2000" dirty="0" smtClean="0"/>
              <a:t>Propusnost kisika je 6 puta veća od dušika </a:t>
            </a:r>
          </a:p>
          <a:p>
            <a:pPr lvl="1"/>
            <a:r>
              <a:rPr lang="hr-HR" sz="2000" dirty="0" smtClean="0"/>
              <a:t>Propusnost CO2 je 4 puta veća od kisika a 24 puta veća od dušika</a:t>
            </a:r>
          </a:p>
          <a:p>
            <a:pPr lvl="1"/>
            <a:r>
              <a:rPr lang="hr-HR" sz="2000" dirty="0" smtClean="0"/>
              <a:t>CO2 kao najveća molekula u odnosu na O2 i dušik ima najveći koeficijent propusnosti kroz polimerne filmove</a:t>
            </a:r>
          </a:p>
          <a:p>
            <a:pPr lvl="1"/>
            <a:r>
              <a:rPr lang="hr-HR" sz="2000" dirty="0" smtClean="0"/>
              <a:t>Čimbenici koji utječu na propusnost polimera:</a:t>
            </a:r>
          </a:p>
          <a:p>
            <a:pPr lvl="2"/>
            <a:r>
              <a:rPr lang="hr-HR" sz="1800" dirty="0" smtClean="0"/>
              <a:t>Kemijska narav polimera</a:t>
            </a:r>
          </a:p>
          <a:p>
            <a:pPr lvl="2"/>
            <a:r>
              <a:rPr lang="hr-HR" sz="1800" dirty="0" err="1" smtClean="0"/>
              <a:t>Mikrostruktura</a:t>
            </a:r>
            <a:r>
              <a:rPr lang="hr-HR" sz="1800" dirty="0" smtClean="0"/>
              <a:t> polimera – kristalnost, debljina filma, temperatura, relativna vlaga i hlapive supstance(monomeri)</a:t>
            </a:r>
          </a:p>
          <a:p>
            <a:pPr lvl="2"/>
            <a:r>
              <a:rPr lang="hr-HR" sz="1800" dirty="0" smtClean="0"/>
              <a:t>Dodatni slojevi kao: metalizacija, </a:t>
            </a:r>
            <a:r>
              <a:rPr lang="hr-HR" sz="1800" dirty="0" err="1" smtClean="0"/>
              <a:t>SIOx</a:t>
            </a:r>
            <a:r>
              <a:rPr lang="hr-HR" sz="1800" dirty="0" smtClean="0"/>
              <a:t>, </a:t>
            </a:r>
            <a:r>
              <a:rPr lang="hr-HR" sz="1800" dirty="0" err="1" smtClean="0"/>
              <a:t>AlOx</a:t>
            </a:r>
            <a:r>
              <a:rPr lang="hr-HR" sz="1800" dirty="0" smtClean="0"/>
              <a:t>,, </a:t>
            </a:r>
            <a:r>
              <a:rPr lang="hr-HR" sz="1800" dirty="0" err="1" smtClean="0"/>
              <a:t>PVdC</a:t>
            </a:r>
            <a:r>
              <a:rPr lang="hr-HR" sz="1800" dirty="0" smtClean="0"/>
              <a:t> i drugo</a:t>
            </a:r>
          </a:p>
          <a:p>
            <a:pPr lvl="1"/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24706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6080"/>
          </a:xfrm>
        </p:spPr>
        <p:txBody>
          <a:bodyPr>
            <a:normAutofit fontScale="90000"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Polimerna ambalaža</a:t>
            </a:r>
            <a:r>
              <a:rPr lang="hr-HR" sz="3200" dirty="0">
                <a:solidFill>
                  <a:srgbClr val="C00000"/>
                </a:solidFill>
              </a:rPr>
              <a:t>	</a:t>
            </a:r>
            <a:r>
              <a:rPr lang="hr-HR" sz="3200" dirty="0" smtClean="0">
                <a:solidFill>
                  <a:srgbClr val="C00000"/>
                </a:solidFill>
              </a:rPr>
              <a:t>-</a:t>
            </a:r>
            <a:br>
              <a:rPr lang="hr-HR" sz="3200" dirty="0" smtClean="0">
                <a:solidFill>
                  <a:srgbClr val="C00000"/>
                </a:solidFill>
              </a:rPr>
            </a:br>
            <a:r>
              <a:rPr lang="hr-HR" sz="3200" dirty="0">
                <a:solidFill>
                  <a:srgbClr val="C00000"/>
                </a:solidFill>
              </a:rPr>
              <a:t>	</a:t>
            </a:r>
            <a:r>
              <a:rPr lang="hr-HR" sz="3200" dirty="0" smtClean="0">
                <a:solidFill>
                  <a:srgbClr val="C00000"/>
                </a:solidFill>
              </a:rPr>
              <a:t>										</a:t>
            </a:r>
            <a:r>
              <a:rPr lang="hr-HR" sz="3200" dirty="0" err="1" smtClean="0">
                <a:solidFill>
                  <a:srgbClr val="C00000"/>
                </a:solidFill>
              </a:rPr>
              <a:t>barijerna</a:t>
            </a:r>
            <a:r>
              <a:rPr lang="hr-HR" sz="3200" dirty="0" smtClean="0">
                <a:solidFill>
                  <a:srgbClr val="C00000"/>
                </a:solidFill>
              </a:rPr>
              <a:t> </a:t>
            </a:r>
            <a:r>
              <a:rPr lang="hr-HR" sz="3200" dirty="0">
                <a:solidFill>
                  <a:srgbClr val="C00000"/>
                </a:solidFill>
              </a:rPr>
              <a:t>svojstva 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2200" dirty="0" smtClean="0">
                <a:solidFill>
                  <a:schemeClr val="accent1"/>
                </a:solidFill>
              </a:rPr>
              <a:t>Aluminijska folija</a:t>
            </a:r>
          </a:p>
          <a:p>
            <a:r>
              <a:rPr lang="hr-HR" sz="2200" dirty="0" err="1" smtClean="0">
                <a:solidFill>
                  <a:schemeClr val="accent1"/>
                </a:solidFill>
              </a:rPr>
              <a:t>Polietileni</a:t>
            </a:r>
            <a:r>
              <a:rPr lang="hr-HR" sz="2200" dirty="0" smtClean="0">
                <a:solidFill>
                  <a:schemeClr val="accent1"/>
                </a:solidFill>
              </a:rPr>
              <a:t>/</a:t>
            </a:r>
            <a:r>
              <a:rPr lang="hr-HR" sz="2200" dirty="0" err="1" smtClean="0">
                <a:solidFill>
                  <a:schemeClr val="accent1"/>
                </a:solidFill>
              </a:rPr>
              <a:t>LDPE,LlDPE</a:t>
            </a:r>
            <a:r>
              <a:rPr lang="hr-HR" sz="2200" dirty="0" smtClean="0">
                <a:solidFill>
                  <a:schemeClr val="accent1"/>
                </a:solidFill>
              </a:rPr>
              <a:t>, </a:t>
            </a:r>
            <a:r>
              <a:rPr lang="hr-HR" sz="2200" dirty="0" err="1" smtClean="0">
                <a:solidFill>
                  <a:schemeClr val="accent1"/>
                </a:solidFill>
              </a:rPr>
              <a:t>mLLDPE</a:t>
            </a:r>
            <a:r>
              <a:rPr lang="hr-HR" sz="2200" dirty="0" smtClean="0">
                <a:solidFill>
                  <a:schemeClr val="accent1"/>
                </a:solidFill>
              </a:rPr>
              <a:t>, HDPE</a:t>
            </a:r>
          </a:p>
          <a:p>
            <a:r>
              <a:rPr lang="hr-HR" sz="2200" dirty="0" err="1" smtClean="0">
                <a:solidFill>
                  <a:schemeClr val="accent1"/>
                </a:solidFill>
              </a:rPr>
              <a:t>Biaksijalno</a:t>
            </a:r>
            <a:r>
              <a:rPr lang="hr-HR" sz="2200" dirty="0" smtClean="0">
                <a:solidFill>
                  <a:schemeClr val="accent1"/>
                </a:solidFill>
              </a:rPr>
              <a:t> orijentirani PP-BOPP</a:t>
            </a:r>
          </a:p>
          <a:p>
            <a:r>
              <a:rPr lang="hr-HR" sz="2200" dirty="0" err="1" smtClean="0">
                <a:solidFill>
                  <a:schemeClr val="accent1"/>
                </a:solidFill>
              </a:rPr>
              <a:t>Biaksijalno</a:t>
            </a:r>
            <a:r>
              <a:rPr lang="hr-HR" sz="2200" dirty="0" smtClean="0">
                <a:solidFill>
                  <a:schemeClr val="accent1"/>
                </a:solidFill>
              </a:rPr>
              <a:t> orijentirani </a:t>
            </a:r>
            <a:r>
              <a:rPr lang="hr-HR" sz="2200" dirty="0" err="1" smtClean="0">
                <a:solidFill>
                  <a:schemeClr val="accent1"/>
                </a:solidFill>
              </a:rPr>
              <a:t>poliester</a:t>
            </a:r>
            <a:r>
              <a:rPr lang="hr-HR" sz="2200" dirty="0" smtClean="0">
                <a:solidFill>
                  <a:schemeClr val="accent1"/>
                </a:solidFill>
              </a:rPr>
              <a:t>-BOPET</a:t>
            </a:r>
          </a:p>
          <a:p>
            <a:r>
              <a:rPr lang="hr-HR" sz="2200" dirty="0" err="1" smtClean="0">
                <a:solidFill>
                  <a:schemeClr val="accent1"/>
                </a:solidFill>
              </a:rPr>
              <a:t>Biaksijalno</a:t>
            </a:r>
            <a:r>
              <a:rPr lang="hr-HR" sz="2200" dirty="0" smtClean="0">
                <a:solidFill>
                  <a:schemeClr val="accent1"/>
                </a:solidFill>
              </a:rPr>
              <a:t> orijentirani </a:t>
            </a:r>
            <a:r>
              <a:rPr lang="hr-HR" sz="2200" dirty="0" err="1" smtClean="0">
                <a:solidFill>
                  <a:schemeClr val="accent1"/>
                </a:solidFill>
              </a:rPr>
              <a:t>poliamid</a:t>
            </a:r>
            <a:r>
              <a:rPr lang="hr-HR" sz="2200" dirty="0" smtClean="0">
                <a:solidFill>
                  <a:schemeClr val="accent1"/>
                </a:solidFill>
              </a:rPr>
              <a:t>-BOPA/PA6, PA6,6</a:t>
            </a:r>
          </a:p>
          <a:p>
            <a:r>
              <a:rPr lang="hr-HR" sz="2200" dirty="0" smtClean="0">
                <a:solidFill>
                  <a:schemeClr val="accent1"/>
                </a:solidFill>
              </a:rPr>
              <a:t>Etilen(vinil) alkohol-EVOH</a:t>
            </a:r>
          </a:p>
          <a:p>
            <a:r>
              <a:rPr lang="hr-HR" sz="2200" dirty="0" err="1" smtClean="0">
                <a:solidFill>
                  <a:schemeClr val="accent1"/>
                </a:solidFill>
              </a:rPr>
              <a:t>poliviniliden</a:t>
            </a:r>
            <a:r>
              <a:rPr lang="hr-HR" sz="2200" dirty="0" smtClean="0">
                <a:solidFill>
                  <a:schemeClr val="accent1"/>
                </a:solidFill>
              </a:rPr>
              <a:t>(klorid) </a:t>
            </a:r>
            <a:r>
              <a:rPr lang="hr-HR" sz="2200" dirty="0" err="1" smtClean="0">
                <a:solidFill>
                  <a:schemeClr val="accent1"/>
                </a:solidFill>
              </a:rPr>
              <a:t>kopolimer-PVdC</a:t>
            </a:r>
            <a:endParaRPr lang="hr-HR" sz="2200" dirty="0" smtClean="0">
              <a:solidFill>
                <a:schemeClr val="accent1"/>
              </a:solidFill>
            </a:endParaRPr>
          </a:p>
          <a:p>
            <a:r>
              <a:rPr lang="hr-HR" sz="2200" dirty="0" smtClean="0">
                <a:solidFill>
                  <a:schemeClr val="accent1"/>
                </a:solidFill>
              </a:rPr>
              <a:t>Al-metalizirani sloj</a:t>
            </a:r>
          </a:p>
          <a:p>
            <a:r>
              <a:rPr lang="hr-HR" sz="2200" dirty="0" err="1" smtClean="0">
                <a:solidFill>
                  <a:schemeClr val="accent1"/>
                </a:solidFill>
              </a:rPr>
              <a:t>Oslojavanje</a:t>
            </a:r>
            <a:r>
              <a:rPr lang="hr-HR" sz="2200" dirty="0" smtClean="0">
                <a:solidFill>
                  <a:schemeClr val="accent1"/>
                </a:solidFill>
              </a:rPr>
              <a:t> </a:t>
            </a:r>
            <a:r>
              <a:rPr lang="hr-HR" sz="2200" dirty="0" err="1" smtClean="0">
                <a:solidFill>
                  <a:schemeClr val="accent1"/>
                </a:solidFill>
              </a:rPr>
              <a:t>SIOx,ALOx</a:t>
            </a:r>
            <a:endParaRPr lang="hr-HR" sz="2200" dirty="0" smtClean="0">
              <a:solidFill>
                <a:schemeClr val="accent1"/>
              </a:solidFill>
            </a:endParaRPr>
          </a:p>
          <a:p>
            <a:endParaRPr lang="hr-HR" sz="2200" dirty="0" smtClean="0">
              <a:solidFill>
                <a:schemeClr val="accent1"/>
              </a:solidFill>
            </a:endParaRPr>
          </a:p>
          <a:p>
            <a:endParaRPr lang="hr-HR" sz="2400" dirty="0" smtClean="0">
              <a:solidFill>
                <a:schemeClr val="accent1"/>
              </a:solidFill>
            </a:endParaRPr>
          </a:p>
          <a:p>
            <a:endParaRPr lang="hr-HR" sz="2400" dirty="0" smtClean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hr-HR" sz="2200" dirty="0" smtClean="0">
              <a:solidFill>
                <a:schemeClr val="tx1"/>
              </a:solidFill>
            </a:endParaRP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4586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76103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rgbClr val="C00000"/>
                </a:solidFill>
              </a:rPr>
              <a:t>Polimerna </a:t>
            </a:r>
            <a:r>
              <a:rPr lang="hr-HR" dirty="0" smtClean="0">
                <a:solidFill>
                  <a:srgbClr val="C00000"/>
                </a:solidFill>
              </a:rPr>
              <a:t>ambalaža-</a:t>
            </a:r>
            <a:r>
              <a:rPr lang="hr-HR" dirty="0">
                <a:solidFill>
                  <a:srgbClr val="C00000"/>
                </a:solidFill>
              </a:rPr>
              <a:t/>
            </a:r>
            <a:br>
              <a:rPr lang="hr-HR" dirty="0">
                <a:solidFill>
                  <a:srgbClr val="C00000"/>
                </a:solidFill>
              </a:rPr>
            </a:br>
            <a:r>
              <a:rPr lang="hr-HR" dirty="0">
                <a:solidFill>
                  <a:srgbClr val="C00000"/>
                </a:solidFill>
              </a:rPr>
              <a:t>							</a:t>
            </a:r>
            <a:r>
              <a:rPr lang="hr-HR" dirty="0" smtClean="0">
                <a:solidFill>
                  <a:srgbClr val="C00000"/>
                </a:solidFill>
              </a:rPr>
              <a:t>			</a:t>
            </a:r>
            <a:r>
              <a:rPr lang="hr-HR" dirty="0" err="1" smtClean="0">
                <a:solidFill>
                  <a:srgbClr val="C00000"/>
                </a:solidFill>
              </a:rPr>
              <a:t>barijerna</a:t>
            </a:r>
            <a:r>
              <a:rPr lang="hr-HR" dirty="0" smtClean="0">
                <a:solidFill>
                  <a:srgbClr val="C00000"/>
                </a:solidFill>
              </a:rPr>
              <a:t> </a:t>
            </a:r>
            <a:r>
              <a:rPr lang="hr-HR" dirty="0">
                <a:solidFill>
                  <a:srgbClr val="C00000"/>
                </a:solidFill>
              </a:rPr>
              <a:t>svojstva </a:t>
            </a:r>
            <a:br>
              <a:rPr lang="hr-HR" dirty="0">
                <a:solidFill>
                  <a:srgbClr val="C00000"/>
                </a:solidFill>
              </a:rPr>
            </a:br>
            <a:r>
              <a:rPr lang="hr-HR" dirty="0" smtClean="0">
                <a:solidFill>
                  <a:srgbClr val="C00000"/>
                </a:solidFill>
              </a:rPr>
              <a:t/>
            </a:r>
            <a:br>
              <a:rPr lang="hr-HR" dirty="0" smtClean="0">
                <a:solidFill>
                  <a:srgbClr val="C00000"/>
                </a:solidFill>
              </a:rPr>
            </a:br>
            <a:r>
              <a:rPr lang="hr-HR" sz="2000" b="1" dirty="0" smtClean="0"/>
              <a:t>Tablica </a:t>
            </a:r>
            <a:r>
              <a:rPr lang="hr-HR" sz="2000" b="1" dirty="0"/>
              <a:t>10. </a:t>
            </a:r>
            <a:r>
              <a:rPr lang="hr-HR" sz="2000" b="1" dirty="0" err="1"/>
              <a:t>Barijerna</a:t>
            </a:r>
            <a:r>
              <a:rPr lang="hr-HR" sz="2000" b="1" dirty="0"/>
              <a:t> svojstva ambalaže- </a:t>
            </a:r>
            <a:r>
              <a:rPr lang="hr-HR" sz="2000" b="1" dirty="0" smtClean="0"/>
              <a:t>standardni i bio-polimeri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4" name="Rezervirano mjesto sadržaja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0300" y="2414588"/>
            <a:ext cx="8229599" cy="392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370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1"/>
                </a:solidFill>
              </a:rPr>
              <a:t>Polimerna ambalaža – </a:t>
            </a:r>
            <a:br>
              <a:rPr lang="hr-HR" sz="3200" dirty="0" smtClean="0">
                <a:solidFill>
                  <a:schemeClr val="accent1"/>
                </a:solidFill>
              </a:rPr>
            </a:br>
            <a:r>
              <a:rPr lang="hr-HR" sz="3200" dirty="0">
                <a:solidFill>
                  <a:schemeClr val="accent1"/>
                </a:solidFill>
              </a:rPr>
              <a:t>	</a:t>
            </a:r>
            <a:r>
              <a:rPr lang="hr-HR" sz="3200" dirty="0" smtClean="0">
                <a:solidFill>
                  <a:schemeClr val="accent1"/>
                </a:solidFill>
              </a:rPr>
              <a:t>							modificirana atmosfera</a:t>
            </a:r>
            <a:endParaRPr lang="hr-HR" sz="3200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Modifikacija unutarnje atmosfere </a:t>
            </a:r>
            <a:r>
              <a:rPr lang="hr-HR" sz="2400" dirty="0" err="1" smtClean="0">
                <a:solidFill>
                  <a:schemeClr val="accent1"/>
                </a:solidFill>
              </a:rPr>
              <a:t>pakovine</a:t>
            </a:r>
            <a:r>
              <a:rPr lang="hr-HR" sz="2400" dirty="0" smtClean="0">
                <a:solidFill>
                  <a:schemeClr val="accent1"/>
                </a:solidFill>
              </a:rPr>
              <a:t> uključuje plinove:</a:t>
            </a:r>
          </a:p>
          <a:p>
            <a:pPr lvl="1"/>
            <a:r>
              <a:rPr lang="hr-HR" dirty="0" smtClean="0"/>
              <a:t>Dušik</a:t>
            </a:r>
          </a:p>
          <a:p>
            <a:pPr lvl="1"/>
            <a:r>
              <a:rPr lang="hr-HR" dirty="0" smtClean="0"/>
              <a:t>Ugljikov dioksid, CO2</a:t>
            </a:r>
          </a:p>
          <a:p>
            <a:pPr lvl="1"/>
            <a:r>
              <a:rPr lang="hr-HR" dirty="0" smtClean="0"/>
              <a:t>Kisik, O2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Prednosti: </a:t>
            </a:r>
          </a:p>
          <a:p>
            <a:pPr lvl="1"/>
            <a:r>
              <a:rPr lang="hr-HR" sz="1800" dirty="0" smtClean="0">
                <a:solidFill>
                  <a:schemeClr val="tx1"/>
                </a:solidFill>
              </a:rPr>
              <a:t>produženje vijeka trajanja proizvoda ( hrana i lijekovi)</a:t>
            </a:r>
          </a:p>
          <a:p>
            <a:pPr lvl="1"/>
            <a:r>
              <a:rPr lang="hr-HR" sz="1800" dirty="0" smtClean="0">
                <a:solidFill>
                  <a:schemeClr val="tx1"/>
                </a:solidFill>
              </a:rPr>
              <a:t>Smanjenje rasta </a:t>
            </a:r>
            <a:r>
              <a:rPr lang="hr-HR" sz="1800" dirty="0" smtClean="0">
                <a:solidFill>
                  <a:schemeClr val="tx1"/>
                </a:solidFill>
              </a:rPr>
              <a:t>mikroorganizama</a:t>
            </a:r>
            <a:endParaRPr lang="hr-HR" sz="1800" dirty="0" smtClean="0">
              <a:solidFill>
                <a:schemeClr val="tx1"/>
              </a:solidFill>
            </a:endParaRPr>
          </a:p>
          <a:p>
            <a:pPr lvl="1"/>
            <a:r>
              <a:rPr lang="hr-HR" sz="1800" dirty="0" smtClean="0">
                <a:solidFill>
                  <a:schemeClr val="tx1"/>
                </a:solidFill>
              </a:rPr>
              <a:t>Smanjenje klijavosti(povrće)</a:t>
            </a:r>
          </a:p>
          <a:p>
            <a:pPr lvl="1"/>
            <a:r>
              <a:rPr lang="hr-HR" sz="1800" dirty="0" smtClean="0">
                <a:solidFill>
                  <a:schemeClr val="tx1"/>
                </a:solidFill>
              </a:rPr>
              <a:t>Zadržavanje hranjivih vrijednosti proizvoda</a:t>
            </a:r>
          </a:p>
          <a:p>
            <a:pPr lvl="1"/>
            <a:r>
              <a:rPr lang="hr-HR" sz="1800" dirty="0" smtClean="0">
                <a:solidFill>
                  <a:schemeClr val="tx1"/>
                </a:solidFill>
              </a:rPr>
              <a:t>Zadržavanje boje i arome proizvoda</a:t>
            </a:r>
            <a:endParaRPr lang="hr-HR" sz="1800" dirty="0">
              <a:solidFill>
                <a:schemeClr val="tx1"/>
              </a:solidFill>
            </a:endParaRPr>
          </a:p>
          <a:p>
            <a:endParaRPr lang="hr-HR" sz="22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94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43325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1"/>
                </a:solidFill>
              </a:rPr>
              <a:t>Polimerna aktivna ambalaža-primjena</a:t>
            </a:r>
            <a:endParaRPr lang="hr-HR" sz="3200" dirty="0">
              <a:solidFill>
                <a:schemeClr val="accent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667435"/>
            <a:ext cx="8915400" cy="4243787"/>
          </a:xfrm>
        </p:spPr>
        <p:txBody>
          <a:bodyPr>
            <a:normAutofit/>
          </a:bodyPr>
          <a:lstStyle/>
          <a:p>
            <a:r>
              <a:rPr lang="hr-HR" sz="2400" dirty="0" err="1" smtClean="0">
                <a:solidFill>
                  <a:schemeClr val="accent1"/>
                </a:solidFill>
              </a:rPr>
              <a:t>Absorpcija</a:t>
            </a:r>
            <a:r>
              <a:rPr lang="hr-HR" sz="2400" dirty="0" smtClean="0">
                <a:solidFill>
                  <a:schemeClr val="accent1"/>
                </a:solidFill>
              </a:rPr>
              <a:t>/uklanjanje:</a:t>
            </a:r>
          </a:p>
          <a:p>
            <a:pPr lvl="1"/>
            <a:r>
              <a:rPr lang="hr-HR" sz="2000" dirty="0" smtClean="0"/>
              <a:t>Kisik, ugljikov dioksid, vlaga, etilen, mirisi, UV svjetlo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Otpuštanje/emisija:</a:t>
            </a:r>
          </a:p>
          <a:p>
            <a:pPr lvl="1"/>
            <a:r>
              <a:rPr lang="hr-HR" sz="2000" dirty="0" smtClean="0"/>
              <a:t>Etanol, ugljikov dioksid, antioksidanti, sumporni dioksid, mirisi, 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Kontrola temperature</a:t>
            </a:r>
          </a:p>
          <a:p>
            <a:pPr lvl="1"/>
            <a:r>
              <a:rPr lang="hr-HR" sz="2000" dirty="0" smtClean="0"/>
              <a:t>Samo-zagrijavanje, samo-hlađenje, osjetljivost na mikrovalne zrake, temperaturno osjetljiva ambalaža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Kontrola mikroorganizama</a:t>
            </a:r>
          </a:p>
          <a:p>
            <a:pPr lvl="1"/>
            <a:r>
              <a:rPr lang="hr-HR" sz="2000" dirty="0" smtClean="0">
                <a:solidFill>
                  <a:schemeClr val="tx1"/>
                </a:solidFill>
              </a:rPr>
              <a:t>Plijesni, gljivice, bakterije</a:t>
            </a:r>
          </a:p>
          <a:p>
            <a:pPr lvl="1"/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673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1"/>
                </a:solidFill>
              </a:rPr>
              <a:t>Polimerna aktivna ambalaža-</a:t>
            </a:r>
            <a:br>
              <a:rPr lang="hr-HR" sz="3200" dirty="0" smtClean="0">
                <a:solidFill>
                  <a:schemeClr val="accent1"/>
                </a:solidFill>
              </a:rPr>
            </a:br>
            <a:r>
              <a:rPr lang="hr-HR" sz="3200" dirty="0">
                <a:solidFill>
                  <a:schemeClr val="accent1"/>
                </a:solidFill>
              </a:rPr>
              <a:t>	</a:t>
            </a:r>
            <a:r>
              <a:rPr lang="hr-HR" sz="3200" dirty="0" smtClean="0">
                <a:solidFill>
                  <a:schemeClr val="accent1"/>
                </a:solidFill>
              </a:rPr>
              <a:t>									uklanjanje kisika, O2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455458"/>
          </a:xfrm>
        </p:spPr>
        <p:txBody>
          <a:bodyPr>
            <a:normAutofit fontScale="92500" lnSpcReduction="10000"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Povišeni sadržaj kisika unutar </a:t>
            </a:r>
            <a:r>
              <a:rPr lang="hr-HR" sz="2400" dirty="0" err="1" smtClean="0">
                <a:solidFill>
                  <a:schemeClr val="accent1"/>
                </a:solidFill>
              </a:rPr>
              <a:t>pakovine</a:t>
            </a:r>
            <a:r>
              <a:rPr lang="hr-HR" sz="2400" dirty="0" smtClean="0">
                <a:solidFill>
                  <a:schemeClr val="accent1"/>
                </a:solidFill>
              </a:rPr>
              <a:t> hrane uzrokuje:</a:t>
            </a:r>
          </a:p>
          <a:p>
            <a:pPr lvl="1"/>
            <a:r>
              <a:rPr lang="hr-HR" sz="2000" dirty="0" smtClean="0"/>
              <a:t>Rast mikroorganizama</a:t>
            </a:r>
          </a:p>
          <a:p>
            <a:pPr lvl="1"/>
            <a:r>
              <a:rPr lang="hr-HR" sz="2000" dirty="0" smtClean="0"/>
              <a:t>Gubitak mirisa i arome</a:t>
            </a:r>
          </a:p>
          <a:p>
            <a:pPr lvl="1"/>
            <a:r>
              <a:rPr lang="hr-HR" sz="2000" dirty="0" smtClean="0"/>
              <a:t>Promjena boje</a:t>
            </a:r>
          </a:p>
          <a:p>
            <a:pPr lvl="1"/>
            <a:r>
              <a:rPr lang="hr-HR" sz="2000" dirty="0" smtClean="0"/>
              <a:t>Gubitak hranjivih sastojaka</a:t>
            </a:r>
          </a:p>
          <a:p>
            <a:pPr lvl="1"/>
            <a:r>
              <a:rPr lang="hr-HR" sz="2000" dirty="0" smtClean="0"/>
              <a:t>Smanjenje vijeka trajanja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Postojeći načini uklanjanja kisika:</a:t>
            </a:r>
          </a:p>
          <a:p>
            <a:pPr lvl="1"/>
            <a:r>
              <a:rPr lang="hr-HR" sz="2000" dirty="0" smtClean="0"/>
              <a:t>Oksidacija željeznog praha</a:t>
            </a:r>
          </a:p>
          <a:p>
            <a:pPr lvl="1"/>
            <a:r>
              <a:rPr lang="hr-HR" sz="2000" dirty="0" smtClean="0"/>
              <a:t>Oksidacija askorbinske kiseline</a:t>
            </a:r>
          </a:p>
          <a:p>
            <a:pPr lvl="1"/>
            <a:r>
              <a:rPr lang="hr-HR" sz="2000" dirty="0" smtClean="0"/>
              <a:t>Fotosenzitivna oksidacija boja</a:t>
            </a:r>
          </a:p>
          <a:p>
            <a:pPr lvl="1"/>
            <a:r>
              <a:rPr lang="hr-HR" sz="2000" dirty="0" err="1" smtClean="0"/>
              <a:t>Enzimatska</a:t>
            </a:r>
            <a:r>
              <a:rPr lang="hr-HR" sz="2000" dirty="0" smtClean="0"/>
              <a:t> oksidacija i drugo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5203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315686"/>
            <a:ext cx="8911687" cy="1124494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accent1"/>
                </a:solidFill>
              </a:rPr>
              <a:t>Polimerna aktivna ambalaža-</a:t>
            </a:r>
            <a:br>
              <a:rPr lang="hr-HR" dirty="0" smtClean="0">
                <a:solidFill>
                  <a:schemeClr val="accent1"/>
                </a:solidFill>
              </a:rPr>
            </a:br>
            <a:r>
              <a:rPr lang="hr-HR" dirty="0">
                <a:solidFill>
                  <a:schemeClr val="accent1"/>
                </a:solidFill>
              </a:rPr>
              <a:t>	</a:t>
            </a:r>
            <a:r>
              <a:rPr lang="hr-HR" dirty="0" smtClean="0">
                <a:solidFill>
                  <a:schemeClr val="accent1"/>
                </a:solidFill>
              </a:rPr>
              <a:t>									funkcionalni dodaci</a:t>
            </a:r>
            <a:br>
              <a:rPr lang="hr-HR" dirty="0" smtClean="0">
                <a:solidFill>
                  <a:schemeClr val="accent1"/>
                </a:solidFill>
              </a:rPr>
            </a:br>
            <a:r>
              <a:rPr lang="hr-HR" dirty="0">
                <a:solidFill>
                  <a:schemeClr val="accent1"/>
                </a:solidFill>
              </a:rPr>
              <a:t/>
            </a:r>
            <a:br>
              <a:rPr lang="hr-HR" dirty="0">
                <a:solidFill>
                  <a:schemeClr val="accent1"/>
                </a:solidFill>
              </a:rPr>
            </a:br>
            <a:r>
              <a:rPr lang="hr-HR" sz="2000" b="1" dirty="0"/>
              <a:t>Tablica 13. </a:t>
            </a:r>
            <a:r>
              <a:rPr lang="hr-HR" sz="2000" b="1" dirty="0" smtClean="0"/>
              <a:t>Vrijednosni udio funkcionalnih </a:t>
            </a:r>
            <a:r>
              <a:rPr lang="hr-HR" sz="2000" b="1" dirty="0"/>
              <a:t>dodataka </a:t>
            </a:r>
            <a:br>
              <a:rPr lang="hr-HR" sz="2000" b="1" dirty="0"/>
            </a:br>
            <a:r>
              <a:rPr lang="hr-HR" sz="2000" b="1" dirty="0"/>
              <a:t>u plastičnoj ambalaži, EU 2013.</a:t>
            </a:r>
            <a:endParaRPr lang="hr-HR" sz="2000" dirty="0"/>
          </a:p>
        </p:txBody>
      </p:sp>
      <p:pic>
        <p:nvPicPr>
          <p:cNvPr id="4" name="Rezervirano mjesto sadržaja 3" descr="http://multibriefs.com/briefs/exclusive/0618barrier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300" y="2800350"/>
            <a:ext cx="7529241" cy="37655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3948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767097" y="595082"/>
            <a:ext cx="8911687" cy="961803"/>
          </a:xfrm>
        </p:spPr>
        <p:txBody>
          <a:bodyPr>
            <a:normAutofit fontScale="90000"/>
          </a:bodyPr>
          <a:lstStyle/>
          <a:p>
            <a:r>
              <a:rPr lang="hr-HR" sz="3200" dirty="0" smtClean="0">
                <a:solidFill>
                  <a:schemeClr val="accent1"/>
                </a:solidFill>
              </a:rPr>
              <a:t>Polimerna aktivna ambalaža- </a:t>
            </a:r>
            <a:br>
              <a:rPr lang="hr-HR" sz="3200" dirty="0" smtClean="0">
                <a:solidFill>
                  <a:schemeClr val="accent1"/>
                </a:solidFill>
              </a:rPr>
            </a:br>
            <a:r>
              <a:rPr lang="hr-HR" sz="3200" dirty="0">
                <a:solidFill>
                  <a:schemeClr val="accent1"/>
                </a:solidFill>
              </a:rPr>
              <a:t>	</a:t>
            </a:r>
            <a:r>
              <a:rPr lang="hr-HR" sz="3200" dirty="0" smtClean="0">
                <a:solidFill>
                  <a:schemeClr val="accent1"/>
                </a:solidFill>
              </a:rPr>
              <a:t>										ugljikov dioksid, CO2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32069"/>
          </a:xfrm>
        </p:spPr>
        <p:txBody>
          <a:bodyPr>
            <a:normAutofit fontScale="92500" lnSpcReduction="20000"/>
          </a:bodyPr>
          <a:lstStyle/>
          <a:p>
            <a:r>
              <a:rPr lang="hr-HR" sz="2800" dirty="0" smtClean="0">
                <a:solidFill>
                  <a:schemeClr val="accent1"/>
                </a:solidFill>
              </a:rPr>
              <a:t>Funkcionalno djelovanje CO2:</a:t>
            </a:r>
          </a:p>
          <a:p>
            <a:pPr lvl="1"/>
            <a:r>
              <a:rPr lang="hr-HR" sz="2200" dirty="0" smtClean="0"/>
              <a:t>Potiskuje i inhibira rast mikroorganizama</a:t>
            </a:r>
          </a:p>
          <a:p>
            <a:pPr lvl="1"/>
            <a:r>
              <a:rPr lang="hr-HR" sz="2200" dirty="0" smtClean="0"/>
              <a:t>Koncentracija CO2 od 60-80% vrlo djelotvorno inhibira rast mikroorganizama</a:t>
            </a:r>
          </a:p>
          <a:p>
            <a:pPr lvl="1"/>
            <a:r>
              <a:rPr lang="hr-HR" sz="2200" dirty="0" smtClean="0"/>
              <a:t>Difuzija</a:t>
            </a:r>
            <a:r>
              <a:rPr lang="hr-HR" sz="2200" dirty="0" smtClean="0"/>
              <a:t> </a:t>
            </a:r>
            <a:r>
              <a:rPr lang="hr-HR" sz="2200" dirty="0" smtClean="0"/>
              <a:t>CO2 kroz plastičnu ambalažu je 3-5 puta viša u odnosu na kisik </a:t>
            </a:r>
          </a:p>
          <a:p>
            <a:pPr lvl="1"/>
            <a:r>
              <a:rPr lang="hr-HR" sz="2200" dirty="0" smtClean="0"/>
              <a:t>Kod primjene CO2 potrebna je kontrola njegovog sadržaja</a:t>
            </a:r>
          </a:p>
          <a:p>
            <a:pPr lvl="1"/>
            <a:r>
              <a:rPr lang="hr-HR" sz="2200" dirty="0" smtClean="0"/>
              <a:t>Previsoki sadržaj CO2 uzrokuje djelomični </a:t>
            </a:r>
            <a:r>
              <a:rPr lang="hr-HR" sz="2200" dirty="0" err="1" smtClean="0"/>
              <a:t>potlak</a:t>
            </a:r>
            <a:r>
              <a:rPr lang="hr-HR" sz="2200" dirty="0" smtClean="0"/>
              <a:t> te dolazi do „kolapsa” ambalaže</a:t>
            </a:r>
          </a:p>
          <a:p>
            <a:pPr lvl="1"/>
            <a:r>
              <a:rPr lang="hr-HR" sz="2200" dirty="0" smtClean="0"/>
              <a:t>Visoki sadržaj CO2 uzrokuje promjene okusa - upotrebljava se uglavnom kod pakiranja:</a:t>
            </a:r>
          </a:p>
          <a:p>
            <a:pPr lvl="2"/>
            <a:r>
              <a:rPr lang="hr-HR" sz="2100" dirty="0" smtClean="0"/>
              <a:t>Svježeg mesa, mesa peradi, ribe i sireva</a:t>
            </a:r>
          </a:p>
          <a:p>
            <a:pPr lvl="1"/>
            <a:endParaRPr lang="hr-HR" sz="2000" dirty="0" smtClean="0"/>
          </a:p>
          <a:p>
            <a:pPr lvl="1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478652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1"/>
                </a:solidFill>
              </a:rPr>
              <a:t>Polimerna aktivna ambalaža- </a:t>
            </a:r>
            <a:br>
              <a:rPr lang="hr-HR" sz="3200" dirty="0" smtClean="0">
                <a:solidFill>
                  <a:schemeClr val="accent1"/>
                </a:solidFill>
              </a:rPr>
            </a:br>
            <a:r>
              <a:rPr lang="hr-HR" sz="3200" dirty="0">
                <a:solidFill>
                  <a:schemeClr val="accent1"/>
                </a:solidFill>
              </a:rPr>
              <a:t>	</a:t>
            </a:r>
            <a:r>
              <a:rPr lang="hr-HR" sz="3200" dirty="0" smtClean="0">
                <a:solidFill>
                  <a:schemeClr val="accent1"/>
                </a:solidFill>
              </a:rPr>
              <a:t>									antimikrobni dodaci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220028"/>
          </a:xfrm>
        </p:spPr>
        <p:txBody>
          <a:bodyPr>
            <a:normAutofit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Antimikrobni dodaci uključuju:</a:t>
            </a:r>
          </a:p>
          <a:p>
            <a:pPr lvl="1"/>
            <a:r>
              <a:rPr lang="hr-HR" sz="1800" dirty="0" smtClean="0"/>
              <a:t>Aditive</a:t>
            </a:r>
            <a:r>
              <a:rPr lang="hr-HR" sz="1800" dirty="0" smtClean="0"/>
              <a:t>, </a:t>
            </a:r>
            <a:r>
              <a:rPr lang="hr-HR" sz="1800" dirty="0" err="1" smtClean="0"/>
              <a:t>baktericine</a:t>
            </a:r>
            <a:r>
              <a:rPr lang="hr-HR" sz="1800" dirty="0" smtClean="0"/>
              <a:t>, enzime, organske kiseline, </a:t>
            </a:r>
            <a:r>
              <a:rPr lang="hr-HR" sz="1800" dirty="0" smtClean="0"/>
              <a:t>alkohole, polisaharide </a:t>
            </a:r>
            <a:r>
              <a:rPr lang="hr-HR" sz="1800" dirty="0" smtClean="0"/>
              <a:t>i drugo</a:t>
            </a:r>
            <a:endParaRPr lang="en-GB" sz="1800" dirty="0">
              <a:solidFill>
                <a:prstClr val="black"/>
              </a:solidFill>
            </a:endParaRPr>
          </a:p>
          <a:p>
            <a:r>
              <a:rPr lang="hr-HR" sz="2400" dirty="0" smtClean="0">
                <a:solidFill>
                  <a:schemeClr val="accent1"/>
                </a:solidFill>
              </a:rPr>
              <a:t>Primjena aditiva</a:t>
            </a:r>
          </a:p>
          <a:p>
            <a:pPr lvl="1"/>
            <a:r>
              <a:rPr lang="hr-HR" sz="1800" dirty="0" smtClean="0"/>
              <a:t>Dodaju se u polimernu ambalažu (PE,PP,EVOH, TPE)</a:t>
            </a:r>
          </a:p>
          <a:p>
            <a:pPr lvl="1"/>
            <a:r>
              <a:rPr lang="hr-HR" sz="1800" dirty="0" smtClean="0"/>
              <a:t>Savitljiva ambalaža/film, posude, višeslojne folije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Svojstva</a:t>
            </a:r>
          </a:p>
          <a:p>
            <a:pPr lvl="1"/>
            <a:r>
              <a:rPr lang="hr-HR" sz="1800" dirty="0" smtClean="0"/>
              <a:t>Produžuju vijek trajanja svježe hrane</a:t>
            </a:r>
          </a:p>
          <a:p>
            <a:pPr lvl="1"/>
            <a:r>
              <a:rPr lang="hr-HR" sz="1800" dirty="0" smtClean="0"/>
              <a:t>Inhibiraju rast gljivica, plijesni, bakterija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84894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89212" y="596401"/>
            <a:ext cx="8911687" cy="128089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/>
            </a:r>
            <a:br>
              <a:rPr lang="hr-HR" sz="3200" dirty="0" smtClean="0">
                <a:solidFill>
                  <a:srgbClr val="C00000"/>
                </a:solidFill>
              </a:rPr>
            </a:br>
            <a:r>
              <a:rPr lang="hr-HR" sz="3200" dirty="0" smtClean="0">
                <a:solidFill>
                  <a:srgbClr val="C00000"/>
                </a:solidFill>
              </a:rPr>
              <a:t>Sadržaj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90224"/>
          </a:xfrm>
        </p:spPr>
        <p:txBody>
          <a:bodyPr>
            <a:normAutofit/>
          </a:bodyPr>
          <a:lstStyle/>
          <a:p>
            <a:r>
              <a:rPr lang="hr-HR" sz="2400" dirty="0" smtClean="0"/>
              <a:t>Stanje tržišta ambalaže</a:t>
            </a:r>
          </a:p>
          <a:p>
            <a:r>
              <a:rPr lang="hr-HR" sz="2400" dirty="0" smtClean="0"/>
              <a:t>Ambalaža i njena uloga </a:t>
            </a:r>
          </a:p>
          <a:p>
            <a:r>
              <a:rPr lang="hr-HR" sz="2400" dirty="0" smtClean="0"/>
              <a:t>Polimerna ambalaža</a:t>
            </a:r>
          </a:p>
          <a:p>
            <a:pPr lvl="1"/>
            <a:r>
              <a:rPr lang="hr-HR" sz="2000" dirty="0" err="1" smtClean="0"/>
              <a:t>Barijerni</a:t>
            </a:r>
            <a:r>
              <a:rPr lang="hr-HR" sz="2000" dirty="0" smtClean="0"/>
              <a:t> polimerni materijali</a:t>
            </a:r>
          </a:p>
          <a:p>
            <a:pPr lvl="1"/>
            <a:r>
              <a:rPr lang="hr-HR" sz="2000" dirty="0" smtClean="0"/>
              <a:t>Ambalaža modificirane atmosfere ( MAP) (</a:t>
            </a:r>
            <a:r>
              <a:rPr lang="hr-HR" sz="2000" dirty="0" err="1" smtClean="0"/>
              <a:t>Modified</a:t>
            </a:r>
            <a:r>
              <a:rPr lang="hr-HR" sz="2000" dirty="0" smtClean="0"/>
              <a:t> </a:t>
            </a:r>
            <a:r>
              <a:rPr lang="hr-HR" sz="2000" dirty="0" err="1" smtClean="0"/>
              <a:t>atmosphere</a:t>
            </a:r>
            <a:r>
              <a:rPr lang="hr-HR" sz="2000" dirty="0" smtClean="0"/>
              <a:t> </a:t>
            </a:r>
            <a:r>
              <a:rPr lang="hr-HR" sz="2000" dirty="0" err="1" smtClean="0"/>
              <a:t>packaging</a:t>
            </a:r>
            <a:r>
              <a:rPr lang="hr-HR" sz="2000" dirty="0" smtClean="0"/>
              <a:t>)</a:t>
            </a:r>
            <a:endParaRPr lang="hr-HR" sz="2400" dirty="0" smtClean="0"/>
          </a:p>
          <a:p>
            <a:r>
              <a:rPr lang="hr-HR" sz="2400" dirty="0" smtClean="0"/>
              <a:t>Aktivna ambalaža</a:t>
            </a:r>
          </a:p>
          <a:p>
            <a:r>
              <a:rPr lang="hr-HR" sz="2400" dirty="0" smtClean="0"/>
              <a:t>Inteligentna ambalaža</a:t>
            </a:r>
          </a:p>
          <a:p>
            <a:pPr lvl="1"/>
            <a:endParaRPr lang="hr-HR" sz="2200" dirty="0" smtClean="0"/>
          </a:p>
          <a:p>
            <a:pPr lvl="1"/>
            <a:endParaRPr lang="hr-HR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pPr lvl="8"/>
            <a:endParaRPr lang="hr-HR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87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434340"/>
            <a:ext cx="8911687" cy="111506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accent1"/>
                </a:solidFill>
              </a:rPr>
              <a:t>Polimerna aktivna </a:t>
            </a:r>
            <a:r>
              <a:rPr lang="hr-HR" dirty="0">
                <a:solidFill>
                  <a:schemeClr val="accent1"/>
                </a:solidFill>
              </a:rPr>
              <a:t>ambalaža- </a:t>
            </a:r>
            <a:r>
              <a:rPr lang="hr-HR" dirty="0" smtClean="0">
                <a:solidFill>
                  <a:schemeClr val="accent1"/>
                </a:solidFill>
              </a:rPr>
              <a:t/>
            </a:r>
            <a:br>
              <a:rPr lang="hr-HR" dirty="0" smtClean="0">
                <a:solidFill>
                  <a:schemeClr val="accent1"/>
                </a:solidFill>
              </a:rPr>
            </a:br>
            <a:r>
              <a:rPr lang="hr-HR" dirty="0">
                <a:solidFill>
                  <a:schemeClr val="accent1"/>
                </a:solidFill>
              </a:rPr>
              <a:t>	</a:t>
            </a:r>
            <a:r>
              <a:rPr lang="hr-HR" dirty="0" smtClean="0">
                <a:solidFill>
                  <a:schemeClr val="accent1"/>
                </a:solidFill>
              </a:rPr>
              <a:t>									antimikrobni </a:t>
            </a:r>
            <a:r>
              <a:rPr lang="hr-HR" dirty="0">
                <a:solidFill>
                  <a:schemeClr val="accent1"/>
                </a:solidFill>
              </a:rPr>
              <a:t>dodaci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409700"/>
            <a:ext cx="8915400" cy="5283200"/>
          </a:xfrm>
        </p:spPr>
        <p:txBody>
          <a:bodyPr/>
          <a:lstStyle/>
          <a:p>
            <a:r>
              <a:rPr lang="hr-HR" sz="2400" dirty="0" smtClean="0">
                <a:solidFill>
                  <a:schemeClr val="accent1"/>
                </a:solidFill>
              </a:rPr>
              <a:t>Mehanizam djelovanja aktivne supstance </a:t>
            </a:r>
            <a:r>
              <a:rPr lang="hr-HR" dirty="0" smtClean="0"/>
              <a:t>:</a:t>
            </a:r>
          </a:p>
          <a:p>
            <a:pPr lvl="1"/>
            <a:r>
              <a:rPr lang="hr-HR" dirty="0" smtClean="0"/>
              <a:t>1.korak: aktivna supstanca narušava funkciju membrane stanice bakterija, gljivica, plijesni</a:t>
            </a:r>
          </a:p>
          <a:p>
            <a:pPr lvl="1"/>
            <a:r>
              <a:rPr lang="hr-HR" dirty="0" smtClean="0"/>
              <a:t>2.korak: aktivne supstance djeluju s enzimima i onemogućavaju ispravno funkcioniranje metabolizma stanice</a:t>
            </a:r>
          </a:p>
          <a:p>
            <a:pPr lvl="1"/>
            <a:endParaRPr lang="hr-HR" dirty="0"/>
          </a:p>
        </p:txBody>
      </p:sp>
      <p:pic>
        <p:nvPicPr>
          <p:cNvPr id="4" name="Picture 8" descr="Picture1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162301"/>
            <a:ext cx="6299200" cy="358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339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08201" y="320040"/>
            <a:ext cx="9396412" cy="101727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accent1"/>
                </a:solidFill>
              </a:rPr>
              <a:t>Polimerna aktivna </a:t>
            </a:r>
            <a:r>
              <a:rPr lang="hr-HR" dirty="0">
                <a:solidFill>
                  <a:schemeClr val="accent1"/>
                </a:solidFill>
              </a:rPr>
              <a:t>ambalaža- </a:t>
            </a:r>
            <a:r>
              <a:rPr lang="hr-HR" dirty="0" smtClean="0">
                <a:solidFill>
                  <a:schemeClr val="accent1"/>
                </a:solidFill>
              </a:rPr>
              <a:t/>
            </a:r>
            <a:br>
              <a:rPr lang="hr-HR" dirty="0" smtClean="0">
                <a:solidFill>
                  <a:schemeClr val="accent1"/>
                </a:solidFill>
              </a:rPr>
            </a:br>
            <a:r>
              <a:rPr lang="hr-HR" dirty="0">
                <a:solidFill>
                  <a:schemeClr val="accent1"/>
                </a:solidFill>
              </a:rPr>
              <a:t>	</a:t>
            </a:r>
            <a:r>
              <a:rPr lang="hr-HR" dirty="0" smtClean="0">
                <a:solidFill>
                  <a:schemeClr val="accent1"/>
                </a:solidFill>
              </a:rPr>
              <a:t>										antimikrobni dodaci</a:t>
            </a:r>
            <a:br>
              <a:rPr lang="hr-HR" dirty="0" smtClean="0">
                <a:solidFill>
                  <a:schemeClr val="accent1"/>
                </a:solidFill>
              </a:rPr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447800"/>
            <a:ext cx="8915400" cy="5410200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>
                <a:solidFill>
                  <a:schemeClr val="accent1"/>
                </a:solidFill>
              </a:rPr>
              <a:t>	</a:t>
            </a:r>
            <a:r>
              <a:rPr lang="hr-HR" sz="2400" dirty="0" smtClean="0">
                <a:solidFill>
                  <a:schemeClr val="accent1"/>
                </a:solidFill>
              </a:rPr>
              <a:t>Način aktiviranja antimikrobnih aditiva</a:t>
            </a:r>
          </a:p>
          <a:p>
            <a:pPr marL="800100" lvl="1" indent="-342900">
              <a:buAutoNum type="arabicPeriod"/>
            </a:pPr>
            <a:r>
              <a:rPr lang="hr-HR" dirty="0" smtClean="0"/>
              <a:t>Korak: zapakirana hrana otpušta vlagu unutar </a:t>
            </a:r>
            <a:r>
              <a:rPr lang="hr-HR" dirty="0" err="1" smtClean="0"/>
              <a:t>pakovine</a:t>
            </a:r>
            <a:endParaRPr lang="hr-HR" dirty="0" smtClean="0"/>
          </a:p>
          <a:p>
            <a:pPr marL="800100" lvl="1" indent="-342900">
              <a:buAutoNum type="arabicPeriod"/>
            </a:pPr>
            <a:r>
              <a:rPr lang="hr-HR" dirty="0" smtClean="0"/>
              <a:t>Korak: vlaga unutar </a:t>
            </a:r>
            <a:r>
              <a:rPr lang="hr-HR" dirty="0" err="1" smtClean="0"/>
              <a:t>pakovine</a:t>
            </a:r>
            <a:r>
              <a:rPr lang="hr-HR" dirty="0" smtClean="0"/>
              <a:t> koncentrirana je na površini ambalaže</a:t>
            </a:r>
          </a:p>
          <a:p>
            <a:pPr marL="800100" lvl="1" indent="-342900">
              <a:buAutoNum type="arabicPeriod"/>
            </a:pPr>
            <a:r>
              <a:rPr lang="hr-HR" dirty="0" smtClean="0"/>
              <a:t>Antimikrobne supstance se aktiviraju prisutnošću vlage na površini ambalaže i deaktiviraju mikroorganizme</a:t>
            </a:r>
          </a:p>
          <a:p>
            <a:pPr marL="457200" lvl="1" indent="0">
              <a:buNone/>
            </a:pPr>
            <a:endParaRPr lang="hr-HR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29099" y="3223260"/>
            <a:ext cx="5473701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6442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30401" y="342900"/>
            <a:ext cx="9574212" cy="105410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accent1"/>
                </a:solidFill>
              </a:rPr>
              <a:t>Polimerna aktivna </a:t>
            </a:r>
            <a:r>
              <a:rPr lang="hr-HR" dirty="0">
                <a:solidFill>
                  <a:schemeClr val="accent1"/>
                </a:solidFill>
              </a:rPr>
              <a:t>ambalaža- </a:t>
            </a:r>
            <a:r>
              <a:rPr lang="hr-HR" dirty="0" smtClean="0">
                <a:solidFill>
                  <a:schemeClr val="accent1"/>
                </a:solidFill>
              </a:rPr>
              <a:t/>
            </a:r>
            <a:br>
              <a:rPr lang="hr-HR" dirty="0" smtClean="0">
                <a:solidFill>
                  <a:schemeClr val="accent1"/>
                </a:solidFill>
              </a:rPr>
            </a:br>
            <a:r>
              <a:rPr lang="hr-HR" dirty="0">
                <a:solidFill>
                  <a:schemeClr val="accent1"/>
                </a:solidFill>
              </a:rPr>
              <a:t>	</a:t>
            </a:r>
            <a:r>
              <a:rPr lang="hr-HR" dirty="0" smtClean="0">
                <a:solidFill>
                  <a:schemeClr val="accent1"/>
                </a:solidFill>
              </a:rPr>
              <a:t>										antimikrobni </a:t>
            </a:r>
            <a:r>
              <a:rPr lang="hr-HR" dirty="0">
                <a:solidFill>
                  <a:schemeClr val="accent1"/>
                </a:solidFill>
              </a:rPr>
              <a:t>dodaci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2082800" y="1397000"/>
            <a:ext cx="9421812" cy="5461000"/>
          </a:xfrm>
        </p:spPr>
        <p:txBody>
          <a:bodyPr/>
          <a:lstStyle/>
          <a:p>
            <a:r>
              <a:rPr lang="hr-HR" sz="2400" dirty="0" smtClean="0">
                <a:solidFill>
                  <a:schemeClr val="accent1"/>
                </a:solidFill>
              </a:rPr>
              <a:t>Prikaz djelovanja antimikrobnih supstanci</a:t>
            </a:r>
          </a:p>
          <a:p>
            <a:pPr lvl="1"/>
            <a:r>
              <a:rPr lang="hr-HR" dirty="0" smtClean="0"/>
              <a:t>Uzorak kruha: bez dodataka i s dodacima antimikrobnih supstanci u </a:t>
            </a:r>
            <a:r>
              <a:rPr lang="hr-HR" dirty="0" err="1" smtClean="0"/>
              <a:t>pakovini</a:t>
            </a:r>
            <a:r>
              <a:rPr lang="hr-HR" dirty="0" smtClean="0"/>
              <a:t>:  </a:t>
            </a:r>
          </a:p>
          <a:p>
            <a:pPr marL="457200" lvl="1" indent="0">
              <a:buNone/>
            </a:pPr>
            <a:r>
              <a:rPr lang="hr-HR" dirty="0" smtClean="0"/>
              <a:t>6 dana nakon inokulacije s </a:t>
            </a:r>
            <a:r>
              <a:rPr lang="hr-HR" i="1" dirty="0" err="1" smtClean="0"/>
              <a:t>penicillium</a:t>
            </a:r>
            <a:r>
              <a:rPr lang="hr-HR" i="1" dirty="0" smtClean="0"/>
              <a:t> </a:t>
            </a:r>
            <a:r>
              <a:rPr lang="hr-HR" i="1" dirty="0" err="1" smtClean="0"/>
              <a:t>roqueforti</a:t>
            </a:r>
            <a:endParaRPr lang="hr-HR" i="1" dirty="0" smtClean="0"/>
          </a:p>
          <a:p>
            <a:pPr marL="457200" lvl="1" indent="0">
              <a:buNone/>
            </a:pPr>
            <a:endParaRPr lang="hr-HR" i="1" dirty="0"/>
          </a:p>
          <a:p>
            <a:pPr marL="457200" lvl="1" indent="0">
              <a:buNone/>
            </a:pPr>
            <a:endParaRPr lang="hr-HR" i="1" dirty="0" smtClean="0"/>
          </a:p>
          <a:p>
            <a:pPr marL="457200" lvl="1" indent="0">
              <a:buNone/>
            </a:pPr>
            <a:endParaRPr lang="hr-HR" i="1" dirty="0"/>
          </a:p>
          <a:p>
            <a:pPr marL="457200" lvl="1" indent="0">
              <a:buNone/>
            </a:pPr>
            <a:r>
              <a:rPr lang="hr-HR" i="1" dirty="0" smtClean="0">
                <a:solidFill>
                  <a:schemeClr val="accent1"/>
                </a:solidFill>
              </a:rPr>
              <a:t>Kontrola</a:t>
            </a:r>
          </a:p>
          <a:p>
            <a:pPr marL="457200" lvl="1" indent="0">
              <a:buNone/>
            </a:pPr>
            <a:endParaRPr lang="hr-HR" i="1" dirty="0"/>
          </a:p>
          <a:p>
            <a:pPr marL="457200" lvl="1" indent="0">
              <a:buNone/>
            </a:pPr>
            <a:endParaRPr lang="hr-HR" i="1" dirty="0" smtClean="0"/>
          </a:p>
          <a:p>
            <a:pPr marL="457200" lvl="1" indent="0">
              <a:buNone/>
            </a:pPr>
            <a:endParaRPr lang="hr-HR" i="1" dirty="0"/>
          </a:p>
          <a:p>
            <a:pPr marL="457200" lvl="1" indent="0">
              <a:buNone/>
            </a:pPr>
            <a:r>
              <a:rPr lang="hr-HR" i="1" dirty="0" smtClean="0">
                <a:solidFill>
                  <a:schemeClr val="accent1"/>
                </a:solidFill>
              </a:rPr>
              <a:t>S dodacima</a:t>
            </a:r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717800"/>
            <a:ext cx="6451600" cy="396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4780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69113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accent1"/>
                </a:solidFill>
              </a:rPr>
              <a:t>Inteligentna ambalaža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449977"/>
            <a:ext cx="8915400" cy="4990012"/>
          </a:xfrm>
        </p:spPr>
        <p:txBody>
          <a:bodyPr/>
          <a:lstStyle/>
          <a:p>
            <a:r>
              <a:rPr lang="hr-HR" sz="2400" dirty="0" smtClean="0">
                <a:solidFill>
                  <a:schemeClr val="accent1"/>
                </a:solidFill>
              </a:rPr>
              <a:t>Sustav nadzora stanja proizvoda unutar </a:t>
            </a:r>
            <a:r>
              <a:rPr lang="hr-HR" sz="2400" dirty="0" err="1" smtClean="0">
                <a:solidFill>
                  <a:schemeClr val="accent1"/>
                </a:solidFill>
              </a:rPr>
              <a:t>pakovine</a:t>
            </a:r>
            <a:r>
              <a:rPr lang="hr-HR" sz="2400" dirty="0" smtClean="0">
                <a:solidFill>
                  <a:schemeClr val="accent1"/>
                </a:solidFill>
              </a:rPr>
              <a:t>- (</a:t>
            </a:r>
            <a:r>
              <a:rPr lang="hr-HR" i="1" dirty="0" smtClean="0">
                <a:solidFill>
                  <a:schemeClr val="accent1"/>
                </a:solidFill>
              </a:rPr>
              <a:t>informacije prvenstveno za potrošača)</a:t>
            </a:r>
          </a:p>
          <a:p>
            <a:pPr lvl="1"/>
            <a:r>
              <a:rPr lang="hr-HR" sz="2000" dirty="0" smtClean="0"/>
              <a:t>Indikator promjene temperature- promjena boje</a:t>
            </a:r>
          </a:p>
          <a:p>
            <a:pPr lvl="1"/>
            <a:r>
              <a:rPr lang="hr-HR" sz="2000" dirty="0" smtClean="0"/>
              <a:t>Indikator promjene temperature i vremena (vrijeme trajanja proizvoda)-promjena boje</a:t>
            </a:r>
          </a:p>
          <a:p>
            <a:pPr lvl="1"/>
            <a:r>
              <a:rPr lang="hr-HR" sz="2000" dirty="0" smtClean="0"/>
              <a:t>Indikator sadržaja plina ( CO2, O2, N2)- promjena boja osjetljivih na plin</a:t>
            </a:r>
          </a:p>
          <a:p>
            <a:pPr lvl="1"/>
            <a:r>
              <a:rPr lang="hr-HR" sz="2000" dirty="0" smtClean="0"/>
              <a:t>Indikator  svježine proizvoda/pojava truljenja(pojava biogenih </a:t>
            </a:r>
            <a:r>
              <a:rPr lang="hr-HR" sz="2000" dirty="0" err="1" smtClean="0"/>
              <a:t>amina</a:t>
            </a:r>
            <a:r>
              <a:rPr lang="hr-HR" sz="2000" dirty="0" smtClean="0"/>
              <a:t>/meso</a:t>
            </a:r>
            <a:r>
              <a:rPr lang="hr-HR" dirty="0" smtClean="0"/>
              <a:t>)</a:t>
            </a:r>
          </a:p>
          <a:p>
            <a:pPr lvl="1"/>
            <a:r>
              <a:rPr lang="hr-HR" sz="2000" dirty="0" err="1" smtClean="0"/>
              <a:t>Biosenzori</a:t>
            </a:r>
            <a:r>
              <a:rPr lang="hr-HR" sz="2000" dirty="0" smtClean="0"/>
              <a:t> pojava plijesni, gljivica, bakterija ( svježe meso)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RFID ( Radio </a:t>
            </a:r>
            <a:r>
              <a:rPr lang="hr-HR" sz="2400" dirty="0" err="1" smtClean="0">
                <a:solidFill>
                  <a:schemeClr val="accent1"/>
                </a:solidFill>
              </a:rPr>
              <a:t>frequency</a:t>
            </a:r>
            <a:r>
              <a:rPr lang="hr-HR" sz="2400" dirty="0" smtClean="0">
                <a:solidFill>
                  <a:schemeClr val="accent1"/>
                </a:solidFill>
              </a:rPr>
              <a:t> </a:t>
            </a:r>
            <a:r>
              <a:rPr lang="hr-HR" sz="2400" dirty="0" err="1" smtClean="0">
                <a:solidFill>
                  <a:schemeClr val="accent1"/>
                </a:solidFill>
              </a:rPr>
              <a:t>identification</a:t>
            </a:r>
            <a:r>
              <a:rPr lang="hr-HR" sz="2400" dirty="0" smtClean="0">
                <a:solidFill>
                  <a:schemeClr val="accent1"/>
                </a:solidFill>
              </a:rPr>
              <a:t>)- budućnost!!</a:t>
            </a:r>
          </a:p>
          <a:p>
            <a:pPr lvl="1"/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0054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3947"/>
          </a:xfrm>
        </p:spPr>
        <p:txBody>
          <a:bodyPr>
            <a:normAutofit fontScale="90000"/>
          </a:bodyPr>
          <a:lstStyle/>
          <a:p>
            <a:r>
              <a:rPr lang="hr-HR" sz="3200" dirty="0">
                <a:solidFill>
                  <a:schemeClr val="accent1"/>
                </a:solidFill>
              </a:rPr>
              <a:t>Aktivna </a:t>
            </a:r>
            <a:r>
              <a:rPr lang="hr-HR" sz="3200" dirty="0" smtClean="0">
                <a:solidFill>
                  <a:schemeClr val="accent1"/>
                </a:solidFill>
              </a:rPr>
              <a:t>ambalaža</a:t>
            </a:r>
            <a:br>
              <a:rPr lang="hr-HR" sz="3200" dirty="0" smtClean="0">
                <a:solidFill>
                  <a:schemeClr val="accent1"/>
                </a:solidFill>
              </a:rPr>
            </a:br>
            <a:r>
              <a:rPr lang="hr-HR" sz="3200" dirty="0" smtClean="0">
                <a:solidFill>
                  <a:schemeClr val="accent1"/>
                </a:solidFill>
              </a:rPr>
              <a:t/>
            </a:r>
            <a:br>
              <a:rPr lang="hr-HR" sz="3200" dirty="0" smtClean="0">
                <a:solidFill>
                  <a:schemeClr val="accent1"/>
                </a:solidFill>
              </a:rPr>
            </a:br>
            <a:r>
              <a:rPr lang="hr-HR" sz="2000" b="1" dirty="0" smtClean="0"/>
              <a:t>Tablica </a:t>
            </a:r>
            <a:r>
              <a:rPr lang="hr-HR" sz="2000" b="1" dirty="0"/>
              <a:t>15. </a:t>
            </a:r>
            <a:r>
              <a:rPr lang="hr-HR" sz="2000" b="1" dirty="0" smtClean="0"/>
              <a:t>Rast vrijednosti </a:t>
            </a:r>
            <a:r>
              <a:rPr lang="hr-HR" sz="2000" b="1" dirty="0"/>
              <a:t>(x milijun $) </a:t>
            </a:r>
            <a:r>
              <a:rPr lang="hr-HR" sz="2000" b="1" dirty="0" smtClean="0"/>
              <a:t>sustava ambalaže u pakiranju hrane i pića </a:t>
            </a:r>
            <a:r>
              <a:rPr lang="hr-HR" sz="2000" b="1" dirty="0"/>
              <a:t>u periodu od </a:t>
            </a:r>
            <a:r>
              <a:rPr lang="hr-HR" sz="2000" b="1" dirty="0" smtClean="0"/>
              <a:t>2004.-2013</a:t>
            </a:r>
            <a:r>
              <a:rPr lang="hr-HR" sz="2000" b="1" dirty="0"/>
              <a:t>.</a:t>
            </a:r>
            <a:r>
              <a:rPr lang="hr-HR" sz="2400" dirty="0"/>
              <a:t/>
            </a:r>
            <a:br>
              <a:rPr lang="hr-HR" sz="2400" dirty="0"/>
            </a:br>
            <a:r>
              <a:rPr lang="hr-HR" sz="2800" dirty="0"/>
              <a:t/>
            </a:r>
            <a:br>
              <a:rPr lang="hr-HR" sz="2800" dirty="0"/>
            </a:br>
            <a:r>
              <a:rPr lang="hr-HR" sz="3200" dirty="0" smtClean="0">
                <a:solidFill>
                  <a:schemeClr val="accent1"/>
                </a:solidFill>
              </a:rPr>
              <a:t/>
            </a:r>
            <a:br>
              <a:rPr lang="hr-HR" sz="3200" dirty="0" smtClean="0">
                <a:solidFill>
                  <a:schemeClr val="accent1"/>
                </a:solidFill>
              </a:rPr>
            </a:br>
            <a:endParaRPr lang="hr-HR" sz="3200" dirty="0"/>
          </a:p>
        </p:txBody>
      </p:sp>
      <p:pic>
        <p:nvPicPr>
          <p:cNvPr id="4" name="Rezervirano mjesto sadržaja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2344853"/>
            <a:ext cx="7358876" cy="3721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866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89212" y="596401"/>
            <a:ext cx="8911687" cy="775199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Umjesto zaključka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90224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chemeClr val="accent1"/>
                </a:solidFill>
              </a:rPr>
              <a:t>Do 2020. godine nužno je:</a:t>
            </a:r>
          </a:p>
          <a:p>
            <a:pPr marL="0" indent="0">
              <a:buNone/>
            </a:pPr>
            <a:endParaRPr lang="hr-HR" sz="2400" b="1" dirty="0" smtClean="0"/>
          </a:p>
          <a:p>
            <a:r>
              <a:rPr lang="hr-HR" sz="2400" dirty="0">
                <a:solidFill>
                  <a:schemeClr val="accent1"/>
                </a:solidFill>
              </a:rPr>
              <a:t>zamijeniti </a:t>
            </a:r>
            <a:r>
              <a:rPr lang="hr-HR" sz="2400" b="1" dirty="0">
                <a:solidFill>
                  <a:srgbClr val="00B050"/>
                </a:solidFill>
              </a:rPr>
              <a:t>25%</a:t>
            </a:r>
            <a:r>
              <a:rPr lang="hr-HR" sz="2400" dirty="0">
                <a:solidFill>
                  <a:schemeClr val="accent1"/>
                </a:solidFill>
              </a:rPr>
              <a:t> plastika na osnovi fosilnih izvora, s obnovljivim plastikama na </a:t>
            </a:r>
            <a:r>
              <a:rPr lang="hr-HR" sz="2400" dirty="0" smtClean="0">
                <a:solidFill>
                  <a:schemeClr val="accent1"/>
                </a:solidFill>
              </a:rPr>
              <a:t>bio-osnovi </a:t>
            </a:r>
          </a:p>
          <a:p>
            <a:endParaRPr lang="hr-HR" sz="2400" dirty="0" smtClean="0">
              <a:solidFill>
                <a:schemeClr val="accent1"/>
              </a:solidFill>
            </a:endParaRPr>
          </a:p>
          <a:p>
            <a:r>
              <a:rPr lang="hr-HR" sz="2400" dirty="0">
                <a:solidFill>
                  <a:schemeClr val="accent1"/>
                </a:solidFill>
              </a:rPr>
              <a:t>smanjiti potrošnju plastične ambalaže za </a:t>
            </a:r>
            <a:r>
              <a:rPr lang="hr-HR" sz="2400" b="1" dirty="0">
                <a:solidFill>
                  <a:srgbClr val="00B050"/>
                </a:solidFill>
              </a:rPr>
              <a:t>20</a:t>
            </a:r>
            <a:r>
              <a:rPr lang="hr-HR" sz="2400" b="1" dirty="0" smtClean="0">
                <a:solidFill>
                  <a:srgbClr val="00B050"/>
                </a:solidFill>
              </a:rPr>
              <a:t>%</a:t>
            </a:r>
          </a:p>
          <a:p>
            <a:endParaRPr lang="hr-HR" sz="2400" dirty="0" smtClean="0">
              <a:solidFill>
                <a:schemeClr val="accent1"/>
              </a:solidFill>
            </a:endParaRPr>
          </a:p>
          <a:p>
            <a:r>
              <a:rPr lang="hr-HR" sz="2400" dirty="0" smtClean="0">
                <a:solidFill>
                  <a:schemeClr val="accent1"/>
                </a:solidFill>
              </a:rPr>
              <a:t>svesti </a:t>
            </a:r>
            <a:r>
              <a:rPr lang="hr-HR" sz="2400" dirty="0">
                <a:solidFill>
                  <a:schemeClr val="accent1"/>
                </a:solidFill>
              </a:rPr>
              <a:t>učešće plastičnog otpada odlaganjem na deponije na </a:t>
            </a:r>
            <a:r>
              <a:rPr lang="hr-HR" sz="2400" b="1" dirty="0">
                <a:solidFill>
                  <a:srgbClr val="00B050"/>
                </a:solidFill>
              </a:rPr>
              <a:t>0,5%.</a:t>
            </a:r>
          </a:p>
          <a:p>
            <a:pPr lvl="1"/>
            <a:endParaRPr lang="hr-HR" sz="2200" dirty="0" smtClean="0"/>
          </a:p>
          <a:p>
            <a:pPr lvl="1"/>
            <a:endParaRPr lang="hr-HR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endParaRPr lang="hr-HR" sz="2000" dirty="0" smtClean="0"/>
          </a:p>
          <a:p>
            <a:endParaRPr lang="hr-HR" sz="2000" dirty="0"/>
          </a:p>
          <a:p>
            <a:pPr lvl="8"/>
            <a:endParaRPr lang="hr-HR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2520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910084"/>
          </a:xfrm>
        </p:spPr>
        <p:txBody>
          <a:bodyPr/>
          <a:lstStyle/>
          <a:p>
            <a:r>
              <a:rPr lang="hr-HR" dirty="0" smtClean="0">
                <a:solidFill>
                  <a:schemeClr val="accent1"/>
                </a:solidFill>
              </a:rPr>
              <a:t/>
            </a:r>
            <a:br>
              <a:rPr lang="hr-HR" dirty="0" smtClean="0">
                <a:solidFill>
                  <a:schemeClr val="accent1"/>
                </a:solidFill>
              </a:rPr>
            </a:br>
            <a:r>
              <a:rPr lang="hr-HR" dirty="0" smtClean="0">
                <a:solidFill>
                  <a:schemeClr val="accent1"/>
                </a:solidFill>
              </a:rPr>
              <a:t>  </a:t>
            </a:r>
            <a:r>
              <a:rPr lang="hr-HR" sz="4400" dirty="0" smtClean="0">
                <a:solidFill>
                  <a:schemeClr val="accent1"/>
                </a:solidFill>
              </a:rPr>
              <a:t>Zahvaljujem na pažnji</a:t>
            </a:r>
            <a:endParaRPr lang="hr-HR" sz="44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259627_1389 not notified ppreach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38962" y="3593737"/>
            <a:ext cx="5238836" cy="2897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1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670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Stanje tržišta ambalaže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753849"/>
            <a:ext cx="8915400" cy="4751882"/>
          </a:xfrm>
        </p:spPr>
        <p:txBody>
          <a:bodyPr>
            <a:normAutofit fontScale="92500" lnSpcReduction="10000"/>
          </a:bodyPr>
          <a:lstStyle/>
          <a:p>
            <a:r>
              <a:rPr lang="hr-HR" sz="2600" dirty="0" smtClean="0">
                <a:solidFill>
                  <a:schemeClr val="accent1"/>
                </a:solidFill>
              </a:rPr>
              <a:t>Do 2020. rast tržišta ambalaže	:			4-5% godišnje</a:t>
            </a:r>
          </a:p>
          <a:p>
            <a:endParaRPr lang="hr-HR" sz="2600" dirty="0" smtClean="0">
              <a:solidFill>
                <a:schemeClr val="accent1"/>
              </a:solidFill>
            </a:endParaRPr>
          </a:p>
          <a:p>
            <a:r>
              <a:rPr lang="hr-HR" sz="2600" dirty="0" smtClean="0">
                <a:solidFill>
                  <a:schemeClr val="accent1"/>
                </a:solidFill>
              </a:rPr>
              <a:t>Do 2020. vrijednost industrije ambalaže:		1 trilijun $</a:t>
            </a:r>
          </a:p>
          <a:p>
            <a:endParaRPr lang="hr-HR" sz="2600" dirty="0" smtClean="0">
              <a:solidFill>
                <a:schemeClr val="accent1"/>
              </a:solidFill>
            </a:endParaRPr>
          </a:p>
          <a:p>
            <a:r>
              <a:rPr lang="hr-HR" sz="2600" dirty="0" smtClean="0">
                <a:solidFill>
                  <a:schemeClr val="accent1"/>
                </a:solidFill>
              </a:rPr>
              <a:t>Preko 50% svih proizvoda u EU je u plastičnoj ambalaži</a:t>
            </a:r>
          </a:p>
          <a:p>
            <a:endParaRPr lang="hr-HR" sz="2600" dirty="0" smtClean="0">
              <a:solidFill>
                <a:schemeClr val="accent1"/>
              </a:solidFill>
            </a:endParaRPr>
          </a:p>
          <a:p>
            <a:r>
              <a:rPr lang="hr-HR" sz="2600" dirty="0" smtClean="0">
                <a:solidFill>
                  <a:schemeClr val="accent1"/>
                </a:solidFill>
              </a:rPr>
              <a:t>U posljednjih 10 godina ukupna masa plastične ambalaže smanjena 28</a:t>
            </a:r>
            <a:r>
              <a:rPr lang="hr-HR" sz="2600" dirty="0" smtClean="0">
                <a:solidFill>
                  <a:schemeClr val="accent1"/>
                </a:solidFill>
              </a:rPr>
              <a:t>%</a:t>
            </a:r>
          </a:p>
          <a:p>
            <a:endParaRPr lang="hr-HR" sz="2600" dirty="0" smtClean="0">
              <a:solidFill>
                <a:schemeClr val="accent1"/>
              </a:solidFill>
            </a:endParaRPr>
          </a:p>
          <a:p>
            <a:r>
              <a:rPr lang="hr-HR" sz="2600" dirty="0" smtClean="0">
                <a:solidFill>
                  <a:schemeClr val="accent1"/>
                </a:solidFill>
              </a:rPr>
              <a:t>Pakiranje hrane i pića čini 50% ukupne vrijednosti ambalaže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8813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02870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rgbClr val="C00000"/>
                </a:solidFill>
              </a:rPr>
              <a:t>Stanje tržišta </a:t>
            </a:r>
            <a:r>
              <a:rPr lang="hr-HR" dirty="0" smtClean="0">
                <a:solidFill>
                  <a:srgbClr val="C00000"/>
                </a:solidFill>
              </a:rPr>
              <a:t>ambalaže</a:t>
            </a:r>
            <a:br>
              <a:rPr lang="hr-HR" dirty="0" smtClean="0">
                <a:solidFill>
                  <a:srgbClr val="C00000"/>
                </a:solidFill>
              </a:rPr>
            </a:br>
            <a:r>
              <a:rPr lang="hr-HR" dirty="0">
                <a:solidFill>
                  <a:srgbClr val="C00000"/>
                </a:solidFill>
              </a:rPr>
              <a:t/>
            </a:r>
            <a:br>
              <a:rPr lang="hr-HR" dirty="0">
                <a:solidFill>
                  <a:srgbClr val="C00000"/>
                </a:solidFill>
              </a:rPr>
            </a:br>
            <a:r>
              <a:rPr lang="hr-HR" sz="1800" b="1" i="1" dirty="0"/>
              <a:t>Tablica </a:t>
            </a:r>
            <a:r>
              <a:rPr lang="hr-HR" sz="1800" b="1" i="1" dirty="0" smtClean="0"/>
              <a:t>2. Potrošnja plastike u EU u 2012. godini</a:t>
            </a:r>
            <a:r>
              <a:rPr lang="hr-HR" sz="1800" dirty="0"/>
              <a:t/>
            </a:r>
            <a:br>
              <a:rPr lang="hr-HR" sz="1800" dirty="0"/>
            </a:br>
            <a:endParaRPr lang="hr-HR" sz="1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Tablica 3. Svjetski rast ambalaže do 2020.godine</a:t>
            </a:r>
            <a:endParaRPr kumimoji="0" lang="hr-H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Izvor:Pira Int,2010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546436"/>
              </p:ext>
            </p:extLst>
          </p:nvPr>
        </p:nvGraphicFramePr>
        <p:xfrm>
          <a:off x="2096429" y="1924331"/>
          <a:ext cx="8452625" cy="4242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1343"/>
                <a:gridCol w="3231282"/>
              </a:tblGrid>
              <a:tr h="5264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chemeClr val="bg1"/>
                          </a:solidFill>
                          <a:effectLst/>
                        </a:rPr>
                        <a:t>Područje primjene</a:t>
                      </a:r>
                      <a:endParaRPr lang="hr-HR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Udio potrošnje, %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Ambalaža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39,4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Građevinarstvo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20,3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Automobilska industrija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8,2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Elektro/elektronska industrija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5,5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6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Poljoprivreda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4,2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8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Ostalo/namještaj, kućanski uređaji, sport, zdravlje, sigurnost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22,4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13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457200"/>
            <a:ext cx="8911687" cy="1028700"/>
          </a:xfrm>
        </p:spPr>
        <p:txBody>
          <a:bodyPr>
            <a:normAutofit fontScale="90000"/>
          </a:bodyPr>
          <a:lstStyle/>
          <a:p>
            <a:r>
              <a:rPr lang="hr-HR" dirty="0">
                <a:solidFill>
                  <a:srgbClr val="C00000"/>
                </a:solidFill>
              </a:rPr>
              <a:t>Stanje tržišta </a:t>
            </a:r>
            <a:r>
              <a:rPr lang="hr-HR" dirty="0" smtClean="0">
                <a:solidFill>
                  <a:srgbClr val="C00000"/>
                </a:solidFill>
              </a:rPr>
              <a:t>ambalaže</a:t>
            </a:r>
            <a:br>
              <a:rPr lang="hr-HR" dirty="0" smtClean="0">
                <a:solidFill>
                  <a:srgbClr val="C00000"/>
                </a:solidFill>
              </a:rPr>
            </a:br>
            <a:r>
              <a:rPr lang="hr-HR" dirty="0">
                <a:solidFill>
                  <a:srgbClr val="C00000"/>
                </a:solidFill>
              </a:rPr>
              <a:t/>
            </a:r>
            <a:br>
              <a:rPr lang="hr-HR" dirty="0">
                <a:solidFill>
                  <a:srgbClr val="C00000"/>
                </a:solidFill>
              </a:rPr>
            </a:br>
            <a:r>
              <a:rPr lang="hr-HR" sz="1800" b="1" i="1" dirty="0"/>
              <a:t>Tablica 3. Svjetski rast ambalaže do 2020.godine</a:t>
            </a:r>
            <a:r>
              <a:rPr lang="hr-HR" sz="1800" dirty="0"/>
              <a:t/>
            </a:r>
            <a:br>
              <a:rPr lang="hr-HR" sz="1800" dirty="0"/>
            </a:br>
            <a:endParaRPr lang="hr-HR" sz="18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6512"/>
              </p:ext>
            </p:extLst>
          </p:nvPr>
        </p:nvGraphicFramePr>
        <p:xfrm>
          <a:off x="2413001" y="2349498"/>
          <a:ext cx="8445498" cy="3788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9878"/>
                <a:gridCol w="1965874"/>
                <a:gridCol w="1838447"/>
                <a:gridCol w="1511299"/>
              </a:tblGrid>
              <a:tr h="435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Tip ambalaže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2010 /vrijednost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2020/vrijednost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Godišnji </a:t>
                      </a:r>
                      <a:r>
                        <a:rPr lang="hr-HR" sz="1800" dirty="0" smtClean="0">
                          <a:effectLst/>
                        </a:rPr>
                        <a:t>rast </a:t>
                      </a:r>
                      <a:r>
                        <a:rPr lang="hr-HR" sz="1800" dirty="0">
                          <a:effectLst/>
                        </a:rPr>
                        <a:t>%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bilijun $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bilijun $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Kartonska ambalaža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210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280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</a:rPr>
                        <a:t>2,9</a:t>
                      </a:r>
                      <a:endParaRPr lang="hr-H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Čvrsta plastična ambalaža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144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250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</a:rPr>
                        <a:t>5,7</a:t>
                      </a:r>
                      <a:endParaRPr lang="hr-H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5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Savitljivi plastični film i folija, papir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130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200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</a:rPr>
                        <a:t>4,4</a:t>
                      </a:r>
                      <a:endParaRPr lang="hr-H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Metal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101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125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</a:rPr>
                        <a:t>2,2</a:t>
                      </a:r>
                      <a:endParaRPr lang="hr-H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Staklo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45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50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</a:rPr>
                        <a:t>1,1</a:t>
                      </a:r>
                      <a:endParaRPr lang="hr-H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Ostalo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40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45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tx1"/>
                          </a:solidFill>
                          <a:effectLst/>
                        </a:rPr>
                        <a:t>1,2</a:t>
                      </a:r>
                      <a:endParaRPr lang="hr-H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Tablica 3. Svjetski rast ambalaže do 2020.godine</a:t>
            </a:r>
            <a:endParaRPr kumimoji="0" lang="hr-HR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Izvor:Pira Int,2010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59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solidFill>
                  <a:srgbClr val="C00000"/>
                </a:solidFill>
              </a:rPr>
              <a:t>U</a:t>
            </a:r>
            <a:r>
              <a:rPr lang="hr-HR" sz="3200" dirty="0" smtClean="0">
                <a:solidFill>
                  <a:srgbClr val="C00000"/>
                </a:solidFill>
              </a:rPr>
              <a:t>loga ambalaže(1)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Ambalaža objedinjuje nekoliko kategorija ljudske djelatnosti: znanost, umjetnost i tehnologiju 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Ambalaža uključuje proces dizajniranja, marketing i proizvodnju 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Ambalaža je potpuno integrirana u svakodnevni život potrošača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Ambalaža je intelektualno vlasništvo u širem smislu i uključuje  </a:t>
            </a:r>
            <a:r>
              <a:rPr lang="hr-HR" sz="2400" dirty="0" err="1" smtClean="0">
                <a:solidFill>
                  <a:schemeClr val="accent1"/>
                </a:solidFill>
              </a:rPr>
              <a:t>brend</a:t>
            </a:r>
            <a:r>
              <a:rPr lang="hr-HR" sz="2400" dirty="0">
                <a:solidFill>
                  <a:schemeClr val="accent1"/>
                </a:solidFill>
              </a:rPr>
              <a:t> </a:t>
            </a:r>
            <a:r>
              <a:rPr lang="hr-HR" sz="2400" dirty="0" smtClean="0">
                <a:solidFill>
                  <a:schemeClr val="accent1"/>
                </a:solidFill>
              </a:rPr>
              <a:t>i industrijski dizajn</a:t>
            </a:r>
            <a:endParaRPr lang="hr-HR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42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Uloga ambalaže(2)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2600" dirty="0" smtClean="0">
                <a:solidFill>
                  <a:schemeClr val="accent1"/>
                </a:solidFill>
              </a:rPr>
              <a:t>Ambalaža </a:t>
            </a:r>
            <a:r>
              <a:rPr lang="hr-HR" sz="2600" dirty="0">
                <a:solidFill>
                  <a:schemeClr val="accent1"/>
                </a:solidFill>
              </a:rPr>
              <a:t>je vrlo važan globalni sektor industrije</a:t>
            </a:r>
            <a:r>
              <a:rPr lang="hr-HR" sz="2200" dirty="0"/>
              <a:t>:</a:t>
            </a:r>
          </a:p>
          <a:p>
            <a:pPr lvl="1"/>
            <a:r>
              <a:rPr lang="hr-HR" sz="2000" dirty="0"/>
              <a:t>P</a:t>
            </a:r>
            <a:r>
              <a:rPr lang="hr-HR" sz="2000" dirty="0" smtClean="0"/>
              <a:t>redstavlja oko 2% bruto nacionalnog proizvoda u razvijenim zemljama</a:t>
            </a:r>
          </a:p>
          <a:p>
            <a:r>
              <a:rPr lang="hr-HR" sz="2600" dirty="0" smtClean="0">
                <a:solidFill>
                  <a:schemeClr val="accent1"/>
                </a:solidFill>
              </a:rPr>
              <a:t>Proizvodnja ambalažnog materijala je višefunkcionalni proces i zahtijeva:</a:t>
            </a:r>
          </a:p>
          <a:p>
            <a:pPr lvl="1"/>
            <a:r>
              <a:rPr lang="hr-HR" sz="2000" dirty="0" smtClean="0"/>
              <a:t>Sigurnost proizvoda</a:t>
            </a:r>
          </a:p>
          <a:p>
            <a:pPr lvl="1"/>
            <a:r>
              <a:rPr lang="hr-HR" sz="2000" dirty="0" smtClean="0"/>
              <a:t>Produljenje vijeka trajanja proizvoda</a:t>
            </a:r>
          </a:p>
          <a:p>
            <a:pPr lvl="1"/>
            <a:r>
              <a:rPr lang="hr-HR" sz="2000" dirty="0" smtClean="0"/>
              <a:t>Prihvatljivost troškova</a:t>
            </a:r>
          </a:p>
          <a:p>
            <a:pPr lvl="1"/>
            <a:r>
              <a:rPr lang="hr-HR" sz="2000" dirty="0" smtClean="0"/>
              <a:t>Zaštitu okoliša</a:t>
            </a:r>
          </a:p>
          <a:p>
            <a:pPr lvl="1"/>
            <a:r>
              <a:rPr lang="hr-HR" sz="2000" dirty="0" smtClean="0"/>
              <a:t>Prihvatljivost i zadovoljstvo potrošača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739188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solidFill>
                  <a:srgbClr val="C00000"/>
                </a:solidFill>
              </a:rPr>
              <a:t>Uloga ambalaže </a:t>
            </a:r>
            <a:r>
              <a:rPr lang="hr-HR" sz="3200" dirty="0" smtClean="0">
                <a:solidFill>
                  <a:srgbClr val="C00000"/>
                </a:solidFill>
              </a:rPr>
              <a:t>(3)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177748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>
                <a:solidFill>
                  <a:schemeClr val="accent1"/>
                </a:solidFill>
              </a:rPr>
              <a:t>Primarna uloga ambalaže</a:t>
            </a:r>
          </a:p>
          <a:p>
            <a:pPr lvl="1"/>
            <a:r>
              <a:rPr lang="hr-HR" sz="2200" dirty="0" smtClean="0"/>
              <a:t>Umanjiti prijenos topline i svjetla</a:t>
            </a:r>
          </a:p>
          <a:p>
            <a:pPr lvl="1"/>
            <a:r>
              <a:rPr lang="hr-HR" sz="2200" dirty="0" smtClean="0"/>
              <a:t>Zaštititi prijenos plina izvana prema unutra i obrnuto</a:t>
            </a:r>
          </a:p>
          <a:p>
            <a:pPr lvl="1"/>
            <a:r>
              <a:rPr lang="hr-HR" sz="2200" dirty="0" smtClean="0"/>
              <a:t>Očuvati kvalitetu proizvoda</a:t>
            </a:r>
          </a:p>
          <a:p>
            <a:pPr lvl="1"/>
            <a:r>
              <a:rPr lang="hr-HR" sz="2200" dirty="0" smtClean="0"/>
              <a:t>Zaštititi fizičko oštećenje izvana</a:t>
            </a:r>
          </a:p>
          <a:p>
            <a:pPr lvl="1"/>
            <a:r>
              <a:rPr lang="hr-HR" sz="2200" dirty="0" smtClean="0"/>
              <a:t>Zaštititi kontaminaciju prašinom</a:t>
            </a:r>
          </a:p>
          <a:p>
            <a:r>
              <a:rPr lang="hr-HR" sz="2400" dirty="0" smtClean="0">
                <a:solidFill>
                  <a:schemeClr val="accent1"/>
                </a:solidFill>
              </a:rPr>
              <a:t>Sekundarna uloga ambalaže</a:t>
            </a:r>
          </a:p>
          <a:p>
            <a:pPr lvl="1"/>
            <a:r>
              <a:rPr lang="hr-HR" sz="2200" dirty="0" smtClean="0"/>
              <a:t>Olakšati distribuciju proizvoda do potrošača</a:t>
            </a:r>
          </a:p>
          <a:p>
            <a:pPr lvl="1"/>
            <a:r>
              <a:rPr lang="hr-HR" sz="2200" dirty="0" err="1" smtClean="0"/>
              <a:t>Vizuelna</a:t>
            </a:r>
            <a:r>
              <a:rPr lang="hr-HR" sz="2200" dirty="0" smtClean="0"/>
              <a:t> </a:t>
            </a:r>
            <a:r>
              <a:rPr lang="hr-HR" sz="2200" dirty="0" smtClean="0"/>
              <a:t>komunikacija s potrošačem</a:t>
            </a:r>
          </a:p>
          <a:p>
            <a:pPr lvl="1"/>
            <a:endParaRPr lang="hr-HR" sz="2200" dirty="0" smtClean="0"/>
          </a:p>
        </p:txBody>
      </p:sp>
    </p:spTree>
    <p:extLst>
      <p:ext uri="{BB962C8B-B14F-4D97-AF65-F5344CB8AC3E}">
        <p14:creationId xmlns:p14="http://schemas.microsoft.com/office/powerpoint/2010/main" val="3894498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7500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rgbClr val="C00000"/>
                </a:solidFill>
              </a:rPr>
              <a:t>Polimerna ambalaža- kriteriji odabira</a:t>
            </a:r>
            <a:endParaRPr lang="hr-HR" sz="3200" dirty="0">
              <a:solidFill>
                <a:srgbClr val="C0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1717963"/>
            <a:ext cx="8915400" cy="4669585"/>
          </a:xfrm>
        </p:spPr>
        <p:txBody>
          <a:bodyPr>
            <a:normAutofit/>
          </a:bodyPr>
          <a:lstStyle/>
          <a:p>
            <a:r>
              <a:rPr lang="hr-HR" sz="2200" dirty="0" smtClean="0"/>
              <a:t>Zaštita proizvoda</a:t>
            </a:r>
          </a:p>
          <a:p>
            <a:r>
              <a:rPr lang="hr-HR" sz="2200" dirty="0" smtClean="0"/>
              <a:t>Kompatibilnost ambalaže i proizvoda</a:t>
            </a:r>
          </a:p>
          <a:p>
            <a:r>
              <a:rPr lang="hr-HR" sz="2200" dirty="0" smtClean="0"/>
              <a:t>Zdravstvena ispravnost</a:t>
            </a:r>
          </a:p>
          <a:p>
            <a:r>
              <a:rPr lang="hr-HR" sz="2200" dirty="0" smtClean="0"/>
              <a:t>Mogućnost dekoracije</a:t>
            </a:r>
          </a:p>
          <a:p>
            <a:r>
              <a:rPr lang="hr-HR" sz="2200" dirty="0" smtClean="0"/>
              <a:t>Oprema za proizvodnju</a:t>
            </a:r>
          </a:p>
          <a:p>
            <a:r>
              <a:rPr lang="hr-HR" sz="2200" dirty="0" smtClean="0"/>
              <a:t>Sposobnost zavarivanja</a:t>
            </a:r>
          </a:p>
          <a:p>
            <a:r>
              <a:rPr lang="hr-HR" sz="2200" dirty="0" smtClean="0"/>
              <a:t>Čvrstoća</a:t>
            </a:r>
          </a:p>
          <a:p>
            <a:r>
              <a:rPr lang="hr-HR" sz="2200" dirty="0" smtClean="0"/>
              <a:t>Zakonski propisi</a:t>
            </a:r>
          </a:p>
          <a:p>
            <a:r>
              <a:rPr lang="hr-HR" sz="2200" dirty="0" smtClean="0"/>
              <a:t>Dostupnost materijala</a:t>
            </a:r>
          </a:p>
          <a:p>
            <a:r>
              <a:rPr lang="hr-HR" sz="2200" dirty="0" smtClean="0"/>
              <a:t>Cijena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24512510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14166</TotalTime>
  <Words>979</Words>
  <Application>Microsoft Office PowerPoint</Application>
  <PresentationFormat>Široki zaslon</PresentationFormat>
  <Paragraphs>256</Paragraphs>
  <Slides>26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 3</vt:lpstr>
      <vt:lpstr>Pramen</vt:lpstr>
      <vt:lpstr>Ambalaža i polimerni materijali – stanje i pravci razvoja    </vt:lpstr>
      <vt:lpstr> Sadržaj</vt:lpstr>
      <vt:lpstr>Stanje tržišta ambalaže</vt:lpstr>
      <vt:lpstr>Stanje tržišta ambalaže  Tablica 2. Potrošnja plastike u EU u 2012. godini </vt:lpstr>
      <vt:lpstr>Stanje tržišta ambalaže  Tablica 3. Svjetski rast ambalaže do 2020.godine </vt:lpstr>
      <vt:lpstr>Uloga ambalaže(1)</vt:lpstr>
      <vt:lpstr>Uloga ambalaže(2)</vt:lpstr>
      <vt:lpstr>Uloga ambalaže (3)</vt:lpstr>
      <vt:lpstr>Polimerna ambalaža- kriteriji odabira</vt:lpstr>
      <vt:lpstr>Polimerna ambalaža -barijerna svojstva </vt:lpstr>
      <vt:lpstr>Polimerna ambalaža -barijerna svojstva </vt:lpstr>
      <vt:lpstr>Polimerna ambalaža -            barijerna svojstva </vt:lpstr>
      <vt:lpstr>Polimerna ambalaža-           barijerna svojstva   Tablica 10. Barijerna svojstva ambalaže- standardni i bio-polimeri </vt:lpstr>
      <vt:lpstr>Polimerna ambalaža –          modificirana atmosfera</vt:lpstr>
      <vt:lpstr>Polimerna aktivna ambalaža-primjena</vt:lpstr>
      <vt:lpstr>Polimerna aktivna ambalaža-           uklanjanje kisika, O2</vt:lpstr>
      <vt:lpstr>Polimerna aktivna ambalaža-           funkcionalni dodaci  Tablica 13. Vrijednosni udio funkcionalnih dodataka  u plastičnoj ambalaži, EU 2013.</vt:lpstr>
      <vt:lpstr>Polimerna aktivna ambalaža-             ugljikov dioksid, CO2</vt:lpstr>
      <vt:lpstr>Polimerna aktivna ambalaža-            antimikrobni dodaci</vt:lpstr>
      <vt:lpstr>Polimerna aktivna ambalaža-            antimikrobni dodaci</vt:lpstr>
      <vt:lpstr>Polimerna aktivna ambalaža-             antimikrobni dodaci </vt:lpstr>
      <vt:lpstr>Polimerna aktivna ambalaža-             antimikrobni dodaci</vt:lpstr>
      <vt:lpstr>Inteligentna ambalaža</vt:lpstr>
      <vt:lpstr>Aktivna ambalaža  Tablica 15. Rast vrijednosti (x milijun $) sustava ambalaže u pakiranju hrane i pića u periodu od 2004.-2013.   </vt:lpstr>
      <vt:lpstr>Umjesto zaključka</vt:lpstr>
      <vt:lpstr>   Zahvaljujem na pažnji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Ambalaža i polimerni materijali – stanje i pravci razvoja</dc:title>
  <dc:creator>Patent Portae</dc:creator>
  <cp:lastModifiedBy>Patent Portae</cp:lastModifiedBy>
  <cp:revision>227</cp:revision>
  <dcterms:created xsi:type="dcterms:W3CDTF">2014-11-15T20:50:04Z</dcterms:created>
  <dcterms:modified xsi:type="dcterms:W3CDTF">2014-11-26T07:43:46Z</dcterms:modified>
</cp:coreProperties>
</file>