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731" r:id="rId2"/>
    <p:sldId id="446" r:id="rId3"/>
    <p:sldId id="421" r:id="rId4"/>
    <p:sldId id="404" r:id="rId5"/>
    <p:sldId id="348" r:id="rId6"/>
    <p:sldId id="426" r:id="rId7"/>
    <p:sldId id="406" r:id="rId8"/>
    <p:sldId id="507" r:id="rId9"/>
    <p:sldId id="545" r:id="rId10"/>
    <p:sldId id="546" r:id="rId11"/>
    <p:sldId id="684" r:id="rId12"/>
    <p:sldId id="708" r:id="rId13"/>
    <p:sldId id="709" r:id="rId14"/>
    <p:sldId id="710" r:id="rId15"/>
    <p:sldId id="729" r:id="rId16"/>
    <p:sldId id="330" r:id="rId17"/>
    <p:sldId id="730" r:id="rId18"/>
    <p:sldId id="728" r:id="rId19"/>
    <p:sldId id="350" r:id="rId20"/>
    <p:sldId id="525" r:id="rId21"/>
    <p:sldId id="332" r:id="rId22"/>
    <p:sldId id="431" r:id="rId23"/>
    <p:sldId id="333" r:id="rId24"/>
    <p:sldId id="351" r:id="rId25"/>
    <p:sldId id="334" r:id="rId26"/>
    <p:sldId id="335" r:id="rId27"/>
    <p:sldId id="439" r:id="rId28"/>
    <p:sldId id="441" r:id="rId29"/>
    <p:sldId id="379" r:id="rId30"/>
    <p:sldId id="461" r:id="rId31"/>
    <p:sldId id="617" r:id="rId32"/>
    <p:sldId id="308" r:id="rId3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AA3C"/>
    <a:srgbClr val="0033CC"/>
    <a:srgbClr val="008080"/>
    <a:srgbClr val="339966"/>
    <a:srgbClr val="000099"/>
    <a:srgbClr val="FFCC66"/>
    <a:srgbClr val="33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Srednji stil 4 - Isticanj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58" autoAdjust="0"/>
  </p:normalViewPr>
  <p:slideViewPr>
    <p:cSldViewPr>
      <p:cViewPr>
        <p:scale>
          <a:sx n="126" d="100"/>
          <a:sy n="126" d="100"/>
        </p:scale>
        <p:origin x="-111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16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3CEC3-4464-4610-99A1-4CEC31ADC297}" type="doc">
      <dgm:prSet loTypeId="urn:microsoft.com/office/officeart/2005/8/layout/equation2" loCatId="relationship" qsTypeId="urn:microsoft.com/office/officeart/2005/8/quickstyle/3d1" qsCatId="3D" csTypeId="urn:microsoft.com/office/officeart/2005/8/colors/colorful3" csCatId="colorful" phldr="1"/>
      <dgm:spPr/>
    </dgm:pt>
    <dgm:pt modelId="{633F9AEE-55E5-48D3-8E5D-8F6512E9697B}">
      <dgm:prSet phldrT="[Text]"/>
      <dgm:spPr/>
      <dgm:t>
        <a:bodyPr/>
        <a:lstStyle/>
        <a:p>
          <a:r>
            <a:rPr lang="hr-HR" dirty="0" smtClean="0"/>
            <a:t>Direktiva 2000/13/EZ </a:t>
          </a:r>
          <a:endParaRPr lang="en-US" dirty="0"/>
        </a:p>
      </dgm:t>
    </dgm:pt>
    <dgm:pt modelId="{F167F919-D001-4647-A2CD-5D6F37F9D07B}" type="parTrans" cxnId="{2F58D8E1-DE7E-4859-A8F0-7D80FE745746}">
      <dgm:prSet/>
      <dgm:spPr/>
      <dgm:t>
        <a:bodyPr/>
        <a:lstStyle/>
        <a:p>
          <a:endParaRPr lang="en-US"/>
        </a:p>
      </dgm:t>
    </dgm:pt>
    <dgm:pt modelId="{FD0632FD-66F5-454F-82FD-F129A3E3B0B5}" type="sibTrans" cxnId="{2F58D8E1-DE7E-4859-A8F0-7D80FE745746}">
      <dgm:prSet/>
      <dgm:spPr/>
      <dgm:t>
        <a:bodyPr/>
        <a:lstStyle/>
        <a:p>
          <a:endParaRPr lang="en-US"/>
        </a:p>
      </dgm:t>
    </dgm:pt>
    <dgm:pt modelId="{D0100C71-D933-4C86-B470-E3FD08940046}">
      <dgm:prSet phldrT="[Text]"/>
      <dgm:spPr/>
      <dgm:t>
        <a:bodyPr/>
        <a:lstStyle/>
        <a:p>
          <a:r>
            <a:rPr lang="hr-HR" dirty="0" smtClean="0"/>
            <a:t>Direktiva 90/496/EEZ</a:t>
          </a:r>
          <a:endParaRPr lang="en-US" dirty="0"/>
        </a:p>
      </dgm:t>
    </dgm:pt>
    <dgm:pt modelId="{DCC53F6A-6275-4B4D-9AAE-024761076BC5}" type="parTrans" cxnId="{F7266467-8C02-4065-BB57-96FB09156066}">
      <dgm:prSet/>
      <dgm:spPr/>
      <dgm:t>
        <a:bodyPr/>
        <a:lstStyle/>
        <a:p>
          <a:endParaRPr lang="en-US"/>
        </a:p>
      </dgm:t>
    </dgm:pt>
    <dgm:pt modelId="{8D94E480-04FF-40AF-B0B7-50A724B0E7EB}" type="sibTrans" cxnId="{F7266467-8C02-4065-BB57-96FB09156066}">
      <dgm:prSet/>
      <dgm:spPr/>
      <dgm:t>
        <a:bodyPr/>
        <a:lstStyle/>
        <a:p>
          <a:endParaRPr lang="en-US"/>
        </a:p>
      </dgm:t>
    </dgm:pt>
    <dgm:pt modelId="{CFD638C5-09B3-433A-A9E4-7F566368AD68}">
      <dgm:prSet phldrT="[Text]"/>
      <dgm:spPr/>
      <dgm:t>
        <a:bodyPr/>
        <a:lstStyle/>
        <a:p>
          <a:r>
            <a:rPr lang="hr-HR" baseline="0" smtClean="0"/>
            <a:t>Uredba (EU) br. 1169/2011</a:t>
          </a:r>
          <a:endParaRPr lang="en-US" baseline="0" dirty="0"/>
        </a:p>
      </dgm:t>
    </dgm:pt>
    <dgm:pt modelId="{7F17D4EF-8EC9-4621-9044-135F46E24023}" type="parTrans" cxnId="{2549F761-5CB9-4699-B93F-F69C9F231A9F}">
      <dgm:prSet/>
      <dgm:spPr/>
      <dgm:t>
        <a:bodyPr/>
        <a:lstStyle/>
        <a:p>
          <a:endParaRPr lang="en-US"/>
        </a:p>
      </dgm:t>
    </dgm:pt>
    <dgm:pt modelId="{C6949565-4119-4FA3-9153-D8CA2A8242EB}" type="sibTrans" cxnId="{2549F761-5CB9-4699-B93F-F69C9F231A9F}">
      <dgm:prSet/>
      <dgm:spPr/>
      <dgm:t>
        <a:bodyPr/>
        <a:lstStyle/>
        <a:p>
          <a:endParaRPr lang="en-US"/>
        </a:p>
      </dgm:t>
    </dgm:pt>
    <dgm:pt modelId="{94CAD8C9-FD5A-41D1-9418-8B21AB6FF8B0}" type="pres">
      <dgm:prSet presAssocID="{7FD3CEC3-4464-4610-99A1-4CEC31ADC297}" presName="Name0" presStyleCnt="0">
        <dgm:presLayoutVars>
          <dgm:dir/>
          <dgm:resizeHandles val="exact"/>
        </dgm:presLayoutVars>
      </dgm:prSet>
      <dgm:spPr/>
    </dgm:pt>
    <dgm:pt modelId="{E29ABE61-39BF-4933-8010-9E8B93BE77D5}" type="pres">
      <dgm:prSet presAssocID="{7FD3CEC3-4464-4610-99A1-4CEC31ADC297}" presName="vNodes" presStyleCnt="0"/>
      <dgm:spPr/>
    </dgm:pt>
    <dgm:pt modelId="{E44BD5C0-776D-44D2-9DD3-553E49DF711D}" type="pres">
      <dgm:prSet presAssocID="{633F9AEE-55E5-48D3-8E5D-8F6512E9697B}" presName="node" presStyleLbl="node1" presStyleIdx="0" presStyleCnt="3" custLinFactNeighborX="-2317" custLinFactNeighborY="-476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24674-63D5-4F16-9A4A-3563C863C8C4}" type="pres">
      <dgm:prSet presAssocID="{FD0632FD-66F5-454F-82FD-F129A3E3B0B5}" presName="spacerT" presStyleCnt="0"/>
      <dgm:spPr/>
    </dgm:pt>
    <dgm:pt modelId="{437B5466-3853-4D5E-B244-14AC1488D994}" type="pres">
      <dgm:prSet presAssocID="{FD0632FD-66F5-454F-82FD-F129A3E3B0B5}" presName="sibTrans" presStyleLbl="sibTrans2D1" presStyleIdx="0" presStyleCnt="2"/>
      <dgm:spPr/>
      <dgm:t>
        <a:bodyPr/>
        <a:lstStyle/>
        <a:p>
          <a:endParaRPr lang="hr-HR"/>
        </a:p>
      </dgm:t>
    </dgm:pt>
    <dgm:pt modelId="{201FE8D1-C708-4DDB-8A42-5AEB4E31E808}" type="pres">
      <dgm:prSet presAssocID="{FD0632FD-66F5-454F-82FD-F129A3E3B0B5}" presName="spacerB" presStyleCnt="0"/>
      <dgm:spPr/>
    </dgm:pt>
    <dgm:pt modelId="{94BECF4A-975B-4069-B5E8-63651CFF857E}" type="pres">
      <dgm:prSet presAssocID="{D0100C71-D933-4C86-B470-E3FD089400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B3B02F-A720-4B30-B641-BD06BF0811E7}" type="pres">
      <dgm:prSet presAssocID="{7FD3CEC3-4464-4610-99A1-4CEC31ADC297}" presName="sibTransLast" presStyleLbl="sibTrans2D1" presStyleIdx="1" presStyleCnt="2"/>
      <dgm:spPr/>
      <dgm:t>
        <a:bodyPr/>
        <a:lstStyle/>
        <a:p>
          <a:endParaRPr lang="hr-HR"/>
        </a:p>
      </dgm:t>
    </dgm:pt>
    <dgm:pt modelId="{62232B15-8095-447D-AFE8-84A1C3CD2C38}" type="pres">
      <dgm:prSet presAssocID="{7FD3CEC3-4464-4610-99A1-4CEC31ADC297}" presName="connectorText" presStyleLbl="sibTrans2D1" presStyleIdx="1" presStyleCnt="2"/>
      <dgm:spPr/>
      <dgm:t>
        <a:bodyPr/>
        <a:lstStyle/>
        <a:p>
          <a:endParaRPr lang="hr-HR"/>
        </a:p>
      </dgm:t>
    </dgm:pt>
    <dgm:pt modelId="{3C78E318-905C-4A7C-A702-CD3F1BF1314E}" type="pres">
      <dgm:prSet presAssocID="{7FD3CEC3-4464-4610-99A1-4CEC31ADC297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F0BC89-B720-4EA9-BAC5-B45737015EFB}" type="presOf" srcId="{8D94E480-04FF-40AF-B0B7-50A724B0E7EB}" destId="{78B3B02F-A720-4B30-B641-BD06BF0811E7}" srcOrd="0" destOrd="0" presId="urn:microsoft.com/office/officeart/2005/8/layout/equation2"/>
    <dgm:cxn modelId="{F7266467-8C02-4065-BB57-96FB09156066}" srcId="{7FD3CEC3-4464-4610-99A1-4CEC31ADC297}" destId="{D0100C71-D933-4C86-B470-E3FD08940046}" srcOrd="1" destOrd="0" parTransId="{DCC53F6A-6275-4B4D-9AAE-024761076BC5}" sibTransId="{8D94E480-04FF-40AF-B0B7-50A724B0E7EB}"/>
    <dgm:cxn modelId="{84471C77-13D2-4F08-ACE5-2E26FE3B7A6A}" type="presOf" srcId="{FD0632FD-66F5-454F-82FD-F129A3E3B0B5}" destId="{437B5466-3853-4D5E-B244-14AC1488D994}" srcOrd="0" destOrd="0" presId="urn:microsoft.com/office/officeart/2005/8/layout/equation2"/>
    <dgm:cxn modelId="{56E0299D-AA66-4508-ABEC-87B9EE46EF0E}" type="presOf" srcId="{633F9AEE-55E5-48D3-8E5D-8F6512E9697B}" destId="{E44BD5C0-776D-44D2-9DD3-553E49DF711D}" srcOrd="0" destOrd="0" presId="urn:microsoft.com/office/officeart/2005/8/layout/equation2"/>
    <dgm:cxn modelId="{0D951026-41C6-47AA-8ECD-76FDCBC1DE67}" type="presOf" srcId="{7FD3CEC3-4464-4610-99A1-4CEC31ADC297}" destId="{94CAD8C9-FD5A-41D1-9418-8B21AB6FF8B0}" srcOrd="0" destOrd="0" presId="urn:microsoft.com/office/officeart/2005/8/layout/equation2"/>
    <dgm:cxn modelId="{2F58D8E1-DE7E-4859-A8F0-7D80FE745746}" srcId="{7FD3CEC3-4464-4610-99A1-4CEC31ADC297}" destId="{633F9AEE-55E5-48D3-8E5D-8F6512E9697B}" srcOrd="0" destOrd="0" parTransId="{F167F919-D001-4647-A2CD-5D6F37F9D07B}" sibTransId="{FD0632FD-66F5-454F-82FD-F129A3E3B0B5}"/>
    <dgm:cxn modelId="{2549F761-5CB9-4699-B93F-F69C9F231A9F}" srcId="{7FD3CEC3-4464-4610-99A1-4CEC31ADC297}" destId="{CFD638C5-09B3-433A-A9E4-7F566368AD68}" srcOrd="2" destOrd="0" parTransId="{7F17D4EF-8EC9-4621-9044-135F46E24023}" sibTransId="{C6949565-4119-4FA3-9153-D8CA2A8242EB}"/>
    <dgm:cxn modelId="{8438F3BA-4F14-4B1E-A11F-957E343633B5}" type="presOf" srcId="{D0100C71-D933-4C86-B470-E3FD08940046}" destId="{94BECF4A-975B-4069-B5E8-63651CFF857E}" srcOrd="0" destOrd="0" presId="urn:microsoft.com/office/officeart/2005/8/layout/equation2"/>
    <dgm:cxn modelId="{DD085F1D-CCBF-44B8-8D10-AC987C95912C}" type="presOf" srcId="{CFD638C5-09B3-433A-A9E4-7F566368AD68}" destId="{3C78E318-905C-4A7C-A702-CD3F1BF1314E}" srcOrd="0" destOrd="0" presId="urn:microsoft.com/office/officeart/2005/8/layout/equation2"/>
    <dgm:cxn modelId="{4659B403-D98E-481B-9E30-73B204878B65}" type="presOf" srcId="{8D94E480-04FF-40AF-B0B7-50A724B0E7EB}" destId="{62232B15-8095-447D-AFE8-84A1C3CD2C38}" srcOrd="1" destOrd="0" presId="urn:microsoft.com/office/officeart/2005/8/layout/equation2"/>
    <dgm:cxn modelId="{00372976-4022-42A3-A529-25D1FE0E1EBB}" type="presParOf" srcId="{94CAD8C9-FD5A-41D1-9418-8B21AB6FF8B0}" destId="{E29ABE61-39BF-4933-8010-9E8B93BE77D5}" srcOrd="0" destOrd="0" presId="urn:microsoft.com/office/officeart/2005/8/layout/equation2"/>
    <dgm:cxn modelId="{52C28E98-A335-45CA-AF97-67849CE2864C}" type="presParOf" srcId="{E29ABE61-39BF-4933-8010-9E8B93BE77D5}" destId="{E44BD5C0-776D-44D2-9DD3-553E49DF711D}" srcOrd="0" destOrd="0" presId="urn:microsoft.com/office/officeart/2005/8/layout/equation2"/>
    <dgm:cxn modelId="{70653B51-BF9A-4260-A8F7-160451E36E96}" type="presParOf" srcId="{E29ABE61-39BF-4933-8010-9E8B93BE77D5}" destId="{7A624674-63D5-4F16-9A4A-3563C863C8C4}" srcOrd="1" destOrd="0" presId="urn:microsoft.com/office/officeart/2005/8/layout/equation2"/>
    <dgm:cxn modelId="{6CBC5013-C211-4A8C-B45B-71014B70916F}" type="presParOf" srcId="{E29ABE61-39BF-4933-8010-9E8B93BE77D5}" destId="{437B5466-3853-4D5E-B244-14AC1488D994}" srcOrd="2" destOrd="0" presId="urn:microsoft.com/office/officeart/2005/8/layout/equation2"/>
    <dgm:cxn modelId="{749AEA1A-38E7-48A6-95DB-98960B408D5C}" type="presParOf" srcId="{E29ABE61-39BF-4933-8010-9E8B93BE77D5}" destId="{201FE8D1-C708-4DDB-8A42-5AEB4E31E808}" srcOrd="3" destOrd="0" presId="urn:microsoft.com/office/officeart/2005/8/layout/equation2"/>
    <dgm:cxn modelId="{2525B2F1-4DD8-4BD0-A270-E9D9B2ECAB0B}" type="presParOf" srcId="{E29ABE61-39BF-4933-8010-9E8B93BE77D5}" destId="{94BECF4A-975B-4069-B5E8-63651CFF857E}" srcOrd="4" destOrd="0" presId="urn:microsoft.com/office/officeart/2005/8/layout/equation2"/>
    <dgm:cxn modelId="{9829A74D-DDFF-43EC-9DAB-EA02055C889D}" type="presParOf" srcId="{94CAD8C9-FD5A-41D1-9418-8B21AB6FF8B0}" destId="{78B3B02F-A720-4B30-B641-BD06BF0811E7}" srcOrd="1" destOrd="0" presId="urn:microsoft.com/office/officeart/2005/8/layout/equation2"/>
    <dgm:cxn modelId="{66A5E3D9-F5C8-4796-A44B-2514EB848E39}" type="presParOf" srcId="{78B3B02F-A720-4B30-B641-BD06BF0811E7}" destId="{62232B15-8095-447D-AFE8-84A1C3CD2C38}" srcOrd="0" destOrd="0" presId="urn:microsoft.com/office/officeart/2005/8/layout/equation2"/>
    <dgm:cxn modelId="{76923E91-2C6F-4489-ABFB-1FF4D6BAE69C}" type="presParOf" srcId="{94CAD8C9-FD5A-41D1-9418-8B21AB6FF8B0}" destId="{3C78E318-905C-4A7C-A702-CD3F1BF1314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725F7-D671-485D-8A71-FCB1A3ED3313}" type="doc">
      <dgm:prSet loTypeId="urn:microsoft.com/office/officeart/2005/8/layout/chevronAccent+Icon" loCatId="process" qsTypeId="urn:microsoft.com/office/officeart/2005/8/quickstyle/3d4" qsCatId="3D" csTypeId="urn:microsoft.com/office/officeart/2005/8/colors/colorful3" csCatId="colorful" phldr="1"/>
      <dgm:spPr/>
    </dgm:pt>
    <dgm:pt modelId="{7EFF67F7-B857-4D21-8E56-72A601549C39}">
      <dgm:prSet phldrT="[Κείμενο]"/>
      <dgm:spPr/>
      <dgm:t>
        <a:bodyPr/>
        <a:lstStyle/>
        <a:p>
          <a:r>
            <a:rPr lang="hr-HR" smtClean="0"/>
            <a:t>od</a:t>
          </a:r>
          <a:r>
            <a:rPr lang="en-US" smtClean="0"/>
            <a:t> </a:t>
          </a:r>
          <a:r>
            <a:rPr lang="el-GR" smtClean="0"/>
            <a:t>13.12.2014</a:t>
          </a:r>
          <a:r>
            <a:rPr lang="hr-HR" smtClean="0"/>
            <a:t>.</a:t>
          </a:r>
          <a:r>
            <a:rPr lang="el-GR" smtClean="0"/>
            <a:t> </a:t>
          </a:r>
          <a:r>
            <a:rPr lang="hr-HR" smtClean="0"/>
            <a:t>do</a:t>
          </a:r>
          <a:r>
            <a:rPr lang="el-GR" smtClean="0"/>
            <a:t> 13.12.2016</a:t>
          </a:r>
          <a:r>
            <a:rPr lang="hr-HR" smtClean="0"/>
            <a:t>.</a:t>
          </a:r>
          <a:endParaRPr lang="el-GR" dirty="0"/>
        </a:p>
      </dgm:t>
    </dgm:pt>
    <dgm:pt modelId="{A6BA272F-F27A-4AEF-AF8E-73835C7DF082}" type="parTrans" cxnId="{E568C483-4F15-44A2-9D63-26BA7AE72431}">
      <dgm:prSet/>
      <dgm:spPr/>
      <dgm:t>
        <a:bodyPr/>
        <a:lstStyle/>
        <a:p>
          <a:endParaRPr lang="el-GR"/>
        </a:p>
      </dgm:t>
    </dgm:pt>
    <dgm:pt modelId="{32F3DA52-E122-41B0-8520-C824871B356A}" type="sibTrans" cxnId="{E568C483-4F15-44A2-9D63-26BA7AE72431}">
      <dgm:prSet/>
      <dgm:spPr/>
      <dgm:t>
        <a:bodyPr/>
        <a:lstStyle/>
        <a:p>
          <a:endParaRPr lang="el-GR"/>
        </a:p>
      </dgm:t>
    </dgm:pt>
    <dgm:pt modelId="{FEE4C11B-04ED-409A-BBEA-AAECD40E5704}">
      <dgm:prSet phldrT="[Κείμενο]"/>
      <dgm:spPr/>
      <dgm:t>
        <a:bodyPr/>
        <a:lstStyle/>
        <a:p>
          <a:r>
            <a:rPr lang="hr-HR" smtClean="0"/>
            <a:t>od</a:t>
          </a:r>
          <a:r>
            <a:rPr lang="el-GR" smtClean="0"/>
            <a:t> 13.12.2016</a:t>
          </a:r>
          <a:r>
            <a:rPr lang="hr-HR" smtClean="0"/>
            <a:t>.</a:t>
          </a:r>
          <a:endParaRPr lang="el-GR" dirty="0"/>
        </a:p>
      </dgm:t>
    </dgm:pt>
    <dgm:pt modelId="{3438CAB9-8AD4-4C63-9793-560587678DE7}" type="parTrans" cxnId="{2649A649-9AED-42DB-823D-F018BCD75340}">
      <dgm:prSet/>
      <dgm:spPr/>
      <dgm:t>
        <a:bodyPr/>
        <a:lstStyle/>
        <a:p>
          <a:endParaRPr lang="el-GR"/>
        </a:p>
      </dgm:t>
    </dgm:pt>
    <dgm:pt modelId="{7C2C5DAB-3828-4F5C-80F2-ECFC84EB32AE}" type="sibTrans" cxnId="{2649A649-9AED-42DB-823D-F018BCD75340}">
      <dgm:prSet/>
      <dgm:spPr/>
      <dgm:t>
        <a:bodyPr/>
        <a:lstStyle/>
        <a:p>
          <a:endParaRPr lang="el-GR"/>
        </a:p>
      </dgm:t>
    </dgm:pt>
    <dgm:pt modelId="{AE39D238-A88A-4A72-8F35-4523933ED65E}" type="pres">
      <dgm:prSet presAssocID="{031725F7-D671-485D-8A71-FCB1A3ED3313}" presName="Name0" presStyleCnt="0">
        <dgm:presLayoutVars>
          <dgm:dir/>
          <dgm:resizeHandles val="exact"/>
        </dgm:presLayoutVars>
      </dgm:prSet>
      <dgm:spPr/>
    </dgm:pt>
    <dgm:pt modelId="{F72B1B01-2852-4E23-9558-F7004B1BB5F1}" type="pres">
      <dgm:prSet presAssocID="{7EFF67F7-B857-4D21-8E56-72A601549C39}" presName="composite" presStyleCnt="0"/>
      <dgm:spPr/>
    </dgm:pt>
    <dgm:pt modelId="{231E3B55-A4A6-49EA-A0A2-0B65C0799F09}" type="pres">
      <dgm:prSet presAssocID="{7EFF67F7-B857-4D21-8E56-72A601549C39}" presName="bgChev" presStyleLbl="node1" presStyleIdx="0" presStyleCnt="2"/>
      <dgm:spPr/>
    </dgm:pt>
    <dgm:pt modelId="{5C05694F-7DE6-47AC-8123-1F24BBB1FFD3}" type="pres">
      <dgm:prSet presAssocID="{7EFF67F7-B857-4D21-8E56-72A601549C39}" presName="txNode" presStyleLbl="fgAcc1" presStyleIdx="0" presStyleCnt="2" custLinFactNeighborX="-1557" custLinFactNeighborY="-496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DCEF092-918E-4474-B9A8-DF70EA7F16BD}" type="pres">
      <dgm:prSet presAssocID="{32F3DA52-E122-41B0-8520-C824871B356A}" presName="compositeSpace" presStyleCnt="0"/>
      <dgm:spPr/>
    </dgm:pt>
    <dgm:pt modelId="{BD8B3DDC-DBE0-4208-9A32-3C46E8A43F8C}" type="pres">
      <dgm:prSet presAssocID="{FEE4C11B-04ED-409A-BBEA-AAECD40E5704}" presName="composite" presStyleCnt="0"/>
      <dgm:spPr/>
    </dgm:pt>
    <dgm:pt modelId="{A167FB75-CAB3-417E-A873-0F007067076F}" type="pres">
      <dgm:prSet presAssocID="{FEE4C11B-04ED-409A-BBEA-AAECD40E5704}" presName="bgChev" presStyleLbl="node1" presStyleIdx="1" presStyleCnt="2" custLinFactNeighborX="2046" custLinFactNeighborY="3793"/>
      <dgm:spPr/>
    </dgm:pt>
    <dgm:pt modelId="{5EB43561-5677-4700-B527-6794DB595A3D}" type="pres">
      <dgm:prSet presAssocID="{FEE4C11B-04ED-409A-BBEA-AAECD40E5704}" presName="tx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649A649-9AED-42DB-823D-F018BCD75340}" srcId="{031725F7-D671-485D-8A71-FCB1A3ED3313}" destId="{FEE4C11B-04ED-409A-BBEA-AAECD40E5704}" srcOrd="1" destOrd="0" parTransId="{3438CAB9-8AD4-4C63-9793-560587678DE7}" sibTransId="{7C2C5DAB-3828-4F5C-80F2-ECFC84EB32AE}"/>
    <dgm:cxn modelId="{87BCDF46-26AC-4F86-A9DB-0AB32DAFAAA6}" type="presOf" srcId="{FEE4C11B-04ED-409A-BBEA-AAECD40E5704}" destId="{5EB43561-5677-4700-B527-6794DB595A3D}" srcOrd="0" destOrd="0" presId="urn:microsoft.com/office/officeart/2005/8/layout/chevronAccent+Icon"/>
    <dgm:cxn modelId="{B75F1205-C735-4045-B27C-4A04ED2FE030}" type="presOf" srcId="{7EFF67F7-B857-4D21-8E56-72A601549C39}" destId="{5C05694F-7DE6-47AC-8123-1F24BBB1FFD3}" srcOrd="0" destOrd="0" presId="urn:microsoft.com/office/officeart/2005/8/layout/chevronAccent+Icon"/>
    <dgm:cxn modelId="{E568C483-4F15-44A2-9D63-26BA7AE72431}" srcId="{031725F7-D671-485D-8A71-FCB1A3ED3313}" destId="{7EFF67F7-B857-4D21-8E56-72A601549C39}" srcOrd="0" destOrd="0" parTransId="{A6BA272F-F27A-4AEF-AF8E-73835C7DF082}" sibTransId="{32F3DA52-E122-41B0-8520-C824871B356A}"/>
    <dgm:cxn modelId="{518DAFB9-69C3-4310-98AE-F665C1E1EB37}" type="presOf" srcId="{031725F7-D671-485D-8A71-FCB1A3ED3313}" destId="{AE39D238-A88A-4A72-8F35-4523933ED65E}" srcOrd="0" destOrd="0" presId="urn:microsoft.com/office/officeart/2005/8/layout/chevronAccent+Icon"/>
    <dgm:cxn modelId="{C97926ED-BB19-4A65-984E-5401F40BCF03}" type="presParOf" srcId="{AE39D238-A88A-4A72-8F35-4523933ED65E}" destId="{F72B1B01-2852-4E23-9558-F7004B1BB5F1}" srcOrd="0" destOrd="0" presId="urn:microsoft.com/office/officeart/2005/8/layout/chevronAccent+Icon"/>
    <dgm:cxn modelId="{1B6656F1-862B-42A6-A40A-C1A43234792B}" type="presParOf" srcId="{F72B1B01-2852-4E23-9558-F7004B1BB5F1}" destId="{231E3B55-A4A6-49EA-A0A2-0B65C0799F09}" srcOrd="0" destOrd="0" presId="urn:microsoft.com/office/officeart/2005/8/layout/chevronAccent+Icon"/>
    <dgm:cxn modelId="{6541B2DE-1F44-4830-9AEB-55CE43A52E33}" type="presParOf" srcId="{F72B1B01-2852-4E23-9558-F7004B1BB5F1}" destId="{5C05694F-7DE6-47AC-8123-1F24BBB1FFD3}" srcOrd="1" destOrd="0" presId="urn:microsoft.com/office/officeart/2005/8/layout/chevronAccent+Icon"/>
    <dgm:cxn modelId="{02307BEF-5771-4B21-8293-4476C3041E8F}" type="presParOf" srcId="{AE39D238-A88A-4A72-8F35-4523933ED65E}" destId="{ADCEF092-918E-4474-B9A8-DF70EA7F16BD}" srcOrd="1" destOrd="0" presId="urn:microsoft.com/office/officeart/2005/8/layout/chevronAccent+Icon"/>
    <dgm:cxn modelId="{C5A626C6-0875-464C-865C-83C7C9455272}" type="presParOf" srcId="{AE39D238-A88A-4A72-8F35-4523933ED65E}" destId="{BD8B3DDC-DBE0-4208-9A32-3C46E8A43F8C}" srcOrd="2" destOrd="0" presId="urn:microsoft.com/office/officeart/2005/8/layout/chevronAccent+Icon"/>
    <dgm:cxn modelId="{2FD794F9-3690-4935-AD01-BE43B47662B2}" type="presParOf" srcId="{BD8B3DDC-DBE0-4208-9A32-3C46E8A43F8C}" destId="{A167FB75-CAB3-417E-A873-0F007067076F}" srcOrd="0" destOrd="0" presId="urn:microsoft.com/office/officeart/2005/8/layout/chevronAccent+Icon"/>
    <dgm:cxn modelId="{B1E9706A-3C1B-42EE-A73B-8FCE1D568205}" type="presParOf" srcId="{BD8B3DDC-DBE0-4208-9A32-3C46E8A43F8C}" destId="{5EB43561-5677-4700-B527-6794DB595A3D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4BD5C0-776D-44D2-9DD3-553E49DF711D}">
      <dsp:nvSpPr>
        <dsp:cNvPr id="0" name=""/>
        <dsp:cNvSpPr/>
      </dsp:nvSpPr>
      <dsp:spPr>
        <a:xfrm>
          <a:off x="790673" y="0"/>
          <a:ext cx="1481877" cy="148187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Direktiva 2000/13/EZ </a:t>
          </a:r>
          <a:endParaRPr lang="en-US" sz="1500" kern="1200" dirty="0"/>
        </a:p>
      </dsp:txBody>
      <dsp:txXfrm>
        <a:off x="1007689" y="217016"/>
        <a:ext cx="1047845" cy="1047845"/>
      </dsp:txXfrm>
    </dsp:sp>
    <dsp:sp modelId="{437B5466-3853-4D5E-B244-14AC1488D994}">
      <dsp:nvSpPr>
        <dsp:cNvPr id="0" name=""/>
        <dsp:cNvSpPr/>
      </dsp:nvSpPr>
      <dsp:spPr>
        <a:xfrm>
          <a:off x="1136202" y="1602255"/>
          <a:ext cx="859488" cy="859488"/>
        </a:xfrm>
        <a:prstGeom prst="mathPlus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250127" y="1930923"/>
        <a:ext cx="631638" cy="202152"/>
      </dsp:txXfrm>
    </dsp:sp>
    <dsp:sp modelId="{94BECF4A-975B-4069-B5E8-63651CFF857E}">
      <dsp:nvSpPr>
        <dsp:cNvPr id="0" name=""/>
        <dsp:cNvSpPr/>
      </dsp:nvSpPr>
      <dsp:spPr>
        <a:xfrm>
          <a:off x="825008" y="2582072"/>
          <a:ext cx="1481877" cy="1481877"/>
        </a:xfrm>
        <a:prstGeom prst="ellipse">
          <a:avLst/>
        </a:prstGeom>
        <a:gradFill rotWithShape="0">
          <a:gsLst>
            <a:gs pos="0">
              <a:schemeClr val="accent3">
                <a:hueOff val="-4839731"/>
                <a:satOff val="1619"/>
                <a:lumOff val="-7059"/>
                <a:alphaOff val="0"/>
                <a:tint val="92000"/>
                <a:satMod val="170000"/>
              </a:schemeClr>
            </a:gs>
            <a:gs pos="15000">
              <a:schemeClr val="accent3">
                <a:hueOff val="-4839731"/>
                <a:satOff val="1619"/>
                <a:lumOff val="-7059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4839731"/>
                <a:satOff val="1619"/>
                <a:lumOff val="-7059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4839731"/>
                <a:satOff val="1619"/>
                <a:lumOff val="-705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4839731"/>
                <a:satOff val="1619"/>
                <a:lumOff val="-705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Direktiva 90/496/EEZ</a:t>
          </a:r>
          <a:endParaRPr lang="en-US" sz="1500" kern="1200" dirty="0"/>
        </a:p>
      </dsp:txBody>
      <dsp:txXfrm>
        <a:off x="1042024" y="2799088"/>
        <a:ext cx="1047845" cy="1047845"/>
      </dsp:txXfrm>
    </dsp:sp>
    <dsp:sp modelId="{78B3B02F-A720-4B30-B641-BD06BF0811E7}">
      <dsp:nvSpPr>
        <dsp:cNvPr id="0" name=""/>
        <dsp:cNvSpPr/>
      </dsp:nvSpPr>
      <dsp:spPr>
        <a:xfrm rot="27">
          <a:off x="2529167" y="1756355"/>
          <a:ext cx="471237" cy="55125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9679462"/>
                <a:satOff val="3238"/>
                <a:lumOff val="-14118"/>
                <a:alphaOff val="0"/>
                <a:tint val="92000"/>
                <a:satMod val="170000"/>
              </a:schemeClr>
            </a:gs>
            <a:gs pos="15000">
              <a:schemeClr val="accent3">
                <a:hueOff val="-9679462"/>
                <a:satOff val="3238"/>
                <a:lumOff val="-14118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9679462"/>
                <a:satOff val="3238"/>
                <a:lumOff val="-14118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9679462"/>
                <a:satOff val="3238"/>
                <a:lumOff val="-14118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9679462"/>
                <a:satOff val="3238"/>
                <a:lumOff val="-14118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529167" y="1866606"/>
        <a:ext cx="329866" cy="330754"/>
      </dsp:txXfrm>
    </dsp:sp>
    <dsp:sp modelId="{3C78E318-905C-4A7C-A702-CD3F1BF1314E}">
      <dsp:nvSpPr>
        <dsp:cNvPr id="0" name=""/>
        <dsp:cNvSpPr/>
      </dsp:nvSpPr>
      <dsp:spPr>
        <a:xfrm>
          <a:off x="3196012" y="550122"/>
          <a:ext cx="2963755" cy="2963755"/>
        </a:xfrm>
        <a:prstGeom prst="ellipse">
          <a:avLst/>
        </a:prstGeom>
        <a:gradFill rotWithShape="0">
          <a:gsLst>
            <a:gs pos="0">
              <a:schemeClr val="accent3">
                <a:hueOff val="-9679462"/>
                <a:satOff val="3238"/>
                <a:lumOff val="-14118"/>
                <a:alphaOff val="0"/>
                <a:tint val="92000"/>
                <a:satMod val="170000"/>
              </a:schemeClr>
            </a:gs>
            <a:gs pos="15000">
              <a:schemeClr val="accent3">
                <a:hueOff val="-9679462"/>
                <a:satOff val="3238"/>
                <a:lumOff val="-14118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-9679462"/>
                <a:satOff val="3238"/>
                <a:lumOff val="-14118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-9679462"/>
                <a:satOff val="3238"/>
                <a:lumOff val="-14118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-9679462"/>
                <a:satOff val="3238"/>
                <a:lumOff val="-14118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baseline="0" smtClean="0"/>
            <a:t>Uredba (EU) br. 1169/2011</a:t>
          </a:r>
          <a:endParaRPr lang="en-US" sz="3400" kern="1200" baseline="0" dirty="0"/>
        </a:p>
      </dsp:txBody>
      <dsp:txXfrm>
        <a:off x="3630044" y="984154"/>
        <a:ext cx="2095691" cy="20956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E3B55-A4A6-49EA-A0A2-0B65C0799F09}">
      <dsp:nvSpPr>
        <dsp:cNvPr id="0" name=""/>
        <dsp:cNvSpPr/>
      </dsp:nvSpPr>
      <dsp:spPr>
        <a:xfrm>
          <a:off x="3344" y="762372"/>
          <a:ext cx="3474557" cy="1341179"/>
        </a:xfrm>
        <a:prstGeom prst="chevron">
          <a:avLst>
            <a:gd name="adj" fmla="val 4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5694F-7DE6-47AC-8123-1F24BBB1FFD3}">
      <dsp:nvSpPr>
        <dsp:cNvPr id="0" name=""/>
        <dsp:cNvSpPr/>
      </dsp:nvSpPr>
      <dsp:spPr>
        <a:xfrm>
          <a:off x="884209" y="1031104"/>
          <a:ext cx="2934070" cy="1341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smtClean="0"/>
            <a:t>od</a:t>
          </a:r>
          <a:r>
            <a:rPr lang="en-US" sz="2800" kern="1200" smtClean="0"/>
            <a:t> </a:t>
          </a:r>
          <a:r>
            <a:rPr lang="el-GR" sz="2800" kern="1200" smtClean="0"/>
            <a:t>13.12.2014</a:t>
          </a:r>
          <a:r>
            <a:rPr lang="hr-HR" sz="2800" kern="1200" smtClean="0"/>
            <a:t>.</a:t>
          </a:r>
          <a:r>
            <a:rPr lang="el-GR" sz="2800" kern="1200" smtClean="0"/>
            <a:t> </a:t>
          </a:r>
          <a:r>
            <a:rPr lang="hr-HR" sz="2800" kern="1200" smtClean="0"/>
            <a:t>do</a:t>
          </a:r>
          <a:r>
            <a:rPr lang="el-GR" sz="2800" kern="1200" smtClean="0"/>
            <a:t> 13.12.2016</a:t>
          </a:r>
          <a:r>
            <a:rPr lang="hr-HR" sz="2800" kern="1200" smtClean="0"/>
            <a:t>.</a:t>
          </a:r>
          <a:endParaRPr lang="el-GR" sz="2800" kern="1200" dirty="0"/>
        </a:p>
      </dsp:txBody>
      <dsp:txXfrm>
        <a:off x="923491" y="1070386"/>
        <a:ext cx="2855506" cy="1262615"/>
      </dsp:txXfrm>
    </dsp:sp>
    <dsp:sp modelId="{A167FB75-CAB3-417E-A873-0F007067076F}">
      <dsp:nvSpPr>
        <dsp:cNvPr id="0" name=""/>
        <dsp:cNvSpPr/>
      </dsp:nvSpPr>
      <dsp:spPr>
        <a:xfrm>
          <a:off x="4043150" y="813243"/>
          <a:ext cx="3474557" cy="1341179"/>
        </a:xfrm>
        <a:prstGeom prst="chevron">
          <a:avLst>
            <a:gd name="adj" fmla="val 40000"/>
          </a:avLst>
        </a:prstGeom>
        <a:solidFill>
          <a:schemeClr val="accent3">
            <a:hueOff val="-9679462"/>
            <a:satOff val="3238"/>
            <a:lumOff val="-1411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B43561-5677-4700-B527-6794DB595A3D}">
      <dsp:nvSpPr>
        <dsp:cNvPr id="0" name=""/>
        <dsp:cNvSpPr/>
      </dsp:nvSpPr>
      <dsp:spPr>
        <a:xfrm>
          <a:off x="4898609" y="1097667"/>
          <a:ext cx="2934070" cy="1341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9679462"/>
              <a:satOff val="3238"/>
              <a:lumOff val="-1411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smtClean="0"/>
            <a:t>od</a:t>
          </a:r>
          <a:r>
            <a:rPr lang="el-GR" sz="2800" kern="1200" smtClean="0"/>
            <a:t> 13.12.2016</a:t>
          </a:r>
          <a:r>
            <a:rPr lang="hr-HR" sz="2800" kern="1200" smtClean="0"/>
            <a:t>.</a:t>
          </a:r>
          <a:endParaRPr lang="el-GR" sz="2800" kern="1200" dirty="0"/>
        </a:p>
      </dsp:txBody>
      <dsp:txXfrm>
        <a:off x="4937891" y="1136949"/>
        <a:ext cx="2855506" cy="1262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ostupak isticanja pomoću ševrona"/>
  <dgm:desc val="Koristi se za prikaz uzastopnih koraka u zadatku, procesu ili tijeku rada ili pak za naglašavanje pokreta ili smjerova. Najbolje funkcionira s minimalnom količinom teksta prve i druge razine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13E834-3CD8-4024-8E8F-145EC4047CCE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F43AD44-18B4-4AA3-8EA6-A2F37BDA9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04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DF0E5C4-D0F4-44A7-8FC7-2782BD07AC0A}" type="datetimeFigureOut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EB36E03-B4C5-458D-B785-4085B5BBF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39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41988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0918312-554F-4790-8197-54865B1E61D7}" type="slidenum">
              <a:rPr lang="en-US" altLang="sr-Latn-R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sr-Latn-R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43012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D4DCC7-F479-482A-8F13-98DFBE515718}" type="slidenum">
              <a:rPr lang="en-US" altLang="sr-Latn-R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sr-Latn-R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4403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F79C5F-394D-4840-9C87-BC4180B1AE31}" type="slidenum">
              <a:rPr lang="en-US" altLang="sr-Latn-R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sr-Latn-R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altLang="sr-Latn-R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D06C89-DDF4-4EC7-BBB4-88EAFBDF84C9}" type="slidenum">
              <a:rPr lang="en-US" altLang="sr-Latn-R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altLang="sr-Latn-R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altLang="sr-Latn-R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CA90D1-7D2B-49F4-B1A2-BC182940389C}" type="slidenum">
              <a:rPr lang="en-US" altLang="sr-Latn-R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en-US" altLang="sr-Latn-R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smtClean="0"/>
          </a:p>
        </p:txBody>
      </p:sp>
      <p:sp>
        <p:nvSpPr>
          <p:cNvPr id="47108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BE7D7E-1795-42EF-B699-B938608A073E}" type="slidenum">
              <a:rPr lang="en-US" altLang="sr-Latn-R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27</a:t>
            </a:fld>
            <a:endParaRPr lang="en-US" altLang="sr-Latn-R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4F11C5-59F6-4D40-B3F0-0596F20E6C5A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E0C270-0EE0-437E-BCDD-413842A1A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1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872E6-B7DA-49C4-8383-768026D65460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D2959-7E56-46ED-AF8A-AEDED561F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7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37EC8-153E-401D-A25D-B93B4F911C44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6C4CE-7BAD-4730-A6A9-3846D648E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7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009C4-060B-44F2-AE19-A897FCE8BD58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79325-5D9C-44D0-8019-DF03D599A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F69C07-4D97-4CE8-A52D-923619A5ED6E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EE0DCB-18AD-48B5-BD73-8D3921CD1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0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C063-CB5C-4400-8EB3-9B4678223F62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0160B-0B4C-4485-874A-B9CD4B8D3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41AE49-EF2C-4002-AA7B-E7C5A9237C69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4BFB91-F416-4818-928F-30B0A2597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9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708A5-2E1D-4961-BF34-036E4F90D7B7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DBAD4-4641-4302-A444-DF3E0560A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0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A5C74F-A597-48E2-A890-F595BDDD66AD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1AD2B6-670D-430B-957C-BAA8DC0D5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3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A3D0EC-353F-4ECC-B695-2D6634F233FF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14F82F-81A3-4CA9-945E-75B3DF49E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2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083B29-0CD5-4BA7-BF3B-00C28A17E953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0FD91C-A3BA-44BD-89D5-4D02C2D0E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4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46BFBB1-6FA8-4AB8-B1D4-0FE839004088}" type="datetime1">
              <a:rPr lang="en-US"/>
              <a:pPr>
                <a:defRPr/>
              </a:pPr>
              <a:t>11/8/2016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498D2EE-A03B-4F75-BBB1-55DCB1111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2" r:id="rId1"/>
    <p:sldLayoutId id="2147485397" r:id="rId2"/>
    <p:sldLayoutId id="2147485403" r:id="rId3"/>
    <p:sldLayoutId id="2147485398" r:id="rId4"/>
    <p:sldLayoutId id="2147485404" r:id="rId5"/>
    <p:sldLayoutId id="2147485399" r:id="rId6"/>
    <p:sldLayoutId id="2147485405" r:id="rId7"/>
    <p:sldLayoutId id="2147485406" r:id="rId8"/>
    <p:sldLayoutId id="2147485407" r:id="rId9"/>
    <p:sldLayoutId id="2147485400" r:id="rId10"/>
    <p:sldLayoutId id="21474854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3B3B3B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3B3B3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3B3B3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3B3B3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3B3B3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3B3B3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3B3B3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3B3B3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3B3B3B"/>
          </a:solidFill>
          <a:latin typeface="Arial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food/safety/docs/labelling_nutrition-vitamins_minerals-guidance_tolerances_1212_hr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2988" y="0"/>
            <a:ext cx="8101012" cy="13414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NUTRITIVNA DEKLARACIJA</a:t>
            </a:r>
            <a:br>
              <a:rPr lang="hr-HR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KAO OBVEZNI PODATAK </a:t>
            </a:r>
            <a:r>
              <a:rPr lang="en-US" sz="3100" b="1" dirty="0" smtClean="0">
                <a:solidFill>
                  <a:srgbClr val="FF0000"/>
                </a:solidFill>
                <a:effectLst/>
              </a:rPr>
              <a:t/>
            </a:r>
            <a:br>
              <a:rPr lang="en-US" sz="3100" b="1" dirty="0" smtClean="0">
                <a:solidFill>
                  <a:srgbClr val="FF0000"/>
                </a:solidFill>
                <a:effectLst/>
              </a:rPr>
            </a:br>
            <a:endParaRPr lang="hr-HR" sz="3100" b="1" dirty="0">
              <a:solidFill>
                <a:srgbClr val="FF0000"/>
              </a:solidFill>
              <a:effectLst/>
            </a:endParaRPr>
          </a:p>
        </p:txBody>
      </p:sp>
      <p:pic>
        <p:nvPicPr>
          <p:cNvPr id="819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188" y="5572125"/>
            <a:ext cx="98425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3" descr="alergen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011805"/>
            <a:ext cx="3672408" cy="36724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Nuove regole per le etichette alimentari"/>
          <p:cNvPicPr/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716016" y="1458225"/>
            <a:ext cx="4139952" cy="31683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8" name="Pravokutnik 4"/>
          <p:cNvSpPr>
            <a:spLocks noChangeArrowheads="1"/>
          </p:cNvSpPr>
          <p:nvPr/>
        </p:nvSpPr>
        <p:spPr bwMode="auto">
          <a:xfrm>
            <a:off x="1116013" y="5707063"/>
            <a:ext cx="59039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D89A4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400" b="1">
                <a:solidFill>
                  <a:srgbClr val="000066"/>
                </a:solidFill>
              </a:rPr>
              <a:t>dr. sc. Sanja Kolarić Kravar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400" b="1">
                <a:solidFill>
                  <a:srgbClr val="000066"/>
                </a:solidFill>
              </a:rPr>
              <a:t>Ministarstvo poljoprivrede</a:t>
            </a:r>
            <a:endParaRPr lang="en-US" altLang="sr-Latn-RS" sz="1400" b="1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400" b="1">
                <a:solidFill>
                  <a:srgbClr val="000066"/>
                </a:solidFill>
              </a:rPr>
              <a:t>Uprava kvalitete hrane i fitosanitarne politike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400" b="1">
                <a:solidFill>
                  <a:srgbClr val="000066"/>
                </a:solidFill>
              </a:rPr>
              <a:t>Zagreb, 9. studenoga 2016.</a:t>
            </a:r>
            <a:endParaRPr lang="en-GB" altLang="sr-Latn-RS" sz="1400" b="1">
              <a:solidFill>
                <a:srgbClr val="000066"/>
              </a:solidFill>
            </a:endParaRPr>
          </a:p>
        </p:txBody>
      </p:sp>
      <p:sp>
        <p:nvSpPr>
          <p:cNvPr id="8199" name="Pravokutnik 8"/>
          <p:cNvSpPr>
            <a:spLocks noChangeArrowheads="1"/>
          </p:cNvSpPr>
          <p:nvPr/>
        </p:nvSpPr>
        <p:spPr bwMode="auto">
          <a:xfrm>
            <a:off x="1725613" y="4822825"/>
            <a:ext cx="6588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D89A4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600" b="1" i="1">
                <a:solidFill>
                  <a:srgbClr val="00B050"/>
                </a:solidFill>
              </a:rPr>
              <a:t>2. Međunarodno savjetovanje "Polimerni materijali i ambalaža"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1547813" y="1700213"/>
            <a:ext cx="7137400" cy="40941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hr-HR" sz="3600" dirty="0">
                <a:solidFill>
                  <a:srgbClr val="333399"/>
                </a:solidFill>
                <a:latin typeface="+mn-lt"/>
                <a:cs typeface="+mn-cs"/>
              </a:rPr>
              <a:t> </a:t>
            </a:r>
            <a:r>
              <a:rPr lang="hr-HR" sz="3200" dirty="0">
                <a:solidFill>
                  <a:srgbClr val="333399"/>
                </a:solidFill>
                <a:latin typeface="+mn-lt"/>
                <a:cs typeface="+mn-cs"/>
              </a:rPr>
              <a:t>jednostruko nezasićenih masnih kiselina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dirty="0">
                <a:solidFill>
                  <a:srgbClr val="333399"/>
                </a:solidFill>
                <a:latin typeface="+mn-lt"/>
                <a:cs typeface="+mn-cs"/>
              </a:rPr>
              <a:t> višestruko nezasićenih masnih kiselina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dirty="0">
                <a:solidFill>
                  <a:srgbClr val="333399"/>
                </a:solidFill>
                <a:latin typeface="+mn-lt"/>
                <a:cs typeface="+mn-cs"/>
              </a:rPr>
              <a:t> poliola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dirty="0">
                <a:solidFill>
                  <a:srgbClr val="333399"/>
                </a:solidFill>
                <a:latin typeface="+mn-lt"/>
                <a:cs typeface="+mn-cs"/>
              </a:rPr>
              <a:t> škroba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dirty="0">
                <a:solidFill>
                  <a:srgbClr val="333399"/>
                </a:solidFill>
                <a:latin typeface="+mn-lt"/>
                <a:cs typeface="+mn-cs"/>
              </a:rPr>
              <a:t> vlakana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hr-HR" sz="3200" dirty="0">
                <a:solidFill>
                  <a:srgbClr val="333399"/>
                </a:solidFill>
                <a:latin typeface="+mn-lt"/>
                <a:cs typeface="+mn-cs"/>
              </a:rPr>
              <a:t> vitamina ili minerala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2988" y="176213"/>
            <a:ext cx="7561262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hr-HR" altLang="sr-Latn-RS" sz="28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Obvezna nutritivna deklaracija može se nadopuniti navođenjem: </a:t>
            </a:r>
          </a:p>
          <a:p>
            <a:pPr eaLnBrk="1" hangingPunct="1">
              <a:defRPr/>
            </a:pPr>
            <a:endParaRPr lang="hr-HR" altLang="sr-Latn-RS" sz="240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CEA38B3E-736E-4AD9-9A09-B44A83E42D1D}" type="slidenum">
              <a:rPr lang="en-US" smtClean="0"/>
              <a:pPr>
                <a:defRPr/>
              </a:pPr>
              <a:t>10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42988" y="176213"/>
            <a:ext cx="7993062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vi-VN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Redoslijed navođenja informacija </a:t>
            </a:r>
            <a:endParaRPr lang="hr-HR" altLang="sr-Latn-RS" sz="24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15616" y="980728"/>
            <a:ext cx="3240360" cy="100811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solidFill>
                  <a:srgbClr val="000066"/>
                </a:solidFill>
              </a:rPr>
              <a:t>Obvezna nutritivna deklaracija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87450" y="2060575"/>
          <a:ext cx="3095625" cy="424815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43240"/>
                <a:gridCol w="1452385"/>
              </a:tblGrid>
              <a:tr h="594741">
                <a:tc>
                  <a:txBody>
                    <a:bodyPr/>
                    <a:lstStyle/>
                    <a:p>
                      <a:r>
                        <a:rPr kumimoji="0" lang="hr-HR" sz="1600" kern="1200" baseline="0" dirty="0" smtClean="0"/>
                        <a:t>	</a:t>
                      </a:r>
                      <a:endParaRPr kumimoji="0" lang="hr-HR" sz="16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19" marR="91419" marT="45717" marB="45717"/>
                </a:tc>
                <a:tc>
                  <a:txBody>
                    <a:bodyPr/>
                    <a:lstStyle/>
                    <a:p>
                      <a:r>
                        <a:rPr kumimoji="0" lang="hr-HR" sz="1600" kern="1200" baseline="0" dirty="0" smtClean="0"/>
                        <a:t>na 100g/ml	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</a:tr>
              <a:tr h="339852">
                <a:tc>
                  <a:txBody>
                    <a:bodyPr/>
                    <a:lstStyle/>
                    <a:p>
                      <a:r>
                        <a:rPr kumimoji="0" lang="hr-HR" sz="1600" kern="1200" baseline="0" dirty="0" smtClean="0"/>
                        <a:t>Energija	</a:t>
                      </a:r>
                      <a:endParaRPr kumimoji="0" lang="hr-H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19" marR="91419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1600" kern="1200" baseline="0" dirty="0" smtClean="0"/>
                        <a:t>  kJ/kcal	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</a:tr>
              <a:tr h="594741">
                <a:tc>
                  <a:txBody>
                    <a:bodyPr/>
                    <a:lstStyle/>
                    <a:p>
                      <a:r>
                        <a:rPr kumimoji="0" lang="hr-HR" sz="1600" kern="1200" baseline="0" dirty="0" smtClean="0"/>
                        <a:t>Masti</a:t>
                      </a:r>
                      <a:endParaRPr kumimoji="0" lang="hr-H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19" marR="91419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1600" kern="1200" baseline="0" dirty="0" smtClean="0"/>
                        <a:t>g</a:t>
                      </a:r>
                    </a:p>
                    <a:p>
                      <a:pPr algn="ctr"/>
                      <a:endParaRPr kumimoji="0" lang="hr-H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19" marR="91419" marT="45717" marB="45717"/>
                </a:tc>
              </a:tr>
              <a:tr h="849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kern="1200" baseline="0" dirty="0" smtClean="0"/>
                        <a:t>Od kojih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i="0" u="none" strike="noStrike" baseline="0" noProof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zasićene masne kiseline</a:t>
                      </a:r>
                      <a:endParaRPr lang="hr-HR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19" marR="91419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kern="1200" baseline="0" dirty="0" smtClean="0"/>
                        <a:t>g</a:t>
                      </a:r>
                      <a:endParaRPr lang="hr-HR" sz="1600" dirty="0" smtClean="0"/>
                    </a:p>
                    <a:p>
                      <a:pPr algn="ctr"/>
                      <a:endParaRPr lang="hr-HR" sz="1600" dirty="0"/>
                    </a:p>
                  </a:txBody>
                  <a:tcPr marL="91419" marR="91419" marT="45717" marB="45717"/>
                </a:tc>
              </a:tr>
              <a:tr h="594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kern="1200" baseline="0" dirty="0" smtClean="0"/>
                        <a:t>Ugljikohidrati</a:t>
                      </a:r>
                    </a:p>
                    <a:p>
                      <a:endParaRPr lang="hr-HR" sz="1600" dirty="0"/>
                    </a:p>
                  </a:txBody>
                  <a:tcPr marL="91419" marR="91419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g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</a:tr>
              <a:tr h="594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600" kern="1200" baseline="0" dirty="0" smtClean="0"/>
                        <a:t>Od kojih</a:t>
                      </a:r>
                    </a:p>
                    <a:p>
                      <a:r>
                        <a:rPr kumimoji="0" lang="hr-HR" sz="1600" kern="1200" baseline="0" dirty="0" smtClean="0"/>
                        <a:t>šećeri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g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</a:tr>
              <a:tr h="339852">
                <a:tc>
                  <a:txBody>
                    <a:bodyPr/>
                    <a:lstStyle/>
                    <a:p>
                      <a:r>
                        <a:rPr kumimoji="0" lang="hr-HR" sz="1600" kern="1200" baseline="0" dirty="0" smtClean="0"/>
                        <a:t>Bjelančevine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g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</a:tr>
              <a:tr h="339852">
                <a:tc>
                  <a:txBody>
                    <a:bodyPr/>
                    <a:lstStyle/>
                    <a:p>
                      <a:r>
                        <a:rPr kumimoji="0" lang="hr-HR" sz="1600" kern="1200" baseline="0" dirty="0" smtClean="0"/>
                        <a:t>Sol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g</a:t>
                      </a:r>
                      <a:endParaRPr lang="hr-HR" sz="1600" dirty="0"/>
                    </a:p>
                  </a:txBody>
                  <a:tcPr marL="91419" marR="91419" marT="45717" marB="45717"/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4859338" y="692150"/>
            <a:ext cx="4033837" cy="10080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solidFill>
                  <a:srgbClr val="000066"/>
                </a:solidFill>
              </a:rPr>
              <a:t>Nadopunjena obvezna nutritivna deklaracija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932363" y="1774825"/>
          <a:ext cx="3960812" cy="496728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02504"/>
                <a:gridCol w="1858308"/>
              </a:tblGrid>
              <a:tr h="419814">
                <a:tc>
                  <a:txBody>
                    <a:bodyPr/>
                    <a:lstStyle/>
                    <a:p>
                      <a:r>
                        <a:rPr kumimoji="0" lang="hr-HR" sz="1200" kern="1200" baseline="0" dirty="0" smtClean="0"/>
                        <a:t>	</a:t>
                      </a:r>
                      <a:endParaRPr kumimoji="0" lang="hr-HR" sz="12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1200" kern="1200" baseline="0" dirty="0" smtClean="0"/>
                        <a:t>na 100g/ml	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</a:tr>
              <a:tr h="274360">
                <a:tc>
                  <a:txBody>
                    <a:bodyPr/>
                    <a:lstStyle/>
                    <a:p>
                      <a:r>
                        <a:rPr kumimoji="0" lang="hr-HR" sz="1200" kern="1200" baseline="0" dirty="0" smtClean="0"/>
                        <a:t>Energija	</a:t>
                      </a:r>
                      <a:endParaRPr kumimoji="0" lang="hr-HR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1200" kern="1200" baseline="0" dirty="0" smtClean="0"/>
                        <a:t>      kJ/kcal	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</a:tr>
              <a:tr h="457267">
                <a:tc>
                  <a:txBody>
                    <a:bodyPr/>
                    <a:lstStyle/>
                    <a:p>
                      <a:r>
                        <a:rPr kumimoji="0" lang="hr-HR" sz="1200" kern="1200" baseline="0" dirty="0" smtClean="0"/>
                        <a:t>Masti</a:t>
                      </a:r>
                      <a:endParaRPr kumimoji="0" lang="hr-HR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1200" kern="1200" baseline="0" dirty="0" smtClean="0"/>
                        <a:t>g</a:t>
                      </a:r>
                    </a:p>
                    <a:p>
                      <a:pPr algn="ctr"/>
                      <a:endParaRPr kumimoji="0" lang="hr-HR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 marT="45727" marB="45727"/>
                </a:tc>
              </a:tr>
              <a:tr h="1188894">
                <a:tc>
                  <a:txBody>
                    <a:bodyPr/>
                    <a:lstStyle/>
                    <a:p>
                      <a:r>
                        <a:rPr kumimoji="0" lang="hr-HR" sz="1200" kern="1200" baseline="0" dirty="0" smtClean="0"/>
                        <a:t>Od kojih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0" i="0" u="none" strike="noStrike" baseline="0" noProof="0" dirty="0" smtClean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-zasićene masne kiseline</a:t>
                      </a:r>
                      <a:endParaRPr lang="hr-HR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 rtl="0" fontAlgn="t">
                        <a:buClr>
                          <a:srgbClr val="FFFFFF"/>
                        </a:buClr>
                        <a:buSzPts val="1000"/>
                        <a:buFont typeface="Arial"/>
                        <a:buNone/>
                      </a:pPr>
                      <a:r>
                        <a:rPr kumimoji="0" lang="hr-HR" sz="1200" kern="1200" baseline="0" noProof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-jednostruko nezasićene masne kiseline</a:t>
                      </a:r>
                    </a:p>
                    <a:p>
                      <a:r>
                        <a:rPr kumimoji="0" lang="hr-HR" sz="1200" kern="1200" baseline="0" noProof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-višestruko nezasićene masne kiseline</a:t>
                      </a:r>
                      <a:endParaRPr kumimoji="0" lang="hr-HR" sz="12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200" kern="12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kern="1200" baseline="0" dirty="0" smtClean="0"/>
                        <a:t>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kern="1200" baseline="0" dirty="0" smtClean="0"/>
                        <a:t>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kern="1200" baseline="0" dirty="0" smtClean="0"/>
                        <a:t>g</a:t>
                      </a:r>
                      <a:endParaRPr lang="hr-HR" sz="1200" dirty="0" smtClean="0"/>
                    </a:p>
                    <a:p>
                      <a:pPr algn="ctr"/>
                      <a:endParaRPr lang="hr-HR" sz="1200" dirty="0"/>
                    </a:p>
                  </a:txBody>
                  <a:tcPr marL="91449" marR="91449" marT="45727" marB="45727"/>
                </a:tc>
              </a:tr>
              <a:tr h="4572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kern="1200" baseline="0" dirty="0" smtClean="0"/>
                        <a:t>Ugljikohidrati</a:t>
                      </a:r>
                    </a:p>
                    <a:p>
                      <a:endParaRPr lang="hr-HR" sz="1200" dirty="0"/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g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</a:tr>
              <a:tr h="823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kern="1200" baseline="0" dirty="0" smtClean="0"/>
                        <a:t>Od kojih</a:t>
                      </a:r>
                    </a:p>
                    <a:p>
                      <a:r>
                        <a:rPr kumimoji="0" lang="hr-HR" sz="1200" kern="1200" baseline="0" dirty="0" smtClean="0"/>
                        <a:t>-šećeri</a:t>
                      </a:r>
                    </a:p>
                    <a:p>
                      <a:r>
                        <a:rPr kumimoji="0" lang="hr-HR" sz="1200" kern="1200" baseline="0" dirty="0" smtClean="0">
                          <a:solidFill>
                            <a:srgbClr val="FF0000"/>
                          </a:solidFill>
                        </a:rPr>
                        <a:t>-polioli</a:t>
                      </a:r>
                    </a:p>
                    <a:p>
                      <a:r>
                        <a:rPr kumimoji="0" lang="hr-HR" sz="1200" kern="1200" baseline="0" dirty="0" smtClean="0">
                          <a:solidFill>
                            <a:srgbClr val="FF0000"/>
                          </a:solidFill>
                        </a:rPr>
                        <a:t>-škrob </a:t>
                      </a:r>
                      <a:endParaRPr kumimoji="0" lang="hr-HR" sz="12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hr-HR" sz="1200" dirty="0" smtClean="0"/>
                    </a:p>
                    <a:p>
                      <a:pPr algn="ctr"/>
                      <a:r>
                        <a:rPr lang="hr-HR" sz="1200" dirty="0" smtClean="0"/>
                        <a:t>g</a:t>
                      </a:r>
                    </a:p>
                    <a:p>
                      <a:pPr algn="ctr"/>
                      <a:r>
                        <a:rPr lang="hr-HR" sz="1200" dirty="0" smtClean="0"/>
                        <a:t>g</a:t>
                      </a:r>
                    </a:p>
                    <a:p>
                      <a:pPr algn="ctr"/>
                      <a:r>
                        <a:rPr lang="hr-HR" sz="1200" dirty="0" smtClean="0"/>
                        <a:t>g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</a:tr>
              <a:tr h="274360">
                <a:tc>
                  <a:txBody>
                    <a:bodyPr/>
                    <a:lstStyle/>
                    <a:p>
                      <a:r>
                        <a:rPr lang="hr-HR" sz="1200" dirty="0" smtClean="0">
                          <a:solidFill>
                            <a:srgbClr val="FF0000"/>
                          </a:solidFill>
                        </a:rPr>
                        <a:t>Vlakna</a:t>
                      </a:r>
                      <a:endParaRPr lang="hr-HR" sz="12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g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</a:tr>
              <a:tr h="274360">
                <a:tc>
                  <a:txBody>
                    <a:bodyPr/>
                    <a:lstStyle/>
                    <a:p>
                      <a:r>
                        <a:rPr kumimoji="0" lang="hr-HR" sz="1200" kern="1200" baseline="0" dirty="0" smtClean="0"/>
                        <a:t>Bjelančevine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g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</a:tr>
              <a:tr h="274360">
                <a:tc>
                  <a:txBody>
                    <a:bodyPr/>
                    <a:lstStyle/>
                    <a:p>
                      <a:r>
                        <a:rPr kumimoji="0" lang="hr-HR" sz="1200" kern="1200" baseline="0" dirty="0" smtClean="0"/>
                        <a:t>Sol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g</a:t>
                      </a:r>
                      <a:endParaRPr lang="hr-HR" sz="1200" dirty="0"/>
                    </a:p>
                  </a:txBody>
                  <a:tcPr marL="91449" marR="91449" marT="45727" marB="45727"/>
                </a:tc>
              </a:tr>
              <a:tr h="52352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1200" kern="1200" baseline="0" dirty="0" smtClean="0">
                          <a:solidFill>
                            <a:srgbClr val="FF0000"/>
                          </a:solidFill>
                        </a:rPr>
                        <a:t>Vitamini i minerali</a:t>
                      </a:r>
                      <a:endParaRPr kumimoji="0" lang="hr-HR" sz="12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 marT="45727" marB="4572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200" b="0" i="0" u="none" strike="noStrike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mg, μg - točka 1. Dijela A Priloga XIII. </a:t>
                      </a:r>
                      <a:endParaRPr lang="hr-HR" sz="1200" b="0" i="0" u="none" strike="noStrike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9" marR="91449" marT="45727" marB="45727"/>
                </a:tc>
              </a:tr>
            </a:tbl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CA16D9DB-54A3-4263-85B1-DD2FCE5194DF}" type="slidenum">
              <a:rPr lang="en-US" smtClean="0"/>
              <a:pPr>
                <a:defRPr/>
              </a:pPr>
              <a:t>11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187624" y="1052736"/>
            <a:ext cx="7344816" cy="144655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45720" rIns="45720"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r-HR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Količina hranjive tvari ili druge tvari za koju postoji prehrambena ili zdravstvena tvrdnja mora biti navedena.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r-HR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Može li ona biti dio nutritivne deklaracije? (članci 30. i 49.) </a:t>
            </a:r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187450" y="2625725"/>
            <a:ext cx="7345363" cy="33242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hr-HR" sz="20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hr-HR" sz="20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Ako je hranjiva tvar za koju postoji prehrambena ili zdravstvena tvrdnja dio nutritivne deklaracije, nije potrebno dodatno označivanje! </a:t>
            </a:r>
          </a:p>
          <a:p>
            <a:pPr algn="just">
              <a:lnSpc>
                <a:spcPct val="150000"/>
              </a:lnSpc>
              <a:defRPr/>
            </a:pPr>
            <a:r>
              <a:rPr lang="hr-HR" sz="20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lang="hr-HR" sz="20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Ako hranjiva tvar za koju postoji prehrambena ili zdravstvena tvrdnja </a:t>
            </a:r>
            <a:r>
              <a:rPr lang="hr-HR" sz="2000" u="sng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nije dio nutritivne deklaracije</a:t>
            </a:r>
            <a:r>
              <a:rPr lang="hr-HR" sz="20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količina hranjive tvari ili druge tvari mora biti označena na etiketi </a:t>
            </a:r>
            <a:r>
              <a:rPr lang="hr-HR" sz="2000" u="sng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u neposrednoj blizini nutritivne deklaracije! </a:t>
            </a:r>
          </a:p>
        </p:txBody>
      </p:sp>
      <p:sp>
        <p:nvSpPr>
          <p:cNvPr id="7" name="Naslov 1"/>
          <p:cNvSpPr txBox="1">
            <a:spLocks/>
          </p:cNvSpPr>
          <p:nvPr/>
        </p:nvSpPr>
        <p:spPr>
          <a:xfrm>
            <a:off x="1187450" y="188913"/>
            <a:ext cx="7278688" cy="7651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5720" rIns="45720"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r-HR" sz="2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Kako se navode druge tvari koje nisu sastavni dio nutritivne deklaracije?</a:t>
            </a:r>
            <a:endParaRPr lang="hr-HR" sz="2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 rot="-492682">
            <a:off x="4657725" y="3508375"/>
            <a:ext cx="2484438" cy="36988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D89A4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BOGATO KALCIJEM! </a:t>
            </a:r>
          </a:p>
        </p:txBody>
      </p:sp>
      <p:sp>
        <p:nvSpPr>
          <p:cNvPr id="10" name="TekstniOkvir 9"/>
          <p:cNvSpPr txBox="1">
            <a:spLocks noChangeArrowheads="1"/>
          </p:cNvSpPr>
          <p:nvPr/>
        </p:nvSpPr>
        <p:spPr bwMode="auto">
          <a:xfrm rot="384637">
            <a:off x="3859213" y="5765800"/>
            <a:ext cx="4475162" cy="369888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D89A4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BOGATO OMEGA 3 MASNIM KISELINAMA!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66138" y="6305550"/>
            <a:ext cx="604837" cy="476250"/>
          </a:xfrm>
        </p:spPr>
        <p:txBody>
          <a:bodyPr/>
          <a:lstStyle/>
          <a:p>
            <a:pPr>
              <a:defRPr/>
            </a:pPr>
            <a:fld id="{038E30AB-1DD9-489B-9332-409166D2B827}" type="slidenum">
              <a:rPr lang="en-US" smtClean="0"/>
              <a:pPr>
                <a:defRPr/>
              </a:pPr>
              <a:t>12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6"/>
          <p:cNvGraphicFramePr>
            <a:graphicFrameLocks noGrp="1"/>
          </p:cNvGraphicFramePr>
          <p:nvPr/>
        </p:nvGraphicFramePr>
        <p:xfrm>
          <a:off x="1403350" y="1268413"/>
          <a:ext cx="6985000" cy="472281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938084"/>
                <a:gridCol w="2046916"/>
              </a:tblGrid>
              <a:tr h="442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Energija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kJ/kcal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</a:tr>
              <a:tr h="442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Masti 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</a:tr>
              <a:tr h="1310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od kojih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 Zasićene masne kiseline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 Višestruko nezasićene masne kiseline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od kojih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</a:tr>
              <a:tr h="4936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</a:tr>
              <a:tr h="4460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Ugljikohidrati  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</a:tr>
              <a:tr h="701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od kojih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- šećeri 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</a:tr>
              <a:tr h="442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Bjelančevine 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</a:tr>
              <a:tr h="442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Sol 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3" marR="91443" marT="45715" marB="45715" horzOverflow="overflow"/>
                </a:tc>
              </a:tr>
            </a:tbl>
          </a:graphicData>
        </a:graphic>
      </p:graphicFrame>
      <p:cxnSp>
        <p:nvCxnSpPr>
          <p:cNvPr id="10" name="Ravni poveznik 9"/>
          <p:cNvCxnSpPr/>
          <p:nvPr/>
        </p:nvCxnSpPr>
        <p:spPr>
          <a:xfrm>
            <a:off x="1014413" y="3432175"/>
            <a:ext cx="5184775" cy="63182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flipV="1">
            <a:off x="1042988" y="3502025"/>
            <a:ext cx="5256212" cy="43180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niOkvir 18"/>
          <p:cNvSpPr txBox="1">
            <a:spLocks noChangeArrowheads="1"/>
          </p:cNvSpPr>
          <p:nvPr/>
        </p:nvSpPr>
        <p:spPr bwMode="auto">
          <a:xfrm>
            <a:off x="1403350" y="3563938"/>
            <a:ext cx="5137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D89A4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- Omega – 3 masne kiseline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024688" cy="70643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Nutritivna deklaracija</a:t>
            </a:r>
            <a:br>
              <a:rPr lang="hr-H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sz="28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19411F0F-F16B-4EA4-B71E-9504AAFEE7CE}" type="slidenum">
              <a:rPr lang="en-US" smtClean="0"/>
              <a:pPr>
                <a:defRPr/>
              </a:pPr>
              <a:t>13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6"/>
          <p:cNvGraphicFramePr>
            <a:graphicFrameLocks noGrp="1"/>
          </p:cNvGraphicFramePr>
          <p:nvPr/>
        </p:nvGraphicFramePr>
        <p:xfrm>
          <a:off x="1331913" y="1030288"/>
          <a:ext cx="7416800" cy="3802062"/>
        </p:xfrm>
        <a:graphic>
          <a:graphicData uri="http://schemas.openxmlformats.org/drawingml/2006/table">
            <a:tbl>
              <a:tblPr/>
              <a:tblGrid>
                <a:gridCol w="5243348"/>
                <a:gridCol w="2173452"/>
              </a:tblGrid>
              <a:tr h="418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Energija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kJ/kcal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</a:tr>
              <a:tr h="418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Masti 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005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od kojih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Zasićene masne kiseline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Višestruko nezasićene masne kiseline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</a:tr>
              <a:tr h="421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Ugljikohidrati  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701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od kojih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- šećeri 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</a:tr>
              <a:tr h="418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Bjelančevine 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</a:tr>
              <a:tr h="418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Sol 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</a:t>
                      </a:r>
                    </a:p>
                  </a:txBody>
                  <a:tcPr marL="91437" marR="91437"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</a:tr>
            </a:tbl>
          </a:graphicData>
        </a:graphic>
      </p:graphicFrame>
      <p:sp>
        <p:nvSpPr>
          <p:cNvPr id="21532" name="Pravokutnik 1"/>
          <p:cNvSpPr>
            <a:spLocks noChangeArrowheads="1"/>
          </p:cNvSpPr>
          <p:nvPr/>
        </p:nvSpPr>
        <p:spPr bwMode="auto">
          <a:xfrm>
            <a:off x="611188" y="5773738"/>
            <a:ext cx="3097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D89A4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800"/>
          </a:p>
        </p:txBody>
      </p:sp>
      <p:graphicFrame>
        <p:nvGraphicFramePr>
          <p:cNvPr id="3" name="Tablica 2"/>
          <p:cNvGraphicFramePr>
            <a:graphicFrameLocks noGrp="1"/>
          </p:cNvGraphicFramePr>
          <p:nvPr/>
        </p:nvGraphicFramePr>
        <p:xfrm>
          <a:off x="1476375" y="5229225"/>
          <a:ext cx="7272338" cy="504825"/>
        </p:xfrm>
        <a:graphic>
          <a:graphicData uri="http://schemas.openxmlformats.org/drawingml/2006/table">
            <a:tbl>
              <a:tblPr/>
              <a:tblGrid>
                <a:gridCol w="5141220"/>
                <a:gridCol w="213111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Omega – 3 masne kiseline</a:t>
                      </a: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90" marB="457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</a:t>
                      </a:r>
                    </a:p>
                  </a:txBody>
                  <a:tcPr marL="91431" marR="91431" marT="45790" marB="457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4" name="Elipsa 3"/>
          <p:cNvSpPr/>
          <p:nvPr/>
        </p:nvSpPr>
        <p:spPr>
          <a:xfrm>
            <a:off x="973138" y="5045075"/>
            <a:ext cx="5470525" cy="9128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35100" y="274638"/>
            <a:ext cx="6592888" cy="49053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Nutritivna deklaracija</a:t>
            </a:r>
            <a:br>
              <a:rPr lang="hr-H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sz="2800" dirty="0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2"/>
          </p:nvPr>
        </p:nvSpPr>
        <p:spPr>
          <a:xfrm>
            <a:off x="8388350" y="6305550"/>
            <a:ext cx="682625" cy="476250"/>
          </a:xfrm>
        </p:spPr>
        <p:txBody>
          <a:bodyPr/>
          <a:lstStyle/>
          <a:p>
            <a:pPr>
              <a:defRPr/>
            </a:pPr>
            <a:fld id="{5A91D6B6-1EBD-4A3F-A125-0A12DCF3373D}" type="slidenum">
              <a:rPr lang="en-US" smtClean="0"/>
              <a:pPr>
                <a:defRPr/>
              </a:pPr>
              <a:t>14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2"/>
          <p:cNvSpPr txBox="1">
            <a:spLocks/>
          </p:cNvSpPr>
          <p:nvPr/>
        </p:nvSpPr>
        <p:spPr>
          <a:xfrm>
            <a:off x="1043608" y="71414"/>
            <a:ext cx="7643192" cy="1053330"/>
          </a:xfrm>
          <a:prstGeom prst="rect">
            <a:avLst/>
          </a:prstGeom>
          <a:solidFill>
            <a:srgbClr val="333399"/>
          </a:solidFill>
          <a:ln w="9525" cap="flat" cmpd="sng" algn="ctr">
            <a:noFill/>
            <a:prstDash val="soli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  <a:defRPr/>
            </a:pPr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Izračun energetske vrijednosti i hranjivih vrijednosti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476375" y="1412875"/>
            <a:ext cx="64087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hr-HR" sz="2800" dirty="0">
                <a:solidFill>
                  <a:srgbClr val="333399"/>
                </a:solidFill>
                <a:latin typeface="+mj-lt"/>
                <a:cs typeface="+mn-cs"/>
              </a:rPr>
              <a:t>	</a:t>
            </a:r>
            <a:r>
              <a:rPr lang="hr-HR" sz="2800" b="1" dirty="0">
                <a:solidFill>
                  <a:srgbClr val="333399"/>
                </a:solidFill>
                <a:latin typeface="+mj-lt"/>
                <a:cs typeface="+mn-cs"/>
              </a:rPr>
              <a:t>Navode se prosječne vrijednosti! </a:t>
            </a:r>
          </a:p>
        </p:txBody>
      </p:sp>
      <p:sp>
        <p:nvSpPr>
          <p:cNvPr id="7" name="Up Arrow Callout 6"/>
          <p:cNvSpPr/>
          <p:nvPr/>
        </p:nvSpPr>
        <p:spPr>
          <a:xfrm>
            <a:off x="1476375" y="2060575"/>
            <a:ext cx="6696075" cy="4176713"/>
          </a:xfrm>
          <a:prstGeom prst="upArrowCallou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dirty="0">
                <a:solidFill>
                  <a:srgbClr val="000099"/>
                </a:solidFill>
              </a:rPr>
              <a:t>vrijednost koja najbolje predstavlja količinu hranjive tvari koju sadržava određena hrana te omogućuje prirodna odstupanja vrijednosti hrane, odstupanja </a:t>
            </a:r>
            <a:r>
              <a:rPr lang="hr-HR" dirty="0">
                <a:solidFill>
                  <a:srgbClr val="000099"/>
                </a:solidFill>
              </a:rPr>
              <a:t>od </a:t>
            </a:r>
            <a:r>
              <a:rPr lang="vi-VN" dirty="0">
                <a:solidFill>
                  <a:srgbClr val="000099"/>
                </a:solidFill>
              </a:rPr>
              <a:t>stvarne vrijednosti uzrokovane sezonskim promjenama, načinima prehrane i drugim čimbenicima koji mogu uzrokovati odstupanje stvarne </a:t>
            </a:r>
            <a:r>
              <a:rPr lang="vi-VN" dirty="0">
                <a:solidFill>
                  <a:srgbClr val="000099"/>
                </a:solidFill>
              </a:rPr>
              <a:t>vrijednosti</a:t>
            </a:r>
            <a:endParaRPr lang="hr-HR" dirty="0">
              <a:solidFill>
                <a:srgbClr val="000099"/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AB9E1C69-1287-4546-B33C-276C6FF6A717}" type="slidenum">
              <a:rPr lang="en-US" smtClean="0"/>
              <a:pPr>
                <a:defRPr/>
              </a:pPr>
              <a:t>15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1476375" y="2205038"/>
            <a:ext cx="6992938" cy="23082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hr-HR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Vrijednosti se temelje na:</a:t>
            </a:r>
          </a:p>
          <a:p>
            <a:pPr>
              <a:defRPr/>
            </a:pPr>
            <a:r>
              <a:rPr lang="hr-HR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(a) proizvođačevoj analizi hrane</a:t>
            </a:r>
          </a:p>
          <a:p>
            <a:pPr>
              <a:defRPr/>
            </a:pPr>
            <a:r>
              <a:rPr lang="hr-HR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(b) izračunu iz poznatih ili stvarnih prosječnih vrijednosti upotrijebljenih sastojaka ili</a:t>
            </a:r>
          </a:p>
          <a:p>
            <a:pPr>
              <a:defRPr/>
            </a:pPr>
            <a:r>
              <a:rPr lang="hr-HR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(c) izračunu iz opće utvrđenih i prihvaćenih podataka.</a:t>
            </a:r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1043608" y="71414"/>
            <a:ext cx="7643192" cy="1053330"/>
          </a:xfrm>
          <a:prstGeom prst="rect">
            <a:avLst/>
          </a:prstGeom>
          <a:solidFill>
            <a:srgbClr val="333399"/>
          </a:solidFill>
          <a:ln w="9525" cap="flat" cmpd="sng" algn="ctr">
            <a:noFill/>
            <a:prstDash val="soli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  <a:defRPr/>
            </a:pPr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Izračun energetske vrijednosti i hranjivih vrijednosti</a:t>
            </a:r>
          </a:p>
        </p:txBody>
      </p:sp>
      <p:sp>
        <p:nvSpPr>
          <p:cNvPr id="23558" name="TekstniOkvir 1"/>
          <p:cNvSpPr txBox="1">
            <a:spLocks noChangeArrowheads="1"/>
          </p:cNvSpPr>
          <p:nvPr/>
        </p:nvSpPr>
        <p:spPr bwMode="auto">
          <a:xfrm>
            <a:off x="1116013" y="5013325"/>
            <a:ext cx="77882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D89A4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 typeface="Wingdings" pitchFamily="2" charset="2"/>
              <a:buChar char="ü"/>
            </a:pPr>
            <a:r>
              <a:rPr lang="hr-HR" altLang="sr-Latn-RS" sz="2000">
                <a:solidFill>
                  <a:srgbClr val="333399"/>
                </a:solidFill>
              </a:rPr>
              <a:t> </a:t>
            </a:r>
            <a:r>
              <a:rPr lang="hr-HR" altLang="sr-Latn-RS" sz="2000" b="1">
                <a:solidFill>
                  <a:srgbClr val="333399"/>
                </a:solidFill>
              </a:rPr>
              <a:t>podaci iz stručne literature ili dokumentacije, domaće ili strane, izrađeni od strane stručnih i znanstvenih institucija koje se temelje na brojnim ispitivanjima i znanstvenim radovima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042988" y="1268413"/>
            <a:ext cx="59055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hr-HR" sz="2800" dirty="0">
                <a:solidFill>
                  <a:srgbClr val="333399"/>
                </a:solidFill>
                <a:latin typeface="+mj-lt"/>
                <a:cs typeface="+mn-cs"/>
              </a:rPr>
              <a:t>Navode se prosječne vrijednosti! 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69313" y="6305550"/>
            <a:ext cx="601662" cy="476250"/>
          </a:xfrm>
        </p:spPr>
        <p:txBody>
          <a:bodyPr/>
          <a:lstStyle/>
          <a:p>
            <a:pPr>
              <a:defRPr/>
            </a:pPr>
            <a:fld id="{25193EF7-BF08-4A3E-A6ED-73711E9D637A}" type="slidenum">
              <a:rPr lang="en-US" smtClean="0"/>
              <a:pPr>
                <a:defRPr/>
              </a:pPr>
              <a:t>16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2"/>
          <p:cNvSpPr txBox="1">
            <a:spLocks/>
          </p:cNvSpPr>
          <p:nvPr/>
        </p:nvSpPr>
        <p:spPr>
          <a:xfrm>
            <a:off x="1043608" y="71414"/>
            <a:ext cx="7643192" cy="1053330"/>
          </a:xfrm>
          <a:prstGeom prst="rect">
            <a:avLst/>
          </a:prstGeom>
          <a:solidFill>
            <a:srgbClr val="333399"/>
          </a:solidFill>
          <a:ln w="9525" cap="flat" cmpd="sng" algn="ctr">
            <a:noFill/>
            <a:prstDash val="soli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  <a:defRPr/>
            </a:pPr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Izračun energetske vrijednosti i hranjivih vrijednosti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258888" y="1484313"/>
            <a:ext cx="7572375" cy="4832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hr-HR" sz="1200" dirty="0"/>
          </a:p>
          <a:p>
            <a:pPr>
              <a:defRPr/>
            </a:pPr>
            <a:r>
              <a:rPr lang="hr-HR" sz="1200" dirty="0"/>
              <a:t> </a:t>
            </a:r>
            <a:r>
              <a:rPr lang="hr-HR" sz="1600" dirty="0">
                <a:solidFill>
                  <a:srgbClr val="000099"/>
                </a:solidFill>
              </a:rPr>
              <a:t>Vodič </a:t>
            </a:r>
            <a:r>
              <a:rPr lang="hr-HR" sz="1600" i="1" dirty="0">
                <a:solidFill>
                  <a:srgbClr val="000099"/>
                </a:solidFill>
                <a:hlinkClick r:id="rId3"/>
              </a:rPr>
              <a:t> Dopuštena odstupanja za vrijednosti hranjivih tvari</a:t>
            </a:r>
            <a:endParaRPr lang="hr-HR" sz="1600" dirty="0">
              <a:solidFill>
                <a:srgbClr val="000099"/>
              </a:solidFill>
            </a:endParaRPr>
          </a:p>
          <a:p>
            <a:pPr>
              <a:defRPr/>
            </a:pPr>
            <a:r>
              <a:rPr lang="hr-HR" sz="1600" b="1" dirty="0">
                <a:solidFill>
                  <a:srgbClr val="000099"/>
                </a:solidFill>
              </a:rPr>
              <a:t>	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r-HR" sz="1600" dirty="0">
                <a:solidFill>
                  <a:srgbClr val="000099"/>
                </a:solidFill>
              </a:rPr>
              <a:t>stvarna količina hranjive tvari u proizvodu može se razlikovati u usporedbi s vrijednošću navedenoj na etiketi zbog čimbenika kao što su izvor vrijednosti (vrijednosti koje proističu iz literature i koje su izračunane prema uputama umjesto analizom), točnost analize, razlike u sirovinama, učinci prerade, stabilnosti hranjivih tvari i uvjeti skladištenja i vrijeme skladištenja</a:t>
            </a:r>
          </a:p>
          <a:p>
            <a:pPr>
              <a:buClr>
                <a:srgbClr val="FF0000"/>
              </a:buClr>
              <a:defRPr/>
            </a:pPr>
            <a:endParaRPr lang="hr-HR" sz="1600" dirty="0">
              <a:solidFill>
                <a:srgbClr val="000099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vi-VN" sz="1600" dirty="0">
                <a:solidFill>
                  <a:srgbClr val="000099"/>
                </a:solidFill>
              </a:rPr>
              <a:t>sadržaj hranjivih tvari u hrani ne bi se trebao bitno razlikovati od označenih vrijednosti u mjeri u kojoj bi takve razlike mogle zavarati potrošača</a:t>
            </a:r>
            <a:endParaRPr lang="hr-HR" sz="1600" dirty="0">
              <a:solidFill>
                <a:srgbClr val="000099"/>
              </a:solidFill>
            </a:endParaRPr>
          </a:p>
          <a:p>
            <a:pPr>
              <a:buClr>
                <a:srgbClr val="FF0000"/>
              </a:buClr>
              <a:defRPr/>
            </a:pPr>
            <a:endParaRPr lang="hr-HR" sz="1600" dirty="0">
              <a:solidFill>
                <a:srgbClr val="000099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hr-HR" sz="1600" dirty="0">
                <a:solidFill>
                  <a:srgbClr val="000099"/>
                </a:solidFill>
              </a:rPr>
              <a:t>izmjerena vrijednost trebala bi biti unutar dopuštenih odstupanja oko navedene vrijednosti tijekom cijelog roka </a:t>
            </a:r>
            <a:r>
              <a:rPr lang="hr-HR" sz="1600" dirty="0">
                <a:solidFill>
                  <a:srgbClr val="000099"/>
                </a:solidFill>
              </a:rPr>
              <a:t>trajanja hrane</a:t>
            </a:r>
            <a:endParaRPr lang="hr-HR" sz="1600" dirty="0">
              <a:solidFill>
                <a:srgbClr val="000099"/>
              </a:solidFill>
            </a:endParaRPr>
          </a:p>
          <a:p>
            <a:pPr>
              <a:buClr>
                <a:srgbClr val="FF0000"/>
              </a:buClr>
              <a:defRPr/>
            </a:pPr>
            <a:endParaRPr lang="hr-HR" sz="1600" dirty="0">
              <a:solidFill>
                <a:srgbClr val="000099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vi-VN" sz="1600" dirty="0">
                <a:solidFill>
                  <a:srgbClr val="000099"/>
                </a:solidFill>
              </a:rPr>
              <a:t>navedene vrijednosti treba</a:t>
            </a:r>
            <a:r>
              <a:rPr lang="hr-HR" sz="1600" dirty="0">
                <a:solidFill>
                  <a:srgbClr val="000099"/>
                </a:solidFill>
              </a:rPr>
              <a:t> </a:t>
            </a:r>
            <a:r>
              <a:rPr lang="vi-VN" sz="1600" dirty="0">
                <a:solidFill>
                  <a:srgbClr val="000099"/>
                </a:solidFill>
              </a:rPr>
              <a:t>uskladiti s prosječnim vrijednostima više serija hrane i ne bi se trebale ustanoviti ni na kojoj krajnjoj granici utvrđenog raspona dopuštenog odstupanja</a:t>
            </a:r>
            <a:endParaRPr lang="hr-HR" sz="1600" dirty="0">
              <a:solidFill>
                <a:srgbClr val="000099"/>
              </a:solidFill>
            </a:endParaRPr>
          </a:p>
          <a:p>
            <a:pPr>
              <a:buFont typeface="Wingdings" pitchFamily="2" charset="2"/>
              <a:buChar char="ü"/>
              <a:defRPr/>
            </a:pPr>
            <a:endParaRPr lang="hr-HR" sz="1200" dirty="0"/>
          </a:p>
          <a:p>
            <a:pPr>
              <a:buFont typeface="Wingdings" pitchFamily="2" charset="2"/>
              <a:buChar char="ü"/>
              <a:defRPr/>
            </a:pPr>
            <a:endParaRPr lang="hr-HR" sz="1200" dirty="0">
              <a:solidFill>
                <a:srgbClr val="333399"/>
              </a:solidFill>
              <a:latin typeface="+mj-lt"/>
              <a:cs typeface="+mn-cs"/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CC3393F0-2B17-487A-B8F7-06A30E20D873}" type="slidenum">
              <a:rPr lang="en-US" smtClean="0"/>
              <a:pPr>
                <a:defRPr/>
              </a:pPr>
              <a:t>17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187624" y="1700808"/>
            <a:ext cx="7344816" cy="378565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hr-HR" sz="2000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hranjive tvari čiji unos potrošači obično nastoje smanjiti (masti, šećer i sol) ne navode se donja granica dozvoljenog odstupanja kada bi izmjerene vrijednosti bile više od onih navedenih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hr-HR" sz="2000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hranjive tvari za koje su potrošači zainteresirani da ih unose u većim količinama, ne navodi se gornja granica dozvoljenog odstupanja kada bi izmjerene vrijednosti bile niže od onih navedenih </a:t>
            </a:r>
            <a:endParaRPr lang="hr-HR" sz="2000" strike="dblStrike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Naslov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560840" cy="864096"/>
          </a:xfrm>
          <a:solidFill>
            <a:srgbClr val="333399"/>
          </a:solidFill>
          <a:ln>
            <a:solidFill>
              <a:srgbClr val="333399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45720" tIns="45720" rIns="45720" bIns="45720" rtlCol="0"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r-H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Koje se vrijednosti navode?</a:t>
            </a:r>
            <a:endParaRPr lang="hr-HR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F55C0B29-F531-4322-9BC9-6E85AB04FB18}" type="slidenum">
              <a:rPr lang="en-US" smtClean="0"/>
              <a:pPr>
                <a:defRPr/>
              </a:pPr>
              <a:t>18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endParaRPr lang="hr-HR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hr-HR" dirty="0" smtClean="0"/>
              <a:t> </a:t>
            </a:r>
            <a:r>
              <a:rPr lang="hr-HR" sz="2800" dirty="0" smtClean="0">
                <a:solidFill>
                  <a:srgbClr val="000066"/>
                </a:solidFill>
              </a:rPr>
              <a:t>odgovaraju onima u hrani u prodaji</a:t>
            </a:r>
          </a:p>
          <a:p>
            <a:pPr>
              <a:buFont typeface="Wingdings 2" pitchFamily="18" charset="2"/>
              <a:buNone/>
              <a:defRPr/>
            </a:pPr>
            <a:endParaRPr lang="hr-HR" sz="28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r-HR" sz="2800" dirty="0" smtClean="0">
                <a:solidFill>
                  <a:srgbClr val="000066"/>
                </a:solidFill>
              </a:rPr>
              <a:t> po potrebi se informacije mogu   odnositi na hranu nakon pripreme, pod uvjetom da su upute za pripremu dovoljno detaljne i da se informacije odnose na hranu pripremljenu za konzumaciju</a:t>
            </a:r>
            <a:endParaRPr lang="en-US" sz="2800" dirty="0" smtClean="0">
              <a:solidFill>
                <a:srgbClr val="000066"/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" name="Rezervirano mjesto sadržaja 2"/>
          <p:cNvSpPr txBox="1">
            <a:spLocks noGrp="1"/>
          </p:cNvSpPr>
          <p:nvPr>
            <p:ph type="title"/>
          </p:nvPr>
        </p:nvSpPr>
        <p:spPr>
          <a:solidFill>
            <a:srgbClr val="33339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  <a:defRPr/>
            </a:pPr>
            <a:r>
              <a:rPr lang="hr-HR" sz="3200" b="1" dirty="0"/>
              <a:t>Izračun energetske vrijednosti i </a:t>
            </a:r>
            <a:r>
              <a:rPr lang="hr-HR" sz="3200" b="1" dirty="0" smtClean="0"/>
              <a:t>količine hranjivih </a:t>
            </a:r>
            <a:r>
              <a:rPr lang="hr-HR" sz="3200" b="1" dirty="0"/>
              <a:t>vrijednosti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FD7E1FCD-FB37-4586-BEC8-D924FBBADF11}" type="slidenum">
              <a:rPr lang="en-US" smtClean="0"/>
              <a:pPr>
                <a:defRPr/>
              </a:pPr>
              <a:t>19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6013" y="254000"/>
            <a:ext cx="7570787" cy="727075"/>
          </a:xfrm>
        </p:spPr>
        <p:txBody>
          <a:bodyPr/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solidFill>
                  <a:srgbClr val="000066"/>
                </a:solidFill>
              </a:rPr>
              <a:t>Informiranje potrošača o hrani</a:t>
            </a:r>
            <a:endParaRPr lang="hr-HR" sz="3200" b="1" dirty="0">
              <a:solidFill>
                <a:srgbClr val="000066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514475"/>
            <a:ext cx="8229600" cy="51117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hr-HR" sz="2000" dirty="0" smtClean="0">
              <a:latin typeface="Tahoma" pitchFamily="34" charset="0"/>
              <a:cs typeface="Tahoma" pitchFamily="34" charset="0"/>
            </a:endParaRPr>
          </a:p>
          <a:p>
            <a:pPr marL="365760" indent="-283464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26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	</a:t>
            </a:r>
            <a:endParaRPr lang="hr-HR" sz="21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835696" y="1628800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ight Arrow 5"/>
          <p:cNvSpPr/>
          <p:nvPr/>
        </p:nvSpPr>
        <p:spPr>
          <a:xfrm>
            <a:off x="179512" y="1484313"/>
            <a:ext cx="2592387" cy="158432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1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Pravilnik o označavanju, reklamiranju i prezentiranju hrane </a:t>
            </a:r>
          </a:p>
          <a:p>
            <a:pPr algn="ctr">
              <a:defRPr/>
            </a:pPr>
            <a:r>
              <a:rPr lang="hr-HR" sz="1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(NN br. 63/11, 79/11 i 90/13)</a:t>
            </a:r>
            <a:endParaRPr lang="en-US" sz="1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79512" y="4293096"/>
            <a:ext cx="2592388" cy="158432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hr-HR" altLang="sr-Latn-R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Pravilnik o navođenju hranjivih vrijednosti hrane </a:t>
            </a:r>
          </a:p>
          <a:p>
            <a:pPr algn="ctr" eaLnBrk="1" hangingPunct="1">
              <a:defRPr/>
            </a:pPr>
            <a:r>
              <a:rPr lang="hr-HR" altLang="sr-Latn-R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(NN br. 29/09)</a:t>
            </a:r>
            <a:endParaRPr lang="en-US" altLang="sr-Latn-RS" sz="1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27584" y="2796886"/>
            <a:ext cx="4176861" cy="194310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1400" dirty="0">
                <a:solidFill>
                  <a:srgbClr val="000099"/>
                </a:solidFill>
              </a:rPr>
              <a:t>Zakon o informiranju potrošača o hrani</a:t>
            </a:r>
          </a:p>
          <a:p>
            <a:pPr algn="ctr">
              <a:defRPr/>
            </a:pPr>
            <a:r>
              <a:rPr lang="hr-HR" sz="1400" dirty="0">
                <a:solidFill>
                  <a:srgbClr val="000099"/>
                </a:solidFill>
              </a:rPr>
              <a:t>(NN br. 56/13, 14/14 i 56/16)</a:t>
            </a:r>
            <a:endParaRPr lang="en-US" sz="1400" dirty="0">
              <a:solidFill>
                <a:srgbClr val="000099"/>
              </a:solidFill>
            </a:endParaRPr>
          </a:p>
        </p:txBody>
      </p:sp>
      <p:sp>
        <p:nvSpPr>
          <p:cNvPr id="4" name="Strelica ulijevo 3"/>
          <p:cNvSpPr/>
          <p:nvPr/>
        </p:nvSpPr>
        <p:spPr>
          <a:xfrm rot="19735399">
            <a:off x="5977804" y="818627"/>
            <a:ext cx="2941637" cy="1800792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82296" algn="ctr" fontAlgn="auto">
              <a:spcAft>
                <a:spcPts val="0"/>
              </a:spcAft>
              <a:defRPr/>
            </a:pPr>
            <a:r>
              <a:rPr lang="vi-VN" sz="1400" dirty="0">
                <a:solidFill>
                  <a:srgbClr val="339966"/>
                </a:solidFill>
              </a:rPr>
              <a:t>Uredb</a:t>
            </a:r>
            <a:r>
              <a:rPr lang="hr-HR" sz="1400" dirty="0">
                <a:solidFill>
                  <a:srgbClr val="339966"/>
                </a:solidFill>
              </a:rPr>
              <a:t>a</a:t>
            </a:r>
            <a:r>
              <a:rPr lang="vi-VN" sz="1400" dirty="0">
                <a:solidFill>
                  <a:srgbClr val="339966"/>
                </a:solidFill>
              </a:rPr>
              <a:t> 1924/2006/EZ o prehrambenim i</a:t>
            </a:r>
            <a:r>
              <a:rPr lang="hr-HR" sz="1400" dirty="0">
                <a:solidFill>
                  <a:srgbClr val="339966"/>
                </a:solidFill>
              </a:rPr>
              <a:t> </a:t>
            </a:r>
            <a:r>
              <a:rPr lang="vi-VN" sz="1400" dirty="0">
                <a:solidFill>
                  <a:srgbClr val="339966"/>
                </a:solidFill>
              </a:rPr>
              <a:t>zdravstvenim</a:t>
            </a:r>
            <a:r>
              <a:rPr lang="hr-HR" sz="1400" dirty="0">
                <a:solidFill>
                  <a:srgbClr val="339966"/>
                </a:solidFill>
              </a:rPr>
              <a:t> </a:t>
            </a:r>
            <a:r>
              <a:rPr lang="vi-VN" sz="1400" dirty="0">
                <a:solidFill>
                  <a:srgbClr val="339966"/>
                </a:solidFill>
              </a:rPr>
              <a:t>tvrdnjama </a:t>
            </a:r>
            <a:endParaRPr lang="hr-HR" sz="1400" dirty="0">
              <a:solidFill>
                <a:srgbClr val="339966"/>
              </a:solidFill>
            </a:endParaRPr>
          </a:p>
        </p:txBody>
      </p:sp>
      <p:sp>
        <p:nvSpPr>
          <p:cNvPr id="10" name="Strelica ulijevo 9"/>
          <p:cNvSpPr/>
          <p:nvPr/>
        </p:nvSpPr>
        <p:spPr>
          <a:xfrm rot="1234923">
            <a:off x="5983227" y="4261678"/>
            <a:ext cx="3059112" cy="1758519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82296" algn="ctr" fontAlgn="auto">
              <a:spcAft>
                <a:spcPts val="0"/>
              </a:spcAft>
              <a:defRPr/>
            </a:pPr>
            <a:r>
              <a:rPr lang="vi-VN" sz="1400" dirty="0">
                <a:solidFill>
                  <a:srgbClr val="008080"/>
                </a:solidFill>
              </a:rPr>
              <a:t>Uredb</a:t>
            </a:r>
            <a:r>
              <a:rPr lang="hr-HR" sz="1400" dirty="0">
                <a:solidFill>
                  <a:srgbClr val="008080"/>
                </a:solidFill>
              </a:rPr>
              <a:t>a</a:t>
            </a:r>
            <a:r>
              <a:rPr lang="vi-VN" sz="1400" dirty="0">
                <a:solidFill>
                  <a:srgbClr val="008080"/>
                </a:solidFill>
              </a:rPr>
              <a:t> 1925/2006/EZ o dodavanju vitamina i minerala i 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1400" dirty="0">
                <a:solidFill>
                  <a:srgbClr val="008080"/>
                </a:solidFill>
              </a:rPr>
              <a:t>	</a:t>
            </a:r>
            <a:r>
              <a:rPr lang="vi-VN" sz="1400" dirty="0">
                <a:solidFill>
                  <a:srgbClr val="008080"/>
                </a:solidFill>
              </a:rPr>
              <a:t>drugih tvari hrani</a:t>
            </a:r>
            <a:endParaRPr lang="hr-HR" sz="1400" dirty="0">
              <a:solidFill>
                <a:srgbClr val="008080"/>
              </a:solidFill>
            </a:endParaRPr>
          </a:p>
        </p:txBody>
      </p:sp>
      <p:sp>
        <p:nvSpPr>
          <p:cNvPr id="12" name="Rezervirano mjesto broja slajda 11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C246D0C5-B80B-4D50-9976-59E0BCA75465}" type="slidenum">
              <a:rPr lang="en-US" smtClean="0"/>
              <a:pPr>
                <a:defRPr/>
              </a:pPr>
              <a:t>2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2"/>
          <p:cNvSpPr txBox="1">
            <a:spLocks/>
          </p:cNvSpPr>
          <p:nvPr/>
        </p:nvSpPr>
        <p:spPr>
          <a:xfrm>
            <a:off x="1115616" y="188640"/>
            <a:ext cx="7488832" cy="1053330"/>
          </a:xfrm>
          <a:prstGeom prst="rect">
            <a:avLst/>
          </a:prstGeom>
          <a:solidFill>
            <a:srgbClr val="333399"/>
          </a:solidFill>
          <a:ln w="9525" cap="flat" cmpd="sng" algn="ctr">
            <a:noFill/>
            <a:prstDash val="soli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Font typeface="Wingdings 2"/>
              <a:buNone/>
              <a:defRPr/>
            </a:pPr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Izračun energetske vrijednosti i hranjivih vrijednosti</a:t>
            </a:r>
          </a:p>
        </p:txBody>
      </p:sp>
      <p:sp>
        <p:nvSpPr>
          <p:cNvPr id="27653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endParaRPr lang="en-US" altLang="sr-Latn-RS" b="1" smtClean="0"/>
          </a:p>
          <a:p>
            <a:pPr eaLnBrk="1" fontAlgn="t" hangingPunct="1"/>
            <a:endParaRPr lang="en-US" altLang="sr-Latn-RS" b="1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pPr eaLnBrk="1" fontAlgn="t" hangingPunct="1"/>
            <a:endParaRPr lang="en-US" altLang="sr-Latn-RS" smtClean="0"/>
          </a:p>
          <a:p>
            <a:endParaRPr lang="en-US" altLang="sr-Latn-RS" smtClean="0"/>
          </a:p>
        </p:txBody>
      </p:sp>
      <p:graphicFrame>
        <p:nvGraphicFramePr>
          <p:cNvPr id="11" name="Content Placeholder 8"/>
          <p:cNvGraphicFramePr>
            <a:graphicFrameLocks/>
          </p:cNvGraphicFramePr>
          <p:nvPr/>
        </p:nvGraphicFramePr>
        <p:xfrm>
          <a:off x="971550" y="1482725"/>
          <a:ext cx="7962900" cy="50292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981450"/>
                <a:gridCol w="3981450"/>
              </a:tblGrid>
              <a:tr h="817192">
                <a:tc gridSpan="2">
                  <a:txBody>
                    <a:bodyPr/>
                    <a:lstStyle/>
                    <a:p>
                      <a:endParaRPr kumimoji="0" lang="hr-HR" sz="1800" kern="1200" baseline="0" noProof="0" dirty="0" smtClean="0">
                        <a:solidFill>
                          <a:srgbClr val="000066"/>
                        </a:solidFill>
                      </a:endParaRPr>
                    </a:p>
                    <a:p>
                      <a:endParaRPr kumimoji="0" lang="hr-HR" sz="1800" kern="1200" baseline="0" noProof="0" dirty="0" smtClean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FAKTORI PRETVORBE ZA IZRAČUN ENERGIJE </a:t>
                      </a:r>
                    </a:p>
                    <a:p>
                      <a:pPr algn="ctr"/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2035"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ugljikohidrati (osim poliola) </a:t>
                      </a:r>
                      <a:endParaRPr kumimoji="0" lang="hr-HR" sz="1800" kern="1200" baseline="0" noProof="0" dirty="0" smtClean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800" kern="1200" baseline="0" noProof="0" smtClean="0">
                          <a:solidFill>
                            <a:srgbClr val="000066"/>
                          </a:solidFill>
                        </a:rPr>
                        <a:t>17 kJ/g — 4 kcal/g </a:t>
                      </a:r>
                      <a:endParaRPr lang="hr-HR" noProof="0" smtClean="0">
                        <a:solidFill>
                          <a:srgbClr val="000066"/>
                        </a:solidFill>
                      </a:endParaRPr>
                    </a:p>
                    <a:p>
                      <a:endParaRPr lang="hr-HR" noProof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572035"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polioli </a:t>
                      </a:r>
                      <a:endParaRPr kumimoji="0" lang="hr-HR" sz="1800" kern="1200" baseline="0" noProof="0" dirty="0" smtClean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10 kJ/g — 2,4 kcal/g </a:t>
                      </a:r>
                      <a:endParaRPr lang="hr-HR" noProof="0" dirty="0" smtClean="0">
                        <a:solidFill>
                          <a:srgbClr val="000066"/>
                        </a:solidFill>
                      </a:endParaRPr>
                    </a:p>
                    <a:p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26877"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bjelančevine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17 kJ/g — 4 kcal/g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26877"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masti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37 kJ/g — 9 kcal/g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26877">
                <a:tc>
                  <a:txBody>
                    <a:bodyPr/>
                    <a:lstStyle/>
                    <a:p>
                      <a:r>
                        <a:rPr lang="hr-HR" noProof="0" dirty="0" smtClean="0">
                          <a:solidFill>
                            <a:srgbClr val="000066"/>
                          </a:solidFill>
                        </a:rPr>
                        <a:t>salatrimi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25 kJ/g — 6 kcal/g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26877"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alkohol (etanol)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29 kJ/g — 7 kcal/g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26877"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organske kiseline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13 kJ/g — 3 kcal/g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26877">
                <a:tc>
                  <a:txBody>
                    <a:bodyPr/>
                    <a:lstStyle/>
                    <a:p>
                      <a:r>
                        <a:rPr lang="hr-HR" noProof="0" dirty="0" smtClean="0">
                          <a:solidFill>
                            <a:srgbClr val="000066"/>
                          </a:solidFill>
                        </a:rPr>
                        <a:t>vlakna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8 kJ/g — 2 kcal/g 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26877">
                <a:tc>
                  <a:txBody>
                    <a:bodyPr/>
                    <a:lstStyle/>
                    <a:p>
                      <a:r>
                        <a:rPr lang="hr-HR" noProof="0" dirty="0" smtClean="0">
                          <a:solidFill>
                            <a:srgbClr val="000066"/>
                          </a:solidFill>
                        </a:rPr>
                        <a:t>eritritol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1800" kern="1200" baseline="0" noProof="0" dirty="0" smtClean="0">
                          <a:solidFill>
                            <a:srgbClr val="000066"/>
                          </a:solidFill>
                        </a:rPr>
                        <a:t>0 kJ/g — 0 kcal/g</a:t>
                      </a:r>
                      <a:endParaRPr lang="hr-HR" noProof="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CC207289-13D8-4897-B7FC-F8332F842D13}" type="slidenum">
              <a:rPr lang="en-US" smtClean="0"/>
              <a:pPr>
                <a:defRPr/>
              </a:pPr>
              <a:t>20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642942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Način izražavanja hranjivih vrijednosti </a:t>
            </a:r>
            <a:endParaRPr lang="hr-HR" sz="32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011966"/>
            <a:ext cx="9144000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hr-HR" sz="2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Energetska vrijednost i količine hranjivih tvari izražavaju se na 100 g ili 100 ml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r-HR" sz="2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Za vitamine i minerale mora biti naveden i postotak preporučenog unosa iz točke 1. Dijela A Priloga XIII. Uredbe 1169/2011 na 100 g ili 100 ml.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9512" y="2924944"/>
          <a:ext cx="4429160" cy="3648812"/>
        </p:xfrm>
        <a:graphic>
          <a:graphicData uri="http://schemas.openxmlformats.org/drawingml/2006/table">
            <a:tbl>
              <a:tblPr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tblPr>
              <a:tblGrid>
                <a:gridCol w="1524792"/>
                <a:gridCol w="564434"/>
                <a:gridCol w="1587812"/>
                <a:gridCol w="752122"/>
              </a:tblGrid>
              <a:tr h="58561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 smtClean="0">
                          <a:solidFill>
                            <a:srgbClr val="000066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Vitamini i minerali koji se mogu navesti i njihovi preporučeni unosi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600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600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600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856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Vitamin A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Klorid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3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Vitamin D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Kalcij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3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Vitamin E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Fosfor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4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Vitamin K (μg)</a:t>
                      </a:r>
                      <a:endParaRPr lang="hr-HR" sz="1600" b="1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</a:t>
                      </a:r>
                      <a:endParaRPr lang="hr-HR" sz="1600" b="1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Magnezij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375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3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Vitamin C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</a:t>
                      </a:r>
                      <a:endParaRPr lang="hr-HR" sz="1600" b="1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Željezo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3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Tiamin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</a:t>
                      </a:r>
                      <a:endParaRPr lang="hr-HR" sz="1600" b="1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Cink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3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Riboflavin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1,4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Bakar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643438" y="2924943"/>
          <a:ext cx="4429125" cy="3639080"/>
        </p:xfrm>
        <a:graphic>
          <a:graphicData uri="http://schemas.openxmlformats.org/drawingml/2006/table">
            <a:tbl>
              <a:tblPr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tblPr>
              <a:tblGrid>
                <a:gridCol w="1909120"/>
                <a:gridCol w="674556"/>
                <a:gridCol w="1345415"/>
                <a:gridCol w="500034"/>
              </a:tblGrid>
              <a:tr h="58531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solidFill>
                            <a:srgbClr val="000066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Vitamini i minerali koji se mogu navesti i njihovi preporučeni unosi</a:t>
                      </a: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600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600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600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Niacin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Mangan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18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Vitamin B6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1,4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Fluor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3,5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18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Folna kiselina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Selen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18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Vitamin B12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2,5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Krom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59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Biotin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Molibden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06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Pantotenska kiselina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Jod (μg)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Kalij (mg)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6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2 000</a:t>
                      </a: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r-HR" sz="1600" b="1" dirty="0">
                        <a:solidFill>
                          <a:srgbClr val="000066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388350" y="6305550"/>
            <a:ext cx="682625" cy="476250"/>
          </a:xfrm>
        </p:spPr>
        <p:txBody>
          <a:bodyPr/>
          <a:lstStyle/>
          <a:p>
            <a:pPr>
              <a:defRPr/>
            </a:pPr>
            <a:fld id="{019CA5E2-BDDF-4D25-9499-DB1EFDB098BB}" type="slidenum">
              <a:rPr lang="en-US" smtClean="0"/>
              <a:pPr>
                <a:defRPr/>
              </a:pPr>
              <a:t>21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r-HR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Značajna količina vitamina i minerala</a:t>
            </a:r>
            <a:endParaRPr lang="en-US" sz="320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447800"/>
            <a:ext cx="7891462" cy="48006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hr-HR" sz="2800" dirty="0" smtClean="0">
                <a:solidFill>
                  <a:srgbClr val="000066"/>
                </a:solidFill>
              </a:rPr>
              <a:t>15 % preporučenih unosa iz točke 1. na 100 g ili 100 ml u slučaju proizvoda koji nisu pića;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r-HR" sz="2800" dirty="0" smtClean="0">
                <a:solidFill>
                  <a:srgbClr val="000066"/>
                </a:solidFill>
              </a:rPr>
              <a:t>7,5 % preporučenih unosa iz točke 1. na 100 ml u slučaju pića;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r-HR" sz="2800" dirty="0" smtClean="0">
                <a:solidFill>
                  <a:srgbClr val="000066"/>
                </a:solidFill>
              </a:rPr>
              <a:t>15 % preporučenih unosa iz točke 1. po obroku ako pretpakovina sadrži samo jedan obrok.</a:t>
            </a:r>
            <a:endParaRPr lang="en-US" sz="2800" dirty="0" smtClean="0">
              <a:solidFill>
                <a:srgbClr val="000066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94AFAD61-258C-4118-BB5D-EB33E68A8B77}" type="slidenum">
              <a:rPr lang="en-US" smtClean="0"/>
              <a:pPr>
                <a:defRPr/>
              </a:pPr>
              <a:t>22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500066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marL="4841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hr-HR" altLang="sr-Latn-RS" sz="28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Navođenje hranjivih vrijednosti hrane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571481"/>
            <a:ext cx="8786874" cy="24622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endParaRPr lang="hr-HR" dirty="0">
              <a:solidFill>
                <a:srgbClr val="000066"/>
              </a:solidFill>
              <a:latin typeface="+mn-lt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r-HR" sz="2000" dirty="0">
                <a:solidFill>
                  <a:srgbClr val="000066"/>
                </a:solidFill>
                <a:latin typeface="+mn-lt"/>
                <a:cs typeface="+mn-cs"/>
              </a:rPr>
              <a:t> </a:t>
            </a:r>
            <a:r>
              <a:rPr lang="hr-HR" sz="2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energetska vrijednost i količine hranjivih tvari mogu se po potrebi izraziti i kao postotak preporučenih unosa iz Dijela B Priloga XIII. na 100 g ili 100 ml</a:t>
            </a:r>
          </a:p>
          <a:p>
            <a:pPr>
              <a:defRPr/>
            </a:pPr>
            <a:endParaRPr lang="hr-HR" sz="2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hr-HR" sz="2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u tom slučaju u njihovoj neposrednoj blizini mora se navesti sljedeća izjava: "Preporučeni unos za prosječnu odraslu osobu (8 400 kJ/2 000 kcal)“</a:t>
            </a:r>
          </a:p>
          <a:p>
            <a:pPr>
              <a:defRPr/>
            </a:pPr>
            <a:endParaRPr lang="hr-HR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hr-HR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47664" y="2996952"/>
          <a:ext cx="6786610" cy="36690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3393305"/>
                <a:gridCol w="3393305"/>
              </a:tblGrid>
              <a:tr h="29425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 smtClean="0">
                          <a:solidFill>
                            <a:srgbClr val="000066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Preporučeni unosi energije i odabranih hranjivih tvari (odrasli)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800" dirty="0">
                        <a:solidFill>
                          <a:srgbClr val="000066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94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Energija ili hranjiva tvar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Preporučeni unos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Energija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8 400 kJ/2 000 kcal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Ukupne masti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 g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Zasićene masne kiseline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g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Ugljikohidrati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260 g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Šećeri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 g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Bjelančevine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 g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4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Sol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800" b="1" dirty="0">
                          <a:solidFill>
                            <a:srgbClr val="00006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 g</a:t>
                      </a:r>
                      <a:endParaRPr lang="hr-HR" sz="1800" b="1" dirty="0">
                        <a:solidFill>
                          <a:srgbClr val="000066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975F2D10-E3A7-453E-AE7F-74C97225A70C}" type="slidenum">
              <a:rPr lang="en-US" smtClean="0"/>
              <a:pPr>
                <a:defRPr/>
              </a:pPr>
              <a:t>23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r-HR" altLang="sr-Latn-RS" sz="32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Navođenje hranjivih vrijednosti hrane </a:t>
            </a:r>
            <a:endParaRPr lang="en-US" altLang="sr-Latn-RS" sz="320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sz="2400" dirty="0" smtClean="0">
                <a:solidFill>
                  <a:srgbClr val="000066"/>
                </a:solidFill>
              </a:rPr>
              <a:t>ako su energetska vrijednost ili količina hranjivih tvari u proizvodu zanemarivi, informacije o tim elementima mogu se zamijeniti izjavom, kao na primjer:</a:t>
            </a:r>
          </a:p>
          <a:p>
            <a:pPr>
              <a:buClr>
                <a:srgbClr val="FF0000"/>
              </a:buClr>
              <a:buSzPct val="100000"/>
              <a:buFont typeface="Wingdings 2" pitchFamily="18" charset="2"/>
              <a:buNone/>
              <a:defRPr/>
            </a:pPr>
            <a:r>
              <a:rPr lang="hr-HR" sz="2400" b="1" dirty="0" smtClean="0">
                <a:solidFill>
                  <a:srgbClr val="FF0000"/>
                </a:solidFill>
              </a:rPr>
              <a:t>		"Sadrži zanemarive količine ... “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  <a:defRPr/>
            </a:pPr>
            <a:r>
              <a:rPr lang="hr-HR" sz="2400" dirty="0" smtClean="0">
                <a:solidFill>
                  <a:srgbClr val="000066"/>
                </a:solidFill>
              </a:rPr>
              <a:t>izjava u kojoj se navodi da je sadržaj soli isključivo posljedica prirodno prisutnoga natrija </a:t>
            </a:r>
          </a:p>
          <a:p>
            <a:pPr>
              <a:buFont typeface="Wingdings 2" pitchFamily="18" charset="2"/>
              <a:buNone/>
              <a:defRPr/>
            </a:pPr>
            <a:r>
              <a:rPr lang="hr-HR" sz="2800" dirty="0" smtClean="0"/>
              <a:t>	</a:t>
            </a:r>
          </a:p>
          <a:p>
            <a:pPr>
              <a:buFont typeface="Wingdings 2" pitchFamily="18" charset="2"/>
              <a:buNone/>
              <a:defRPr/>
            </a:pPr>
            <a:r>
              <a:rPr lang="hr-HR" sz="2800" dirty="0" smtClean="0">
                <a:solidFill>
                  <a:srgbClr val="000066"/>
                </a:solidFill>
              </a:rPr>
              <a:t>	</a:t>
            </a:r>
            <a:r>
              <a:rPr lang="hr-HR" sz="2000" b="1" dirty="0" smtClean="0">
                <a:solidFill>
                  <a:srgbClr val="00B050"/>
                </a:solidFill>
              </a:rPr>
              <a:t>navodi u neposrednoj blizini nutritivne deklaracije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FC67A317-750A-4554-B340-262C2C038DB7}" type="slidenum">
              <a:rPr lang="en-US" smtClean="0"/>
              <a:pPr>
                <a:defRPr/>
              </a:pPr>
              <a:t>24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14438" y="-95250"/>
            <a:ext cx="7000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Nutritivna deklaracija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5409406" y="2882106"/>
            <a:ext cx="7072313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1400" b="1" i="1" dirty="0">
                <a:solidFill>
                  <a:srgbClr val="000066"/>
                </a:solidFill>
                <a:latin typeface="+mn-lt"/>
                <a:cs typeface="+mn-cs"/>
              </a:rPr>
              <a:t>Preporučeni unos za prosječnu odraslu osobu (8 400 kJ/2 000 kcal)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0" y="476250"/>
          <a:ext cx="8748713" cy="6192838"/>
        </p:xfrm>
        <a:graphic>
          <a:graphicData uri="http://schemas.openxmlformats.org/drawingml/2006/table">
            <a:tbl>
              <a:tblPr/>
              <a:tblGrid>
                <a:gridCol w="2221571"/>
                <a:gridCol w="2221571"/>
                <a:gridCol w="1875089"/>
                <a:gridCol w="2430481"/>
              </a:tblGrid>
              <a:tr h="311619">
                <a:tc>
                  <a:txBody>
                    <a:bodyPr/>
                    <a:lstStyle/>
                    <a:p>
                      <a:pPr algn="l" rtl="0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Obvezno  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na 100 g/ml 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po obroku / jedinici konzumacije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Preporučeni unos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Dobrovoljno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na 100 g/ml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Energija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kJ/kcal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kJ/kcal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% iz Dijela B Priloga XIII.  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Masti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% iz Dijela B Priloga XIII.  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11619">
                <a:tc gridSpan="3"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Od kojih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406964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FFFFFF"/>
                        </a:buClr>
                        <a:buSzPts val="1000"/>
                        <a:buFont typeface="Arial"/>
                        <a:buNone/>
                      </a:pPr>
                      <a:r>
                        <a:rPr lang="hr-HR" sz="1400" b="0" i="0" u="none" strike="noStrike" baseline="0" noProof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• zasićene masne kiseline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% iz Dijela B Priloga XIII.  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627889"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FFFFFF"/>
                        </a:buClr>
                        <a:buSzPts val="1000"/>
                        <a:buFont typeface="Arial"/>
                        <a:buNone/>
                      </a:pPr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• jednostruko nezasićene masne kiseline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616260"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FFFFFF"/>
                        </a:buClr>
                        <a:buSzPts val="1000"/>
                        <a:buFont typeface="Arial"/>
                        <a:buNone/>
                      </a:pPr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• višestruko nezasićene masne kiseline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37198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Ugljikohidrati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% iz Dijela B Priloga XIII.  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11619">
                <a:tc gridSpan="3"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Od kojih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FFFFFF"/>
                        </a:buClr>
                        <a:buSzPts val="1000"/>
                        <a:buFont typeface="Arial"/>
                        <a:buNone/>
                      </a:pPr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• šećeri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% iz Dijela B Priloga XIII.  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FFFFFF"/>
                        </a:buClr>
                        <a:buSzPts val="1000"/>
                        <a:buFont typeface="Arial"/>
                        <a:buNone/>
                      </a:pPr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• polioli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FFFFFF"/>
                        </a:buClr>
                        <a:buSzPts val="1000"/>
                        <a:buFont typeface="Arial"/>
                        <a:buNone/>
                      </a:pPr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• škrob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Vlakna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Bjelančevine 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% iz Dijela B Priloga XIII.  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311619">
                <a:tc>
                  <a:txBody>
                    <a:bodyPr/>
                    <a:lstStyle/>
                    <a:p>
                      <a:pPr algn="l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Sol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g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g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hr-HR" sz="1400" b="0" i="0" u="none" strike="noStrike" kern="1200" noProof="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+mn-cs"/>
                        </a:rPr>
                        <a:t>% iz Dijela B Priloga XIII.  </a:t>
                      </a: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46510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Vitamini i minerali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mg, μg - točka 1. Dijela A Priloga XIII.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400" b="0" i="0" u="none" strike="noStrike" noProof="0" smtClean="0">
                          <a:solidFill>
                            <a:srgbClr val="FFFFFF"/>
                          </a:solidFill>
                          <a:latin typeface="Arial"/>
                        </a:rPr>
                        <a:t>mg, μg - točke 1. Dijela A Priloga XIII.   </a:t>
                      </a:r>
                      <a:endParaRPr lang="hr-HR" sz="1400" b="0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400" b="0" i="0" u="none" strike="noStrike" noProof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% iz točke 1. Dijela A Priloga XIII.  </a:t>
                      </a:r>
                      <a:endParaRPr lang="hr-HR" sz="1400" b="0" i="0" u="none" strike="noStrike" noProof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30" marR="7630" marT="763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0" y="476250"/>
            <a:ext cx="1692275" cy="288925"/>
          </a:xfrm>
          <a:prstGeom prst="rect">
            <a:avLst/>
          </a:prstGeom>
          <a:solidFill>
            <a:srgbClr val="33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Obvezno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836613"/>
            <a:ext cx="1692275" cy="288925"/>
          </a:xfrm>
          <a:prstGeom prst="rect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Dobrovoljno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79712" y="1124744"/>
            <a:ext cx="5643602" cy="18158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</p:spPr>
        <p:txBody>
          <a:bodyPr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rgbClr val="000066"/>
                </a:solidFill>
              </a:rPr>
              <a:t>u tabličnom obliku s brojevima ako je prostorno to moguće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pl-PL" sz="2800" dirty="0">
                <a:solidFill>
                  <a:srgbClr val="000066"/>
                </a:solidFill>
              </a:rPr>
              <a:t>u linijskom obliku (ako prostorno to nije moguće) </a:t>
            </a:r>
            <a:endParaRPr lang="hr-HR" sz="2800" dirty="0">
              <a:solidFill>
                <a:srgbClr val="000066"/>
              </a:solidFill>
              <a:latin typeface="+mn-lt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07704" y="2996952"/>
            <a:ext cx="5643602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</p:spPr>
        <p:txBody>
          <a:bodyPr>
            <a:spAutoFit/>
          </a:bodyPr>
          <a:lstStyle/>
          <a:p>
            <a:pPr algn="ctr">
              <a:buClr>
                <a:srgbClr val="26AA3C"/>
              </a:buClr>
              <a:buFont typeface="Wingdings" pitchFamily="2" charset="2"/>
              <a:buChar char="ü"/>
              <a:defRPr/>
            </a:pPr>
            <a:r>
              <a:rPr lang="hr-HR" sz="2800" dirty="0">
                <a:solidFill>
                  <a:srgbClr val="000066"/>
                </a:solidFill>
              </a:rPr>
              <a:t>obrok ili jedinica konzumacije mora biti u neposrednoj blizini nutritivne deklaracije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79712" y="4581128"/>
            <a:ext cx="5643602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</p:spPr>
        <p:txBody>
          <a:bodyPr>
            <a:spAutoFit/>
          </a:bodyPr>
          <a:lstStyle/>
          <a:p>
            <a:pPr algn="ctr">
              <a:buClr>
                <a:srgbClr val="26AA3C"/>
              </a:buClr>
              <a:buFont typeface="Wingdings" pitchFamily="2" charset="2"/>
              <a:buChar char="ü"/>
              <a:defRPr/>
            </a:pPr>
            <a:r>
              <a:rPr lang="hr-HR" sz="2800" dirty="0">
                <a:solidFill>
                  <a:srgbClr val="000066"/>
                </a:solidFill>
              </a:rPr>
              <a:t>pravila o najmanjoj veličini slova primjenjuju se na nutritivnu deklaraciju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8C6006CC-87B6-4769-AEDA-9B47B6A62043}" type="slidenum">
              <a:rPr lang="en-US" smtClean="0"/>
              <a:pPr>
                <a:defRPr/>
              </a:pPr>
              <a:t>25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2"/>
          <p:cNvSpPr txBox="1">
            <a:spLocks noGrp="1"/>
          </p:cNvSpPr>
          <p:nvPr>
            <p:ph type="title"/>
          </p:nvPr>
        </p:nvSpPr>
        <p:spPr>
          <a:xfrm>
            <a:off x="428596" y="214290"/>
            <a:ext cx="8229600" cy="1143008"/>
          </a:xfr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Ponavljanje navoda o hranjivim vrijednostima hrane </a:t>
            </a:r>
            <a:endParaRPr lang="hr-HR" sz="32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435975" cy="4572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b="1" dirty="0" smtClean="0">
                <a:solidFill>
                  <a:srgbClr val="000066"/>
                </a:solidFill>
                <a:cs typeface="Arial" pitchFamily="34" charset="0"/>
              </a:rPr>
              <a:t>	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hr-HR" b="1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b="1" dirty="0" smtClean="0">
                <a:solidFill>
                  <a:srgbClr val="000066"/>
                </a:solidFill>
                <a:cs typeface="Arial" pitchFamily="34" charset="0"/>
              </a:rPr>
              <a:t>                           ili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b="1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hr-HR" dirty="0" smtClean="0">
              <a:solidFill>
                <a:srgbClr val="00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8888" y="4868863"/>
            <a:ext cx="4321175" cy="9540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hr-HR" sz="2800" dirty="0"/>
              <a:t>u glavnom vidnom polju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hr-HR" sz="2800" dirty="0"/>
              <a:t>veličina slova ≥1,2 mm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00113" y="2133600"/>
            <a:ext cx="2592387" cy="14890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3200" b="1" dirty="0">
                <a:solidFill>
                  <a:srgbClr val="C00000"/>
                </a:solidFill>
                <a:cs typeface="Arial" pitchFamily="34" charset="0"/>
              </a:rPr>
              <a:t>energija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40200" y="1844675"/>
            <a:ext cx="4176713" cy="25923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3200" b="1" dirty="0">
                <a:solidFill>
                  <a:srgbClr val="C00000"/>
                </a:solidFill>
                <a:cs typeface="Arial" pitchFamily="34" charset="0"/>
              </a:rPr>
              <a:t>energija+</a:t>
            </a:r>
          </a:p>
          <a:p>
            <a:pPr algn="ctr">
              <a:defRPr/>
            </a:pPr>
            <a:r>
              <a:rPr lang="hr-HR" sz="3200" b="1" dirty="0">
                <a:solidFill>
                  <a:srgbClr val="C00000"/>
                </a:solidFill>
                <a:cs typeface="Arial" pitchFamily="34" charset="0"/>
              </a:rPr>
              <a:t>masti, zasićene masne kiseline, šećer i sol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388350" y="6305550"/>
            <a:ext cx="682625" cy="476250"/>
          </a:xfrm>
        </p:spPr>
        <p:txBody>
          <a:bodyPr/>
          <a:lstStyle/>
          <a:p>
            <a:pPr>
              <a:defRPr/>
            </a:pPr>
            <a:fld id="{12A074C4-EBE6-4890-B6C1-F85752B17B48}" type="slidenum">
              <a:rPr lang="en-US" smtClean="0"/>
              <a:pPr>
                <a:defRPr/>
              </a:pPr>
              <a:t>26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2"/>
          <p:cNvSpPr txBox="1">
            <a:spLocks noGrp="1"/>
          </p:cNvSpPr>
          <p:nvPr>
            <p:ph type="title"/>
          </p:nvPr>
        </p:nvSpPr>
        <p:spPr>
          <a:xfrm>
            <a:off x="428596" y="214290"/>
            <a:ext cx="8229600" cy="1143008"/>
          </a:xfr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Ponavljanje navoda o hranjivim vrijednostima hrane </a:t>
            </a:r>
            <a:endParaRPr lang="hr-HR" sz="32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79388" y="1341438"/>
            <a:ext cx="8964612" cy="511175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 eaLnBrk="1" hangingPunct="1">
              <a:buFont typeface="Wingdings 2" pitchFamily="18" charset="2"/>
              <a:buNone/>
              <a:defRPr/>
            </a:pPr>
            <a:endParaRPr lang="hr-HR" sz="1200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sz="1400" dirty="0" smtClean="0">
                <a:solidFill>
                  <a:srgbClr val="000066"/>
                </a:solidFill>
                <a:cs typeface="Arial" pitchFamily="34" charset="0"/>
              </a:rPr>
              <a:t>Obrok ili jedinica konzumacije 2 keksa (25 g)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hr-HR" sz="1400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hr-HR" sz="1400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sz="1400" dirty="0" smtClean="0">
                <a:solidFill>
                  <a:srgbClr val="000066"/>
                </a:solidFill>
                <a:cs typeface="Arial" pitchFamily="34" charset="0"/>
              </a:rPr>
              <a:t>   25 g sadrži:</a:t>
            </a:r>
            <a:r>
              <a:rPr lang="hr-HR" sz="1600" dirty="0" smtClean="0">
                <a:solidFill>
                  <a:srgbClr val="000066"/>
                </a:solidFill>
                <a:cs typeface="Arial" pitchFamily="34" charset="0"/>
              </a:rPr>
              <a:t>				</a:t>
            </a:r>
            <a:r>
              <a:rPr lang="hr-HR" sz="1400" dirty="0" smtClean="0">
                <a:solidFill>
                  <a:srgbClr val="000066"/>
                </a:solidFill>
                <a:cs typeface="Arial" pitchFamily="34" charset="0"/>
              </a:rPr>
              <a:t>25 g sadrži: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hr-HR" sz="2000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hr-HR" sz="2000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sz="2000" dirty="0" smtClean="0">
                <a:solidFill>
                  <a:srgbClr val="000066"/>
                </a:solidFill>
                <a:cs typeface="Arial" pitchFamily="34" charset="0"/>
              </a:rPr>
              <a:t>		        ili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hr-HR" sz="2000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hr-HR" sz="2000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sz="1600" dirty="0" smtClean="0">
                <a:solidFill>
                  <a:srgbClr val="000066"/>
                </a:solidFill>
                <a:cs typeface="Arial" pitchFamily="34" charset="0"/>
              </a:rPr>
              <a:t>    </a:t>
            </a:r>
            <a:r>
              <a:rPr lang="hr-HR" sz="1400" dirty="0" smtClean="0">
                <a:solidFill>
                  <a:srgbClr val="000066"/>
                </a:solidFill>
                <a:cs typeface="Arial" pitchFamily="34" charset="0"/>
              </a:rPr>
              <a:t>Na 100 g:			Na 100g: 2343 kJ / 560 kcal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sz="1400" dirty="0" smtClean="0">
                <a:solidFill>
                  <a:srgbClr val="000066"/>
                </a:solidFill>
                <a:cs typeface="Arial" pitchFamily="34" charset="0"/>
              </a:rPr>
              <a:t>2343 kJ / 560 kcal		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hr-HR" sz="1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b="1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  <a:r>
              <a:rPr lang="hr-HR" sz="1400" dirty="0" smtClean="0">
                <a:solidFill>
                  <a:srgbClr val="000066"/>
                </a:solidFill>
                <a:cs typeface="Arial" pitchFamily="34" charset="0"/>
              </a:rPr>
              <a:t>     </a:t>
            </a:r>
            <a:r>
              <a:rPr lang="hr-HR" b="1" dirty="0" smtClean="0">
                <a:solidFill>
                  <a:srgbClr val="000066"/>
                </a:solidFill>
                <a:cs typeface="Arial" pitchFamily="34" charset="0"/>
              </a:rPr>
              <a:t>                   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hr-HR" b="1" dirty="0" smtClean="0">
                <a:solidFill>
                  <a:srgbClr val="000066"/>
                </a:solidFill>
                <a:cs typeface="Arial" pitchFamily="34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hr-HR" dirty="0" smtClean="0">
              <a:solidFill>
                <a:srgbClr val="000066"/>
              </a:solidFill>
            </a:endParaRPr>
          </a:p>
        </p:txBody>
      </p:sp>
      <p:sp>
        <p:nvSpPr>
          <p:cNvPr id="31" name="Trapezoid 30"/>
          <p:cNvSpPr/>
          <p:nvPr/>
        </p:nvSpPr>
        <p:spPr>
          <a:xfrm>
            <a:off x="323850" y="2924175"/>
            <a:ext cx="1295400" cy="1657350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Energija</a:t>
            </a:r>
          </a:p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586 kJ</a:t>
            </a:r>
          </a:p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140 kcal</a:t>
            </a:r>
          </a:p>
          <a:p>
            <a:pPr algn="ctr">
              <a:defRPr/>
            </a:pPr>
            <a:endParaRPr lang="hr-HR" sz="1400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hr-HR" sz="1400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en-US" sz="1400" dirty="0"/>
          </a:p>
        </p:txBody>
      </p:sp>
      <p:sp>
        <p:nvSpPr>
          <p:cNvPr id="34" name="Flowchart: Delay 33"/>
          <p:cNvSpPr/>
          <p:nvPr/>
        </p:nvSpPr>
        <p:spPr>
          <a:xfrm rot="16200000">
            <a:off x="737394" y="3950494"/>
            <a:ext cx="468313" cy="720725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hr-HR" sz="1600" dirty="0">
                <a:solidFill>
                  <a:schemeClr val="bg1"/>
                </a:solidFill>
              </a:rPr>
              <a:t>7%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5" name="Trapezoid 34"/>
          <p:cNvSpPr/>
          <p:nvPr/>
        </p:nvSpPr>
        <p:spPr>
          <a:xfrm>
            <a:off x="2051050" y="2924175"/>
            <a:ext cx="1296988" cy="1657350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Energija</a:t>
            </a:r>
          </a:p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586 kJ</a:t>
            </a:r>
          </a:p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140 kcal</a:t>
            </a:r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hr-HR" sz="1400" dirty="0"/>
          </a:p>
        </p:txBody>
      </p:sp>
      <p:sp>
        <p:nvSpPr>
          <p:cNvPr id="36" name="Flowchart: Delay 35"/>
          <p:cNvSpPr/>
          <p:nvPr/>
        </p:nvSpPr>
        <p:spPr>
          <a:xfrm rot="16200000">
            <a:off x="2465387" y="3951288"/>
            <a:ext cx="468313" cy="71913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hr-HR" sz="1600" dirty="0"/>
              <a:t>7%</a:t>
            </a:r>
            <a:endParaRPr lang="en-US" sz="1600" dirty="0"/>
          </a:p>
        </p:txBody>
      </p:sp>
      <p:sp>
        <p:nvSpPr>
          <p:cNvPr id="37" name="Trapezoid 36"/>
          <p:cNvSpPr/>
          <p:nvPr/>
        </p:nvSpPr>
        <p:spPr>
          <a:xfrm>
            <a:off x="3419475" y="2924175"/>
            <a:ext cx="1296988" cy="1657350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Masti</a:t>
            </a:r>
          </a:p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11.3 g</a:t>
            </a:r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en-US" sz="1400" dirty="0"/>
          </a:p>
        </p:txBody>
      </p:sp>
      <p:sp>
        <p:nvSpPr>
          <p:cNvPr id="40" name="Trapezoid 39"/>
          <p:cNvSpPr/>
          <p:nvPr/>
        </p:nvSpPr>
        <p:spPr>
          <a:xfrm>
            <a:off x="4787900" y="2924175"/>
            <a:ext cx="1368425" cy="1657350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Zasićene masne kiseline</a:t>
            </a:r>
          </a:p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3.0 g</a:t>
            </a:r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hr-HR" sz="1400" dirty="0"/>
          </a:p>
        </p:txBody>
      </p:sp>
      <p:sp>
        <p:nvSpPr>
          <p:cNvPr id="42" name="Trapezoid 41"/>
          <p:cNvSpPr/>
          <p:nvPr/>
        </p:nvSpPr>
        <p:spPr>
          <a:xfrm>
            <a:off x="6227763" y="2924175"/>
            <a:ext cx="1368425" cy="1657350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Šećeri</a:t>
            </a:r>
          </a:p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6.1 g</a:t>
            </a:r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en-US" sz="1400" dirty="0"/>
          </a:p>
        </p:txBody>
      </p:sp>
      <p:sp>
        <p:nvSpPr>
          <p:cNvPr id="43" name="Trapezoid 42"/>
          <p:cNvSpPr/>
          <p:nvPr/>
        </p:nvSpPr>
        <p:spPr>
          <a:xfrm>
            <a:off x="7596188" y="2924175"/>
            <a:ext cx="1368425" cy="1657350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Sol</a:t>
            </a:r>
          </a:p>
          <a:p>
            <a:pPr algn="ctr">
              <a:defRPr/>
            </a:pPr>
            <a:r>
              <a:rPr lang="hr-HR" sz="1400" dirty="0">
                <a:solidFill>
                  <a:srgbClr val="FF0000"/>
                </a:solidFill>
              </a:rPr>
              <a:t>1.4 g</a:t>
            </a:r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endParaRPr lang="en-US" sz="1400" dirty="0"/>
          </a:p>
        </p:txBody>
      </p:sp>
      <p:sp>
        <p:nvSpPr>
          <p:cNvPr id="45" name="Flowchart: Delay 44"/>
          <p:cNvSpPr/>
          <p:nvPr/>
        </p:nvSpPr>
        <p:spPr>
          <a:xfrm rot="16200000">
            <a:off x="3833812" y="3951288"/>
            <a:ext cx="468313" cy="71913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hr-HR" sz="1600" dirty="0"/>
              <a:t>16%</a:t>
            </a:r>
            <a:endParaRPr lang="en-US" sz="1600" dirty="0"/>
          </a:p>
        </p:txBody>
      </p:sp>
      <p:sp>
        <p:nvSpPr>
          <p:cNvPr id="46" name="Flowchart: Delay 45"/>
          <p:cNvSpPr/>
          <p:nvPr/>
        </p:nvSpPr>
        <p:spPr>
          <a:xfrm rot="16200000">
            <a:off x="5202237" y="3951288"/>
            <a:ext cx="468313" cy="71913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hr-HR" sz="1600" dirty="0"/>
              <a:t>15%</a:t>
            </a:r>
            <a:endParaRPr lang="en-US" sz="1600" dirty="0"/>
          </a:p>
        </p:txBody>
      </p:sp>
      <p:sp>
        <p:nvSpPr>
          <p:cNvPr id="47" name="Flowchart: Delay 46"/>
          <p:cNvSpPr/>
          <p:nvPr/>
        </p:nvSpPr>
        <p:spPr>
          <a:xfrm rot="16200000">
            <a:off x="6642100" y="3951288"/>
            <a:ext cx="468313" cy="719137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hr-HR" sz="1600" dirty="0"/>
              <a:t>7%</a:t>
            </a:r>
            <a:endParaRPr lang="en-US" sz="1600" dirty="0"/>
          </a:p>
        </p:txBody>
      </p:sp>
      <p:sp>
        <p:nvSpPr>
          <p:cNvPr id="48" name="Flowchart: Delay 47"/>
          <p:cNvSpPr/>
          <p:nvPr/>
        </p:nvSpPr>
        <p:spPr>
          <a:xfrm rot="16200000">
            <a:off x="8081962" y="3951288"/>
            <a:ext cx="468313" cy="719138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hr-HR" sz="1600" dirty="0"/>
              <a:t>23%</a:t>
            </a:r>
            <a:endParaRPr lang="en-US" sz="16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963880AB-4ED9-485E-AD94-41008AB187F3}" type="slidenum">
              <a:rPr lang="en-US" smtClean="0"/>
              <a:pPr>
                <a:defRPr/>
              </a:pPr>
              <a:t>27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284663" y="3429000"/>
            <a:ext cx="4679950" cy="2565400"/>
          </a:xfrm>
          <a:prstGeom prst="roundRect">
            <a:avLst/>
          </a:prstGeom>
          <a:solidFill>
            <a:srgbClr val="00B050"/>
          </a:solidFill>
          <a:ln w="31750" cap="rnd" cmpd="sng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84213" y="1557338"/>
            <a:ext cx="3600450" cy="2303462"/>
          </a:xfrm>
          <a:prstGeom prst="roundRect">
            <a:avLst/>
          </a:prstGeom>
          <a:solidFill>
            <a:srgbClr val="005A9E"/>
          </a:solidFill>
          <a:ln w="31750" cap="rnd" cmpd="sng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kstniOkvir 3"/>
          <p:cNvSpPr txBox="1"/>
          <p:nvPr/>
        </p:nvSpPr>
        <p:spPr>
          <a:xfrm>
            <a:off x="323528" y="836712"/>
            <a:ext cx="4104456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800" b="1" dirty="0">
                <a:solidFill>
                  <a:srgbClr val="C00000"/>
                </a:solidFill>
                <a:latin typeface="+mn-lt"/>
                <a:cs typeface="+mn-cs"/>
              </a:rPr>
              <a:t>DO SADA!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4860032" y="2564904"/>
            <a:ext cx="3995936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800" b="1" dirty="0">
                <a:solidFill>
                  <a:srgbClr val="00B050"/>
                </a:solidFill>
                <a:latin typeface="+mn-lt"/>
                <a:cs typeface="+mn-cs"/>
              </a:rPr>
              <a:t>PO NOVOM!</a:t>
            </a:r>
          </a:p>
        </p:txBody>
      </p:sp>
      <p:sp>
        <p:nvSpPr>
          <p:cNvPr id="10" name="Naslov 1"/>
          <p:cNvSpPr txBox="1">
            <a:spLocks/>
          </p:cNvSpPr>
          <p:nvPr/>
        </p:nvSpPr>
        <p:spPr>
          <a:xfrm>
            <a:off x="1547664" y="0"/>
            <a:ext cx="6215106" cy="57150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hr-HR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0066"/>
                </a:solidFill>
                <a:latin typeface="+mn-lt"/>
                <a:ea typeface="+mj-ea"/>
                <a:cs typeface="Arial" pitchFamily="34" charset="0"/>
              </a:rPr>
              <a:t>Primjeri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989138"/>
            <a:ext cx="25431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716338"/>
            <a:ext cx="12858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933825"/>
            <a:ext cx="25812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867400" y="4437063"/>
            <a:ext cx="360363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ili</a:t>
            </a:r>
            <a:endParaRPr lang="en-US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7216EBAD-ACD0-4FB8-8B1B-03A52C1ABBEF}" type="slidenum">
              <a:rPr lang="en-US" smtClean="0"/>
              <a:pPr>
                <a:defRPr/>
              </a:pPr>
              <a:t>28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 bwMode="auto">
          <a:xfrm>
            <a:off x="1331913" y="476250"/>
            <a:ext cx="7491412" cy="59055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261938" algn="ctr" eaLnBrk="1" hangingPunct="1"/>
            <a:r>
              <a:rPr lang="hr-HR" altLang="sr-Latn-RS" sz="2800" b="1" smtClean="0">
                <a:solidFill>
                  <a:srgbClr val="00B050"/>
                </a:solidFill>
                <a:effectLst/>
              </a:rPr>
              <a:t>Što je s navođenjem GDA vrijednosti?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187450" y="1447800"/>
          <a:ext cx="7747000" cy="4975225"/>
        </p:xfrm>
        <a:graphic>
          <a:graphicData uri="http://schemas.openxmlformats.org/drawingml/2006/table">
            <a:tbl>
              <a:tblPr/>
              <a:tblGrid>
                <a:gridCol w="2582880"/>
                <a:gridCol w="2581240"/>
                <a:gridCol w="2582879"/>
              </a:tblGrid>
              <a:tr h="103792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Preporučeni unos (Uredba br. 1169/2011)</a:t>
                      </a: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Smjernice za preporučeni unos (GDA)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1447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Energija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8 400 kJ/2 000 kcal</a:t>
                      </a:r>
                      <a:endParaRPr kumimoji="0" lang="hr-H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8 400 kJ/2 000 kcal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2" marR="91442" marT="45724" marB="4572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441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Ukupne masti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 g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 g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816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Zasićene masne kiseline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 g</a:t>
                      </a:r>
                      <a:endParaRPr kumimoji="0" lang="hr-H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 g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441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Ugljikohidrati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260 g</a:t>
                      </a:r>
                      <a:endParaRPr kumimoji="0" lang="hr-H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230 g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441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Šećeri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 g</a:t>
                      </a:r>
                      <a:endParaRPr kumimoji="0" lang="hr-H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 g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441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Bjelančevine</a:t>
                      </a:r>
                      <a:endParaRPr kumimoji="0" lang="hr-H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 g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 g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44135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Sol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g</a:t>
                      </a: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g</a:t>
                      </a:r>
                      <a:endParaRPr kumimoji="0" lang="hr-H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8576" marR="28576" marT="28577" marB="2857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</a:tbl>
          </a:graphicData>
        </a:graphic>
      </p:graphicFrame>
      <p:sp>
        <p:nvSpPr>
          <p:cNvPr id="4" name="Zaobljeni pravokutnik 1"/>
          <p:cNvSpPr/>
          <p:nvPr/>
        </p:nvSpPr>
        <p:spPr>
          <a:xfrm>
            <a:off x="3597275" y="3060700"/>
            <a:ext cx="3457575" cy="12255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sz="3600" b="1" dirty="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hr-HR" sz="3600" b="1" dirty="0">
                <a:solidFill>
                  <a:srgbClr val="0070C0"/>
                </a:solidFill>
              </a:rPr>
              <a:t>PU≠GDA</a:t>
            </a:r>
          </a:p>
          <a:p>
            <a:pPr algn="ctr">
              <a:defRPr/>
            </a:pPr>
            <a:endParaRPr lang="hr-HR" sz="3600" b="1" dirty="0">
              <a:solidFill>
                <a:srgbClr val="0070C0"/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0C68535E-FB0A-4215-9C5D-902A3089759A}" type="slidenum">
              <a:rPr lang="en-US" smtClean="0"/>
              <a:pPr>
                <a:defRPr/>
              </a:pPr>
              <a:t>29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4"/>
          <p:cNvGraphicFramePr>
            <a:graphicFrameLocks noGrp="1"/>
          </p:cNvGraphicFramePr>
          <p:nvPr>
            <p:ph idx="1"/>
          </p:nvPr>
        </p:nvGraphicFramePr>
        <p:xfrm>
          <a:off x="1043608" y="1340768"/>
          <a:ext cx="7836024" cy="3201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zervirano mjesto sadržaja 2"/>
          <p:cNvSpPr txBox="1">
            <a:spLocks/>
          </p:cNvSpPr>
          <p:nvPr/>
        </p:nvSpPr>
        <p:spPr>
          <a:xfrm>
            <a:off x="1043608" y="71414"/>
            <a:ext cx="7643192" cy="105333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r-HR" altLang="sr-Latn-R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Prijelazni period za 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r-HR" altLang="sr-Latn-R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navođenje hranjivih vrijednosti hrane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16013" y="5157788"/>
            <a:ext cx="7559675" cy="1079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sz="1600" dirty="0" smtClean="0">
                <a:solidFill>
                  <a:srgbClr val="333399"/>
                </a:solidFill>
              </a:rPr>
              <a:t>*obvezno u slučaju hrane </a:t>
            </a:r>
            <a:r>
              <a:rPr lang="vi-VN" sz="1600" dirty="0" smtClean="0">
                <a:solidFill>
                  <a:srgbClr val="333399"/>
                </a:solidFill>
              </a:rPr>
              <a:t>s prehrambenim i/ili zdravstvenim tvrdnjama i hranu kojoj su dodani vitamini ili minerali, a na koju se primjenjuje Uredba (EZ) br. 1925/2006 o dodavanju vitamina, minerala i drugih određenih tvari u hranu</a:t>
            </a:r>
            <a:endParaRPr lang="hr-HR" altLang="sr-Latn-RS" sz="1600" dirty="0" smtClean="0">
              <a:solidFill>
                <a:srgbClr val="333399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195513" y="3789363"/>
            <a:ext cx="2232025" cy="10795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solidFill>
                  <a:srgbClr val="7030A0"/>
                </a:solidFill>
              </a:rPr>
              <a:t>dobrovoljno sukladno Uredbi*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372225" y="3860800"/>
            <a:ext cx="2089150" cy="1079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solidFill>
                  <a:srgbClr val="26AA3C"/>
                </a:solidFill>
              </a:rPr>
              <a:t>obvezno</a:t>
            </a:r>
          </a:p>
          <a:p>
            <a:pPr algn="ctr">
              <a:defRPr/>
            </a:pPr>
            <a:r>
              <a:rPr lang="hr-HR" dirty="0">
                <a:solidFill>
                  <a:srgbClr val="26AA3C"/>
                </a:solidFill>
              </a:rPr>
              <a:t>sukladno Uredbi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61375" y="6305550"/>
            <a:ext cx="609600" cy="476250"/>
          </a:xfrm>
        </p:spPr>
        <p:txBody>
          <a:bodyPr/>
          <a:lstStyle/>
          <a:p>
            <a:pPr>
              <a:defRPr/>
            </a:pPr>
            <a:fld id="{4A8CFD91-60F6-42DD-907A-8DD7D794033C}" type="slidenum">
              <a:rPr lang="en-US" smtClean="0"/>
              <a:pPr>
                <a:defRPr/>
              </a:pPr>
              <a:t>3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747000" cy="1143000"/>
          </a:xfrm>
        </p:spPr>
        <p:txBody>
          <a:bodyPr/>
          <a:lstStyle/>
          <a:p>
            <a:pPr algn="ctr">
              <a:defRPr/>
            </a:pPr>
            <a:r>
              <a:rPr lang="vi-VN" sz="2400" dirty="0" smtClean="0">
                <a:solidFill>
                  <a:srgbClr val="000066"/>
                </a:solidFill>
              </a:rPr>
              <a:t>Mogu li se koristiti drugi oblici izražavanja</a:t>
            </a:r>
            <a:r>
              <a:rPr lang="hr-HR" sz="2400" dirty="0" smtClean="0">
                <a:solidFill>
                  <a:srgbClr val="000066"/>
                </a:solidFill>
              </a:rPr>
              <a:t> i prezentiranja</a:t>
            </a:r>
            <a:r>
              <a:rPr lang="vi-VN" sz="2400" dirty="0" smtClean="0">
                <a:solidFill>
                  <a:srgbClr val="000066"/>
                </a:solidFill>
              </a:rPr>
              <a:t>? (članak 35.</a:t>
            </a:r>
            <a:r>
              <a:rPr lang="hr-HR" sz="2400" dirty="0" smtClean="0">
                <a:solidFill>
                  <a:srgbClr val="000066"/>
                </a:solidFill>
              </a:rPr>
              <a:t> Uredbe br. 1169/2011</a:t>
            </a:r>
            <a:r>
              <a:rPr lang="vi-VN" sz="2400" dirty="0" smtClean="0">
                <a:solidFill>
                  <a:srgbClr val="000066"/>
                </a:solidFill>
              </a:rPr>
              <a:t>) 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vi-VN" altLang="sr-Latn-RS" sz="1400" smtClean="0"/>
          </a:p>
          <a:p>
            <a:pPr>
              <a:buFont typeface="Wingdings 2" pitchFamily="18" charset="2"/>
              <a:buNone/>
            </a:pPr>
            <a:r>
              <a:rPr lang="hr-HR" altLang="sr-Latn-RS" sz="1600" b="1" smtClean="0">
                <a:solidFill>
                  <a:srgbClr val="FF0000"/>
                </a:solidFill>
              </a:rPr>
              <a:t>MOGU, ali ako su ispunjeni sljedeći zahtjevi: </a:t>
            </a:r>
          </a:p>
          <a:p>
            <a:pPr>
              <a:buFont typeface="Wingdings 2" pitchFamily="18" charset="2"/>
              <a:buNone/>
            </a:pPr>
            <a:endParaRPr lang="hr-HR" altLang="sr-Latn-RS" sz="1600" smtClean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altLang="sr-Latn-RS" sz="1600" smtClean="0">
                <a:solidFill>
                  <a:srgbClr val="000066"/>
                </a:solidFill>
              </a:rPr>
              <a:t>temelje se na pouzdanom i znanstveno utemeljenom istraživanju potrošača i ne dovode potrošača u zabludu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altLang="sr-Latn-RS" sz="1600" smtClean="0">
                <a:solidFill>
                  <a:srgbClr val="000066"/>
                </a:solidFill>
              </a:rPr>
              <a:t>njihov je razvoj rezultat savjetovanja s nizom skupina i zainteresiranih strana; 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altLang="sr-Latn-RS" sz="1600" smtClean="0">
                <a:solidFill>
                  <a:srgbClr val="000066"/>
                </a:solidFill>
              </a:rPr>
              <a:t>njihov je cilj olakšati potrošaču razumijevanje doprinosa ili važnosti hrane koja je dio prehrane u smislu sadržaja energije i hranjivih tvari;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altLang="sr-Latn-RS" sz="1600" smtClean="0">
                <a:solidFill>
                  <a:srgbClr val="000066"/>
                </a:solidFill>
              </a:rPr>
              <a:t>potkrijepljeni su znanstveno valjanim dokazima o razumijevanju takvih oblika izražavanja ili prezentiranja od strane prosječnog potrošača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altLang="sr-Latn-RS" sz="1600" smtClean="0">
                <a:solidFill>
                  <a:srgbClr val="000066"/>
                </a:solidFill>
              </a:rPr>
              <a:t>u slučaju drugih oblika izražavanja, isti se temelje na usklađenim preporučenim unosima iz Priloga XIII. ili, ako oni ne postoje, na općeprihvaćenim znanstvenim mišljenjima o unosima energije i hranjivih tvari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altLang="sr-Latn-RS" sz="1600" smtClean="0">
                <a:solidFill>
                  <a:srgbClr val="000066"/>
                </a:solidFill>
              </a:rPr>
              <a:t>objektivni su i nisu diskriminirajući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hr-HR" altLang="sr-Latn-RS" sz="1600" smtClean="0">
                <a:solidFill>
                  <a:srgbClr val="000066"/>
                </a:solidFill>
              </a:rPr>
              <a:t>njihova primjena ne sprječava slobodu kretanja roba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388350" y="6305550"/>
            <a:ext cx="682625" cy="476250"/>
          </a:xfrm>
        </p:spPr>
        <p:txBody>
          <a:bodyPr/>
          <a:lstStyle/>
          <a:p>
            <a:pPr>
              <a:defRPr/>
            </a:pPr>
            <a:fld id="{A7693E59-7192-4308-BF76-DD0BBE725AB5}" type="slidenum">
              <a:rPr lang="en-US" smtClean="0"/>
              <a:pPr>
                <a:defRPr/>
              </a:pPr>
              <a:t>30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891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altLang="sr-Latn-RS" smtClean="0"/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12192000" cy="937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ipsa 3"/>
          <p:cNvSpPr/>
          <p:nvPr/>
        </p:nvSpPr>
        <p:spPr>
          <a:xfrm>
            <a:off x="1116013" y="4686300"/>
            <a:ext cx="1223962" cy="3984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FF0000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3492500" y="5661025"/>
            <a:ext cx="3240088" cy="792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FF0000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348038" y="6208713"/>
            <a:ext cx="3240087" cy="79375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59113" y="3500438"/>
            <a:ext cx="6265862" cy="1296987"/>
          </a:xfrm>
          <a:prstGeom prst="roundRect">
            <a:avLst/>
          </a:prstGeom>
          <a:solidFill>
            <a:srgbClr val="26A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Pristup zakonodavstvu Europske unije</a:t>
            </a:r>
          </a:p>
          <a:p>
            <a:pPr algn="ctr">
              <a:defRPr/>
            </a:pPr>
            <a:r>
              <a:rPr lang="hr-HR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http://eur-lex.europa.eu/homepage.html</a:t>
            </a:r>
            <a:endParaRPr lang="hr-HR" b="1" dirty="0">
              <a:solidFill>
                <a:schemeClr val="accent1"/>
              </a:solidFill>
            </a:endParaRP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9901238" y="6530975"/>
            <a:ext cx="600075" cy="476250"/>
          </a:xfrm>
        </p:spPr>
        <p:txBody>
          <a:bodyPr/>
          <a:lstStyle/>
          <a:p>
            <a:pPr>
              <a:defRPr/>
            </a:pPr>
            <a:fld id="{F9DA88B7-B89E-45A1-A91F-645D22A38517}" type="slidenum">
              <a:rPr lang="en-US" smtClean="0"/>
              <a:pPr>
                <a:defRPr/>
              </a:pPr>
              <a:t>31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908050"/>
            <a:ext cx="7499350" cy="5340350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endParaRPr lang="hr-HR" sz="4400" b="1" dirty="0" smtClean="0">
              <a:solidFill>
                <a:srgbClr val="0070C0"/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endParaRPr lang="hr-HR" sz="4400" b="1" dirty="0" smtClean="0">
              <a:solidFill>
                <a:srgbClr val="0070C0"/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endParaRPr lang="hr-HR" sz="4400" b="1" dirty="0">
              <a:solidFill>
                <a:srgbClr val="0070C0"/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endParaRPr lang="hr-HR" sz="4400" b="1" dirty="0" smtClean="0">
              <a:solidFill>
                <a:srgbClr val="0070C0"/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hr-HR" sz="4400" b="1" dirty="0" smtClean="0">
                <a:solidFill>
                  <a:srgbClr val="0070C0"/>
                </a:solidFill>
              </a:rPr>
              <a:t>HVALA NA PAŽNJI !</a:t>
            </a:r>
            <a:endParaRPr lang="hr-HR" sz="2000" dirty="0" smtClean="0">
              <a:solidFill>
                <a:srgbClr val="002060"/>
              </a:solidFill>
            </a:endParaRP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hr-HR" sz="2000" dirty="0" smtClean="0">
              <a:solidFill>
                <a:srgbClr val="002060"/>
              </a:solidFill>
            </a:endParaRP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r-HR" sz="2000" dirty="0" smtClean="0">
                <a:solidFill>
                  <a:srgbClr val="002060"/>
                </a:solidFill>
              </a:rPr>
              <a:t>Ministarstvo poljoprivrede</a:t>
            </a: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r-HR" sz="2000" dirty="0" smtClean="0">
                <a:solidFill>
                  <a:srgbClr val="002060"/>
                </a:solidFill>
              </a:rPr>
              <a:t>Uprava kvalitete hrane i fitosanitarne politike</a:t>
            </a: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r-HR" sz="2000" dirty="0" smtClean="0">
                <a:solidFill>
                  <a:srgbClr val="002060"/>
                </a:solidFill>
              </a:rPr>
              <a:t>Ulica grada Vukovara 78, Zagreb</a:t>
            </a:r>
          </a:p>
          <a:p>
            <a:pPr algn="ctr">
              <a:buFont typeface="Wingdings 2" pitchFamily="18" charset="2"/>
              <a:buNone/>
              <a:defRPr/>
            </a:pPr>
            <a:endParaRPr lang="hr-HR" sz="2000" b="1" dirty="0" smtClean="0">
              <a:solidFill>
                <a:srgbClr val="0070C0"/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hr-HR" sz="2000" b="1" dirty="0" smtClean="0">
                <a:solidFill>
                  <a:srgbClr val="0070C0"/>
                </a:solidFill>
              </a:rPr>
              <a:t>www.mps.hr</a:t>
            </a:r>
          </a:p>
          <a:p>
            <a:pPr algn="ctr">
              <a:buFont typeface="Wingdings 2" pitchFamily="18" charset="2"/>
              <a:buNone/>
              <a:defRPr/>
            </a:pPr>
            <a:endParaRPr lang="hr-HR" sz="4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04664"/>
            <a:ext cx="5832648" cy="331236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388350" y="6305550"/>
            <a:ext cx="682625" cy="476250"/>
          </a:xfrm>
        </p:spPr>
        <p:txBody>
          <a:bodyPr/>
          <a:lstStyle/>
          <a:p>
            <a:pPr>
              <a:defRPr/>
            </a:pPr>
            <a:fld id="{09253D12-7AD1-4E3E-8C7B-7D557C2D9EC0}" type="slidenum">
              <a:rPr lang="en-US" smtClean="0"/>
              <a:pPr>
                <a:defRPr/>
              </a:pPr>
              <a:t>32</a:t>
            </a:fld>
            <a:r>
              <a:rPr lang="hr-HR" dirty="0"/>
              <a:t>/</a:t>
            </a:r>
            <a:r>
              <a:rPr lang="hr-HR" dirty="0" smtClean="0"/>
              <a:t>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16" y="1"/>
            <a:ext cx="8892480" cy="980728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marL="4841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hr-HR" altLang="sr-Latn-RS" sz="32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Navođenje hranjivih vrijednosti hrane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981075"/>
            <a:ext cx="7777163" cy="5472113"/>
          </a:xfrm>
          <a:solidFill>
            <a:schemeClr val="accent2">
              <a:lumMod val="20000"/>
              <a:lumOff val="80000"/>
            </a:schemeClr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>
            <a:noAutofit/>
          </a:bodyPr>
          <a:lstStyle/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r>
              <a:rPr lang="hr-H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DA</a:t>
            </a: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sz="2400" dirty="0" smtClean="0">
                <a:solidFill>
                  <a:srgbClr val="002060"/>
                </a:solidFill>
                <a:cs typeface="Arial" pitchFamily="34" charset="0"/>
              </a:rPr>
              <a:t>hrana označena prehrambenom ili zdravstvenom tvrdnjom</a:t>
            </a: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sz="2400" dirty="0" smtClean="0">
                <a:solidFill>
                  <a:srgbClr val="002060"/>
                </a:solidFill>
                <a:cs typeface="Arial" pitchFamily="34" charset="0"/>
              </a:rPr>
              <a:t>hrana obogaćena nutrijentima (vitaminima, mineralima i drugim tvarima)</a:t>
            </a: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sz="24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r>
              <a:rPr lang="hr-HR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NE</a:t>
            </a: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sz="2400" dirty="0" smtClean="0">
                <a:solidFill>
                  <a:srgbClr val="002060"/>
                </a:solidFill>
                <a:cs typeface="Arial" pitchFamily="34" charset="0"/>
              </a:rPr>
              <a:t>dodatke prehrani (Direktiva 2002/46/EZ )</a:t>
            </a: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sz="2400" dirty="0" smtClean="0">
                <a:solidFill>
                  <a:srgbClr val="002060"/>
                </a:solidFill>
                <a:cs typeface="Arial" pitchFamily="34" charset="0"/>
              </a:rPr>
              <a:t>prirodne mineralne vode (Direktiva 2009/54/EZ)</a:t>
            </a: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sz="2400" dirty="0" smtClean="0">
                <a:solidFill>
                  <a:srgbClr val="002060"/>
                </a:solidFill>
                <a:cs typeface="Arial" pitchFamily="34" charset="0"/>
              </a:rPr>
              <a:t>hrana za posebne prehrambene potrebe, osim ako ne postoje posebna pravila koja se odnose na posebne aspekte označivanja hranjive vrijednosti </a:t>
            </a: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sz="24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-384048" eaLnBrk="1" fontAlgn="auto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sz="2400" dirty="0" smtClean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ED0A41CF-3283-4F69-9884-D783B32807E6}" type="slidenum">
              <a:rPr lang="en-US" smtClean="0"/>
              <a:pPr>
                <a:defRPr/>
              </a:pPr>
              <a:t>4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"/>
            <a:ext cx="8064896" cy="980728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indent="-3825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hr-HR" altLang="sr-Latn-RS" sz="240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Prilog V. - Izuzeća od zahtjeva za obveznim navođenjem nutritivne deklaracije: </a:t>
            </a:r>
            <a:r>
              <a:rPr lang="hr-HR" altLang="sr-Latn-RS" sz="2400" smtClean="0">
                <a:solidFill>
                  <a:srgbClr val="3B3B3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1331913" y="1196975"/>
            <a:ext cx="7632700" cy="4824413"/>
          </a:xfrm>
          <a:solidFill>
            <a:schemeClr val="accent2">
              <a:lumMod val="20000"/>
              <a:lumOff val="80000"/>
            </a:schemeClr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>
            <a:noAutofit/>
          </a:bodyPr>
          <a:lstStyle>
            <a:lvl1pPr indent="-3825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sr-Latn-RS" sz="2400" dirty="0" smtClean="0">
              <a:solidFill>
                <a:srgbClr val="000066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altLang="sr-Latn-RS" sz="2000" dirty="0" smtClean="0">
                <a:solidFill>
                  <a:srgbClr val="000066"/>
                </a:solidFill>
              </a:rPr>
              <a:t>neprerađeni proizvodi koji sadrže jedan sastojak ili jednu kategoriju sastojaka</a:t>
            </a: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endParaRPr lang="hr-HR" altLang="sr-Latn-RS" sz="2000" dirty="0" smtClean="0">
              <a:solidFill>
                <a:srgbClr val="000066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altLang="sr-Latn-RS" sz="2000" dirty="0" smtClean="0">
                <a:solidFill>
                  <a:srgbClr val="000066"/>
                </a:solidFill>
              </a:rPr>
              <a:t>prerađeni proizvodi koji su podvrgnuti samo jednom postupku prerade, i to zrenju, te koji sadrže jedan sastojak ili jednu kategoriju sastojaka</a:t>
            </a: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endParaRPr lang="hr-HR" altLang="sr-Latn-RS" sz="2000" dirty="0" smtClean="0">
              <a:solidFill>
                <a:srgbClr val="000066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altLang="sr-Latn-RS" sz="2000" dirty="0" smtClean="0">
                <a:solidFill>
                  <a:srgbClr val="000066"/>
                </a:solidFill>
              </a:rPr>
              <a:t>voda namijenjena za konzumaciju, uključujući vodu čiji su jedini dodani sastojci ugljični dioksid i/ili arome</a:t>
            </a:r>
            <a:endParaRPr lang="en-US" altLang="sr-Latn-RS" sz="2000" dirty="0" smtClean="0">
              <a:solidFill>
                <a:srgbClr val="000066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endParaRPr lang="en-US" altLang="sr-Latn-RS" sz="2000" dirty="0" smtClean="0">
              <a:solidFill>
                <a:srgbClr val="000066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sr-Latn-RS" sz="2400" dirty="0" smtClean="0">
              <a:solidFill>
                <a:srgbClr val="002060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91A1FCAB-896B-4CA7-A5B5-81BAE3CEA061}" type="slidenum">
              <a:rPr lang="en-US" smtClean="0"/>
              <a:pPr>
                <a:defRPr/>
              </a:pPr>
              <a:t>5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"/>
            <a:ext cx="8064896" cy="980728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indent="-3825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hr-HR" altLang="sr-Latn-RS" sz="240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Prilog V. - Izuzeća od zahtjeva za obveznim navođenjem nutritivne deklaracije: 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341438"/>
            <a:ext cx="7777162" cy="5040312"/>
          </a:xfrm>
          <a:solidFill>
            <a:schemeClr val="accent2">
              <a:lumMod val="20000"/>
              <a:lumOff val="80000"/>
            </a:schemeClr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>
            <a:noAutofit/>
          </a:bodyPr>
          <a:lstStyle>
            <a:lvl1pPr indent="-3825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altLang="sr-Latn-RS" sz="2000" dirty="0" smtClean="0">
                <a:solidFill>
                  <a:srgbClr val="000066"/>
                </a:solidFill>
              </a:rPr>
              <a:t>hrana za koju informacije o hranjivim vrijednostima nisu presudne za potrošača pri donošenju odluke o kupnji (npr. začinsko bilje, začini ili njihove mješavine, arome, aditivi, žvakaće gume, sol, stolna sladila)</a:t>
            </a:r>
          </a:p>
          <a:p>
            <a:pPr marL="0" indent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endParaRPr lang="hr-HR" altLang="sr-Latn-RS" sz="2000" dirty="0" smtClean="0">
              <a:solidFill>
                <a:srgbClr val="000066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altLang="sr-Latn-RS" sz="2000" dirty="0" smtClean="0">
                <a:solidFill>
                  <a:srgbClr val="000066"/>
                </a:solidFill>
              </a:rPr>
              <a:t>hranu u ambalaži koja je premala za ispunjavanje zahtjeva o obveznom označavanju odnosno čija je najveća površina manja od 25 cm</a:t>
            </a:r>
            <a:r>
              <a:rPr lang="hr-HR" altLang="sr-Latn-RS" sz="2000" baseline="30000" dirty="0" smtClean="0">
                <a:solidFill>
                  <a:srgbClr val="000066"/>
                </a:solidFill>
              </a:rPr>
              <a:t>2</a:t>
            </a: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endParaRPr lang="hr-HR" altLang="sr-Latn-RS" sz="2000" dirty="0" smtClean="0">
              <a:solidFill>
                <a:srgbClr val="000066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altLang="sr-Latn-RS" sz="2000" dirty="0" smtClean="0">
                <a:solidFill>
                  <a:srgbClr val="000066"/>
                </a:solidFill>
              </a:rPr>
              <a:t>hrana, uključujući hranu iz domaće proizvodnje, koju proizvođač malih količina izravno isporučuje krajnjem potrošaču ili lokalnim maloprodajnim trgovinama koje izravno opskrbljuju krajnjeg potrošača</a:t>
            </a: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endParaRPr lang="en-US" altLang="sr-Latn-RS" sz="2400" dirty="0" smtClean="0"/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sr-Latn-RS" sz="2400" dirty="0" smtClean="0">
              <a:solidFill>
                <a:srgbClr val="002060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92FF2208-6721-4D68-B56B-338CB939FD1B}" type="slidenum">
              <a:rPr lang="en-US" smtClean="0"/>
              <a:pPr>
                <a:defRPr/>
              </a:pPr>
              <a:t>6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"/>
            <a:ext cx="8064896" cy="980728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indent="-3825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hr-HR" altLang="sr-Latn-RS" sz="240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Izuzeća od zahtjeva za obveznim navođenjem nutritivne deklaracije: 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196975"/>
            <a:ext cx="7705725" cy="5545138"/>
          </a:xfrm>
          <a:solidFill>
            <a:schemeClr val="accent2">
              <a:lumMod val="20000"/>
              <a:lumOff val="80000"/>
            </a:schemeClr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>
            <a:noAutofit/>
          </a:bodyPr>
          <a:lstStyle>
            <a:lvl1pPr indent="-3825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altLang="sr-Latn-RS" sz="1800" dirty="0" smtClean="0"/>
              <a:t>pića koja sadrže više od 1,2 % vol. alkohola</a:t>
            </a: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r>
              <a:rPr lang="hr-HR" altLang="sr-Latn-RS" sz="1800" dirty="0" smtClean="0">
                <a:solidFill>
                  <a:srgbClr val="FF0000"/>
                </a:solidFill>
              </a:rPr>
              <a:t>Ako se navodi dobrovoljno:</a:t>
            </a:r>
          </a:p>
          <a:p>
            <a:pPr marL="0">
              <a:buClr>
                <a:srgbClr val="FF0000"/>
              </a:buClr>
              <a:buFont typeface="Arial" charset="0"/>
              <a:buChar char="•"/>
              <a:defRPr/>
            </a:pPr>
            <a:r>
              <a:rPr lang="sv-SE" altLang="sr-Latn-RS" sz="1800" dirty="0" smtClean="0">
                <a:solidFill>
                  <a:srgbClr val="000066"/>
                </a:solidFill>
              </a:rPr>
              <a:t>može biti navedena samo energetska vrijednost</a:t>
            </a:r>
            <a:endParaRPr lang="hr-HR" altLang="sr-Latn-RS" sz="1800" dirty="0" smtClean="0">
              <a:solidFill>
                <a:srgbClr val="000066"/>
              </a:solidFill>
            </a:endParaRPr>
          </a:p>
          <a:p>
            <a:pPr marL="0">
              <a:buClr>
                <a:srgbClr val="FF0000"/>
              </a:buClr>
              <a:buFont typeface="Arial" charset="0"/>
              <a:buChar char="•"/>
              <a:defRPr/>
            </a:pPr>
            <a:r>
              <a:rPr lang="hr-HR" altLang="sr-Latn-RS" sz="1800" dirty="0" smtClean="0">
                <a:solidFill>
                  <a:srgbClr val="000066"/>
                </a:solidFill>
              </a:rPr>
              <a:t>n</a:t>
            </a:r>
            <a:r>
              <a:rPr lang="vi-VN" altLang="sr-Latn-RS" sz="1800" dirty="0" smtClean="0">
                <a:solidFill>
                  <a:srgbClr val="000066"/>
                </a:solidFill>
              </a:rPr>
              <a:t>ije propisan nikakav poseban oblik</a:t>
            </a:r>
            <a:r>
              <a:rPr lang="hr-HR" altLang="sr-Latn-RS" sz="1800" dirty="0" smtClean="0">
                <a:solidFill>
                  <a:srgbClr val="000066"/>
                </a:solidFill>
              </a:rPr>
              <a:t> navođenja</a:t>
            </a:r>
          </a:p>
          <a:p>
            <a:pPr marL="0">
              <a:buClr>
                <a:srgbClr val="FF0000"/>
              </a:buClr>
              <a:buFont typeface="Wingdings" pitchFamily="2" charset="2"/>
              <a:buChar char="ü"/>
              <a:defRPr/>
            </a:pPr>
            <a:endParaRPr lang="hr-HR" altLang="sr-Latn-RS" sz="1800" dirty="0" smtClean="0"/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r>
              <a:rPr lang="hr-HR" altLang="sr-Latn-RS" sz="1800" dirty="0" err="1" smtClean="0"/>
              <a:t>nepretpakirana</a:t>
            </a:r>
            <a:r>
              <a:rPr lang="hr-HR" altLang="sr-Latn-RS" sz="1800" dirty="0" smtClean="0"/>
              <a:t> hrana (osim ako je drukčije propisano   nacionalnim mjerama)</a:t>
            </a: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r>
              <a:rPr lang="hr-HR" altLang="sr-Latn-RS" sz="1800" dirty="0" smtClean="0">
                <a:solidFill>
                  <a:srgbClr val="FF0000"/>
                </a:solidFill>
              </a:rPr>
              <a:t>Ako se navodi dobrovoljno:</a:t>
            </a: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r>
              <a:rPr lang="hr-HR" altLang="sr-Latn-RS" sz="1800" dirty="0" smtClean="0">
                <a:solidFill>
                  <a:srgbClr val="000066"/>
                </a:solidFill>
              </a:rPr>
              <a:t>mogu biti navedeni samo: </a:t>
            </a:r>
          </a:p>
          <a:p>
            <a:pPr marL="0">
              <a:buClr>
                <a:srgbClr val="FF0000"/>
              </a:buClr>
              <a:buFont typeface="Arial" charset="0"/>
              <a:buChar char="•"/>
              <a:defRPr/>
            </a:pPr>
            <a:r>
              <a:rPr lang="hr-HR" altLang="sr-Latn-RS" sz="1800" dirty="0" smtClean="0">
                <a:solidFill>
                  <a:srgbClr val="000066"/>
                </a:solidFill>
              </a:rPr>
              <a:t>(a) energetska vrijednost</a:t>
            </a:r>
          </a:p>
          <a:p>
            <a:pPr marL="0">
              <a:buClr>
                <a:srgbClr val="FF0000"/>
              </a:buClr>
              <a:buFont typeface="Arial" charset="0"/>
              <a:buChar char="•"/>
              <a:defRPr/>
            </a:pPr>
            <a:r>
              <a:rPr lang="hr-HR" altLang="sr-Latn-RS" sz="1800" dirty="0" smtClean="0">
                <a:solidFill>
                  <a:srgbClr val="000066"/>
                </a:solidFill>
              </a:rPr>
              <a:t>(b) energetska vrijednost, zajedno s količinama masti, zasićenih masnih kiselina, šećera i soli</a:t>
            </a:r>
          </a:p>
          <a:p>
            <a:pPr marL="0">
              <a:buClr>
                <a:srgbClr val="FF0000"/>
              </a:buClr>
              <a:buFont typeface="Arial" charset="0"/>
              <a:buChar char="•"/>
              <a:defRPr/>
            </a:pPr>
            <a:r>
              <a:rPr lang="hr-HR" altLang="sr-Latn-RS" sz="1800" dirty="0" smtClean="0">
                <a:solidFill>
                  <a:srgbClr val="000066"/>
                </a:solidFill>
              </a:rPr>
              <a:t>nije propisan nikakav poseban oblik navođenja</a:t>
            </a:r>
          </a:p>
          <a:p>
            <a:pPr marL="0">
              <a:buClr>
                <a:srgbClr val="FF0000"/>
              </a:buClr>
              <a:buFont typeface="Arial" charset="0"/>
              <a:buChar char="•"/>
              <a:defRPr/>
            </a:pPr>
            <a:r>
              <a:rPr lang="hr-HR" altLang="sr-Latn-RS" sz="1800" dirty="0" smtClean="0">
                <a:solidFill>
                  <a:srgbClr val="000066"/>
                </a:solidFill>
              </a:rPr>
              <a:t>može se izraziti samo po obroku ili jedinici konzumacije, pod uvjetom da su obrok/jedinica kvantificirani i navedeni u neposrednoj blizini nutritivne deklaracije </a:t>
            </a:r>
          </a:p>
          <a:p>
            <a:pPr marL="0">
              <a:buClr>
                <a:srgbClr val="FF0000"/>
              </a:buClr>
              <a:buFont typeface="Arial" charset="0"/>
              <a:buChar char="•"/>
              <a:defRPr/>
            </a:pPr>
            <a:endParaRPr lang="hr-HR" altLang="sr-Latn-RS" sz="2000" dirty="0" smtClean="0">
              <a:solidFill>
                <a:srgbClr val="000066"/>
              </a:solidFill>
            </a:endParaRPr>
          </a:p>
          <a:p>
            <a:pPr marL="0">
              <a:buClr>
                <a:srgbClr val="FF0000"/>
              </a:buClr>
              <a:buFont typeface="Wingdings 2" pitchFamily="18" charset="2"/>
              <a:buNone/>
              <a:defRPr/>
            </a:pPr>
            <a:endParaRPr lang="hr-HR" altLang="sr-Latn-RS" sz="2000" dirty="0" smtClean="0"/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sr-Latn-RS" sz="2400" dirty="0" smtClean="0"/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endParaRPr lang="hr-HR" altLang="sr-Latn-RS" sz="2400" dirty="0" smtClean="0"/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sr-Latn-RS" sz="2400" dirty="0" smtClean="0">
              <a:solidFill>
                <a:srgbClr val="002060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sr-Latn-RS" sz="2400" dirty="0" smtClean="0">
              <a:solidFill>
                <a:srgbClr val="002060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87F938B2-3630-4152-9D58-02A49AAC8A6C}" type="slidenum">
              <a:rPr lang="en-US" smtClean="0"/>
              <a:pPr>
                <a:defRPr/>
              </a:pPr>
              <a:t>7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"/>
            <a:ext cx="8064896" cy="980728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indent="-3825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hr-HR" altLang="sr-Latn-RS" sz="240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Izuzeća od zahtjeva za obveznim navođenjem nutritivne deklaracije: 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196975"/>
            <a:ext cx="7705725" cy="5184775"/>
          </a:xfrm>
          <a:solidFill>
            <a:schemeClr val="accent2">
              <a:lumMod val="20000"/>
              <a:lumOff val="80000"/>
            </a:schemeClr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extLst/>
        </p:spPr>
        <p:txBody>
          <a:bodyPr>
            <a:noAutofit/>
          </a:bodyPr>
          <a:lstStyle>
            <a:lvl1pPr indent="-3825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>
              <a:buClr>
                <a:srgbClr val="FF0000"/>
              </a:buClr>
              <a:buFont typeface="Wingdings 2" pitchFamily="18" charset="2"/>
              <a:buNone/>
              <a:defRPr/>
            </a:pPr>
            <a:endParaRPr lang="hr-HR" altLang="x-none" sz="2000" dirty="0" smtClean="0"/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x-none" sz="2400" dirty="0" smtClean="0"/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 2" pitchFamily="18" charset="2"/>
              <a:buNone/>
              <a:defRPr/>
            </a:pPr>
            <a:endParaRPr lang="hr-HR" altLang="x-none" sz="2400" dirty="0" smtClean="0"/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x-none" sz="2400" dirty="0" smtClean="0">
              <a:solidFill>
                <a:srgbClr val="002060"/>
              </a:solidFill>
            </a:endParaRPr>
          </a:p>
          <a:p>
            <a:pPr marL="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Ø"/>
              <a:defRPr/>
            </a:pPr>
            <a:endParaRPr lang="hr-HR" altLang="x-none" sz="2400" dirty="0" smtClean="0">
              <a:solidFill>
                <a:srgbClr val="00206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484438" y="2349500"/>
            <a:ext cx="5472112" cy="25193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26A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500" dirty="0">
                <a:solidFill>
                  <a:srgbClr val="0033CC"/>
                </a:solidFill>
              </a:rPr>
              <a:t>Izuzeća se ne primjenjuju kada hrana sadrži prehrambenu ili zdravstvenu tvrdnju odnosno na hranu kojoj su dodani vitamini ili minerali </a:t>
            </a:r>
            <a:endParaRPr lang="en-US" sz="2500" dirty="0">
              <a:solidFill>
                <a:srgbClr val="0033CC"/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67135A78-DC4D-4D6B-9401-9547FAEB450A}" type="slidenum">
              <a:rPr lang="en-US" smtClean="0"/>
              <a:pPr>
                <a:defRPr/>
              </a:pPr>
              <a:t>8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36"/>
          <p:cNvGraphicFramePr>
            <a:graphicFrameLocks noGrp="1"/>
          </p:cNvGraphicFramePr>
          <p:nvPr/>
        </p:nvGraphicFramePr>
        <p:xfrm>
          <a:off x="611188" y="1052513"/>
          <a:ext cx="8353425" cy="4845050"/>
        </p:xfrm>
        <a:graphic>
          <a:graphicData uri="http://schemas.openxmlformats.org/drawingml/2006/table">
            <a:tbl>
              <a:tblPr/>
              <a:tblGrid>
                <a:gridCol w="4392860"/>
                <a:gridCol w="3960565"/>
              </a:tblGrid>
              <a:tr h="822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Do 12.12.2014.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" charset="0"/>
                        </a:rPr>
                        <a:t>na 100g/ml </a:t>
                      </a:r>
                      <a:endParaRPr kumimoji="0" lang="hr-H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1913E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Od 13.12.2014.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" charset="0"/>
                        </a:rPr>
                        <a:t>na 100g/ml </a:t>
                      </a:r>
                      <a:endParaRPr kumimoji="0" lang="hr-H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7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Energetska vrijednost         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Energija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</a:tr>
              <a:tr h="457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Bjelančevine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Masti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Od kojih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 - Zasićene masne kiseline 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</a:tr>
              <a:tr h="1158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Ugljikohidrati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Od kojih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BAA04"/>
                          </a:solidFill>
                          <a:effectLst/>
                          <a:latin typeface="+mn-lt"/>
                          <a:cs typeface="Arial" charset="0"/>
                        </a:rPr>
                        <a:t>- Šećeri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</a:tr>
              <a:tr h="1035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Masti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Od kojih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BAA04"/>
                          </a:solidFill>
                          <a:effectLst/>
                          <a:latin typeface="+mn-lt"/>
                          <a:cs typeface="Arial" charset="0"/>
                        </a:rPr>
                        <a:t>- Zasićene masne kiseline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Ugljikohidrati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Od kojih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 - Šećeri 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</a:tr>
              <a:tr h="457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BAA04"/>
                          </a:solidFill>
                          <a:effectLst/>
                          <a:latin typeface="+mn-lt"/>
                          <a:cs typeface="Arial" charset="0"/>
                        </a:rPr>
                        <a:t>Vlakna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Bjelančevine </a:t>
                      </a:r>
                      <a:endParaRPr kumimoji="0" lang="hr-H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E7"/>
                    </a:solidFill>
                  </a:tcPr>
                </a:tc>
              </a:tr>
              <a:tr h="457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BAA04"/>
                          </a:solidFill>
                          <a:effectLst/>
                          <a:latin typeface="+mn-lt"/>
                          <a:cs typeface="Arial" charset="0"/>
                        </a:rPr>
                        <a:t>Natrij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Sol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CCB"/>
                    </a:solidFill>
                  </a:tcPr>
                </a:tc>
              </a:tr>
            </a:tbl>
          </a:graphicData>
        </a:graphic>
      </p:graphicFrame>
      <p:sp>
        <p:nvSpPr>
          <p:cNvPr id="7" name="Rezervirano mjesto sadržaja 2"/>
          <p:cNvSpPr txBox="1">
            <a:spLocks/>
          </p:cNvSpPr>
          <p:nvPr/>
        </p:nvSpPr>
        <p:spPr>
          <a:xfrm>
            <a:off x="457200" y="71414"/>
            <a:ext cx="8229600" cy="71438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hr-HR" altLang="sr-Latn-RS" sz="32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Navođenje hranjivih vrijednosti hrane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611188" y="6092825"/>
            <a:ext cx="1522412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b="1" dirty="0">
                <a:solidFill>
                  <a:srgbClr val="0070C0"/>
                </a:solidFill>
                <a:latin typeface="+mn-lt"/>
                <a:cs typeface="+mn-cs"/>
              </a:rPr>
              <a:t>Skupina 1</a:t>
            </a:r>
          </a:p>
          <a:p>
            <a:pPr>
              <a:defRPr/>
            </a:pPr>
            <a:r>
              <a:rPr lang="hr-HR" b="1" dirty="0">
                <a:solidFill>
                  <a:srgbClr val="6BAA04"/>
                </a:solidFill>
                <a:latin typeface="+mn-lt"/>
                <a:cs typeface="+mn-cs"/>
              </a:rPr>
              <a:t>Skupina 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932363" y="5445125"/>
            <a:ext cx="863600" cy="576263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9" name="Up Arrow Callout 8"/>
          <p:cNvSpPr/>
          <p:nvPr/>
        </p:nvSpPr>
        <p:spPr>
          <a:xfrm>
            <a:off x="4283968" y="5949280"/>
            <a:ext cx="2592288" cy="764704"/>
          </a:xfrm>
          <a:prstGeom prst="upArrowCallou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hr-H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sol = </a:t>
            </a:r>
            <a:r>
              <a:rPr lang="hr-H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natrij </a:t>
            </a:r>
            <a:r>
              <a:rPr lang="hr-H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× 2,5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8459788" y="6305550"/>
            <a:ext cx="611187" cy="476250"/>
          </a:xfrm>
        </p:spPr>
        <p:txBody>
          <a:bodyPr/>
          <a:lstStyle/>
          <a:p>
            <a:pPr>
              <a:defRPr/>
            </a:pPr>
            <a:fld id="{66358DB2-54CF-49CB-A391-1A321C5F0D03}" type="slidenum">
              <a:rPr lang="en-US" smtClean="0"/>
              <a:pPr>
                <a:defRPr/>
              </a:pPr>
              <a:t>9</a:t>
            </a:fld>
            <a:r>
              <a:rPr lang="hr-HR" dirty="0" smtClean="0"/>
              <a:t>/32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8219</TotalTime>
  <Words>2079</Words>
  <Application>Microsoft Office PowerPoint</Application>
  <PresentationFormat>On-screen Show (4:3)</PresentationFormat>
  <Paragraphs>591</Paragraphs>
  <Slides>32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Wingdings 2</vt:lpstr>
      <vt:lpstr>Verdana</vt:lpstr>
      <vt:lpstr>Calibri</vt:lpstr>
      <vt:lpstr>Tahoma</vt:lpstr>
      <vt:lpstr>Wingdings</vt:lpstr>
      <vt:lpstr>Times New Roman</vt:lpstr>
      <vt:lpstr>Solstice</vt:lpstr>
      <vt:lpstr>  NUTRITIVNA DEKLARACIJA KAO OBVEZNI PODATAK  </vt:lpstr>
      <vt:lpstr>Informiranje potrošača o hrani</vt:lpstr>
      <vt:lpstr>PowerPoint Presentation</vt:lpstr>
      <vt:lpstr>Navođenje hranjivih vrijednosti hrane</vt:lpstr>
      <vt:lpstr>Prilog V. - Izuzeća od zahtjeva za obveznim navođenjem nutritivne deklaracije:  </vt:lpstr>
      <vt:lpstr>Prilog V. - Izuzeća od zahtjeva za obveznim navođenjem nutritivne deklaracije:  </vt:lpstr>
      <vt:lpstr>Izuzeća od zahtjeva za obveznim navođenjem nutritivne deklaracije:  </vt:lpstr>
      <vt:lpstr>Izuzeća od zahtjeva za obveznim navođenjem nutritivne deklaracije:  </vt:lpstr>
      <vt:lpstr>PowerPoint Presentation</vt:lpstr>
      <vt:lpstr>PowerPoint Presentation</vt:lpstr>
      <vt:lpstr>PowerPoint Presentation</vt:lpstr>
      <vt:lpstr>PowerPoint Presentation</vt:lpstr>
      <vt:lpstr>Nutritivna deklaracija </vt:lpstr>
      <vt:lpstr>Nutritivna deklaracija </vt:lpstr>
      <vt:lpstr>PowerPoint Presentation</vt:lpstr>
      <vt:lpstr>PowerPoint Presentation</vt:lpstr>
      <vt:lpstr>PowerPoint Presentation</vt:lpstr>
      <vt:lpstr>Koje se vrijednosti navode?</vt:lpstr>
      <vt:lpstr>Izračun energetske vrijednosti i količine hranjivih vrijednosti</vt:lpstr>
      <vt:lpstr>PowerPoint Presentation</vt:lpstr>
      <vt:lpstr>Način izražavanja hranjivih vrijednosti </vt:lpstr>
      <vt:lpstr>Značajna količina vitamina i minerala</vt:lpstr>
      <vt:lpstr>Navođenje hranjivih vrijednosti hrane </vt:lpstr>
      <vt:lpstr>Navođenje hranjivih vrijednosti hrane </vt:lpstr>
      <vt:lpstr>PowerPoint Presentation</vt:lpstr>
      <vt:lpstr>Ponavljanje navoda o hranjivim vrijednostima hrane </vt:lpstr>
      <vt:lpstr>Ponavljanje navoda o hranjivim vrijednostima hrane </vt:lpstr>
      <vt:lpstr>PowerPoint Presentation</vt:lpstr>
      <vt:lpstr>Što je s navođenjem GDA vrijednosti?</vt:lpstr>
      <vt:lpstr>Mogu li se koristiti drugi oblici izražavanja i prezentiranja? (članak 35. Uredbe br. 1169/2011) </vt:lpstr>
      <vt:lpstr>PowerPoint Presentation</vt:lpstr>
      <vt:lpstr>PowerPoint Presentation</vt:lpstr>
    </vt:vector>
  </TitlesOfParts>
  <Company>bor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Sanja_K</dc:creator>
  <cp:lastModifiedBy>Krešimir Pučić</cp:lastModifiedBy>
  <cp:revision>1035</cp:revision>
  <cp:lastPrinted>2016-01-27T08:55:07Z</cp:lastPrinted>
  <dcterms:created xsi:type="dcterms:W3CDTF">2013-04-14T14:56:51Z</dcterms:created>
  <dcterms:modified xsi:type="dcterms:W3CDTF">2016-11-08T07:44:07Z</dcterms:modified>
</cp:coreProperties>
</file>