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2" r:id="rId3"/>
    <p:sldId id="339" r:id="rId4"/>
    <p:sldId id="337" r:id="rId5"/>
    <p:sldId id="341" r:id="rId6"/>
    <p:sldId id="338" r:id="rId7"/>
    <p:sldId id="344" r:id="rId8"/>
    <p:sldId id="320" r:id="rId9"/>
    <p:sldId id="315" r:id="rId10"/>
    <p:sldId id="355" r:id="rId11"/>
    <p:sldId id="358" r:id="rId12"/>
    <p:sldId id="345" r:id="rId13"/>
    <p:sldId id="349" r:id="rId14"/>
    <p:sldId id="348" r:id="rId15"/>
    <p:sldId id="336" r:id="rId16"/>
    <p:sldId id="340" r:id="rId17"/>
    <p:sldId id="353" r:id="rId18"/>
    <p:sldId id="342" r:id="rId19"/>
    <p:sldId id="350" r:id="rId20"/>
    <p:sldId id="351" r:id="rId21"/>
    <p:sldId id="352" r:id="rId22"/>
    <p:sldId id="356" r:id="rId23"/>
    <p:sldId id="354" r:id="rId24"/>
    <p:sldId id="347" r:id="rId25"/>
  </p:sldIdLst>
  <p:sldSz cx="9144000" cy="6858000" type="screen4x3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0743" autoAdjust="0"/>
  </p:normalViewPr>
  <p:slideViewPr>
    <p:cSldViewPr>
      <p:cViewPr varScale="1">
        <p:scale>
          <a:sx n="111" d="100"/>
          <a:sy n="111" d="100"/>
        </p:scale>
        <p:origin x="-17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7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47B8D20-03E1-4109-ADF7-953181DC2C21}" type="datetimeFigureOut">
              <a:rPr lang="hr-HR" altLang="sr-Latn-RS"/>
              <a:pPr>
                <a:defRPr/>
              </a:pPr>
              <a:t>8.11.2016.</a:t>
            </a:fld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754D01-1F07-4EA3-82E7-927B74777E1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653106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4C357EF-D83F-4050-9EE2-946132B8386D}" type="datetimeFigureOut">
              <a:rPr lang="hr-HR" altLang="sr-Latn-RS"/>
              <a:pPr>
                <a:defRPr/>
              </a:pPr>
              <a:t>8.11.2016.</a:t>
            </a:fld>
            <a:endParaRPr lang="hr-HR" alt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noProof="0" smtClean="0"/>
              <a:t>Click to edit Master text styles</a:t>
            </a:r>
          </a:p>
          <a:p>
            <a:pPr lvl="1"/>
            <a:r>
              <a:rPr lang="en-US" altLang="sr-Latn-RS" noProof="0" smtClean="0"/>
              <a:t>Second level</a:t>
            </a:r>
          </a:p>
          <a:p>
            <a:pPr lvl="2"/>
            <a:r>
              <a:rPr lang="en-US" altLang="sr-Latn-RS" noProof="0" smtClean="0"/>
              <a:t>Third level</a:t>
            </a:r>
          </a:p>
          <a:p>
            <a:pPr lvl="3"/>
            <a:r>
              <a:rPr lang="en-US" altLang="sr-Latn-RS" noProof="0" smtClean="0"/>
              <a:t>Fourth level</a:t>
            </a:r>
          </a:p>
          <a:p>
            <a:pPr lvl="4"/>
            <a:r>
              <a:rPr lang="en-US" altLang="sr-Latn-RS" noProof="0" smtClean="0"/>
              <a:t>Fifth level</a:t>
            </a:r>
            <a:endParaRPr lang="hr-HR" altLang="sr-Latn-R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5E57E5-A78A-4B3D-9886-64E5476571D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9162991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8676" name="Header Placeholder 9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hr-HR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/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hr-HR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0FE3-217C-43DA-9C39-E3B7B6CBD23B}" type="datetime1">
              <a:rPr lang="hr-HR" altLang="sr-Latn-RS"/>
              <a:pPr>
                <a:defRPr/>
              </a:pPr>
              <a:t>8.11.2016.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/24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AC8F-C57A-4305-B81D-5D2669AE609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6376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FF10BE-92DF-4CC1-890E-4B52A4D3AF77}" type="datetime1">
              <a:rPr lang="hr-HR" altLang="sr-Latn-RS"/>
              <a:pPr>
                <a:defRPr/>
              </a:pPr>
              <a:t>8.11.2016.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75688" y="6356350"/>
            <a:ext cx="2895600" cy="365125"/>
          </a:xfrm>
        </p:spPr>
        <p:txBody>
          <a:bodyPr lIns="0"/>
          <a:lstStyle>
            <a:lvl1pPr algn="l">
              <a:defRPr smtClean="0"/>
            </a:lvl1pPr>
          </a:lstStyle>
          <a:p>
            <a:pPr>
              <a:defRPr/>
            </a:pPr>
            <a:r>
              <a:rPr lang="hr-HR" altLang="sr-Latn-RS"/>
              <a:t>/24</a:t>
            </a: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18000"/>
          <a:lstStyle>
            <a:lvl1pPr>
              <a:defRPr smtClean="0"/>
            </a:lvl1pPr>
          </a:lstStyle>
          <a:p>
            <a:pPr>
              <a:defRPr/>
            </a:pPr>
            <a:fld id="{B23127CD-E6C9-4D08-A140-65298A3E296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5059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02C5FFF-CA20-4853-8B3C-6132354009E7}" type="datetime1">
              <a:rPr lang="hr-HR" altLang="sr-Latn-RS"/>
              <a:pPr>
                <a:defRPr/>
              </a:pPr>
              <a:t>8.11.2016.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/>
              <a:t>/24</a:t>
            </a: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32125D-667E-4E1B-A100-63176DA01D3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pic>
        <p:nvPicPr>
          <p:cNvPr id="1031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hr/url?sa=i&amp;rct=j&amp;q=&amp;esrc=s&amp;source=images&amp;cd=&amp;cad=rja&amp;uact=8&amp;ved=0ahUKEwiavt-5u9LPAhWE2xoKHfE3CxsQjRwIBw&amp;url=http%3A%2F%2Fwww.suggest-keywords.com%2FdGFraW5nICBzdG9jaw%2F&amp;bvm=bv.135258522,bs.1,d.d24&amp;psig=AFQjCNFQClyO_WNhGsvSMh9HQOuZ-mwFIQ&amp;ust=14762654269137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hr/url?sa=i&amp;rct=j&amp;q=&amp;esrc=s&amp;source=images&amp;cd=&amp;cad=rja&amp;uact=8&amp;ved=&amp;url=http%3A%2F%2Fwww.suggest-keywords.com%2FdGFraW5nICBzdG9jaw%2F&amp;bvm=bv.135258522,bs.1,d.d24&amp;psig=AFQjCNFQClyO_WNhGsvSMh9HQOuZ-mwFIQ&amp;ust=147626542691371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331913" y="26988"/>
            <a:ext cx="5976937" cy="1752600"/>
          </a:xfrm>
        </p:spPr>
        <p:txBody>
          <a:bodyPr/>
          <a:lstStyle/>
          <a:p>
            <a:pPr algn="l" eaLnBrk="1" hangingPunct="1"/>
            <a:r>
              <a:rPr lang="hr-HR" altLang="sr-Latn-RS" sz="3000" smtClean="0">
                <a:solidFill>
                  <a:schemeClr val="tx1"/>
                </a:solidFill>
                <a:latin typeface="Arial" charset="0"/>
                <a:cs typeface="Arial" charset="0"/>
              </a:rPr>
              <a:t>HRVATSKI ZAVOD ZA JAVNO ZDRAVSTVO</a:t>
            </a:r>
          </a:p>
        </p:txBody>
      </p:sp>
      <p:sp>
        <p:nvSpPr>
          <p:cNvPr id="3075" name="TextBox 13"/>
          <p:cNvSpPr txBox="1">
            <a:spLocks noChangeArrowheads="1"/>
          </p:cNvSpPr>
          <p:nvPr/>
        </p:nvSpPr>
        <p:spPr bwMode="auto">
          <a:xfrm>
            <a:off x="1331913" y="981075"/>
            <a:ext cx="676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Arial" charset="0"/>
              </a:rPr>
              <a:t>SLUŽBA ZA ZDRAVSTVENU EKOLOGIJU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Arial" charset="0"/>
              </a:rPr>
              <a:t>ODJEL ZA PREDMETE OPĆE UPORABE 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389313" y="648176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Arial" charset="0"/>
              </a:rPr>
              <a:t>Zagreb, 09.11.2016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269875" y="3997325"/>
            <a:ext cx="88931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sr-Latn-RS" sz="2500" u="sng">
                <a:latin typeface="Arial" charset="0"/>
              </a:rPr>
              <a:t>Međunarodn</a:t>
            </a:r>
            <a:r>
              <a:rPr lang="hr-HR" altLang="sr-Latn-RS" sz="2500" u="sng">
                <a:latin typeface="Arial" charset="0"/>
              </a:rPr>
              <a:t>i</a:t>
            </a:r>
            <a:r>
              <a:rPr lang="vi-VN" altLang="sr-Latn-RS" sz="2500" u="sng">
                <a:latin typeface="Arial" charset="0"/>
              </a:rPr>
              <a:t> s</a:t>
            </a:r>
            <a:r>
              <a:rPr lang="hr-HR" altLang="sr-Latn-RS" sz="2500" u="sng">
                <a:latin typeface="Arial" charset="0"/>
              </a:rPr>
              <a:t>tručni</a:t>
            </a:r>
            <a:r>
              <a:rPr lang="vi-VN" altLang="sr-Latn-RS" sz="2500" u="sng">
                <a:latin typeface="Arial" charset="0"/>
              </a:rPr>
              <a:t> </a:t>
            </a:r>
            <a:r>
              <a:rPr lang="hr-HR" altLang="sr-Latn-RS" sz="2500" u="sng">
                <a:latin typeface="Arial" charset="0"/>
              </a:rPr>
              <a:t>skup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500" u="sng">
                <a:latin typeface="Arial" charset="0"/>
              </a:rPr>
              <a:t>"</a:t>
            </a:r>
            <a:r>
              <a:rPr lang="pl-PL" altLang="sr-Latn-RS" sz="2500" u="sng">
                <a:latin typeface="Arial" charset="0"/>
              </a:rPr>
              <a:t>Polimerni materijali i ambalaža</a:t>
            </a:r>
            <a:r>
              <a:rPr lang="vi-VN" altLang="sr-Latn-RS" sz="2500" u="sng">
                <a:latin typeface="Arial" charset="0"/>
              </a:rPr>
              <a:t>"</a:t>
            </a:r>
            <a:endParaRPr lang="hr-HR" altLang="sr-Latn-RS" sz="2500" u="sng">
              <a:latin typeface="Arial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269875" y="5300663"/>
            <a:ext cx="8785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hr-HR" altLang="sr-Latn-RS" sz="1800" i="1">
                <a:latin typeface="Arial" charset="0"/>
              </a:rPr>
              <a:t>Dr.sc.Nino Dimitrov, univ.spec.,oecoing.,dipl.ing.,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i="1">
                <a:latin typeface="Arial" charset="0"/>
              </a:rPr>
              <a:t>Buga Kovačić, dipl.ing.</a:t>
            </a:r>
          </a:p>
        </p:txBody>
      </p:sp>
      <p:sp>
        <p:nvSpPr>
          <p:cNvPr id="3079" name="Title 1"/>
          <p:cNvSpPr txBox="1">
            <a:spLocks/>
          </p:cNvSpPr>
          <p:nvPr/>
        </p:nvSpPr>
        <p:spPr bwMode="auto">
          <a:xfrm>
            <a:off x="87313" y="2420938"/>
            <a:ext cx="8967787" cy="1439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1" i="1">
                <a:latin typeface="Arial" charset="0"/>
              </a:rPr>
              <a:t>Specifična migracija metala iz polimerne ambalaže  </a:t>
            </a:r>
            <a:endParaRPr lang="hr-HR" altLang="sr-Latn-RS" sz="3000" b="1" i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0"/>
            <a:ext cx="203358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SML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0188" y="1773238"/>
            <a:ext cx="8913812" cy="3600450"/>
          </a:xfrm>
        </p:spPr>
        <p:txBody>
          <a:bodyPr/>
          <a:lstStyle/>
          <a:p>
            <a:r>
              <a:rPr lang="hr-HR" altLang="sr-Latn-RS" smtClean="0"/>
              <a:t>Pojedinačne vrijednosti ograničenja specifične migracije metala vezana za materijal,</a:t>
            </a:r>
          </a:p>
          <a:p>
            <a:r>
              <a:rPr lang="hr-HR" altLang="sr-Latn-RS" smtClean="0"/>
              <a:t>Prilog II - Ograničenja vezana za vrijednosti specifičnih  migracija u svim plastičnim materijalima</a:t>
            </a:r>
          </a:p>
          <a:p>
            <a:r>
              <a:rPr lang="hr-HR" altLang="sr-Latn-RS" smtClean="0"/>
              <a:t>Vrijednosti grupnog ograničenja specifične migracije - primjer kositar(Sn):</a:t>
            </a:r>
          </a:p>
          <a:p>
            <a:endParaRPr lang="hr-HR" altLang="sr-Latn-RS" smtClean="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1B9E3A-ECBA-43D3-AF50-BE377BCB3123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9138" y="788988"/>
          <a:ext cx="6121400" cy="1219200"/>
        </p:xfrm>
        <a:graphic>
          <a:graphicData uri="http://schemas.openxmlformats.org/drawingml/2006/table">
            <a:tbl>
              <a:tblPr/>
              <a:tblGrid>
                <a:gridCol w="1069975"/>
                <a:gridCol w="993775"/>
                <a:gridCol w="1077913"/>
                <a:gridCol w="2979737"/>
              </a:tblGrid>
              <a:tr h="123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kumimoji="0" lang="hr-HR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kumimoji="0" lang="hr-HR" altLang="sr-Latn-R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kumimoji="0" lang="hr-HR" altLang="sr-Latn-R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(4)</a:t>
                      </a:r>
                      <a:endParaRPr kumimoji="0" lang="hr-HR" altLang="sr-Latn-R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Br. </a:t>
                      </a:r>
                      <a:r>
                        <a:rPr kumimoji="0" lang="en-US" altLang="sr-Latn-R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grupnog</a:t>
                      </a: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sr-Latn-R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ograničenja</a:t>
                      </a:r>
                      <a:endParaRPr kumimoji="0" lang="hr-HR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5D5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FCM br. tvari</a:t>
                      </a:r>
                      <a:endParaRPr kumimoji="0" lang="hr-HR" altLang="sr-Latn-R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5D5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SML (T)</a:t>
                      </a:r>
                      <a:endParaRPr kumimoji="0" lang="hr-HR" altLang="sr-Latn-R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[mg/kg]</a:t>
                      </a:r>
                      <a:endParaRPr kumimoji="0" lang="hr-HR" altLang="sr-Latn-R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5D5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Specifikacija grupnog ograničenja</a:t>
                      </a:r>
                      <a:endParaRPr kumimoji="0" lang="hr-HR" altLang="sr-Latn-R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5D5D">
                        <a:alpha val="20000"/>
                      </a:srgbClr>
                    </a:solidFill>
                  </a:tcPr>
                </a:tc>
              </a:tr>
              <a:tr h="615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hr-HR" altLang="sr-Latn-R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kumimoji="0" lang="hr-HR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695</a:t>
                      </a:r>
                      <a:endParaRPr kumimoji="0" lang="hr-HR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697</a:t>
                      </a:r>
                      <a:endParaRPr kumimoji="0" lang="hr-HR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698</a:t>
                      </a:r>
                      <a:endParaRPr kumimoji="0" lang="hr-HR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726</a:t>
                      </a:r>
                      <a:endParaRPr kumimoji="0" lang="hr-HR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0,18</a:t>
                      </a:r>
                      <a:endParaRPr kumimoji="0" lang="hr-HR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Izraženo</a:t>
                      </a: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sr-Latn-R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kao</a:t>
                      </a: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sr-Latn-R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kositar</a:t>
                      </a:r>
                      <a:endParaRPr kumimoji="0" lang="hr-HR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9538" y="2135188"/>
          <a:ext cx="9010650" cy="4583112"/>
        </p:xfrm>
        <a:graphic>
          <a:graphicData uri="http://schemas.openxmlformats.org/drawingml/2006/table">
            <a:tbl>
              <a:tblPr/>
              <a:tblGrid>
                <a:gridCol w="636691"/>
                <a:gridCol w="491206"/>
                <a:gridCol w="968331"/>
                <a:gridCol w="1142585"/>
                <a:gridCol w="769807"/>
                <a:gridCol w="1070822"/>
                <a:gridCol w="657026"/>
                <a:gridCol w="657026"/>
                <a:gridCol w="789996"/>
                <a:gridCol w="1179519"/>
                <a:gridCol w="647641"/>
              </a:tblGrid>
              <a:tr h="1371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FCM br. tvari</a:t>
                      </a:r>
                      <a:endParaRPr kumimoji="0" lang="hr-HR" altLang="sr-Latn-R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Ref</a:t>
                      </a:r>
                      <a:r>
                        <a:rPr kumimoji="0" lang="hr-HR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hr-HR" altLang="sr-Latn-R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br.</a:t>
                      </a:r>
                      <a:endParaRPr kumimoji="0" lang="hr-HR" altLang="sr-Latn-R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CAS br.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Naziv tvari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Upotreba kao aditiv ili poboljšavalo tvari u proizvodnji polimera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(da/ne)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Upotreba kao monomer ili druga ulazna sirovina ili makromolekula dobivena bakterijskom fermentacijom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(da/ne)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Primjenjuje se FRF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(da/ne)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SML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[mg/kg]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SML(T) [mg/kg]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Br. grupnog ograničenja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Ograničenja i specifikacije</a:t>
                      </a:r>
                      <a:endParaRPr kumimoji="0" lang="hr-HR" altLang="sr-Latn-R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Napomene o provjeri sukladnosti </a:t>
                      </a:r>
                      <a:endParaRPr kumimoji="0" lang="hr-HR" altLang="sr-Latn-R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451" marR="67451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650</a:t>
                      </a:r>
                      <a:endParaRPr kumimoji="0" lang="hr-HR" altLang="sr-Latn-R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49600</a:t>
                      </a: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0026636-01-1</a:t>
                      </a: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dimetilkositar</a:t>
                      </a: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bis(</a:t>
                      </a:r>
                      <a:r>
                        <a:rPr kumimoji="0" lang="hr-HR" altLang="sr-Latn-R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izooktil</a:t>
                      </a: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hr-HR" altLang="sr-Latn-R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merkaptoacetat</a:t>
                      </a: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</a:t>
                      </a: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</a:t>
                      </a: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</a:t>
                      </a: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(9)</a:t>
                      </a: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52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695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67520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0054849-38-6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monometilkositar</a:t>
                      </a: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hr-HR" altLang="sr-Latn-R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tris</a:t>
                      </a: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hr-HR" altLang="sr-Latn-R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izooktil</a:t>
                      </a: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hr-HR" altLang="sr-Latn-R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merkaptoacetat</a:t>
                      </a: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hr-HR" altLang="sr-Latn-R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697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67515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0057583-34-3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 err="1">
                          <a:latin typeface="+mn-lt"/>
                          <a:cs typeface="Times New Roman" panose="02020603050405020304" pitchFamily="18" charset="0"/>
                        </a:rPr>
                        <a:t>monometilkositreni</a:t>
                      </a:r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000" dirty="0" err="1">
                          <a:latin typeface="+mn-lt"/>
                          <a:cs typeface="Times New Roman" panose="02020603050405020304" pitchFamily="18" charset="0"/>
                        </a:rPr>
                        <a:t>tris</a:t>
                      </a:r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r-HR" sz="1000" dirty="0" err="1">
                          <a:latin typeface="+mn-lt"/>
                          <a:cs typeface="Times New Roman" panose="02020603050405020304" pitchFamily="18" charset="0"/>
                        </a:rPr>
                        <a:t>etilheksil</a:t>
                      </a:r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000" dirty="0" err="1">
                          <a:latin typeface="+mn-lt"/>
                          <a:cs typeface="Times New Roman" panose="02020603050405020304" pitchFamily="18" charset="0"/>
                        </a:rPr>
                        <a:t>merkaptoacetat</a:t>
                      </a:r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698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49595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0057583-35-4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 err="1">
                          <a:latin typeface="+mn-lt"/>
                          <a:cs typeface="Times New Roman" panose="02020603050405020304" pitchFamily="18" charset="0"/>
                        </a:rPr>
                        <a:t>dimetilkositar</a:t>
                      </a:r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 bis(</a:t>
                      </a:r>
                      <a:r>
                        <a:rPr lang="hr-HR" sz="1000" dirty="0" err="1">
                          <a:latin typeface="+mn-lt"/>
                          <a:cs typeface="Times New Roman" panose="02020603050405020304" pitchFamily="18" charset="0"/>
                        </a:rPr>
                        <a:t>etilheksil</a:t>
                      </a:r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000" dirty="0" err="1">
                          <a:latin typeface="+mn-lt"/>
                          <a:cs typeface="Times New Roman" panose="02020603050405020304" pitchFamily="18" charset="0"/>
                        </a:rPr>
                        <a:t>merkaptoacetat</a:t>
                      </a:r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726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+mn-lt"/>
                          <a:cs typeface="Times New Roman" panose="02020603050405020304" pitchFamily="18" charset="0"/>
                        </a:rPr>
                        <a:t>83599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>
                          <a:latin typeface="+mn-lt"/>
                          <a:cs typeface="Times New Roman" panose="02020603050405020304" pitchFamily="18" charset="0"/>
                        </a:rPr>
                        <a:t>0068442-12-6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reakcijski proizvodi </a:t>
                      </a:r>
                      <a:r>
                        <a:rPr lang="hr-HR" sz="1000" dirty="0" err="1">
                          <a:latin typeface="+mn-lt"/>
                          <a:cs typeface="Times New Roman" panose="02020603050405020304" pitchFamily="18" charset="0"/>
                        </a:rPr>
                        <a:t>oleinske</a:t>
                      </a:r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 kiseline, 2-merkaptoetil estera, s </a:t>
                      </a:r>
                      <a:r>
                        <a:rPr lang="hr-HR" sz="1000" dirty="0" err="1">
                          <a:latin typeface="+mn-lt"/>
                          <a:cs typeface="Times New Roman" panose="02020603050405020304" pitchFamily="18" charset="0"/>
                        </a:rPr>
                        <a:t>diklordimetilkositrom</a:t>
                      </a:r>
                      <a:r>
                        <a:rPr lang="hr-HR" sz="1000" dirty="0">
                          <a:latin typeface="+mn-lt"/>
                          <a:cs typeface="Times New Roman" panose="02020603050405020304" pitchFamily="18" charset="0"/>
                        </a:rPr>
                        <a:t>, natrijevim sulfidom i </a:t>
                      </a:r>
                      <a:r>
                        <a:rPr lang="hr-HR" sz="1000" dirty="0" err="1">
                          <a:latin typeface="+mn-lt"/>
                          <a:cs typeface="Times New Roman" panose="02020603050405020304" pitchFamily="18" charset="0"/>
                        </a:rPr>
                        <a:t>triklormetilkositrom</a:t>
                      </a:r>
                      <a:endParaRPr lang="hr-H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816100" y="1379538"/>
            <a:ext cx="1295400" cy="673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881313" y="2008188"/>
            <a:ext cx="3671887" cy="2447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413500" y="3216275"/>
            <a:ext cx="492125" cy="33226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66713" y="2008188"/>
            <a:ext cx="1973262" cy="2843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09" name="TextBox 13"/>
          <p:cNvSpPr txBox="1">
            <a:spLocks noChangeArrowheads="1"/>
          </p:cNvSpPr>
          <p:nvPr/>
        </p:nvSpPr>
        <p:spPr bwMode="auto">
          <a:xfrm>
            <a:off x="1246188" y="123825"/>
            <a:ext cx="771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/>
              <a:t>Tablica 1. Uredba 10/2011/EZ</a:t>
            </a:r>
          </a:p>
        </p:txBody>
      </p:sp>
      <p:sp>
        <p:nvSpPr>
          <p:cNvPr id="13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FB91B-468C-4B2F-9DF1-23965CD56514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338" y="3216275"/>
            <a:ext cx="493712" cy="33226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41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/>
              <a:t>    Uredba Komisije (EU) br. 10/2011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" y="1916113"/>
            <a:ext cx="4556125" cy="5041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 smtClean="0"/>
              <a:t>PRILOG II.</a:t>
            </a:r>
          </a:p>
          <a:p>
            <a:pPr marL="0" indent="0">
              <a:buFont typeface="Arial" charset="0"/>
              <a:buNone/>
              <a:defRPr/>
            </a:pPr>
            <a:r>
              <a:rPr lang="hr-HR" sz="2800" b="1" u="sng" dirty="0" smtClean="0"/>
              <a:t>Ograničenja za materijale i predmete </a:t>
            </a:r>
          </a:p>
          <a:p>
            <a:pPr marL="0" indent="0">
              <a:buFont typeface="Arial" charset="0"/>
              <a:buNone/>
              <a:defRPr/>
            </a:pPr>
            <a:r>
              <a:rPr lang="hr-HR" sz="2800" dirty="0" smtClean="0"/>
              <a:t>1.   Plastični materijali i predmeti ne smiju otpuštati sljedeće tvari u količinama koje premašuju navedene specifične granične vrijednosti migracije: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787900" y="5772150"/>
            <a:ext cx="427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i="1"/>
              <a:t>* Izraženo na kg hrane ili modelne topine</a:t>
            </a: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1075"/>
            <a:ext cx="44862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146C1B-C266-4F51-B982-851B13CF66CE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434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SML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640762" cy="4608513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Vrijednosti dobivene na osnovu TDI vrijednosti</a:t>
            </a:r>
          </a:p>
          <a:p>
            <a:pPr marL="0" indent="0">
              <a:buFont typeface="Arial" charset="0"/>
              <a:buNone/>
              <a:defRPr/>
            </a:pPr>
            <a:endParaRPr lang="hr-HR" dirty="0" smtClean="0"/>
          </a:p>
          <a:p>
            <a:pPr marL="0" indent="0">
              <a:buFont typeface="Arial" charset="0"/>
              <a:buNone/>
              <a:defRPr/>
            </a:pPr>
            <a:r>
              <a:rPr lang="hr-HR" dirty="0" smtClean="0"/>
              <a:t>Odrasla osoba težine 60 kg konzumira 1kg hrane dnevno tijekom cijelog životnog vijeka koja je bila u neposrednom dodiru s ambalažom koja sadrži tvar.</a:t>
            </a:r>
          </a:p>
          <a:p>
            <a:pPr marL="0" indent="0">
              <a:buFont typeface="Arial" charset="0"/>
              <a:buNone/>
              <a:defRPr/>
            </a:pPr>
            <a:r>
              <a:rPr lang="hr-HR" dirty="0" smtClean="0"/>
              <a:t>Nije potpuno primjenjiva za specifične migracije metala iz plastike (alokacijski faktor rizika)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21671B-7A03-4FFD-A23D-A04FF7525CBD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536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      Faktori koji utječu na migraciju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205288"/>
          </a:xfrm>
        </p:spPr>
        <p:txBody>
          <a:bodyPr/>
          <a:lstStyle/>
          <a:p>
            <a:r>
              <a:rPr lang="hr-HR" altLang="sr-Latn-RS" smtClean="0"/>
              <a:t>Vrsta materijala </a:t>
            </a:r>
          </a:p>
          <a:p>
            <a:r>
              <a:rPr lang="hr-HR" altLang="sr-Latn-RS" smtClean="0"/>
              <a:t>Sastav i količina tvari u materijalu</a:t>
            </a:r>
          </a:p>
          <a:p>
            <a:r>
              <a:rPr lang="hr-HR" altLang="sr-Latn-RS" smtClean="0"/>
              <a:t>Priroda kontakta s hranom, namjena i kontaktna površina</a:t>
            </a:r>
          </a:p>
          <a:p>
            <a:r>
              <a:rPr lang="hr-HR" altLang="sr-Latn-RS" smtClean="0"/>
              <a:t>Pokretljivost tvari</a:t>
            </a:r>
          </a:p>
          <a:p>
            <a:r>
              <a:rPr lang="hr-HR" altLang="sr-Latn-RS" smtClean="0"/>
              <a:t>Vrsta hrane </a:t>
            </a:r>
          </a:p>
          <a:p>
            <a:r>
              <a:rPr lang="hr-HR" altLang="sr-Latn-RS" smtClean="0"/>
              <a:t>Vrijeme i temperatura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18773C-D448-44D9-B1CB-C23353248D28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638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/>
              <a:t>Polimerna ambalaža za neposredan dodir s hranom</a:t>
            </a:r>
            <a:endParaRPr lang="hr-HR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2238" y="1989138"/>
            <a:ext cx="7632700" cy="36718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altLang="sr-Latn-RS" dirty="0" smtClean="0"/>
              <a:t>Najčešći tipovi polimerne ambalaže: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dirty="0" smtClean="0"/>
              <a:t>Polipropilen (PP)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dirty="0" err="1" smtClean="0"/>
              <a:t>Polietilen</a:t>
            </a:r>
            <a:r>
              <a:rPr lang="hr-HR" altLang="sr-Latn-RS" dirty="0" smtClean="0"/>
              <a:t> (PE)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dirty="0" err="1" smtClean="0"/>
              <a:t>Polistiren</a:t>
            </a:r>
            <a:r>
              <a:rPr lang="hr-HR" altLang="sr-Latn-RS" dirty="0" smtClean="0"/>
              <a:t> (PS)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dirty="0" smtClean="0"/>
              <a:t>Poli(etilen-</a:t>
            </a:r>
            <a:r>
              <a:rPr lang="hr-HR" altLang="sr-Latn-RS" dirty="0" err="1" smtClean="0"/>
              <a:t>tereftalat</a:t>
            </a:r>
            <a:r>
              <a:rPr lang="hr-HR" altLang="sr-Latn-RS" dirty="0" smtClean="0"/>
              <a:t>) (PET)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altLang="sr-Latn-RS" dirty="0" smtClean="0"/>
              <a:t>Poli(vinil-klorid)  (PVC)</a:t>
            </a:r>
          </a:p>
        </p:txBody>
      </p:sp>
      <p:sp>
        <p:nvSpPr>
          <p:cNvPr id="17412" name="AutoShape 2" descr="Slikovni rezultat za oznake na plastičnoj ambalaž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2708275"/>
            <a:ext cx="41132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8B214E-70F1-4C1B-A423-1A777C79F8F6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74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r-HR" altLang="sr-Latn-RS" sz="4000" smtClean="0"/>
              <a:t>Dodatci i pomoćne tvari u procesu proizvodnje polimera</a:t>
            </a:r>
            <a:br>
              <a:rPr lang="hr-HR" altLang="sr-Latn-RS" sz="4000" smtClean="0"/>
            </a:br>
            <a:endParaRPr lang="hr-HR" altLang="sr-Latn-R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37004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r-HR" dirty="0" smtClean="0"/>
              <a:t>Tvari neophodne za proizvodnju polimera –pokreću polimerizaciju ili kontrola makromolekularne strukture</a:t>
            </a:r>
          </a:p>
          <a:p>
            <a:pPr>
              <a:defRPr/>
            </a:pPr>
            <a:r>
              <a:rPr lang="hr-HR" dirty="0" smtClean="0"/>
              <a:t>Katalizatori</a:t>
            </a:r>
          </a:p>
          <a:p>
            <a:pPr>
              <a:defRPr/>
            </a:pPr>
            <a:r>
              <a:rPr lang="hr-HR" dirty="0" smtClean="0"/>
              <a:t>Inicijatori </a:t>
            </a:r>
          </a:p>
          <a:p>
            <a:pPr>
              <a:defRPr/>
            </a:pPr>
            <a:r>
              <a:rPr lang="hr-HR" dirty="0" smtClean="0"/>
              <a:t>Otapala</a:t>
            </a:r>
          </a:p>
          <a:p>
            <a:pPr marL="0" indent="0">
              <a:buFont typeface="Arial" charset="0"/>
              <a:buNone/>
              <a:defRPr/>
            </a:pPr>
            <a:r>
              <a:rPr lang="hr-HR" dirty="0" smtClean="0"/>
              <a:t>-  Produkti razgradnje</a:t>
            </a:r>
          </a:p>
          <a:p>
            <a:pPr marL="0" indent="0">
              <a:buFont typeface="Arial" charset="0"/>
              <a:buNone/>
              <a:defRPr/>
            </a:pPr>
            <a:r>
              <a:rPr lang="hr-HR" b="1" dirty="0" smtClean="0"/>
              <a:t>Ne uključuju </a:t>
            </a:r>
            <a:r>
              <a:rPr lang="hr-HR" dirty="0" smtClean="0"/>
              <a:t>monomere i ostale polazne tvari u procesu polimerizacije </a:t>
            </a:r>
            <a:endParaRPr lang="hr-HR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F5F749-67E7-4272-A01B-6DD8FB5D247D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r-HR" altLang="sr-Latn-RS" sz="4000" smtClean="0"/>
              <a:t>Dodatci i pomoćne tvari u procesu proizvodnje polimera</a:t>
            </a:r>
            <a:br>
              <a:rPr lang="hr-HR" altLang="sr-Latn-RS" sz="4000" smtClean="0"/>
            </a:br>
            <a:endParaRPr lang="hr-HR" altLang="sr-Latn-RS" sz="400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hr-HR" altLang="sr-Latn-RS" u="sng" smtClean="0"/>
              <a:t>Boje i pigmenti </a:t>
            </a:r>
            <a:r>
              <a:rPr lang="hr-HR" altLang="sr-Latn-RS" smtClean="0"/>
              <a:t>:TiO</a:t>
            </a:r>
            <a:r>
              <a:rPr lang="hr-HR" altLang="sr-Latn-RS" baseline="-25000" smtClean="0"/>
              <a:t>2</a:t>
            </a:r>
            <a:r>
              <a:rPr lang="hr-HR" altLang="sr-Latn-RS" smtClean="0"/>
              <a:t>, ZnO, ZnCO</a:t>
            </a:r>
            <a:r>
              <a:rPr lang="hr-HR" altLang="sr-Latn-RS" baseline="-25000" smtClean="0"/>
              <a:t>3</a:t>
            </a:r>
            <a:r>
              <a:rPr lang="hr-HR" altLang="sr-Latn-RS" smtClean="0"/>
              <a:t> Al</a:t>
            </a:r>
            <a:r>
              <a:rPr lang="hr-HR" altLang="sr-Latn-RS" baseline="-25000" smtClean="0"/>
              <a:t>2</a:t>
            </a:r>
            <a:r>
              <a:rPr lang="hr-HR" altLang="sr-Latn-RS" smtClean="0"/>
              <a:t>O</a:t>
            </a:r>
            <a:r>
              <a:rPr lang="hr-HR" altLang="sr-Latn-RS" baseline="-25000" smtClean="0"/>
              <a:t>3</a:t>
            </a:r>
            <a:r>
              <a:rPr lang="hr-HR" altLang="sr-Latn-RS" smtClean="0"/>
              <a:t>,BaSO</a:t>
            </a:r>
            <a:r>
              <a:rPr lang="hr-HR" altLang="sr-Latn-RS" baseline="-25000" smtClean="0"/>
              <a:t>4</a:t>
            </a:r>
          </a:p>
          <a:p>
            <a:r>
              <a:rPr lang="hr-HR" altLang="sr-Latn-RS" u="sng" smtClean="0"/>
              <a:t>Anorganska punila u proizvodni spojeva za limenke i čepove</a:t>
            </a:r>
            <a:r>
              <a:rPr lang="hr-HR" altLang="sr-Latn-RS" smtClean="0"/>
              <a:t>: TiO</a:t>
            </a:r>
            <a:r>
              <a:rPr lang="hr-HR" altLang="sr-Latn-RS" baseline="-25000" smtClean="0"/>
              <a:t>2</a:t>
            </a:r>
            <a:r>
              <a:rPr lang="hr-HR" altLang="sr-Latn-RS" smtClean="0"/>
              <a:t>, BaSO</a:t>
            </a:r>
            <a:r>
              <a:rPr lang="hr-HR" altLang="sr-Latn-RS" baseline="-25000" smtClean="0"/>
              <a:t>4,</a:t>
            </a:r>
            <a:r>
              <a:rPr lang="hr-HR" altLang="sr-Latn-RS" smtClean="0"/>
              <a:t> CaCO</a:t>
            </a:r>
            <a:r>
              <a:rPr lang="hr-HR" altLang="sr-Latn-RS" baseline="-25000" smtClean="0"/>
              <a:t>3 ,</a:t>
            </a:r>
            <a:r>
              <a:rPr lang="hr-HR" altLang="sr-Latn-RS" smtClean="0"/>
              <a:t> H</a:t>
            </a:r>
            <a:r>
              <a:rPr lang="hr-HR" altLang="sr-Latn-RS" baseline="-25000" smtClean="0"/>
              <a:t>2</a:t>
            </a:r>
            <a:r>
              <a:rPr lang="hr-HR" altLang="sr-Latn-RS" smtClean="0"/>
              <a:t>Mg</a:t>
            </a:r>
            <a:r>
              <a:rPr lang="hr-HR" altLang="sr-Latn-RS" baseline="-25000" smtClean="0"/>
              <a:t>3</a:t>
            </a:r>
            <a:r>
              <a:rPr lang="hr-HR" altLang="sr-Latn-RS" smtClean="0"/>
              <a:t>(SiO</a:t>
            </a:r>
            <a:r>
              <a:rPr lang="hr-HR" altLang="sr-Latn-RS" baseline="-25000" smtClean="0"/>
              <a:t>3</a:t>
            </a:r>
            <a:r>
              <a:rPr lang="hr-HR" altLang="sr-Latn-RS" smtClean="0"/>
              <a:t>)</a:t>
            </a:r>
            <a:r>
              <a:rPr lang="hr-HR" altLang="sr-Latn-RS" baseline="-25000" smtClean="0"/>
              <a:t>4</a:t>
            </a:r>
            <a:r>
              <a:rPr lang="hr-HR" altLang="sr-Latn-RS" smtClean="0"/>
              <a:t> ili Mg</a:t>
            </a:r>
            <a:r>
              <a:rPr lang="hr-HR" altLang="sr-Latn-RS" baseline="-25000" smtClean="0"/>
              <a:t>3</a:t>
            </a:r>
            <a:r>
              <a:rPr lang="hr-HR" altLang="sr-Latn-RS" smtClean="0"/>
              <a:t>Si</a:t>
            </a:r>
            <a:r>
              <a:rPr lang="hr-HR" altLang="sr-Latn-RS" baseline="-25000" smtClean="0"/>
              <a:t>4</a:t>
            </a:r>
            <a:r>
              <a:rPr lang="hr-HR" altLang="sr-Latn-RS" smtClean="0"/>
              <a:t>O</a:t>
            </a:r>
            <a:r>
              <a:rPr lang="hr-HR" altLang="sr-Latn-RS" baseline="-25000" smtClean="0"/>
              <a:t>10</a:t>
            </a:r>
            <a:r>
              <a:rPr lang="hr-HR" altLang="sr-Latn-RS" smtClean="0"/>
              <a:t>(OH)</a:t>
            </a:r>
            <a:r>
              <a:rPr lang="hr-HR" altLang="sr-Latn-RS" baseline="-25000" smtClean="0"/>
              <a:t>2, </a:t>
            </a:r>
            <a:r>
              <a:rPr lang="hr-HR" altLang="sr-Latn-RS" smtClean="0"/>
              <a:t>Ca</a:t>
            </a:r>
            <a:r>
              <a:rPr lang="hr-HR" altLang="sr-Latn-RS" baseline="-25000" smtClean="0"/>
              <a:t>2</a:t>
            </a:r>
            <a:r>
              <a:rPr lang="hr-HR" altLang="sr-Latn-RS" smtClean="0"/>
              <a:t>O</a:t>
            </a:r>
            <a:r>
              <a:rPr lang="hr-HR" altLang="sr-Latn-RS" baseline="-25000" smtClean="0"/>
              <a:t>4</a:t>
            </a:r>
            <a:r>
              <a:rPr lang="hr-HR" altLang="sr-Latn-RS" smtClean="0"/>
              <a:t>Si</a:t>
            </a:r>
          </a:p>
          <a:p>
            <a:r>
              <a:rPr lang="hr-HR" altLang="sr-Latn-RS" u="sng" smtClean="0"/>
              <a:t>Plastični filmovi :</a:t>
            </a:r>
            <a:r>
              <a:rPr lang="hr-HR" altLang="sr-Latn-RS" smtClean="0"/>
              <a:t> TiO</a:t>
            </a:r>
            <a:r>
              <a:rPr lang="hr-HR" altLang="sr-Latn-RS" baseline="-25000" smtClean="0"/>
              <a:t>2</a:t>
            </a:r>
            <a:r>
              <a:rPr lang="hr-HR" altLang="sr-Latn-RS" smtClean="0"/>
              <a:t>, CaCO</a:t>
            </a:r>
            <a:r>
              <a:rPr lang="hr-HR" altLang="sr-Latn-RS" baseline="-25000" smtClean="0"/>
              <a:t>3</a:t>
            </a:r>
            <a:r>
              <a:rPr lang="hr-HR" altLang="sr-Latn-RS" smtClean="0"/>
              <a:t>, H</a:t>
            </a:r>
            <a:r>
              <a:rPr lang="hr-HR" altLang="sr-Latn-RS" baseline="-25000" smtClean="0"/>
              <a:t>2</a:t>
            </a:r>
            <a:r>
              <a:rPr lang="hr-HR" altLang="sr-Latn-RS" smtClean="0"/>
              <a:t>Mg</a:t>
            </a:r>
            <a:r>
              <a:rPr lang="hr-HR" altLang="sr-Latn-RS" baseline="-25000" smtClean="0"/>
              <a:t>3</a:t>
            </a:r>
            <a:r>
              <a:rPr lang="hr-HR" altLang="sr-Latn-RS" smtClean="0"/>
              <a:t>(SiO</a:t>
            </a:r>
            <a:r>
              <a:rPr lang="hr-HR" altLang="sr-Latn-RS" baseline="-25000" smtClean="0"/>
              <a:t>3</a:t>
            </a:r>
            <a:r>
              <a:rPr lang="hr-HR" altLang="sr-Latn-RS" smtClean="0"/>
              <a:t>)</a:t>
            </a:r>
            <a:r>
              <a:rPr lang="hr-HR" altLang="sr-Latn-RS" baseline="-25000" smtClean="0"/>
              <a:t>4</a:t>
            </a:r>
            <a:r>
              <a:rPr lang="hr-HR" altLang="sr-Latn-RS" smtClean="0"/>
              <a:t> ili Mg</a:t>
            </a:r>
            <a:r>
              <a:rPr lang="hr-HR" altLang="sr-Latn-RS" baseline="-25000" smtClean="0"/>
              <a:t>3</a:t>
            </a:r>
            <a:r>
              <a:rPr lang="hr-HR" altLang="sr-Latn-RS" smtClean="0"/>
              <a:t>Si</a:t>
            </a:r>
            <a:r>
              <a:rPr lang="hr-HR" altLang="sr-Latn-RS" baseline="-25000" smtClean="0"/>
              <a:t>4</a:t>
            </a:r>
            <a:r>
              <a:rPr lang="hr-HR" altLang="sr-Latn-RS" smtClean="0"/>
              <a:t>O</a:t>
            </a:r>
            <a:r>
              <a:rPr lang="hr-HR" altLang="sr-Latn-RS" baseline="-25000" smtClean="0"/>
              <a:t>10</a:t>
            </a:r>
            <a:r>
              <a:rPr lang="hr-HR" altLang="sr-Latn-RS" smtClean="0"/>
              <a:t>(OH)</a:t>
            </a:r>
            <a:r>
              <a:rPr lang="hr-HR" altLang="sr-Latn-RS" baseline="-25000" smtClean="0"/>
              <a:t>2, </a:t>
            </a:r>
            <a:r>
              <a:rPr lang="hr-HR" altLang="sr-Latn-RS" smtClean="0"/>
              <a:t>Ca</a:t>
            </a:r>
            <a:r>
              <a:rPr lang="hr-HR" altLang="sr-Latn-RS" baseline="-25000" smtClean="0"/>
              <a:t>2</a:t>
            </a:r>
            <a:r>
              <a:rPr lang="hr-HR" altLang="sr-Latn-RS" smtClean="0"/>
              <a:t>O</a:t>
            </a:r>
            <a:r>
              <a:rPr lang="hr-HR" altLang="sr-Latn-RS" baseline="-25000" smtClean="0"/>
              <a:t>4</a:t>
            </a:r>
            <a:r>
              <a:rPr lang="hr-HR" altLang="sr-Latn-RS" smtClean="0"/>
              <a:t>Si, soli Ca, Mo, Cd, Cr, Cu, Au, Ag</a:t>
            </a:r>
          </a:p>
          <a:p>
            <a:r>
              <a:rPr lang="hr-HR" altLang="sr-Latn-RS" u="sng" smtClean="0"/>
              <a:t>Dodatci metalni oksidi: </a:t>
            </a:r>
            <a:r>
              <a:rPr lang="hr-HR" altLang="sr-Latn-RS" smtClean="0"/>
              <a:t>Al</a:t>
            </a:r>
            <a:r>
              <a:rPr lang="hr-HR" altLang="sr-Latn-RS" baseline="-25000" smtClean="0"/>
              <a:t>2</a:t>
            </a:r>
            <a:r>
              <a:rPr lang="hr-HR" altLang="sr-Latn-RS" smtClean="0"/>
              <a:t>O</a:t>
            </a:r>
            <a:r>
              <a:rPr lang="hr-HR" altLang="sr-Latn-RS" baseline="-25000" smtClean="0"/>
              <a:t>3,</a:t>
            </a:r>
            <a:r>
              <a:rPr lang="hr-HR" altLang="sr-Latn-RS" smtClean="0"/>
              <a:t> Co</a:t>
            </a:r>
            <a:r>
              <a:rPr lang="hr-HR" altLang="sr-Latn-RS" baseline="-25000" smtClean="0"/>
              <a:t>3</a:t>
            </a:r>
            <a:r>
              <a:rPr lang="hr-HR" altLang="sr-Latn-RS" smtClean="0"/>
              <a:t>O</a:t>
            </a:r>
            <a:r>
              <a:rPr lang="hr-HR" altLang="sr-Latn-RS" baseline="-25000" smtClean="0"/>
              <a:t>4,</a:t>
            </a:r>
            <a:r>
              <a:rPr lang="hr-HR" altLang="sr-Latn-RS" smtClean="0"/>
              <a:t> C</a:t>
            </a:r>
            <a:r>
              <a:rPr lang="hr-HR" altLang="sr-Latn-RS" baseline="-25000" smtClean="0"/>
              <a:t>8</a:t>
            </a:r>
            <a:r>
              <a:rPr lang="hr-HR" altLang="sr-Latn-RS" smtClean="0"/>
              <a:t>H</a:t>
            </a:r>
            <a:r>
              <a:rPr lang="hr-HR" altLang="sr-Latn-RS" baseline="-25000" smtClean="0"/>
              <a:t>14</a:t>
            </a:r>
            <a:r>
              <a:rPr lang="hr-HR" altLang="sr-Latn-RS" smtClean="0"/>
              <a:t>CaO</a:t>
            </a:r>
            <a:r>
              <a:rPr lang="hr-HR" altLang="sr-Latn-RS" baseline="-25000" smtClean="0"/>
              <a:t>4, </a:t>
            </a:r>
            <a:r>
              <a:rPr lang="hr-HR" altLang="sr-Latn-RS" smtClean="0"/>
              <a:t>CaCl</a:t>
            </a:r>
            <a:r>
              <a:rPr lang="hr-HR" altLang="sr-Latn-RS" baseline="-25000" smtClean="0"/>
              <a:t>2, </a:t>
            </a:r>
            <a:r>
              <a:rPr lang="hr-HR" altLang="sr-Latn-RS" smtClean="0"/>
              <a:t>Ca(OH)</a:t>
            </a:r>
            <a:r>
              <a:rPr lang="hr-HR" altLang="sr-Latn-RS" baseline="-25000" smtClean="0"/>
              <a:t>2,</a:t>
            </a:r>
            <a:r>
              <a:rPr lang="hr-HR" altLang="sr-Latn-RS" smtClean="0"/>
              <a:t>CaO-----bez ograničenja</a:t>
            </a:r>
            <a:r>
              <a:rPr lang="hr-HR" altLang="sr-Latn-RS" baseline="-25000" smtClean="0"/>
              <a:t> </a:t>
            </a:r>
          </a:p>
          <a:p>
            <a:endParaRPr lang="hr-HR" altLang="sr-Latn-RS" smtClean="0"/>
          </a:p>
          <a:p>
            <a:endParaRPr lang="hr-HR" altLang="sr-Latn-RS" smtClean="0"/>
          </a:p>
        </p:txBody>
      </p:sp>
      <p:sp>
        <p:nvSpPr>
          <p:cNvPr id="1946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2DAEDC-8CCA-4EB2-A228-D86F6333FF0A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946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/>
          <a:lstStyle/>
          <a:p>
            <a:pPr algn="l"/>
            <a:r>
              <a:rPr lang="hr-HR" altLang="sr-Latn-RS" smtClean="0"/>
              <a:t>Katalizatori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r-HR" altLang="sr-Latn-RS" smtClean="0"/>
              <a:t>Organometalni anorganski spojevi </a:t>
            </a:r>
          </a:p>
          <a:p>
            <a:pPr marL="0" indent="0"/>
            <a:r>
              <a:rPr lang="en-US" altLang="sr-Latn-RS" smtClean="0"/>
              <a:t>Ziegler-Natta </a:t>
            </a:r>
            <a:r>
              <a:rPr lang="hr-HR" altLang="sr-Latn-RS" smtClean="0"/>
              <a:t>i k</a:t>
            </a:r>
            <a:r>
              <a:rPr lang="en-US" altLang="sr-Latn-RS" smtClean="0"/>
              <a:t>rom-ba</a:t>
            </a:r>
            <a:r>
              <a:rPr lang="hr-HR" altLang="sr-Latn-RS" smtClean="0"/>
              <a:t>zirani</a:t>
            </a:r>
            <a:r>
              <a:rPr lang="en-US" altLang="sr-Latn-RS" smtClean="0"/>
              <a:t> </a:t>
            </a:r>
            <a:r>
              <a:rPr lang="hr-HR" altLang="sr-Latn-RS" smtClean="0"/>
              <a:t>katalizatori – primjenjuju se za koodinaciju polimerizacije u poliolefinima (Ti, Zn, Mn,Pb, Ni)</a:t>
            </a:r>
          </a:p>
          <a:p>
            <a:pPr marL="0" indent="0"/>
            <a:r>
              <a:rPr lang="hr-HR" altLang="sr-Latn-RS" smtClean="0"/>
              <a:t>Antimon bazirani katalizatori (antimon trioksid) primjenjuju se za proizvodnju PET ambalaže za hranu, polimerizacija u čvrstom stanju recikliranog PET-a</a:t>
            </a:r>
          </a:p>
          <a:p>
            <a:pPr marL="0" indent="0"/>
            <a:endParaRPr lang="hr-HR" altLang="sr-Latn-RS" smtClean="0"/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C2AB5C-5921-4EF4-9866-811E0EA37EFF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2048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Antimon trioksid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r-HR" dirty="0" smtClean="0"/>
              <a:t>U primjeni više od 50 godina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dirty="0" smtClean="0"/>
              <a:t>90% čistog i </a:t>
            </a:r>
            <a:r>
              <a:rPr lang="hr-HR" dirty="0" err="1" smtClean="0"/>
              <a:t>rPET</a:t>
            </a:r>
            <a:r>
              <a:rPr lang="hr-HR" dirty="0" smtClean="0"/>
              <a:t>-a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u="sng" dirty="0" smtClean="0"/>
              <a:t>Prednosti</a:t>
            </a:r>
          </a:p>
          <a:p>
            <a:pPr>
              <a:buFontTx/>
              <a:buChar char="-"/>
              <a:defRPr/>
            </a:pPr>
            <a:r>
              <a:rPr lang="hr-HR" dirty="0" smtClean="0"/>
              <a:t>Ne ubrzava reakcije degradacije</a:t>
            </a:r>
          </a:p>
          <a:p>
            <a:pPr>
              <a:buFontTx/>
              <a:buChar char="-"/>
              <a:defRPr/>
            </a:pPr>
            <a:r>
              <a:rPr lang="hr-HR" dirty="0" smtClean="0"/>
              <a:t>Minimalna sporedna katalitička aktivnost</a:t>
            </a:r>
          </a:p>
          <a:p>
            <a:pPr>
              <a:buFontTx/>
              <a:buChar char="-"/>
              <a:defRPr/>
            </a:pPr>
            <a:r>
              <a:rPr lang="hr-HR" dirty="0"/>
              <a:t>u</a:t>
            </a:r>
            <a:r>
              <a:rPr lang="hr-HR" dirty="0" smtClean="0"/>
              <a:t>sporava gorenje</a:t>
            </a:r>
          </a:p>
          <a:p>
            <a:pPr>
              <a:buFontTx/>
              <a:buChar char="-"/>
              <a:defRPr/>
            </a:pPr>
            <a:r>
              <a:rPr lang="hr-HR" dirty="0" smtClean="0"/>
              <a:t>Ne proizvodi neželjenu boju kod </a:t>
            </a:r>
            <a:r>
              <a:rPr lang="hr-HR" dirty="0" err="1" smtClean="0"/>
              <a:t>rPET</a:t>
            </a:r>
            <a:r>
              <a:rPr lang="hr-HR" dirty="0" smtClean="0"/>
              <a:t>-a</a:t>
            </a:r>
            <a:endParaRPr lang="hr-HR" dirty="0"/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4B86D7-5EF7-4A14-8D33-82A146460215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21509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pPr algn="l"/>
            <a:r>
              <a:rPr lang="hr-HR" altLang="sr-Latn-RS" smtClean="0"/>
              <a:t> Metali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05038"/>
            <a:ext cx="4737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07950" y="2276475"/>
            <a:ext cx="41767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/>
              <a:t>Metali – </a:t>
            </a:r>
            <a:r>
              <a:rPr lang="hr-HR" altLang="sr-Latn-RS"/>
              <a:t>najčešći kemijski elementi u: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/>
              <a:t>Zemljinoj kori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/>
              <a:t>Hrani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/>
              <a:t>Esencijalni elementi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/>
              <a:t>Onečišćivači - bioakumulacija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hr-HR" altLang="sr-Latn-RS"/>
          </a:p>
        </p:txBody>
      </p: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21C5DE-E973-47FE-B263-17D8AC1B6AD6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410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Antimon trioksid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2116138"/>
          </a:xfrm>
        </p:spPr>
        <p:txBody>
          <a:bodyPr/>
          <a:lstStyle/>
          <a:p>
            <a:r>
              <a:rPr lang="hr-HR" altLang="sr-Latn-RS" smtClean="0"/>
              <a:t>Antimon može biti prisutan u polimeru u nekoliko oblika, a najčešći oblik je antimonov glikolat </a:t>
            </a:r>
          </a:p>
          <a:p>
            <a:endParaRPr lang="hr-HR" altLang="sr-Latn-RS" smtClean="0"/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75025"/>
            <a:ext cx="63007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539750" y="5870575"/>
            <a:ext cx="7829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>
                <a:ea typeface="SimSun" pitchFamily="2" charset="-122"/>
              </a:rPr>
              <a:t>potencijalni izvor migracije za razliku od Sb</a:t>
            </a:r>
            <a:r>
              <a:rPr lang="hr-HR" altLang="sr-Latn-RS" baseline="-25000">
                <a:ea typeface="SimSun" pitchFamily="2" charset="-122"/>
              </a:rPr>
              <a:t>2</a:t>
            </a:r>
            <a:r>
              <a:rPr lang="hr-HR" altLang="sr-Latn-RS">
                <a:ea typeface="SimSun" pitchFamily="2" charset="-122"/>
              </a:rPr>
              <a:t>O</a:t>
            </a:r>
            <a:r>
              <a:rPr lang="hr-HR" altLang="sr-Latn-RS" baseline="-25000">
                <a:ea typeface="SimSun" pitchFamily="2" charset="-122"/>
              </a:rPr>
              <a:t>3</a:t>
            </a:r>
            <a:endParaRPr lang="hr-HR" altLang="sr-Latn-RS">
              <a:ea typeface="SimSun" pitchFamily="2" charset="-122"/>
            </a:endParaRP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6850063" y="3344863"/>
            <a:ext cx="284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 b="1" i="1"/>
              <a:t>SML = 0,04 mg/kg</a:t>
            </a: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2608263" y="4879975"/>
            <a:ext cx="31686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r-HR" altLang="sr-Latn-RS" sz="900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Food Addit. Contam: Part A, </a:t>
            </a:r>
            <a:r>
              <a:rPr lang="hr-HR" altLang="sr-Latn-RS" sz="900" b="1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28</a:t>
            </a:r>
            <a:r>
              <a:rPr lang="hr-HR" altLang="sr-Latn-RS" sz="900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(2011), 115-126.</a:t>
            </a:r>
            <a:endParaRPr lang="hr-HR" altLang="sr-Latn-RS" sz="900" i="1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253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EB2723-4C35-4EAE-A87B-81B4305E2784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2253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Antimon trioksid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7950" y="1600200"/>
            <a:ext cx="8578850" cy="2549525"/>
          </a:xfrm>
        </p:spPr>
        <p:txBody>
          <a:bodyPr/>
          <a:lstStyle/>
          <a:p>
            <a:r>
              <a:rPr lang="hr-HR" altLang="sr-Latn-RS" smtClean="0"/>
              <a:t>U polimeru 171-300 mg/kg</a:t>
            </a:r>
          </a:p>
          <a:p>
            <a:r>
              <a:rPr lang="hr-HR" altLang="sr-Latn-RS" smtClean="0"/>
              <a:t>Co, Cr, Fe, Mn   (27 mg/kg, 0,1, 1,3 mg/kg mg/kg, 0,3 mg/kg)</a:t>
            </a:r>
          </a:p>
          <a:p>
            <a:r>
              <a:rPr lang="hr-HR" altLang="sr-Latn-RS" i="1" u="sng" smtClean="0"/>
              <a:t>Primjeri: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7950" y="4149725"/>
          <a:ext cx="5005388" cy="219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462"/>
                <a:gridCol w="1406275"/>
                <a:gridCol w="1930650"/>
              </a:tblGrid>
              <a:tr h="639877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Uzorak</a:t>
                      </a:r>
                      <a:endParaRPr lang="hr-H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Sb</a:t>
                      </a:r>
                      <a:r>
                        <a:rPr lang="hr-HR" sz="1800" baseline="0" dirty="0" smtClean="0">
                          <a:solidFill>
                            <a:schemeClr val="tx1"/>
                          </a:solidFill>
                        </a:rPr>
                        <a:t> mg/ kg (u PET-u)</a:t>
                      </a:r>
                      <a:endParaRPr lang="hr-H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solidFill>
                            <a:schemeClr val="tx1"/>
                          </a:solidFill>
                        </a:rPr>
                        <a:t>SML/mg/kg</a:t>
                      </a:r>
                      <a:endParaRPr lang="hr-H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646" marB="45646"/>
                </a:tc>
              </a:tr>
              <a:tr h="639877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PET predoblik </a:t>
                      </a:r>
                      <a:r>
                        <a:rPr lang="hr-HR" sz="1800" baseline="0" dirty="0" smtClean="0"/>
                        <a:t>transparentni </a:t>
                      </a:r>
                      <a:endParaRPr lang="hr-HR" sz="1800" dirty="0"/>
                    </a:p>
                  </a:txBody>
                  <a:tcPr marL="91446" marR="91446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58,2</a:t>
                      </a:r>
                      <a:endParaRPr lang="hr-HR" sz="1800" dirty="0"/>
                    </a:p>
                  </a:txBody>
                  <a:tcPr marL="91446" marR="91446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&lt;0,005</a:t>
                      </a:r>
                      <a:endParaRPr lang="hr-HR" sz="1800" dirty="0"/>
                    </a:p>
                  </a:txBody>
                  <a:tcPr marL="91446" marR="91446" marT="45646" marB="45646"/>
                </a:tc>
              </a:tr>
              <a:tr h="914170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PET boca</a:t>
                      </a:r>
                      <a:r>
                        <a:rPr lang="hr-HR" sz="1800" baseline="0" dirty="0" smtClean="0"/>
                        <a:t> transparentna 1,5L</a:t>
                      </a:r>
                      <a:endParaRPr lang="hr-HR" sz="1800" dirty="0"/>
                    </a:p>
                  </a:txBody>
                  <a:tcPr marL="91446" marR="91446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125</a:t>
                      </a:r>
                      <a:endParaRPr lang="hr-HR" sz="1800" dirty="0"/>
                    </a:p>
                  </a:txBody>
                  <a:tcPr marL="91446" marR="91446" marT="45646" marB="456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&lt;0,005</a:t>
                      </a:r>
                      <a:endParaRPr lang="hr-HR" sz="1800" dirty="0"/>
                    </a:p>
                  </a:txBody>
                  <a:tcPr marL="91446" marR="91446" marT="45646" marB="45646"/>
                </a:tc>
              </a:tr>
            </a:tbl>
          </a:graphicData>
        </a:graphic>
      </p:graphicFrame>
      <p:pic>
        <p:nvPicPr>
          <p:cNvPr id="235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6338"/>
            <a:ext cx="3333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3"/>
          <p:cNvSpPr>
            <a:spLocks noChangeArrowheads="1"/>
          </p:cNvSpPr>
          <p:nvPr/>
        </p:nvSpPr>
        <p:spPr bwMode="auto">
          <a:xfrm>
            <a:off x="6372225" y="5962650"/>
            <a:ext cx="1493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900" i="1"/>
              <a:t>Izvor:www.cosmos.com.mx-</a:t>
            </a:r>
          </a:p>
        </p:txBody>
      </p:sp>
      <p:sp>
        <p:nvSpPr>
          <p:cNvPr id="235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F3AC9-DBA6-42E8-A40D-FB21065714B7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2357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Metali u ambalaži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dirty="0" smtClean="0"/>
              <a:t>Ekološki aspekt  -  MZOIP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i="1" dirty="0" smtClean="0"/>
              <a:t>Sadržaj </a:t>
            </a:r>
            <a:r>
              <a:rPr lang="hr-HR" i="1" dirty="0"/>
              <a:t>teških metala u </a:t>
            </a:r>
            <a:r>
              <a:rPr lang="hr-HR" i="1" dirty="0" smtClean="0"/>
              <a:t>ambalaži</a:t>
            </a:r>
            <a:endParaRPr lang="hr-HR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Direktiva 94/62/EZ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dirty="0" smtClean="0"/>
              <a:t>Članak 9. Pravilnika o ambalaži i otpadnoj ambalaži (NN 88/2015).</a:t>
            </a:r>
            <a:endParaRPr lang="hr-HR" sz="3600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3600" b="1" dirty="0"/>
              <a:t> </a:t>
            </a:r>
            <a:r>
              <a:rPr lang="hr-HR" sz="3600" b="1" dirty="0" smtClean="0"/>
              <a:t>            Pb, Cd, Hg, Cr(VI) &lt; 100 mg/kg</a:t>
            </a:r>
            <a:endParaRPr lang="hr-HR" sz="3600" b="1" dirty="0"/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0ABE09-0095-467B-8898-EFDA8C52E722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2458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ZAKLJUČAK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mtClean="0"/>
              <a:t>Metali imaju širok spektar primjene u proizvodnji polimerne ambalaže.</a:t>
            </a:r>
          </a:p>
          <a:p>
            <a:r>
              <a:rPr lang="hr-HR" altLang="sr-Latn-RS" smtClean="0"/>
              <a:t>U materijalu su vezani sa polimerom i prisutni su u visokom koncentracijama</a:t>
            </a:r>
          </a:p>
          <a:p>
            <a:r>
              <a:rPr lang="hr-HR" altLang="sr-Latn-RS" smtClean="0"/>
              <a:t>Uglavnom migrirane količine metala ne prelaze maksimalno dopuštene količine </a:t>
            </a:r>
          </a:p>
          <a:p>
            <a:r>
              <a:rPr lang="hr-HR" altLang="sr-Latn-RS" smtClean="0"/>
              <a:t>Iznimke su degradacija uslijed recikliranja i nano čestice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CA008-2303-49BD-AF8E-3E45AA12409E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2560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-14288" y="2276475"/>
            <a:ext cx="9158288" cy="26654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r-HR" altLang="sr-Latn-RS" sz="4500" smtClean="0"/>
          </a:p>
          <a:p>
            <a:pPr marL="0" indent="0" algn="ctr">
              <a:buFont typeface="Arial" charset="0"/>
              <a:buNone/>
            </a:pPr>
            <a:r>
              <a:rPr lang="hr-HR" altLang="sr-Latn-RS" sz="6600" i="1" smtClean="0">
                <a:latin typeface="Arial" charset="0"/>
                <a:cs typeface="Arial" charset="0"/>
              </a:rPr>
              <a:t>HVALA NA PAŽNJI!</a:t>
            </a:r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4EB46B-8755-4523-92F0-3FF226EF1613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2662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525963"/>
          </a:xfrm>
        </p:spPr>
        <p:txBody>
          <a:bodyPr/>
          <a:lstStyle/>
          <a:p>
            <a:r>
              <a:rPr lang="hr-HR" altLang="sr-Latn-RS" smtClean="0"/>
              <a:t>Prisutni u sirovinama za pripremu hrane -prirodni ili onečišćeni iz okoliša.</a:t>
            </a:r>
          </a:p>
          <a:p>
            <a:r>
              <a:rPr lang="hr-HR" altLang="sr-Latn-RS" smtClean="0"/>
              <a:t>Prisutni u fazama pripreme hrane prije pakiranja u ambalažu (u preradbenim  koracima), ventili, elektrode, tube.</a:t>
            </a:r>
          </a:p>
          <a:p>
            <a:r>
              <a:rPr lang="hr-HR" altLang="sr-Latn-RS" smtClean="0"/>
              <a:t>Onečišćenje tijekom pakiranja u ambalažu ili tijekom skladištenja gotovog proizvoda</a:t>
            </a: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561262" cy="936625"/>
          </a:xfrm>
        </p:spPr>
        <p:txBody>
          <a:bodyPr/>
          <a:lstStyle/>
          <a:p>
            <a:pPr algn="l"/>
            <a:r>
              <a:rPr lang="hr-HR" altLang="sr-Latn-RS" smtClean="0"/>
              <a:t> Metali u hrani</a:t>
            </a:r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3E4C2C-4B20-4AD4-BA1F-0769022E9562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512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altLang="sr-Latn-RS" smtClean="0"/>
              <a:t>       Metali u hrani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79388" y="2151063"/>
            <a:ext cx="7561262" cy="4464050"/>
          </a:xfrm>
        </p:spPr>
        <p:txBody>
          <a:bodyPr/>
          <a:lstStyle/>
          <a:p>
            <a:r>
              <a:rPr lang="hr-HR" altLang="sr-Latn-RS" smtClean="0"/>
              <a:t>S obzirom na količine očišćenja određivanje se provodi u:</a:t>
            </a:r>
          </a:p>
          <a:p>
            <a:pPr>
              <a:buFont typeface="Wingdings" pitchFamily="2" charset="2"/>
              <a:buChar char="Ø"/>
            </a:pPr>
            <a:r>
              <a:rPr lang="hr-HR" altLang="sr-Latn-RS" smtClean="0"/>
              <a:t>Sirovinama, sastojcima</a:t>
            </a:r>
          </a:p>
          <a:p>
            <a:pPr>
              <a:buFont typeface="Wingdings" pitchFamily="2" charset="2"/>
              <a:buChar char="Ø"/>
            </a:pPr>
            <a:r>
              <a:rPr lang="hr-HR" altLang="sr-Latn-RS" smtClean="0"/>
              <a:t>Preradbenim koracima</a:t>
            </a:r>
          </a:p>
          <a:p>
            <a:pPr>
              <a:buFont typeface="Wingdings" pitchFamily="2" charset="2"/>
              <a:buChar char="Ø"/>
            </a:pPr>
            <a:r>
              <a:rPr lang="hr-HR" altLang="sr-Latn-RS" b="1" smtClean="0"/>
              <a:t>ambalaži</a:t>
            </a:r>
          </a:p>
          <a:p>
            <a:pPr>
              <a:buFont typeface="Arial" charset="0"/>
              <a:buNone/>
            </a:pPr>
            <a:endParaRPr lang="hr-HR" altLang="sr-Latn-R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36838"/>
            <a:ext cx="3363913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B8E559-2BF0-4460-A013-372EC2D68179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615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Metali u proizvodnji FCM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86688" cy="4035426"/>
        </p:xfrm>
        <a:graphic>
          <a:graphicData uri="http://schemas.openxmlformats.org/drawingml/2006/table">
            <a:tbl>
              <a:tblPr/>
              <a:tblGrid>
                <a:gridCol w="3894138"/>
                <a:gridCol w="3892550"/>
              </a:tblGrid>
              <a:tr h="371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Osnovna funkcija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Glavne primjene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9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Strukturni materijal 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Bijeli lim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TFS čelik ili Elektro premazani kromirani čelik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Aluminij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914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Dodatci i pomoćne tvari u procesu proizvodnje polimera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Punila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Stabilizatori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Boje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1189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Aktivna ambalaža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Antioksidansi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Antimikrobni agensi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Plinsko barijerni agensi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Sakupljači kisika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Nanomaterijali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Nanočestice (Ag, Ti ,Zn)</a:t>
                      </a: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719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52F6A8-BC6A-45E8-9B88-9C5C4D0F56D8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719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pPr algn="l"/>
            <a:r>
              <a:rPr lang="hr-HR" altLang="sr-Latn-RS" smtClean="0"/>
              <a:t> Metalna ambalaža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-15875" y="2257425"/>
            <a:ext cx="35639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/>
              <a:t>Metali – </a:t>
            </a:r>
            <a:r>
              <a:rPr lang="hr-HR" altLang="sr-Latn-RS" sz="2800"/>
              <a:t>vrsta materijala na atomskoj skali povezanih metalnim vezama</a:t>
            </a:r>
          </a:p>
        </p:txBody>
      </p:sp>
      <p:pic>
        <p:nvPicPr>
          <p:cNvPr id="8196" name="Picture 2" descr="Slikovni rezultat za heavy metals in plasti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312863"/>
            <a:ext cx="53149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107950" y="4486275"/>
            <a:ext cx="88201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/>
              <a:t>Slitine – </a:t>
            </a:r>
            <a:r>
              <a:rPr lang="hr-HR" altLang="sr-Latn-RS"/>
              <a:t>metalni materijal sastavljen od dva ili više elementa. Homogene na makroskopskoj skali pri čemu se komponente ne mogu mehanički razdvojiti.</a:t>
            </a: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7242175" y="4071938"/>
            <a:ext cx="1781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900" i="1">
                <a:hlinkClick r:id="rId4"/>
              </a:rPr>
              <a:t>Izvor:www.suggest-keywords.com</a:t>
            </a:r>
            <a:endParaRPr lang="hr-HR" altLang="sr-Latn-RS" sz="900" i="1"/>
          </a:p>
        </p:txBody>
      </p:sp>
      <p:sp>
        <p:nvSpPr>
          <p:cNvPr id="81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4156A8-291B-4FE5-935A-7438A6454043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820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LEGISLATIVA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6988" y="1989138"/>
            <a:ext cx="5334000" cy="3311525"/>
          </a:xfrm>
        </p:spPr>
        <p:txBody>
          <a:bodyPr/>
          <a:lstStyle/>
          <a:p>
            <a:r>
              <a:rPr lang="hr-HR" altLang="sr-Latn-RS" smtClean="0"/>
              <a:t>Vezana za hranu</a:t>
            </a:r>
          </a:p>
          <a:p>
            <a:r>
              <a:rPr lang="hr-HR" altLang="sr-Latn-RS" b="1" smtClean="0"/>
              <a:t>Vezana za ambalažu koja dolazi u neposredan dodir s hranom</a:t>
            </a:r>
          </a:p>
          <a:p>
            <a:r>
              <a:rPr lang="hr-HR" altLang="sr-Latn-RS" smtClean="0"/>
              <a:t>Vezana za ukupne količine metala u ambalaži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628775"/>
            <a:ext cx="377983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6588125" y="4205288"/>
            <a:ext cx="1628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900"/>
              <a:t>Izvor:http://intercity.uz.gov.ua</a:t>
            </a:r>
          </a:p>
        </p:txBody>
      </p:sp>
      <p:sp>
        <p:nvSpPr>
          <p:cNvPr id="92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CBA43-02D3-43D2-8324-A87154FDE574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922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hr-HR" altLang="sr-Latn-RS" i="1" smtClean="0"/>
              <a:t>LEGISLATIVA FCM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1412875"/>
            <a:ext cx="8748713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2800"/>
              <a:t>Uredba (EZ) br. 1935/2004 Europskog parlamenta i Vijeća od 27. listopada 2004. o materijalima i predmetima koji dolaze u dodir s hranom i stavljanju izvan snage direktiva 80/590/EEZ i 89/109/EEZ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 b="1"/>
              <a:t>Uredba Komisije (EU) br. 10/2011 od 14. siječnja 2011. o plastičnim materijalima i predmetima koji dolaze u dodir s hranom </a:t>
            </a:r>
            <a:endParaRPr lang="hr-HR" altLang="sr-Latn-RS" sz="2800"/>
          </a:p>
          <a:p>
            <a:pPr eaLnBrk="1" hangingPunct="1">
              <a:spcBef>
                <a:spcPct val="0"/>
              </a:spcBef>
            </a:pPr>
            <a:r>
              <a:rPr lang="hr-HR" altLang="sr-Latn-RS" sz="2800"/>
              <a:t>Zakon o predmetima opće uporabe (NN 39/13)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800"/>
              <a:t>Zakon o materijalima i predmetima koji dolaze u neposredan dodir s hranom (NN 25/13)</a:t>
            </a:r>
          </a:p>
          <a:p>
            <a:pPr eaLnBrk="1" hangingPunct="1">
              <a:spcBef>
                <a:spcPct val="0"/>
              </a:spcBef>
            </a:pPr>
            <a:endParaRPr lang="hr-HR" altLang="sr-Latn-RS" sz="2800"/>
          </a:p>
          <a:p>
            <a:pPr eaLnBrk="1" hangingPunct="1">
              <a:spcBef>
                <a:spcPct val="0"/>
              </a:spcBef>
            </a:pPr>
            <a:endParaRPr lang="hr-HR" altLang="sr-Latn-R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 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9483B-4BFD-47E4-9841-985DA9767813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024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561263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hr-HR" dirty="0" smtClean="0"/>
              <a:t> Uredba Komisije (EU) br. 10/2011 </a:t>
            </a:r>
            <a:endParaRPr lang="hr-HR" altLang="sr-Latn-R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0500" y="4370388"/>
            <a:ext cx="8794750" cy="1816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800" dirty="0"/>
              <a:t>(SML) - ” </a:t>
            </a:r>
            <a:r>
              <a:rPr lang="hr-HR" sz="2800" b="1" dirty="0"/>
              <a:t>granica specifične migracije</a:t>
            </a:r>
            <a:r>
              <a:rPr lang="hr-HR" sz="2800" dirty="0"/>
              <a:t>” znači maksimalno dopuštena količina pojedine tvari koja se otpušta iz materijala ili predmeta u hranu ili modelnu otopinu (mg/kg).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438" y="2133600"/>
            <a:ext cx="8786812" cy="22463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800" dirty="0"/>
              <a:t>(OML) - ”</a:t>
            </a:r>
            <a:r>
              <a:rPr lang="hr-HR" sz="2800" b="1" dirty="0"/>
              <a:t>granica globalne migracije</a:t>
            </a:r>
            <a:r>
              <a:rPr lang="hr-HR" sz="2800" dirty="0"/>
              <a:t>”  znači maksimalno dopuštena količina nehlapivih tvari koje se otpuštaju iz materijala ili predmeta u modelnu otopinu.</a:t>
            </a:r>
          </a:p>
          <a:p>
            <a:pPr eaLnBrk="1" hangingPunct="1">
              <a:defRPr/>
            </a:pPr>
            <a:r>
              <a:rPr lang="hr-HR" sz="2800" dirty="0"/>
              <a:t>Mjera za inertnost ambalaže (mg/dm</a:t>
            </a:r>
            <a:r>
              <a:rPr lang="hr-HR" sz="2800" baseline="30000" dirty="0"/>
              <a:t>2 </a:t>
            </a:r>
            <a:r>
              <a:rPr lang="hr-HR" sz="2800" dirty="0"/>
              <a:t>- osim za dojenčad i malu djecu).</a:t>
            </a:r>
          </a:p>
        </p:txBody>
      </p:sp>
      <p:sp>
        <p:nvSpPr>
          <p:cNvPr id="11269" name="Rectangle 1"/>
          <p:cNvSpPr>
            <a:spLocks noChangeArrowheads="1"/>
          </p:cNvSpPr>
          <p:nvPr/>
        </p:nvSpPr>
        <p:spPr bwMode="auto">
          <a:xfrm>
            <a:off x="209550" y="6237288"/>
            <a:ext cx="3527425" cy="523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/>
              <a:t>Ekstrakcija ≠ migracija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323850" y="1474788"/>
            <a:ext cx="4535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u="sng"/>
              <a:t>OML i SML</a:t>
            </a:r>
          </a:p>
        </p:txBody>
      </p:sp>
      <p:sp>
        <p:nvSpPr>
          <p:cNvPr id="112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B798C-F474-428C-B3A8-5A72B821A55A}" type="slidenum">
              <a:rPr lang="hr-HR" altLang="sr-Latn-R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r-HR" altLang="sr-Latn-RS" sz="1200">
              <a:solidFill>
                <a:srgbClr val="898989"/>
              </a:solidFill>
            </a:endParaRPr>
          </a:p>
        </p:txBody>
      </p:sp>
      <p:sp>
        <p:nvSpPr>
          <p:cNvPr id="11272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hr-HR" altLang="sr-Latn-RS">
                <a:solidFill>
                  <a:srgbClr val="898989"/>
                </a:solidFill>
              </a:rPr>
              <a:t>/24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1164</Words>
  <Application>Microsoft Office PowerPoint</Application>
  <PresentationFormat>On-screen Show (4:3)</PresentationFormat>
  <Paragraphs>284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Arial</vt:lpstr>
      <vt:lpstr>Wingdings</vt:lpstr>
      <vt:lpstr>Times New Roman</vt:lpstr>
      <vt:lpstr>SimSun</vt:lpstr>
      <vt:lpstr>Office Theme</vt:lpstr>
      <vt:lpstr>PowerPoint Presentation</vt:lpstr>
      <vt:lpstr> Metali</vt:lpstr>
      <vt:lpstr> Metali u hrani</vt:lpstr>
      <vt:lpstr>       Metali u hrani</vt:lpstr>
      <vt:lpstr>Metali u proizvodnji FCM</vt:lpstr>
      <vt:lpstr> Metalna ambalaža</vt:lpstr>
      <vt:lpstr>LEGISLATIVA </vt:lpstr>
      <vt:lpstr>LEGISLATIVA FCM</vt:lpstr>
      <vt:lpstr> Uredba Komisije (EU) br. 10/2011 </vt:lpstr>
      <vt:lpstr>SML</vt:lpstr>
      <vt:lpstr>PowerPoint Presentation</vt:lpstr>
      <vt:lpstr>    Uredba Komisije (EU) br. 10/2011 </vt:lpstr>
      <vt:lpstr>SML</vt:lpstr>
      <vt:lpstr>      Faktori koji utječu na migraciju</vt:lpstr>
      <vt:lpstr>Polimerna ambalaža za neposredan dodir s hranom</vt:lpstr>
      <vt:lpstr>Dodatci i pomoćne tvari u procesu proizvodnje polimera </vt:lpstr>
      <vt:lpstr>Dodatci i pomoćne tvari u procesu proizvodnje polimera </vt:lpstr>
      <vt:lpstr>Katalizatori</vt:lpstr>
      <vt:lpstr>Antimon trioksid</vt:lpstr>
      <vt:lpstr>Antimon trioksid</vt:lpstr>
      <vt:lpstr>Antimon trioksid</vt:lpstr>
      <vt:lpstr>Metali u ambalaži</vt:lpstr>
      <vt:lpstr>ZAKLJUČAK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Nino Dimitrov</dc:creator>
  <cp:lastModifiedBy>Krešimir Pučić</cp:lastModifiedBy>
  <cp:revision>311</cp:revision>
  <dcterms:created xsi:type="dcterms:W3CDTF">2013-06-11T07:24:43Z</dcterms:created>
  <dcterms:modified xsi:type="dcterms:W3CDTF">2016-11-08T06:38:03Z</dcterms:modified>
</cp:coreProperties>
</file>