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35" r:id="rId1"/>
  </p:sldMasterIdLst>
  <p:notesMasterIdLst>
    <p:notesMasterId r:id="rId23"/>
  </p:notesMasterIdLst>
  <p:handoutMasterIdLst>
    <p:handoutMasterId r:id="rId24"/>
  </p:handoutMasterIdLst>
  <p:sldIdLst>
    <p:sldId id="314" r:id="rId2"/>
    <p:sldId id="342" r:id="rId3"/>
    <p:sldId id="358" r:id="rId4"/>
    <p:sldId id="351" r:id="rId5"/>
    <p:sldId id="352" r:id="rId6"/>
    <p:sldId id="353" r:id="rId7"/>
    <p:sldId id="356" r:id="rId8"/>
    <p:sldId id="360" r:id="rId9"/>
    <p:sldId id="345" r:id="rId10"/>
    <p:sldId id="361" r:id="rId11"/>
    <p:sldId id="363" r:id="rId12"/>
    <p:sldId id="330" r:id="rId13"/>
    <p:sldId id="340" r:id="rId14"/>
    <p:sldId id="364" r:id="rId15"/>
    <p:sldId id="347" r:id="rId16"/>
    <p:sldId id="348" r:id="rId17"/>
    <p:sldId id="355" r:id="rId18"/>
    <p:sldId id="346" r:id="rId19"/>
    <p:sldId id="365" r:id="rId20"/>
    <p:sldId id="349" r:id="rId21"/>
    <p:sldId id="337" r:id="rId22"/>
  </p:sldIdLst>
  <p:sldSz cx="9144000" cy="6858000" type="screen4x3"/>
  <p:notesSz cx="9874250" cy="6797675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CCECFF"/>
    <a:srgbClr val="FF0066"/>
    <a:srgbClr val="6CCA56"/>
    <a:srgbClr val="FFFFFF"/>
    <a:srgbClr val="EFEED5"/>
    <a:srgbClr val="FF505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961CD-BCFF-4519-AA31-97F850869A7F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0F5DC02D-BFFE-44A5-8DD0-A13906F32BB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9900"/>
          </a:solidFill>
        </a:ln>
      </dgm:spPr>
      <dgm:t>
        <a:bodyPr/>
        <a:lstStyle/>
        <a:p>
          <a:endParaRPr lang="hr-HR" dirty="0"/>
        </a:p>
      </dgm:t>
    </dgm:pt>
    <dgm:pt modelId="{C169B412-4511-4326-931C-4A7AFC8DCBFB}" type="parTrans" cxnId="{AF9DBD94-A9A2-4CF0-BCB0-96C671FCEE16}">
      <dgm:prSet/>
      <dgm:spPr/>
      <dgm:t>
        <a:bodyPr/>
        <a:lstStyle/>
        <a:p>
          <a:endParaRPr lang="hr-HR"/>
        </a:p>
      </dgm:t>
    </dgm:pt>
    <dgm:pt modelId="{7833643C-3EC2-4BA2-9A21-2C2F8FD6311D}" type="sibTrans" cxnId="{AF9DBD94-A9A2-4CF0-BCB0-96C671FCEE16}">
      <dgm:prSet/>
      <dgm:spPr/>
      <dgm:t>
        <a:bodyPr/>
        <a:lstStyle/>
        <a:p>
          <a:endParaRPr lang="hr-HR"/>
        </a:p>
      </dgm:t>
    </dgm:pt>
    <dgm:pt modelId="{9D34A08A-FC2F-400D-A513-3EE5EC5CA5B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8AF59D28-F57E-421F-B39C-01DF4093E704}" type="parTrans" cxnId="{01A4246D-555F-4BD6-9E52-82B33226AF50}">
      <dgm:prSet/>
      <dgm:spPr/>
      <dgm:t>
        <a:bodyPr/>
        <a:lstStyle/>
        <a:p>
          <a:endParaRPr lang="hr-HR"/>
        </a:p>
      </dgm:t>
    </dgm:pt>
    <dgm:pt modelId="{65508250-BCE6-474E-BAD0-7E18F778442C}" type="sibTrans" cxnId="{01A4246D-555F-4BD6-9E52-82B33226AF50}">
      <dgm:prSet/>
      <dgm:spPr/>
      <dgm:t>
        <a:bodyPr/>
        <a:lstStyle/>
        <a:p>
          <a:endParaRPr lang="hr-HR"/>
        </a:p>
      </dgm:t>
    </dgm:pt>
    <dgm:pt modelId="{0FC28539-7A10-486C-9F0B-37D1C0A11C7E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4818D725-2EE6-483E-90D5-905FF03D4B9E}" type="parTrans" cxnId="{C8ED819E-C81E-4452-B810-2222E483C23F}">
      <dgm:prSet/>
      <dgm:spPr/>
      <dgm:t>
        <a:bodyPr/>
        <a:lstStyle/>
        <a:p>
          <a:endParaRPr lang="hr-HR"/>
        </a:p>
      </dgm:t>
    </dgm:pt>
    <dgm:pt modelId="{5D899414-E0B0-4F72-8194-6F0067C1DCDA}" type="sibTrans" cxnId="{C8ED819E-C81E-4452-B810-2222E483C23F}">
      <dgm:prSet/>
      <dgm:spPr/>
      <dgm:t>
        <a:bodyPr/>
        <a:lstStyle/>
        <a:p>
          <a:endParaRPr lang="hr-HR"/>
        </a:p>
      </dgm:t>
    </dgm:pt>
    <dgm:pt modelId="{3F0BC826-7022-4E77-8F40-2BD16608BBCE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F6769D63-4718-42FD-8E5A-A7441D906ECE}" type="parTrans" cxnId="{138D9389-D21B-4604-96DC-AAA5D4C009A0}">
      <dgm:prSet/>
      <dgm:spPr/>
      <dgm:t>
        <a:bodyPr/>
        <a:lstStyle/>
        <a:p>
          <a:endParaRPr lang="hr-HR"/>
        </a:p>
      </dgm:t>
    </dgm:pt>
    <dgm:pt modelId="{7BF551F9-C635-4948-9F1C-F51F2C194116}" type="sibTrans" cxnId="{138D9389-D21B-4604-96DC-AAA5D4C009A0}">
      <dgm:prSet/>
      <dgm:spPr/>
      <dgm:t>
        <a:bodyPr/>
        <a:lstStyle/>
        <a:p>
          <a:endParaRPr lang="hr-HR"/>
        </a:p>
      </dgm:t>
    </dgm:pt>
    <dgm:pt modelId="{EAB9234E-B54D-4A6D-BB0A-1482DE0E56EE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BDD164E0-16C2-48D1-BDD5-913626D79A34}" type="parTrans" cxnId="{A3BE1921-3674-4C97-AEA5-7E7C2146DD74}">
      <dgm:prSet/>
      <dgm:spPr/>
      <dgm:t>
        <a:bodyPr/>
        <a:lstStyle/>
        <a:p>
          <a:endParaRPr lang="hr-HR"/>
        </a:p>
      </dgm:t>
    </dgm:pt>
    <dgm:pt modelId="{6AAB5E6A-3FE1-4160-8FA4-2B1337421FB2}" type="sibTrans" cxnId="{A3BE1921-3674-4C97-AEA5-7E7C2146DD74}">
      <dgm:prSet/>
      <dgm:spPr/>
      <dgm:t>
        <a:bodyPr/>
        <a:lstStyle/>
        <a:p>
          <a:endParaRPr lang="hr-HR"/>
        </a:p>
      </dgm:t>
    </dgm:pt>
    <dgm:pt modelId="{2C1ECD74-6A44-4F9A-B6AB-22DBFD83509F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31A972B3-F37C-44E5-9131-290ACF0D9704}" type="parTrans" cxnId="{02158DD0-E871-4570-85A7-42AB0D58268B}">
      <dgm:prSet/>
      <dgm:spPr/>
      <dgm:t>
        <a:bodyPr/>
        <a:lstStyle/>
        <a:p>
          <a:endParaRPr lang="hr-HR"/>
        </a:p>
      </dgm:t>
    </dgm:pt>
    <dgm:pt modelId="{BAB43F90-8406-4608-A245-0EEF5AD00FB4}" type="sibTrans" cxnId="{02158DD0-E871-4570-85A7-42AB0D58268B}">
      <dgm:prSet/>
      <dgm:spPr/>
      <dgm:t>
        <a:bodyPr/>
        <a:lstStyle/>
        <a:p>
          <a:endParaRPr lang="hr-HR"/>
        </a:p>
      </dgm:t>
    </dgm:pt>
    <dgm:pt modelId="{8FD73AB1-1555-4845-96F6-B979B5FF34D2}" type="pres">
      <dgm:prSet presAssocID="{924961CD-BCFF-4519-AA31-97F850869A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37B34A-0D7C-4AEE-B4AA-1CEDA6E17C2E}" type="pres">
      <dgm:prSet presAssocID="{0F5DC02D-BFFE-44A5-8DD0-A13906F32BB5}" presName="centerShape" presStyleLbl="node0" presStyleIdx="0" presStyleCnt="1" custScaleX="105857" custScaleY="105857" custLinFactNeighborX="1086"/>
      <dgm:spPr/>
    </dgm:pt>
    <dgm:pt modelId="{DF63CED9-4331-4780-9174-FE6F6C08FB01}" type="pres">
      <dgm:prSet presAssocID="{9D34A08A-FC2F-400D-A513-3EE5EC5CA5B3}" presName="node" presStyleLbl="node1" presStyleIdx="0" presStyleCnt="5" custScaleX="105857" custScaleY="105857">
        <dgm:presLayoutVars>
          <dgm:bulletEnabled val="1"/>
        </dgm:presLayoutVars>
      </dgm:prSet>
      <dgm:spPr/>
    </dgm:pt>
    <dgm:pt modelId="{2060FEB2-7B9E-4B9C-A9AC-032B5CCE4744}" type="pres">
      <dgm:prSet presAssocID="{9D34A08A-FC2F-400D-A513-3EE5EC5CA5B3}" presName="dummy" presStyleCnt="0"/>
      <dgm:spPr/>
    </dgm:pt>
    <dgm:pt modelId="{D35C2305-56C7-4453-8246-C033C92804B0}" type="pres">
      <dgm:prSet presAssocID="{65508250-BCE6-474E-BAD0-7E18F778442C}" presName="sibTrans" presStyleLbl="sibTrans2D1" presStyleIdx="0" presStyleCnt="5"/>
      <dgm:spPr/>
    </dgm:pt>
    <dgm:pt modelId="{2CD1501F-C0D3-43EC-9438-64E2A81A13DA}" type="pres">
      <dgm:prSet presAssocID="{0FC28539-7A10-486C-9F0B-37D1C0A11C7E}" presName="node" presStyleLbl="node1" presStyleIdx="1" presStyleCnt="5" custScaleX="105857" custScaleY="105857" custRadScaleRad="105054" custRadScaleInc="7895">
        <dgm:presLayoutVars>
          <dgm:bulletEnabled val="1"/>
        </dgm:presLayoutVars>
      </dgm:prSet>
      <dgm:spPr/>
    </dgm:pt>
    <dgm:pt modelId="{A4624CEB-0A7A-47BB-9E8E-91243019809E}" type="pres">
      <dgm:prSet presAssocID="{0FC28539-7A10-486C-9F0B-37D1C0A11C7E}" presName="dummy" presStyleCnt="0"/>
      <dgm:spPr/>
    </dgm:pt>
    <dgm:pt modelId="{4356DEB9-CEB0-4755-B379-52253A4C7073}" type="pres">
      <dgm:prSet presAssocID="{5D899414-E0B0-4F72-8194-6F0067C1DCDA}" presName="sibTrans" presStyleLbl="sibTrans2D1" presStyleIdx="1" presStyleCnt="5"/>
      <dgm:spPr/>
    </dgm:pt>
    <dgm:pt modelId="{A425449D-6262-432D-B996-51F64A397243}" type="pres">
      <dgm:prSet presAssocID="{2C1ECD74-6A44-4F9A-B6AB-22DBFD83509F}" presName="node" presStyleLbl="node1" presStyleIdx="2" presStyleCnt="5" custScaleX="105857" custScaleY="105857" custRadScaleRad="104418" custRadScaleInc="-6950">
        <dgm:presLayoutVars>
          <dgm:bulletEnabled val="1"/>
        </dgm:presLayoutVars>
      </dgm:prSet>
      <dgm:spPr/>
    </dgm:pt>
    <dgm:pt modelId="{CCE1ABA3-B45D-4CC5-91B8-01030CC1D9D7}" type="pres">
      <dgm:prSet presAssocID="{2C1ECD74-6A44-4F9A-B6AB-22DBFD83509F}" presName="dummy" presStyleCnt="0"/>
      <dgm:spPr/>
    </dgm:pt>
    <dgm:pt modelId="{79787EA9-B7E4-4392-914C-5AE68E979EC8}" type="pres">
      <dgm:prSet presAssocID="{BAB43F90-8406-4608-A245-0EEF5AD00FB4}" presName="sibTrans" presStyleLbl="sibTrans2D1" presStyleIdx="2" presStyleCnt="5"/>
      <dgm:spPr/>
    </dgm:pt>
    <dgm:pt modelId="{10490FC6-38D4-447B-BBDE-899EE85F0BEF}" type="pres">
      <dgm:prSet presAssocID="{EAB9234E-B54D-4A6D-BB0A-1482DE0E56EE}" presName="node" presStyleLbl="node1" presStyleIdx="3" presStyleCnt="5" custScaleX="105857" custScaleY="105857">
        <dgm:presLayoutVars>
          <dgm:bulletEnabled val="1"/>
        </dgm:presLayoutVars>
      </dgm:prSet>
      <dgm:spPr/>
    </dgm:pt>
    <dgm:pt modelId="{C5FCFBF8-EF2F-4BE8-B478-4CE88E8B619B}" type="pres">
      <dgm:prSet presAssocID="{EAB9234E-B54D-4A6D-BB0A-1482DE0E56EE}" presName="dummy" presStyleCnt="0"/>
      <dgm:spPr/>
    </dgm:pt>
    <dgm:pt modelId="{A06F18C3-7F7F-4618-B671-C0D366DC708A}" type="pres">
      <dgm:prSet presAssocID="{6AAB5E6A-3FE1-4160-8FA4-2B1337421FB2}" presName="sibTrans" presStyleLbl="sibTrans2D1" presStyleIdx="3" presStyleCnt="5"/>
      <dgm:spPr/>
    </dgm:pt>
    <dgm:pt modelId="{AA915C63-8FB1-4B20-8EB1-C3C470B27A8D}" type="pres">
      <dgm:prSet presAssocID="{3F0BC826-7022-4E77-8F40-2BD16608BBCE}" presName="node" presStyleLbl="node1" presStyleIdx="4" presStyleCnt="5" custScaleX="105857" custScaleY="105857" custRadScaleRad="92901" custRadScaleInc="-343">
        <dgm:presLayoutVars>
          <dgm:bulletEnabled val="1"/>
        </dgm:presLayoutVars>
      </dgm:prSet>
      <dgm:spPr/>
    </dgm:pt>
    <dgm:pt modelId="{3CDD25BD-0F89-4696-9EF7-07DF3B0D0073}" type="pres">
      <dgm:prSet presAssocID="{3F0BC826-7022-4E77-8F40-2BD16608BBCE}" presName="dummy" presStyleCnt="0"/>
      <dgm:spPr/>
    </dgm:pt>
    <dgm:pt modelId="{BE011160-E543-4DD9-B916-C3BB8BE159D2}" type="pres">
      <dgm:prSet presAssocID="{7BF551F9-C635-4948-9F1C-F51F2C194116}" presName="sibTrans" presStyleLbl="sibTrans2D1" presStyleIdx="4" presStyleCnt="5"/>
      <dgm:spPr/>
    </dgm:pt>
  </dgm:ptLst>
  <dgm:cxnLst>
    <dgm:cxn modelId="{BBA7573B-F52A-4EE7-809D-99C43D88E76E}" type="presOf" srcId="{0FC28539-7A10-486C-9F0B-37D1C0A11C7E}" destId="{2CD1501F-C0D3-43EC-9438-64E2A81A13DA}" srcOrd="0" destOrd="0" presId="urn:microsoft.com/office/officeart/2005/8/layout/radial6"/>
    <dgm:cxn modelId="{C6B32786-1D1E-4919-A23D-CE63A1A1CD35}" type="presOf" srcId="{3F0BC826-7022-4E77-8F40-2BD16608BBCE}" destId="{AA915C63-8FB1-4B20-8EB1-C3C470B27A8D}" srcOrd="0" destOrd="0" presId="urn:microsoft.com/office/officeart/2005/8/layout/radial6"/>
    <dgm:cxn modelId="{7672EE45-1AA5-40EC-AB22-15F2730E6963}" type="presOf" srcId="{EAB9234E-B54D-4A6D-BB0A-1482DE0E56EE}" destId="{10490FC6-38D4-447B-BBDE-899EE85F0BEF}" srcOrd="0" destOrd="0" presId="urn:microsoft.com/office/officeart/2005/8/layout/radial6"/>
    <dgm:cxn modelId="{5CA9966F-5715-49D7-91F4-31CD9F8BCA75}" type="presOf" srcId="{2C1ECD74-6A44-4F9A-B6AB-22DBFD83509F}" destId="{A425449D-6262-432D-B996-51F64A397243}" srcOrd="0" destOrd="0" presId="urn:microsoft.com/office/officeart/2005/8/layout/radial6"/>
    <dgm:cxn modelId="{72C19F50-772C-4119-B01C-606FA919F0D4}" type="presOf" srcId="{6AAB5E6A-3FE1-4160-8FA4-2B1337421FB2}" destId="{A06F18C3-7F7F-4618-B671-C0D366DC708A}" srcOrd="0" destOrd="0" presId="urn:microsoft.com/office/officeart/2005/8/layout/radial6"/>
    <dgm:cxn modelId="{C8ED819E-C81E-4452-B810-2222E483C23F}" srcId="{0F5DC02D-BFFE-44A5-8DD0-A13906F32BB5}" destId="{0FC28539-7A10-486C-9F0B-37D1C0A11C7E}" srcOrd="1" destOrd="0" parTransId="{4818D725-2EE6-483E-90D5-905FF03D4B9E}" sibTransId="{5D899414-E0B0-4F72-8194-6F0067C1DCDA}"/>
    <dgm:cxn modelId="{502288C9-59C4-4A18-8132-AEF1DD6AD00C}" type="presOf" srcId="{7BF551F9-C635-4948-9F1C-F51F2C194116}" destId="{BE011160-E543-4DD9-B916-C3BB8BE159D2}" srcOrd="0" destOrd="0" presId="urn:microsoft.com/office/officeart/2005/8/layout/radial6"/>
    <dgm:cxn modelId="{AF9DBD94-A9A2-4CF0-BCB0-96C671FCEE16}" srcId="{924961CD-BCFF-4519-AA31-97F850869A7F}" destId="{0F5DC02D-BFFE-44A5-8DD0-A13906F32BB5}" srcOrd="0" destOrd="0" parTransId="{C169B412-4511-4326-931C-4A7AFC8DCBFB}" sibTransId="{7833643C-3EC2-4BA2-9A21-2C2F8FD6311D}"/>
    <dgm:cxn modelId="{AB7ADF17-CC00-439B-8330-AC21E61715B5}" type="presOf" srcId="{BAB43F90-8406-4608-A245-0EEF5AD00FB4}" destId="{79787EA9-B7E4-4392-914C-5AE68E979EC8}" srcOrd="0" destOrd="0" presId="urn:microsoft.com/office/officeart/2005/8/layout/radial6"/>
    <dgm:cxn modelId="{E8FF1BBD-738E-45E5-9377-5741564D2B7C}" type="presOf" srcId="{9D34A08A-FC2F-400D-A513-3EE5EC5CA5B3}" destId="{DF63CED9-4331-4780-9174-FE6F6C08FB01}" srcOrd="0" destOrd="0" presId="urn:microsoft.com/office/officeart/2005/8/layout/radial6"/>
    <dgm:cxn modelId="{C09BCBC1-22E7-47A5-9C8B-AEA3AB8D302B}" type="presOf" srcId="{0F5DC02D-BFFE-44A5-8DD0-A13906F32BB5}" destId="{F037B34A-0D7C-4AEE-B4AA-1CEDA6E17C2E}" srcOrd="0" destOrd="0" presId="urn:microsoft.com/office/officeart/2005/8/layout/radial6"/>
    <dgm:cxn modelId="{02158DD0-E871-4570-85A7-42AB0D58268B}" srcId="{0F5DC02D-BFFE-44A5-8DD0-A13906F32BB5}" destId="{2C1ECD74-6A44-4F9A-B6AB-22DBFD83509F}" srcOrd="2" destOrd="0" parTransId="{31A972B3-F37C-44E5-9131-290ACF0D9704}" sibTransId="{BAB43F90-8406-4608-A245-0EEF5AD00FB4}"/>
    <dgm:cxn modelId="{66D8758A-9146-464B-8E2B-D93FDAD97014}" type="presOf" srcId="{65508250-BCE6-474E-BAD0-7E18F778442C}" destId="{D35C2305-56C7-4453-8246-C033C92804B0}" srcOrd="0" destOrd="0" presId="urn:microsoft.com/office/officeart/2005/8/layout/radial6"/>
    <dgm:cxn modelId="{CDC53258-4172-4F92-B965-81654E3205A9}" type="presOf" srcId="{924961CD-BCFF-4519-AA31-97F850869A7F}" destId="{8FD73AB1-1555-4845-96F6-B979B5FF34D2}" srcOrd="0" destOrd="0" presId="urn:microsoft.com/office/officeart/2005/8/layout/radial6"/>
    <dgm:cxn modelId="{99318179-C3FD-4F20-BDB4-FA29040E4CE4}" type="presOf" srcId="{5D899414-E0B0-4F72-8194-6F0067C1DCDA}" destId="{4356DEB9-CEB0-4755-B379-52253A4C7073}" srcOrd="0" destOrd="0" presId="urn:microsoft.com/office/officeart/2005/8/layout/radial6"/>
    <dgm:cxn modelId="{138D9389-D21B-4604-96DC-AAA5D4C009A0}" srcId="{0F5DC02D-BFFE-44A5-8DD0-A13906F32BB5}" destId="{3F0BC826-7022-4E77-8F40-2BD16608BBCE}" srcOrd="4" destOrd="0" parTransId="{F6769D63-4718-42FD-8E5A-A7441D906ECE}" sibTransId="{7BF551F9-C635-4948-9F1C-F51F2C194116}"/>
    <dgm:cxn modelId="{01A4246D-555F-4BD6-9E52-82B33226AF50}" srcId="{0F5DC02D-BFFE-44A5-8DD0-A13906F32BB5}" destId="{9D34A08A-FC2F-400D-A513-3EE5EC5CA5B3}" srcOrd="0" destOrd="0" parTransId="{8AF59D28-F57E-421F-B39C-01DF4093E704}" sibTransId="{65508250-BCE6-474E-BAD0-7E18F778442C}"/>
    <dgm:cxn modelId="{A3BE1921-3674-4C97-AEA5-7E7C2146DD74}" srcId="{0F5DC02D-BFFE-44A5-8DD0-A13906F32BB5}" destId="{EAB9234E-B54D-4A6D-BB0A-1482DE0E56EE}" srcOrd="3" destOrd="0" parTransId="{BDD164E0-16C2-48D1-BDD5-913626D79A34}" sibTransId="{6AAB5E6A-3FE1-4160-8FA4-2B1337421FB2}"/>
    <dgm:cxn modelId="{BFECF8B4-343F-4DA8-8DF0-AED4D4E92F43}" type="presParOf" srcId="{8FD73AB1-1555-4845-96F6-B979B5FF34D2}" destId="{F037B34A-0D7C-4AEE-B4AA-1CEDA6E17C2E}" srcOrd="0" destOrd="0" presId="urn:microsoft.com/office/officeart/2005/8/layout/radial6"/>
    <dgm:cxn modelId="{3E7EE3B3-5F66-404C-9025-10EB54D4FE30}" type="presParOf" srcId="{8FD73AB1-1555-4845-96F6-B979B5FF34D2}" destId="{DF63CED9-4331-4780-9174-FE6F6C08FB01}" srcOrd="1" destOrd="0" presId="urn:microsoft.com/office/officeart/2005/8/layout/radial6"/>
    <dgm:cxn modelId="{747EDBDB-5C67-498B-8EA9-48029B851E6E}" type="presParOf" srcId="{8FD73AB1-1555-4845-96F6-B979B5FF34D2}" destId="{2060FEB2-7B9E-4B9C-A9AC-032B5CCE4744}" srcOrd="2" destOrd="0" presId="urn:microsoft.com/office/officeart/2005/8/layout/radial6"/>
    <dgm:cxn modelId="{307ED92C-DAF6-492D-B988-B4B4B5B9785D}" type="presParOf" srcId="{8FD73AB1-1555-4845-96F6-B979B5FF34D2}" destId="{D35C2305-56C7-4453-8246-C033C92804B0}" srcOrd="3" destOrd="0" presId="urn:microsoft.com/office/officeart/2005/8/layout/radial6"/>
    <dgm:cxn modelId="{522FDF61-A646-44EC-9AE3-6F1FE4ED590B}" type="presParOf" srcId="{8FD73AB1-1555-4845-96F6-B979B5FF34D2}" destId="{2CD1501F-C0D3-43EC-9438-64E2A81A13DA}" srcOrd="4" destOrd="0" presId="urn:microsoft.com/office/officeart/2005/8/layout/radial6"/>
    <dgm:cxn modelId="{740DBCFB-9F2D-4F28-84D3-E1982A135957}" type="presParOf" srcId="{8FD73AB1-1555-4845-96F6-B979B5FF34D2}" destId="{A4624CEB-0A7A-47BB-9E8E-91243019809E}" srcOrd="5" destOrd="0" presId="urn:microsoft.com/office/officeart/2005/8/layout/radial6"/>
    <dgm:cxn modelId="{86589EA2-9E85-4E50-B55E-9D7F8E1C83CE}" type="presParOf" srcId="{8FD73AB1-1555-4845-96F6-B979B5FF34D2}" destId="{4356DEB9-CEB0-4755-B379-52253A4C7073}" srcOrd="6" destOrd="0" presId="urn:microsoft.com/office/officeart/2005/8/layout/radial6"/>
    <dgm:cxn modelId="{B47248E0-7B04-40F6-8425-F4283D486A72}" type="presParOf" srcId="{8FD73AB1-1555-4845-96F6-B979B5FF34D2}" destId="{A425449D-6262-432D-B996-51F64A397243}" srcOrd="7" destOrd="0" presId="urn:microsoft.com/office/officeart/2005/8/layout/radial6"/>
    <dgm:cxn modelId="{69D4475F-F3EE-409D-AA1D-5498166839F3}" type="presParOf" srcId="{8FD73AB1-1555-4845-96F6-B979B5FF34D2}" destId="{CCE1ABA3-B45D-4CC5-91B8-01030CC1D9D7}" srcOrd="8" destOrd="0" presId="urn:microsoft.com/office/officeart/2005/8/layout/radial6"/>
    <dgm:cxn modelId="{410A96FE-905B-4B2E-8F8D-002F86C89F34}" type="presParOf" srcId="{8FD73AB1-1555-4845-96F6-B979B5FF34D2}" destId="{79787EA9-B7E4-4392-914C-5AE68E979EC8}" srcOrd="9" destOrd="0" presId="urn:microsoft.com/office/officeart/2005/8/layout/radial6"/>
    <dgm:cxn modelId="{D9D31527-9268-4BB2-A62C-7FC5445F5410}" type="presParOf" srcId="{8FD73AB1-1555-4845-96F6-B979B5FF34D2}" destId="{10490FC6-38D4-447B-BBDE-899EE85F0BEF}" srcOrd="10" destOrd="0" presId="urn:microsoft.com/office/officeart/2005/8/layout/radial6"/>
    <dgm:cxn modelId="{C2BC3213-5A8D-494E-B9AF-B121DD0585EA}" type="presParOf" srcId="{8FD73AB1-1555-4845-96F6-B979B5FF34D2}" destId="{C5FCFBF8-EF2F-4BE8-B478-4CE88E8B619B}" srcOrd="11" destOrd="0" presId="urn:microsoft.com/office/officeart/2005/8/layout/radial6"/>
    <dgm:cxn modelId="{C43D9F9B-F7F5-41F7-B317-4EF6297D7BF0}" type="presParOf" srcId="{8FD73AB1-1555-4845-96F6-B979B5FF34D2}" destId="{A06F18C3-7F7F-4618-B671-C0D366DC708A}" srcOrd="12" destOrd="0" presId="urn:microsoft.com/office/officeart/2005/8/layout/radial6"/>
    <dgm:cxn modelId="{FB14FF22-7702-4FD6-BB89-413C7EF274DF}" type="presParOf" srcId="{8FD73AB1-1555-4845-96F6-B979B5FF34D2}" destId="{AA915C63-8FB1-4B20-8EB1-C3C470B27A8D}" srcOrd="13" destOrd="0" presId="urn:microsoft.com/office/officeart/2005/8/layout/radial6"/>
    <dgm:cxn modelId="{B6B3CE03-E02F-4DC5-B9E0-D4F0357DD93C}" type="presParOf" srcId="{8FD73AB1-1555-4845-96F6-B979B5FF34D2}" destId="{3CDD25BD-0F89-4696-9EF7-07DF3B0D0073}" srcOrd="14" destOrd="0" presId="urn:microsoft.com/office/officeart/2005/8/layout/radial6"/>
    <dgm:cxn modelId="{1DD0E302-FF13-45AD-8EC2-C10D9337FA5E}" type="presParOf" srcId="{8FD73AB1-1555-4845-96F6-B979B5FF34D2}" destId="{BE011160-E543-4DD9-B916-C3BB8BE159D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7E156-6735-43F7-AD2D-0FAF7C3D734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E13EE357-2CD7-424A-A347-8EF65FF40BD5}">
      <dgm:prSet phldrT="[Text]"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hr-HR" sz="1800" b="1" i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Rendgenska difrakcija </a:t>
          </a:r>
        </a:p>
        <a:p>
          <a:r>
            <a:rPr lang="hr-HR" sz="16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APD 2000  </a:t>
          </a:r>
          <a:r>
            <a:rPr lang="hr-HR" sz="16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talStructures</a:t>
          </a:r>
          <a:r>
            <a:rPr lang="hr-HR" sz="16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hr-HR" sz="1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CuKα</a:t>
          </a:r>
          <a:r>
            <a:rPr lang="hr-H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zračenje, grafitni </a:t>
          </a:r>
          <a:r>
            <a:rPr lang="hr-HR" sz="1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monokromator</a:t>
          </a:r>
          <a:r>
            <a:rPr lang="hr-H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hr-HR" sz="1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NaI</a:t>
          </a:r>
          <a:r>
            <a:rPr lang="hr-H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hr-HR" sz="1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Tl</a:t>
          </a:r>
          <a:r>
            <a:rPr lang="hr-H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detektor</a:t>
          </a:r>
          <a:endParaRPr lang="hr-HR" sz="1600" b="0" dirty="0">
            <a:solidFill>
              <a:schemeClr val="tx1"/>
            </a:solidFill>
          </a:endParaRPr>
        </a:p>
      </dgm:t>
    </dgm:pt>
    <dgm:pt modelId="{DA3B5E02-9F2A-4C5E-879A-C91EF674B367}" type="parTrans" cxnId="{64E6749C-08E5-49AE-87CE-1A15F5CC8B73}">
      <dgm:prSet/>
      <dgm:spPr/>
      <dgm:t>
        <a:bodyPr/>
        <a:lstStyle/>
        <a:p>
          <a:endParaRPr lang="hr-HR"/>
        </a:p>
      </dgm:t>
    </dgm:pt>
    <dgm:pt modelId="{48B3D224-3433-4150-8E61-9372D76E4ADD}" type="sibTrans" cxnId="{64E6749C-08E5-49AE-87CE-1A15F5CC8B73}">
      <dgm:prSet/>
      <dgm:spPr/>
      <dgm:t>
        <a:bodyPr/>
        <a:lstStyle/>
        <a:p>
          <a:endParaRPr lang="hr-HR"/>
        </a:p>
      </dgm:t>
    </dgm:pt>
    <dgm:pt modelId="{7237DF17-C692-458B-BF0E-7F1EEA4347E7}">
      <dgm:prSet phldrT="[Text]" custT="1"/>
      <dgm:spPr>
        <a:noFill/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r-HR" sz="1800" b="1" i="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rPr>
            <a:t>FTIR spektroskopija</a:t>
          </a:r>
        </a:p>
        <a:p>
          <a:r>
            <a:rPr lang="hr-HR" sz="16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Spectrum</a:t>
          </a:r>
          <a:r>
            <a:rPr lang="hr-HR" sz="16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One </a:t>
          </a:r>
          <a:r>
            <a:rPr lang="hr-HR" sz="1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Perkin</a:t>
          </a:r>
          <a:r>
            <a:rPr lang="hr-H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1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Elmer</a:t>
          </a:r>
          <a:endParaRPr lang="hr-HR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 komora  </a:t>
          </a:r>
          <a:r>
            <a:rPr lang="el-G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λ</a:t>
          </a:r>
          <a:r>
            <a:rPr lang="hr-H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= 4000–650 cm</a:t>
          </a:r>
          <a:r>
            <a:rPr lang="hr-HR" sz="1600" b="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-1</a:t>
          </a:r>
          <a:endParaRPr lang="hr-HR" sz="1600" b="0" dirty="0">
            <a:solidFill>
              <a:schemeClr val="tx1"/>
            </a:solidFill>
          </a:endParaRPr>
        </a:p>
      </dgm:t>
    </dgm:pt>
    <dgm:pt modelId="{2C44B8F6-CCDA-4D0D-B51A-1FDF1E8CC01B}" type="parTrans" cxnId="{EA5ADF6D-09B8-4267-9997-BDF9CF9C6410}">
      <dgm:prSet/>
      <dgm:spPr/>
      <dgm:t>
        <a:bodyPr/>
        <a:lstStyle/>
        <a:p>
          <a:endParaRPr lang="hr-HR"/>
        </a:p>
      </dgm:t>
    </dgm:pt>
    <dgm:pt modelId="{7DB94DFF-E012-4ECD-8D1E-CCE9B283F706}" type="sibTrans" cxnId="{EA5ADF6D-09B8-4267-9997-BDF9CF9C6410}">
      <dgm:prSet/>
      <dgm:spPr/>
      <dgm:t>
        <a:bodyPr/>
        <a:lstStyle/>
        <a:p>
          <a:endParaRPr lang="hr-HR"/>
        </a:p>
      </dgm:t>
    </dgm:pt>
    <dgm:pt modelId="{6A099060-BBF0-4576-8418-9CE8162E90A2}">
      <dgm:prSet phldrT="[Text]" custT="1"/>
      <dgm:spPr>
        <a:noFill/>
        <a:ln>
          <a:solidFill>
            <a:srgbClr val="FF9900"/>
          </a:solidFill>
        </a:ln>
      </dgm:spPr>
      <dgm:t>
        <a:bodyPr/>
        <a:lstStyle/>
        <a:p>
          <a:r>
            <a:rPr lang="hr-HR" sz="1800" b="1" i="0" dirty="0" err="1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Termogravimetrijska</a:t>
          </a:r>
          <a:r>
            <a:rPr lang="hr-HR" sz="1800" b="1" i="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analiza </a:t>
          </a:r>
        </a:p>
        <a:p>
          <a:r>
            <a:rPr lang="hr-HR" sz="16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 Instruments Q500</a:t>
          </a:r>
        </a:p>
        <a:p>
          <a:r>
            <a:rPr lang="hr-H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područje zagrijavanja 25 °C–600 °C</a:t>
          </a:r>
        </a:p>
        <a:p>
          <a:r>
            <a:rPr lang="hr-H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 struji N</a:t>
          </a:r>
          <a:r>
            <a:rPr lang="hr-HR" sz="1600" b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hr-HR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(100 ml/min)</a:t>
          </a:r>
          <a:endParaRPr lang="hr-HR" sz="1600" b="0" dirty="0">
            <a:solidFill>
              <a:schemeClr val="tx1"/>
            </a:solidFill>
          </a:endParaRPr>
        </a:p>
      </dgm:t>
    </dgm:pt>
    <dgm:pt modelId="{31EDA422-38A5-4B37-BF3B-0061B007DC96}" type="parTrans" cxnId="{2464991E-D9B5-4B16-B88A-7659539DFDD1}">
      <dgm:prSet/>
      <dgm:spPr/>
      <dgm:t>
        <a:bodyPr/>
        <a:lstStyle/>
        <a:p>
          <a:endParaRPr lang="hr-HR"/>
        </a:p>
      </dgm:t>
    </dgm:pt>
    <dgm:pt modelId="{EBD341E6-684F-41D0-93CC-9C88E3FC5A2D}" type="sibTrans" cxnId="{2464991E-D9B5-4B16-B88A-7659539DFDD1}">
      <dgm:prSet/>
      <dgm:spPr/>
      <dgm:t>
        <a:bodyPr/>
        <a:lstStyle/>
        <a:p>
          <a:endParaRPr lang="hr-HR"/>
        </a:p>
      </dgm:t>
    </dgm:pt>
    <dgm:pt modelId="{B0CC42D5-2BEE-4478-B0DD-275C85123330}" type="pres">
      <dgm:prSet presAssocID="{BA57E156-6735-43F7-AD2D-0FAF7C3D7348}" presName="linearFlow" presStyleCnt="0">
        <dgm:presLayoutVars>
          <dgm:dir/>
          <dgm:resizeHandles val="exact"/>
        </dgm:presLayoutVars>
      </dgm:prSet>
      <dgm:spPr/>
    </dgm:pt>
    <dgm:pt modelId="{E282E332-71F3-4F2C-84D1-F955AAEFB951}" type="pres">
      <dgm:prSet presAssocID="{E13EE357-2CD7-424A-A347-8EF65FF40BD5}" presName="composite" presStyleCnt="0"/>
      <dgm:spPr/>
    </dgm:pt>
    <dgm:pt modelId="{9FF9EA87-32CC-4AFA-B62C-4154DE028EE0}" type="pres">
      <dgm:prSet presAssocID="{E13EE357-2CD7-424A-A347-8EF65FF40BD5}" presName="imgShp" presStyleLbl="fgImgPlace1" presStyleIdx="0" presStyleCnt="3" custScaleX="2000000" custScaleY="20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5F5134-B94E-494D-A22A-E73C60CE7DC0}" type="pres">
      <dgm:prSet presAssocID="{E13EE357-2CD7-424A-A347-8EF65FF40BD5}" presName="txShp" presStyleLbl="node1" presStyleIdx="0" presStyleCnt="3" custScaleX="83120" custScaleY="1717496">
        <dgm:presLayoutVars>
          <dgm:bulletEnabled val="1"/>
        </dgm:presLayoutVars>
      </dgm:prSet>
      <dgm:spPr/>
    </dgm:pt>
    <dgm:pt modelId="{39A81F59-DB10-4103-B5F0-DF53E6647095}" type="pres">
      <dgm:prSet presAssocID="{48B3D224-3433-4150-8E61-9372D76E4ADD}" presName="spacing" presStyleCnt="0"/>
      <dgm:spPr/>
    </dgm:pt>
    <dgm:pt modelId="{D62E735E-6BCE-4F6B-ACB2-4455FBA82173}" type="pres">
      <dgm:prSet presAssocID="{7237DF17-C692-458B-BF0E-7F1EEA4347E7}" presName="composite" presStyleCnt="0"/>
      <dgm:spPr/>
    </dgm:pt>
    <dgm:pt modelId="{1FFF2E3E-2134-44A9-995F-A76232687660}" type="pres">
      <dgm:prSet presAssocID="{7237DF17-C692-458B-BF0E-7F1EEA4347E7}" presName="imgShp" presStyleLbl="fgImgPlace1" presStyleIdx="1" presStyleCnt="3" custScaleX="2000000" custScaleY="20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979E6EA9-9872-48CD-8D65-11A90C4A9BF0}" type="pres">
      <dgm:prSet presAssocID="{7237DF17-C692-458B-BF0E-7F1EEA4347E7}" presName="txShp" presStyleLbl="node1" presStyleIdx="1" presStyleCnt="3" custScaleX="83120" custScaleY="1717496">
        <dgm:presLayoutVars>
          <dgm:bulletEnabled val="1"/>
        </dgm:presLayoutVars>
      </dgm:prSet>
      <dgm:spPr/>
    </dgm:pt>
    <dgm:pt modelId="{5904BFBB-54DE-4A49-803A-BE6934412A80}" type="pres">
      <dgm:prSet presAssocID="{7DB94DFF-E012-4ECD-8D1E-CCE9B283F706}" presName="spacing" presStyleCnt="0"/>
      <dgm:spPr/>
    </dgm:pt>
    <dgm:pt modelId="{C86BB17A-B865-4CE4-AF75-8B019F4349B7}" type="pres">
      <dgm:prSet presAssocID="{6A099060-BBF0-4576-8418-9CE8162E90A2}" presName="composite" presStyleCnt="0"/>
      <dgm:spPr/>
    </dgm:pt>
    <dgm:pt modelId="{FF2D29AD-D8E5-46E1-B42C-940728DCFF94}" type="pres">
      <dgm:prSet presAssocID="{6A099060-BBF0-4576-8418-9CE8162E90A2}" presName="imgShp" presStyleLbl="fgImgPlace1" presStyleIdx="2" presStyleCnt="3" custScaleX="2000000" custScaleY="20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9B43A4B-7BBC-4021-8384-B51F971FA89A}" type="pres">
      <dgm:prSet presAssocID="{6A099060-BBF0-4576-8418-9CE8162E90A2}" presName="txShp" presStyleLbl="node1" presStyleIdx="2" presStyleCnt="3" custScaleX="83120" custScaleY="1717496">
        <dgm:presLayoutVars>
          <dgm:bulletEnabled val="1"/>
        </dgm:presLayoutVars>
      </dgm:prSet>
      <dgm:spPr/>
    </dgm:pt>
  </dgm:ptLst>
  <dgm:cxnLst>
    <dgm:cxn modelId="{EA5ADF6D-09B8-4267-9997-BDF9CF9C6410}" srcId="{BA57E156-6735-43F7-AD2D-0FAF7C3D7348}" destId="{7237DF17-C692-458B-BF0E-7F1EEA4347E7}" srcOrd="1" destOrd="0" parTransId="{2C44B8F6-CCDA-4D0D-B51A-1FDF1E8CC01B}" sibTransId="{7DB94DFF-E012-4ECD-8D1E-CCE9B283F706}"/>
    <dgm:cxn modelId="{64E6749C-08E5-49AE-87CE-1A15F5CC8B73}" srcId="{BA57E156-6735-43F7-AD2D-0FAF7C3D7348}" destId="{E13EE357-2CD7-424A-A347-8EF65FF40BD5}" srcOrd="0" destOrd="0" parTransId="{DA3B5E02-9F2A-4C5E-879A-C91EF674B367}" sibTransId="{48B3D224-3433-4150-8E61-9372D76E4ADD}"/>
    <dgm:cxn modelId="{2464991E-D9B5-4B16-B88A-7659539DFDD1}" srcId="{BA57E156-6735-43F7-AD2D-0FAF7C3D7348}" destId="{6A099060-BBF0-4576-8418-9CE8162E90A2}" srcOrd="2" destOrd="0" parTransId="{31EDA422-38A5-4B37-BF3B-0061B007DC96}" sibTransId="{EBD341E6-684F-41D0-93CC-9C88E3FC5A2D}"/>
    <dgm:cxn modelId="{D3A2928B-0751-4ACE-8674-D1BA91CB8784}" type="presOf" srcId="{7237DF17-C692-458B-BF0E-7F1EEA4347E7}" destId="{979E6EA9-9872-48CD-8D65-11A90C4A9BF0}" srcOrd="0" destOrd="0" presId="urn:microsoft.com/office/officeart/2005/8/layout/vList3"/>
    <dgm:cxn modelId="{438D0DE3-0FAE-4D99-8A9B-69BE42959505}" type="presOf" srcId="{6A099060-BBF0-4576-8418-9CE8162E90A2}" destId="{D9B43A4B-7BBC-4021-8384-B51F971FA89A}" srcOrd="0" destOrd="0" presId="urn:microsoft.com/office/officeart/2005/8/layout/vList3"/>
    <dgm:cxn modelId="{475FED26-B723-4A1B-817D-C1E1131E65A0}" type="presOf" srcId="{E13EE357-2CD7-424A-A347-8EF65FF40BD5}" destId="{A35F5134-B94E-494D-A22A-E73C60CE7DC0}" srcOrd="0" destOrd="0" presId="urn:microsoft.com/office/officeart/2005/8/layout/vList3"/>
    <dgm:cxn modelId="{57DB7D6F-0FED-456E-AF5D-27D7C83EDC6B}" type="presOf" srcId="{BA57E156-6735-43F7-AD2D-0FAF7C3D7348}" destId="{B0CC42D5-2BEE-4478-B0DD-275C85123330}" srcOrd="0" destOrd="0" presId="urn:microsoft.com/office/officeart/2005/8/layout/vList3"/>
    <dgm:cxn modelId="{1887A8B4-E70B-448C-81F5-764FFB00F710}" type="presParOf" srcId="{B0CC42D5-2BEE-4478-B0DD-275C85123330}" destId="{E282E332-71F3-4F2C-84D1-F955AAEFB951}" srcOrd="0" destOrd="0" presId="urn:microsoft.com/office/officeart/2005/8/layout/vList3"/>
    <dgm:cxn modelId="{11E75F9F-BC6B-42C5-BB0D-E63D2B299E9A}" type="presParOf" srcId="{E282E332-71F3-4F2C-84D1-F955AAEFB951}" destId="{9FF9EA87-32CC-4AFA-B62C-4154DE028EE0}" srcOrd="0" destOrd="0" presId="urn:microsoft.com/office/officeart/2005/8/layout/vList3"/>
    <dgm:cxn modelId="{464315B9-B903-4ADB-A90E-8AD9ECF9EC23}" type="presParOf" srcId="{E282E332-71F3-4F2C-84D1-F955AAEFB951}" destId="{A35F5134-B94E-494D-A22A-E73C60CE7DC0}" srcOrd="1" destOrd="0" presId="urn:microsoft.com/office/officeart/2005/8/layout/vList3"/>
    <dgm:cxn modelId="{0D0EAFF8-FB0B-4D7C-8581-2CA6E007B375}" type="presParOf" srcId="{B0CC42D5-2BEE-4478-B0DD-275C85123330}" destId="{39A81F59-DB10-4103-B5F0-DF53E6647095}" srcOrd="1" destOrd="0" presId="urn:microsoft.com/office/officeart/2005/8/layout/vList3"/>
    <dgm:cxn modelId="{4E01BF48-3492-4CAF-908B-2837E6586FE4}" type="presParOf" srcId="{B0CC42D5-2BEE-4478-B0DD-275C85123330}" destId="{D62E735E-6BCE-4F6B-ACB2-4455FBA82173}" srcOrd="2" destOrd="0" presId="urn:microsoft.com/office/officeart/2005/8/layout/vList3"/>
    <dgm:cxn modelId="{C025BCBA-4E7B-4601-8943-476D009CF2CF}" type="presParOf" srcId="{D62E735E-6BCE-4F6B-ACB2-4455FBA82173}" destId="{1FFF2E3E-2134-44A9-995F-A76232687660}" srcOrd="0" destOrd="0" presId="urn:microsoft.com/office/officeart/2005/8/layout/vList3"/>
    <dgm:cxn modelId="{B414E8FD-1875-42C3-A241-26CD0050668F}" type="presParOf" srcId="{D62E735E-6BCE-4F6B-ACB2-4455FBA82173}" destId="{979E6EA9-9872-48CD-8D65-11A90C4A9BF0}" srcOrd="1" destOrd="0" presId="urn:microsoft.com/office/officeart/2005/8/layout/vList3"/>
    <dgm:cxn modelId="{4A70E36F-450B-4B34-B255-59E18F14EC9A}" type="presParOf" srcId="{B0CC42D5-2BEE-4478-B0DD-275C85123330}" destId="{5904BFBB-54DE-4A49-803A-BE6934412A80}" srcOrd="3" destOrd="0" presId="urn:microsoft.com/office/officeart/2005/8/layout/vList3"/>
    <dgm:cxn modelId="{D004F0FC-B374-4B03-8947-0708A9CD8ADA}" type="presParOf" srcId="{B0CC42D5-2BEE-4478-B0DD-275C85123330}" destId="{C86BB17A-B865-4CE4-AF75-8B019F4349B7}" srcOrd="4" destOrd="0" presId="urn:microsoft.com/office/officeart/2005/8/layout/vList3"/>
    <dgm:cxn modelId="{1A3F4BFA-6EEB-49A7-936E-6434FEDD0B05}" type="presParOf" srcId="{C86BB17A-B865-4CE4-AF75-8B019F4349B7}" destId="{FF2D29AD-D8E5-46E1-B42C-940728DCFF94}" srcOrd="0" destOrd="0" presId="urn:microsoft.com/office/officeart/2005/8/layout/vList3"/>
    <dgm:cxn modelId="{E70E0A23-2DE4-43D2-8382-F0A97140B806}" type="presParOf" srcId="{C86BB17A-B865-4CE4-AF75-8B019F4349B7}" destId="{D9B43A4B-7BBC-4021-8384-B51F971FA8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11160-E543-4DD9-B916-C3BB8BE159D2}">
      <dsp:nvSpPr>
        <dsp:cNvPr id="0" name=""/>
        <dsp:cNvSpPr/>
      </dsp:nvSpPr>
      <dsp:spPr>
        <a:xfrm>
          <a:off x="1948729" y="511198"/>
          <a:ext cx="3345765" cy="3345765"/>
        </a:xfrm>
        <a:prstGeom prst="blockArc">
          <a:avLst>
            <a:gd name="adj1" fmla="val 11786291"/>
            <a:gd name="adj2" fmla="val 1594133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F18C3-7F7F-4618-B671-C0D366DC708A}">
      <dsp:nvSpPr>
        <dsp:cNvPr id="0" name=""/>
        <dsp:cNvSpPr/>
      </dsp:nvSpPr>
      <dsp:spPr>
        <a:xfrm>
          <a:off x="1922644" y="591842"/>
          <a:ext cx="3345765" cy="3345765"/>
        </a:xfrm>
        <a:prstGeom prst="blockArc">
          <a:avLst>
            <a:gd name="adj1" fmla="val 7818925"/>
            <a:gd name="adj2" fmla="val 11964626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87EA9-B7E4-4392-914C-5AE68E979EC8}">
      <dsp:nvSpPr>
        <dsp:cNvPr id="0" name=""/>
        <dsp:cNvSpPr/>
      </dsp:nvSpPr>
      <dsp:spPr>
        <a:xfrm>
          <a:off x="1866987" y="546677"/>
          <a:ext cx="3345765" cy="3345765"/>
        </a:xfrm>
        <a:prstGeom prst="blockArc">
          <a:avLst>
            <a:gd name="adj1" fmla="val 3131883"/>
            <a:gd name="adj2" fmla="val 7668117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6DEB9-CEB0-4755-B379-52253A4C7073}">
      <dsp:nvSpPr>
        <dsp:cNvPr id="0" name=""/>
        <dsp:cNvSpPr/>
      </dsp:nvSpPr>
      <dsp:spPr>
        <a:xfrm>
          <a:off x="1911320" y="513474"/>
          <a:ext cx="3345765" cy="3345765"/>
        </a:xfrm>
        <a:prstGeom prst="blockArc">
          <a:avLst>
            <a:gd name="adj1" fmla="val 20588575"/>
            <a:gd name="adj2" fmla="val 3248414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C2305-56C7-4453-8246-C033C92804B0}">
      <dsp:nvSpPr>
        <dsp:cNvPr id="0" name=""/>
        <dsp:cNvSpPr/>
      </dsp:nvSpPr>
      <dsp:spPr>
        <a:xfrm>
          <a:off x="1911354" y="513585"/>
          <a:ext cx="3345765" cy="3345765"/>
        </a:xfrm>
        <a:prstGeom prst="blockArc">
          <a:avLst>
            <a:gd name="adj1" fmla="val 16020124"/>
            <a:gd name="adj2" fmla="val 20588332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7B34A-0D7C-4AEE-B4AA-1CEDA6E17C2E}">
      <dsp:nvSpPr>
        <dsp:cNvPr id="0" name=""/>
        <dsp:cNvSpPr/>
      </dsp:nvSpPr>
      <dsp:spPr>
        <a:xfrm>
          <a:off x="2718658" y="1373094"/>
          <a:ext cx="1631219" cy="16312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rgbClr val="0099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500" kern="1200" dirty="0"/>
        </a:p>
      </dsp:txBody>
      <dsp:txXfrm>
        <a:off x="2957544" y="1611980"/>
        <a:ext cx="1153447" cy="1153447"/>
      </dsp:txXfrm>
    </dsp:sp>
    <dsp:sp modelId="{DF63CED9-4331-4780-9174-FE6F6C08FB01}">
      <dsp:nvSpPr>
        <dsp:cNvPr id="0" name=""/>
        <dsp:cNvSpPr/>
      </dsp:nvSpPr>
      <dsp:spPr>
        <a:xfrm>
          <a:off x="2927849" y="-16272"/>
          <a:ext cx="1141853" cy="11418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100" kern="1200" dirty="0"/>
        </a:p>
      </dsp:txBody>
      <dsp:txXfrm>
        <a:off x="3095070" y="150949"/>
        <a:ext cx="807411" cy="807411"/>
      </dsp:txXfrm>
    </dsp:sp>
    <dsp:sp modelId="{2CD1501F-C0D3-43EC-9438-64E2A81A13DA}">
      <dsp:nvSpPr>
        <dsp:cNvPr id="0" name=""/>
        <dsp:cNvSpPr/>
      </dsp:nvSpPr>
      <dsp:spPr>
        <a:xfrm>
          <a:off x="4577113" y="1141579"/>
          <a:ext cx="1141853" cy="11418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100" kern="1200" dirty="0"/>
        </a:p>
      </dsp:txBody>
      <dsp:txXfrm>
        <a:off x="4744334" y="1308800"/>
        <a:ext cx="807411" cy="807411"/>
      </dsp:txXfrm>
    </dsp:sp>
    <dsp:sp modelId="{A425449D-6262-432D-B996-51F64A397243}">
      <dsp:nvSpPr>
        <dsp:cNvPr id="0" name=""/>
        <dsp:cNvSpPr/>
      </dsp:nvSpPr>
      <dsp:spPr>
        <a:xfrm>
          <a:off x="3970508" y="2939752"/>
          <a:ext cx="1141853" cy="11418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100" kern="1200"/>
        </a:p>
      </dsp:txBody>
      <dsp:txXfrm>
        <a:off x="4137729" y="3106973"/>
        <a:ext cx="807411" cy="807411"/>
      </dsp:txXfrm>
    </dsp:sp>
    <dsp:sp modelId="{10490FC6-38D4-447B-BBDE-899EE85F0BEF}">
      <dsp:nvSpPr>
        <dsp:cNvPr id="0" name=""/>
        <dsp:cNvSpPr/>
      </dsp:nvSpPr>
      <dsp:spPr>
        <a:xfrm>
          <a:off x="1967378" y="2939752"/>
          <a:ext cx="1141853" cy="114185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100" kern="1200"/>
        </a:p>
      </dsp:txBody>
      <dsp:txXfrm>
        <a:off x="2134599" y="3106973"/>
        <a:ext cx="807411" cy="807411"/>
      </dsp:txXfrm>
    </dsp:sp>
    <dsp:sp modelId="{AA915C63-8FB1-4B20-8EB1-C3C470B27A8D}">
      <dsp:nvSpPr>
        <dsp:cNvPr id="0" name=""/>
        <dsp:cNvSpPr/>
      </dsp:nvSpPr>
      <dsp:spPr>
        <a:xfrm>
          <a:off x="1483426" y="1150749"/>
          <a:ext cx="1141853" cy="114185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100" kern="1200" dirty="0"/>
        </a:p>
      </dsp:txBody>
      <dsp:txXfrm>
        <a:off x="1650647" y="1317970"/>
        <a:ext cx="807411" cy="807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F5134-B94E-494D-A22A-E73C60CE7DC0}">
      <dsp:nvSpPr>
        <dsp:cNvPr id="0" name=""/>
        <dsp:cNvSpPr/>
      </dsp:nvSpPr>
      <dsp:spPr>
        <a:xfrm rot="10800000">
          <a:off x="2352034" y="104231"/>
          <a:ext cx="4370175" cy="1243856"/>
        </a:xfrm>
        <a:prstGeom prst="homePlate">
          <a:avLst/>
        </a:prstGeom>
        <a:noFill/>
        <a:ln w="11429" cap="flat" cmpd="sng" algn="ctr">
          <a:solidFill>
            <a:srgbClr val="0070C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i="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Rendgenska difrakcija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APD 2000  </a:t>
          </a:r>
          <a:r>
            <a:rPr lang="hr-HR" sz="16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talStructures</a:t>
          </a:r>
          <a:r>
            <a:rPr lang="hr-HR" sz="16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CuKα</a:t>
          </a:r>
          <a:r>
            <a:rPr lang="hr-H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zračenje, grafitni </a:t>
          </a:r>
          <a:r>
            <a:rPr lang="hr-HR" sz="1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monokromator</a:t>
          </a:r>
          <a:r>
            <a:rPr lang="hr-H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NaI</a:t>
          </a:r>
          <a:r>
            <a:rPr lang="hr-H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hr-HR" sz="1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Tl</a:t>
          </a:r>
          <a:r>
            <a:rPr lang="hr-H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detektor</a:t>
          </a:r>
          <a:endParaRPr lang="hr-HR" sz="1600" b="0" kern="1200" dirty="0">
            <a:solidFill>
              <a:schemeClr val="tx1"/>
            </a:solidFill>
          </a:endParaRPr>
        </a:p>
      </dsp:txBody>
      <dsp:txXfrm rot="10800000">
        <a:off x="2662998" y="104231"/>
        <a:ext cx="4059211" cy="1243856"/>
      </dsp:txXfrm>
    </dsp:sp>
    <dsp:sp modelId="{9FF9EA87-32CC-4AFA-B62C-4154DE028EE0}">
      <dsp:nvSpPr>
        <dsp:cNvPr id="0" name=""/>
        <dsp:cNvSpPr/>
      </dsp:nvSpPr>
      <dsp:spPr>
        <a:xfrm>
          <a:off x="1184060" y="1932"/>
          <a:ext cx="1448453" cy="14484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E6EA9-9872-48CD-8D65-11A90C4A9BF0}">
      <dsp:nvSpPr>
        <dsp:cNvPr id="0" name=""/>
        <dsp:cNvSpPr/>
      </dsp:nvSpPr>
      <dsp:spPr>
        <a:xfrm rot="10800000">
          <a:off x="2352034" y="1574303"/>
          <a:ext cx="4370175" cy="1243856"/>
        </a:xfrm>
        <a:prstGeom prst="homePlate">
          <a:avLst/>
        </a:prstGeom>
        <a:noFill/>
        <a:ln w="11429" cap="flat" cmpd="sng" algn="ctr">
          <a:solidFill>
            <a:schemeClr val="accent6">
              <a:lumMod val="75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i="0" kern="12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rPr>
            <a:t>FTIR spektroskopija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Spectrum</a:t>
          </a:r>
          <a:r>
            <a:rPr lang="hr-HR" sz="16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One </a:t>
          </a:r>
          <a:r>
            <a:rPr lang="hr-HR" sz="1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Perkin</a:t>
          </a:r>
          <a:r>
            <a:rPr lang="hr-H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1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Elmer</a:t>
          </a:r>
          <a:endParaRPr lang="hr-HR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ATR komora  </a:t>
          </a:r>
          <a:r>
            <a:rPr lang="el-G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λ</a:t>
          </a:r>
          <a:r>
            <a:rPr lang="hr-H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= 4000–650 cm</a:t>
          </a:r>
          <a:r>
            <a:rPr lang="hr-HR" sz="1600" b="0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-1</a:t>
          </a:r>
          <a:endParaRPr lang="hr-HR" sz="1600" b="0" kern="1200" dirty="0">
            <a:solidFill>
              <a:schemeClr val="tx1"/>
            </a:solidFill>
          </a:endParaRPr>
        </a:p>
      </dsp:txBody>
      <dsp:txXfrm rot="10800000">
        <a:off x="2662998" y="1574303"/>
        <a:ext cx="4059211" cy="1243856"/>
      </dsp:txXfrm>
    </dsp:sp>
    <dsp:sp modelId="{1FFF2E3E-2134-44A9-995F-A76232687660}">
      <dsp:nvSpPr>
        <dsp:cNvPr id="0" name=""/>
        <dsp:cNvSpPr/>
      </dsp:nvSpPr>
      <dsp:spPr>
        <a:xfrm>
          <a:off x="1184060" y="1472005"/>
          <a:ext cx="1448453" cy="144845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43A4B-7BBC-4021-8384-B51F971FA89A}">
      <dsp:nvSpPr>
        <dsp:cNvPr id="0" name=""/>
        <dsp:cNvSpPr/>
      </dsp:nvSpPr>
      <dsp:spPr>
        <a:xfrm rot="10800000">
          <a:off x="2352034" y="3044375"/>
          <a:ext cx="4370175" cy="1243856"/>
        </a:xfrm>
        <a:prstGeom prst="homePlate">
          <a:avLst/>
        </a:prstGeom>
        <a:noFill/>
        <a:ln w="11429" cap="flat" cmpd="sng" algn="ctr">
          <a:solidFill>
            <a:srgbClr val="FF99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i="0" kern="1200" dirty="0" err="1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Termogravimetrijska</a:t>
          </a:r>
          <a:r>
            <a:rPr lang="hr-HR" sz="1800" b="1" i="0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analiza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 Instruments Q500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područje zagrijavanja 25 °C–600 °C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 struji N</a:t>
          </a:r>
          <a:r>
            <a:rPr lang="hr-HR" sz="1600" b="0" kern="1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hr-HR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(100 ml/min)</a:t>
          </a:r>
          <a:endParaRPr lang="hr-HR" sz="1600" b="0" kern="1200" dirty="0">
            <a:solidFill>
              <a:schemeClr val="tx1"/>
            </a:solidFill>
          </a:endParaRPr>
        </a:p>
      </dsp:txBody>
      <dsp:txXfrm rot="10800000">
        <a:off x="2662998" y="3044375"/>
        <a:ext cx="4059211" cy="1243856"/>
      </dsp:txXfrm>
    </dsp:sp>
    <dsp:sp modelId="{FF2D29AD-D8E5-46E1-B42C-940728DCFF94}">
      <dsp:nvSpPr>
        <dsp:cNvPr id="0" name=""/>
        <dsp:cNvSpPr/>
      </dsp:nvSpPr>
      <dsp:spPr>
        <a:xfrm>
          <a:off x="1184060" y="2942077"/>
          <a:ext cx="1448453" cy="144845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301" cy="338972"/>
          </a:xfrm>
          <a:prstGeom prst="rect">
            <a:avLst/>
          </a:prstGeom>
        </p:spPr>
        <p:txBody>
          <a:bodyPr vert="horz" lIns="90708" tIns="45355" rIns="90708" bIns="45355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417" y="1"/>
            <a:ext cx="4279301" cy="338972"/>
          </a:xfrm>
          <a:prstGeom prst="rect">
            <a:avLst/>
          </a:prstGeom>
        </p:spPr>
        <p:txBody>
          <a:bodyPr vert="horz" lIns="90708" tIns="45355" rIns="90708" bIns="45355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801300-3B88-459F-B30F-D4261EA64DA1}" type="datetimeFigureOut">
              <a:rPr lang="hr-HR"/>
              <a:pPr>
                <a:defRPr/>
              </a:pPr>
              <a:t>9.11.2016.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184"/>
            <a:ext cx="4279301" cy="338972"/>
          </a:xfrm>
          <a:prstGeom prst="rect">
            <a:avLst/>
          </a:prstGeom>
        </p:spPr>
        <p:txBody>
          <a:bodyPr vert="horz" lIns="90708" tIns="45355" rIns="90708" bIns="45355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417" y="6457184"/>
            <a:ext cx="4279301" cy="338972"/>
          </a:xfrm>
          <a:prstGeom prst="rect">
            <a:avLst/>
          </a:prstGeom>
        </p:spPr>
        <p:txBody>
          <a:bodyPr vert="horz" wrap="square" lIns="90708" tIns="45355" rIns="90708" bIns="453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0953B3-E406-40C6-97F7-E0D7418335A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81965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301" cy="340492"/>
          </a:xfrm>
          <a:prstGeom prst="rect">
            <a:avLst/>
          </a:prstGeom>
        </p:spPr>
        <p:txBody>
          <a:bodyPr vert="horz" lIns="90708" tIns="45355" rIns="90708" bIns="45355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593417" y="0"/>
            <a:ext cx="4279301" cy="340492"/>
          </a:xfrm>
          <a:prstGeom prst="rect">
            <a:avLst/>
          </a:prstGeom>
        </p:spPr>
        <p:txBody>
          <a:bodyPr vert="horz" lIns="90708" tIns="45355" rIns="90708" bIns="45355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FF2CE9-044E-43B4-BD06-6B6B18B2053E}" type="datetimeFigureOut">
              <a:rPr lang="sr-Latn-CS"/>
              <a:pPr>
                <a:defRPr/>
              </a:pPr>
              <a:t>9.11.2016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5" rIns="90708" bIns="45355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87885" y="3228592"/>
            <a:ext cx="7898480" cy="3059866"/>
          </a:xfrm>
          <a:prstGeom prst="rect">
            <a:avLst/>
          </a:prstGeom>
        </p:spPr>
        <p:txBody>
          <a:bodyPr vert="horz" lIns="90708" tIns="45355" rIns="90708" bIns="45355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457184"/>
            <a:ext cx="4279301" cy="338972"/>
          </a:xfrm>
          <a:prstGeom prst="rect">
            <a:avLst/>
          </a:prstGeom>
        </p:spPr>
        <p:txBody>
          <a:bodyPr vert="horz" lIns="90708" tIns="45355" rIns="90708" bIns="45355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593417" y="6457184"/>
            <a:ext cx="4279301" cy="338972"/>
          </a:xfrm>
          <a:prstGeom prst="rect">
            <a:avLst/>
          </a:prstGeom>
        </p:spPr>
        <p:txBody>
          <a:bodyPr vert="horz" wrap="square" lIns="90708" tIns="45355" rIns="90708" bIns="453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DFE74D-2F5A-4D6B-A408-0E7E4E94D55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35340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FE74D-2F5A-4D6B-A408-0E7E4E94D55D}" type="slidenum">
              <a:rPr lang="hr-HR" altLang="sr-Latn-RS" smtClean="0"/>
              <a:pPr/>
              <a:t>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2824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s://www.fkit.unizg.hr/_download/repository/fkit-logo-V3-hrv_cmyk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3"/>
          <a:stretch/>
        </p:blipFill>
        <p:spPr bwMode="auto">
          <a:xfrm>
            <a:off x="7507436" y="44624"/>
            <a:ext cx="1471464" cy="18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https://www.fkit.unizg.hr/_download/repository/fkit-logo-V3-hrv_cmyk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 r="74222" b="8404"/>
          <a:stretch/>
        </p:blipFill>
        <p:spPr bwMode="auto">
          <a:xfrm>
            <a:off x="251520" y="260648"/>
            <a:ext cx="1326925" cy="13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sr-Latn-R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sr-Latn-R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4150" y="2481261"/>
            <a:ext cx="8775700" cy="969640"/>
          </a:xfrm>
          <a:ln>
            <a:solidFill>
              <a:schemeClr val="bg1"/>
            </a:solidFill>
            <a:prstDash val="sysDash"/>
          </a:ln>
        </p:spPr>
        <p:txBody>
          <a:bodyPr/>
          <a:lstStyle>
            <a:lvl1pPr marL="0" indent="0" algn="ctr">
              <a:buNone/>
              <a:defRPr sz="2400" b="1" cap="none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347864" y="6372036"/>
            <a:ext cx="1980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Zagreb, </a:t>
            </a:r>
            <a:r>
              <a:rPr lang="hr-HR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studeni</a:t>
            </a:r>
            <a:r>
              <a:rPr lang="en-US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2016.</a:t>
            </a:r>
            <a:endParaRPr lang="hr-HR" sz="16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11560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196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80119"/>
          </a:xfrm>
        </p:spPr>
        <p:txBody>
          <a:bodyPr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hr-HR" noProof="0" dirty="0" err="1"/>
              <a:t>Click</a:t>
            </a:r>
            <a:r>
              <a:rPr lang="hr-HR" noProof="0" dirty="0"/>
              <a:t> to </a:t>
            </a:r>
            <a:r>
              <a:rPr lang="hr-HR" noProof="0" dirty="0" err="1"/>
              <a:t>edit</a:t>
            </a:r>
            <a:r>
              <a:rPr lang="hr-HR" noProof="0" dirty="0"/>
              <a:t> Master title </a:t>
            </a:r>
            <a:r>
              <a:rPr lang="hr-HR" noProof="0" dirty="0" err="1"/>
              <a:t>style</a:t>
            </a:r>
            <a:endParaRPr lang="hr-HR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4457" y="6597352"/>
            <a:ext cx="85040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3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Kazein - protein mlijeka za dobivanje </a:t>
            </a:r>
            <a:r>
              <a:rPr lang="hr-HR" sz="13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biorazgradljive</a:t>
            </a:r>
            <a:r>
              <a:rPr lang="hr-HR" sz="13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ambalaže za pakiranje hrane </a:t>
            </a:r>
            <a:fld id="{2486F011-CBA8-4283-987C-FED4CFCAA7BB}" type="slidenum">
              <a:rPr lang="hr-HR" sz="1300" i="1" noProof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hr-HR" sz="13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/23 </a:t>
            </a:r>
          </a:p>
        </p:txBody>
      </p:sp>
    </p:spTree>
    <p:extLst>
      <p:ext uri="{BB962C8B-B14F-4D97-AF65-F5344CB8AC3E}">
        <p14:creationId xmlns:p14="http://schemas.microsoft.com/office/powerpoint/2010/main" val="153385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sr-Latn-R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sr-Latn-R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sr-Latn-R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186396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 dirty="0" err="1"/>
              <a:t>Click</a:t>
            </a:r>
            <a:r>
              <a:rPr lang="hr-HR" altLang="sr-Latn-RS" noProof="0" dirty="0"/>
              <a:t> to </a:t>
            </a:r>
            <a:r>
              <a:rPr lang="hr-HR" altLang="sr-Latn-RS" noProof="0" dirty="0" err="1"/>
              <a:t>edit</a:t>
            </a:r>
            <a:r>
              <a:rPr lang="hr-HR" altLang="sr-Latn-RS" noProof="0" dirty="0"/>
              <a:t> Master title </a:t>
            </a:r>
            <a:r>
              <a:rPr lang="hr-HR" altLang="sr-Latn-RS" noProof="0" dirty="0" err="1"/>
              <a:t>style</a:t>
            </a:r>
            <a:endParaRPr lang="hr-HR" altLang="sr-Latn-RS" noProof="0" dirty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 dirty="0" err="1"/>
              <a:t>Click</a:t>
            </a:r>
            <a:r>
              <a:rPr lang="hr-HR" altLang="sr-Latn-RS" noProof="0" dirty="0"/>
              <a:t> to </a:t>
            </a:r>
            <a:r>
              <a:rPr lang="hr-HR" altLang="sr-Latn-RS" noProof="0" dirty="0" err="1"/>
              <a:t>edit</a:t>
            </a:r>
            <a:r>
              <a:rPr lang="hr-HR" altLang="sr-Latn-RS" noProof="0" dirty="0"/>
              <a:t> Master </a:t>
            </a:r>
            <a:r>
              <a:rPr lang="hr-HR" altLang="sr-Latn-RS" noProof="0" dirty="0" err="1"/>
              <a:t>text</a:t>
            </a:r>
            <a:r>
              <a:rPr lang="hr-HR" altLang="sr-Latn-RS" noProof="0" dirty="0"/>
              <a:t> </a:t>
            </a:r>
            <a:r>
              <a:rPr lang="hr-HR" altLang="sr-Latn-RS" noProof="0" dirty="0" err="1"/>
              <a:t>styles</a:t>
            </a:r>
            <a:endParaRPr lang="hr-HR" altLang="sr-Latn-RS" noProof="0" dirty="0"/>
          </a:p>
          <a:p>
            <a:pPr lvl="1"/>
            <a:r>
              <a:rPr lang="hr-HR" altLang="sr-Latn-RS" noProof="0" dirty="0" err="1"/>
              <a:t>Second</a:t>
            </a:r>
            <a:r>
              <a:rPr lang="hr-HR" altLang="sr-Latn-RS" noProof="0" dirty="0"/>
              <a:t> </a:t>
            </a:r>
            <a:r>
              <a:rPr lang="hr-HR" altLang="sr-Latn-RS" noProof="0" dirty="0" err="1"/>
              <a:t>level</a:t>
            </a:r>
            <a:endParaRPr lang="hr-HR" altLang="sr-Latn-RS" noProof="0" dirty="0"/>
          </a:p>
          <a:p>
            <a:pPr lvl="2"/>
            <a:r>
              <a:rPr lang="hr-HR" altLang="sr-Latn-RS" noProof="0" dirty="0"/>
              <a:t>Third </a:t>
            </a:r>
            <a:r>
              <a:rPr lang="hr-HR" altLang="sr-Latn-RS" noProof="0" dirty="0" err="1"/>
              <a:t>level</a:t>
            </a:r>
            <a:endParaRPr lang="hr-HR" altLang="sr-Latn-RS" noProof="0" dirty="0"/>
          </a:p>
          <a:p>
            <a:pPr lvl="3"/>
            <a:r>
              <a:rPr lang="hr-HR" altLang="sr-Latn-RS" noProof="0" dirty="0" err="1"/>
              <a:t>Fourth</a:t>
            </a:r>
            <a:r>
              <a:rPr lang="hr-HR" altLang="sr-Latn-RS" noProof="0" dirty="0"/>
              <a:t> </a:t>
            </a:r>
            <a:r>
              <a:rPr lang="hr-HR" altLang="sr-Latn-RS" noProof="0" dirty="0" err="1"/>
              <a:t>level</a:t>
            </a:r>
            <a:endParaRPr lang="hr-HR" altLang="sr-Latn-RS" noProof="0" dirty="0"/>
          </a:p>
          <a:p>
            <a:pPr lvl="4"/>
            <a:r>
              <a:rPr lang="hr-HR" altLang="sr-Latn-RS" noProof="0" dirty="0"/>
              <a:t>Fifth </a:t>
            </a:r>
            <a:r>
              <a:rPr lang="hr-HR" altLang="sr-Latn-RS" noProof="0" dirty="0" err="1"/>
              <a:t>level</a:t>
            </a:r>
            <a:endParaRPr lang="hr-HR" altLang="sr-Latn-RS" noProof="0" dirty="0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0" y="960970"/>
            <a:ext cx="9140825" cy="7513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175" y="1042773"/>
            <a:ext cx="914082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1609" y="1233273"/>
            <a:ext cx="9142434" cy="45719"/>
          </a:xfrm>
          <a:prstGeom prst="rect">
            <a:avLst/>
          </a:prstGeom>
          <a:solidFill>
            <a:schemeClr val="accent3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66000"/>
                    </a14:imgEffect>
                    <a14:imgEffect>
                      <a14:brightnessContrast bright="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416" b="1664"/>
          <a:stretch/>
        </p:blipFill>
        <p:spPr>
          <a:xfrm>
            <a:off x="-1" y="1088492"/>
            <a:ext cx="9140825" cy="58932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47" r:id="rId1"/>
    <p:sldLayoutId id="214748614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86A3A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6A3A8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6A3A8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6A3A8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6A3A8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6A3A8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6A3A8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6A3A8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6A3A8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Tx/>
        <a:buSzPct val="9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v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95C54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A0A5B8"/>
        </a:buClr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3707" y="2564904"/>
            <a:ext cx="8820000" cy="1476000"/>
          </a:xfrm>
          <a:ln w="127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hr-HR" dirty="0">
              <a:latin typeface="+mn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251519" y="4653136"/>
            <a:ext cx="8640960" cy="719138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 2" panose="05020102010507070707" pitchFamily="18" charset="2"/>
              <a:buNone/>
              <a:defRPr sz="2400" b="1" kern="1200" cap="none" spc="2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C54"/>
              </a:buClr>
              <a:buSzPct val="7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5B8"/>
              </a:buClr>
              <a:buNone/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hr-H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19" y="4725144"/>
            <a:ext cx="85689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Husak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Sniježana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Šuka, </a:t>
            </a:r>
            <a:r>
              <a:rPr lang="hr-H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Vanja Gilja</a:t>
            </a:r>
            <a:r>
              <a:rPr lang="hr-HR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Ljerka Kratofil Krehula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Zvonimir Katančić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Ana Rešček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Zlata Hrnjak-Murgić</a:t>
            </a:r>
            <a:r>
              <a:rPr lang="hr-H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PIK Vrbovec d. d., Zagrebačka 148, HR-10340 Vrbovec</a:t>
            </a:r>
          </a:p>
          <a:p>
            <a:r>
              <a:rPr lang="hr-HR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Sveučilište u Zagrebu, Fakultet kemijskog inženjerstva i tehnologije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620069"/>
            <a:ext cx="873877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 - protein mlijeka 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dobivanje </a:t>
            </a:r>
            <a:r>
              <a:rPr lang="hr-HR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biorazgradljive</a:t>
            </a:r>
            <a:r>
              <a:rPr lang="hr-H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ambalaže  za pakiranje hrane 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 descr="D:\ANA\DOKTORAT\KONGRESI\Polimweni materijali i ambalaža 2016\Slike\Logo-polimeri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996"/>
            <a:ext cx="4275765" cy="957772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1916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0568" y="1726232"/>
            <a:ext cx="8503920" cy="792088"/>
          </a:xfrm>
        </p:spPr>
        <p:txBody>
          <a:bodyPr/>
          <a:lstStyle/>
          <a:p>
            <a:pPr marL="0" indent="0">
              <a:buNone/>
            </a:pPr>
            <a:r>
              <a:rPr lang="en-GB" sz="2000" b="1" baseline="30000" dirty="0"/>
              <a:t>1</a:t>
            </a:r>
            <a:r>
              <a:rPr lang="en-GB" sz="2000" b="1" dirty="0"/>
              <a:t>Mehanizam </a:t>
            </a:r>
            <a:r>
              <a:rPr lang="en-GB" sz="2000" b="1" dirty="0" err="1"/>
              <a:t>djelovanja</a:t>
            </a:r>
            <a:r>
              <a:rPr lang="en-GB" sz="2000" b="1" dirty="0"/>
              <a:t> </a:t>
            </a:r>
            <a:r>
              <a:rPr lang="en-GB" sz="2000" b="1" dirty="0" err="1"/>
              <a:t>ZnO</a:t>
            </a:r>
            <a:r>
              <a:rPr lang="en-GB" sz="2000" b="1" dirty="0"/>
              <a:t> –  </a:t>
            </a:r>
            <a:r>
              <a:rPr lang="en-GB" sz="2000" b="1" dirty="0" err="1"/>
              <a:t>smanjenje</a:t>
            </a:r>
            <a:r>
              <a:rPr lang="en-GB" sz="2000" b="1" dirty="0"/>
              <a:t> </a:t>
            </a:r>
            <a:r>
              <a:rPr lang="en-GB" sz="2000" b="1" dirty="0" err="1"/>
              <a:t>propusno</a:t>
            </a:r>
            <a:r>
              <a:rPr lang="hr-HR" sz="2000" b="1" dirty="0"/>
              <a:t>s</a:t>
            </a:r>
            <a:r>
              <a:rPr lang="en-GB" sz="2000" b="1" dirty="0" err="1"/>
              <a:t>ti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vodenu</a:t>
            </a:r>
            <a:r>
              <a:rPr lang="en-GB" sz="2000" b="1" dirty="0"/>
              <a:t> </a:t>
            </a:r>
            <a:r>
              <a:rPr lang="en-GB" sz="2000" b="1" dirty="0" err="1"/>
              <a:t>paru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80119"/>
          </a:xfrm>
        </p:spPr>
        <p:txBody>
          <a:bodyPr/>
          <a:lstStyle/>
          <a:p>
            <a:r>
              <a:rPr lang="hr-HR" b="1" dirty="0"/>
              <a:t>Me</a:t>
            </a:r>
            <a:r>
              <a:rPr lang="en-GB" b="1" dirty="0" err="1"/>
              <a:t>hanizam</a:t>
            </a:r>
            <a:r>
              <a:rPr lang="en-GB" b="1" dirty="0"/>
              <a:t> </a:t>
            </a:r>
            <a:r>
              <a:rPr lang="en-US" b="1" dirty="0" err="1"/>
              <a:t>djelovanja</a:t>
            </a:r>
            <a:r>
              <a:rPr lang="en-US" b="1" dirty="0"/>
              <a:t> </a:t>
            </a:r>
            <a:r>
              <a:rPr lang="hr-HR" b="1" dirty="0"/>
              <a:t>metalni</a:t>
            </a:r>
            <a:r>
              <a:rPr lang="en-GB" b="1" dirty="0"/>
              <a:t>h</a:t>
            </a:r>
            <a:r>
              <a:rPr lang="hr-HR" b="1" dirty="0"/>
              <a:t> oksid</a:t>
            </a:r>
            <a:r>
              <a:rPr lang="en-GB" b="1" dirty="0"/>
              <a:t>a</a:t>
            </a:r>
            <a:endParaRPr lang="hr-H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673" t="7090" r="55205" b="13042"/>
          <a:stretch/>
        </p:blipFill>
        <p:spPr>
          <a:xfrm>
            <a:off x="5734646" y="2276872"/>
            <a:ext cx="1933698" cy="2422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8900" r="53759"/>
          <a:stretch/>
        </p:blipFill>
        <p:spPr>
          <a:xfrm>
            <a:off x="961580" y="2567336"/>
            <a:ext cx="3754436" cy="2589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2168" y="2381979"/>
            <a:ext cx="2339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Adsorbirana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disocirana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molekula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(OH, H)</a:t>
            </a:r>
            <a:endParaRPr lang="hr-H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0400" y="2638653"/>
            <a:ext cx="14087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Adsorbirana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molekula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2959" y="2564904"/>
            <a:ext cx="151337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monosloj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barijera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52" y="5813810"/>
            <a:ext cx="8766235" cy="2769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Han Hu, Hai-Feng Ji, Ying Sun, The eﬀect of oxygen vacancies on water wettability of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surface,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4646" y="4041212"/>
            <a:ext cx="1789682" cy="105978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4820630" y="3729744"/>
            <a:ext cx="776034" cy="275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6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625" y="1268760"/>
            <a:ext cx="87129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nanokompleksa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biopolimera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kazeina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magnetitom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(Fe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sprečava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propusnost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kisika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cinkovim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poboljša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otporost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antimikrobno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svojstvo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titanijevim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dioksidom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hr-HR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sprečava propusnost svjetla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blokator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određivanje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svojstava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toplinske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stabilnosti</a:t>
            </a:r>
            <a:endParaRPr lang="en-GB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nosioc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tvari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porozne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pogodan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ugradnju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(film)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b="17164"/>
          <a:stretch/>
        </p:blipFill>
        <p:spPr>
          <a:xfrm>
            <a:off x="657558" y="4221088"/>
            <a:ext cx="2690306" cy="211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Arrow 5"/>
          <p:cNvSpPr/>
          <p:nvPr/>
        </p:nvSpPr>
        <p:spPr>
          <a:xfrm>
            <a:off x="3347864" y="4641266"/>
            <a:ext cx="2520280" cy="1296144"/>
          </a:xfrm>
          <a:prstGeom prst="rightArrow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</a:rPr>
              <a:t>umješavanje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400" b="1" dirty="0" err="1">
                <a:solidFill>
                  <a:schemeClr val="tx1"/>
                </a:solidFill>
              </a:rPr>
              <a:t>bionanokompleksa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kazeina</a:t>
            </a:r>
            <a:r>
              <a:rPr lang="en-GB" sz="1400" b="1" dirty="0">
                <a:solidFill>
                  <a:schemeClr val="tx1"/>
                </a:solidFill>
              </a:rPr>
              <a:t> u </a:t>
            </a:r>
            <a:r>
              <a:rPr lang="en-GB" sz="1400" b="1" dirty="0" err="1">
                <a:solidFill>
                  <a:schemeClr val="tx1"/>
                </a:solidFill>
              </a:rPr>
              <a:t>polimer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88049"/>
            <a:ext cx="2647011" cy="216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907646" y="6165304"/>
            <a:ext cx="2512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sr-Latn-R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bionanokompleks</a:t>
            </a:r>
            <a:r>
              <a:rPr lang="en-GB" alt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kazeina</a:t>
            </a:r>
            <a:r>
              <a:rPr lang="en-GB" alt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80119"/>
          </a:xfrm>
        </p:spPr>
        <p:txBody>
          <a:bodyPr/>
          <a:lstStyle/>
          <a:p>
            <a:r>
              <a:rPr lang="en-US" b="1" dirty="0" err="1"/>
              <a:t>Cilj</a:t>
            </a:r>
            <a:r>
              <a:rPr lang="en-US" b="1" dirty="0"/>
              <a:t> </a:t>
            </a:r>
            <a:r>
              <a:rPr lang="en-US" b="1" dirty="0" err="1"/>
              <a:t>istraživanja</a:t>
            </a:r>
            <a:endParaRPr lang="hr-HR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348825" y="4293096"/>
            <a:ext cx="3161459" cy="1778269"/>
            <a:chOff x="348825" y="4418565"/>
            <a:chExt cx="3161459" cy="1778269"/>
          </a:xfrm>
        </p:grpSpPr>
        <p:sp>
          <p:nvSpPr>
            <p:cNvPr id="2" name="TextBox 1"/>
            <p:cNvSpPr txBox="1"/>
            <p:nvPr/>
          </p:nvSpPr>
          <p:spPr>
            <a:xfrm>
              <a:off x="2961736" y="4418565"/>
              <a:ext cx="54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GB" sz="1400" dirty="0">
                  <a:solidFill>
                    <a:prstClr val="black"/>
                  </a:solidFill>
                  <a:latin typeface="Georgia"/>
                </a:rPr>
                <a:t>TiO</a:t>
              </a:r>
              <a:r>
                <a:rPr lang="en-GB" sz="1400" baseline="-25000" dirty="0">
                  <a:solidFill>
                    <a:prstClr val="black"/>
                  </a:solidFill>
                  <a:latin typeface="Georgia"/>
                </a:rPr>
                <a:t>2</a:t>
              </a:r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2354792" y="4797152"/>
              <a:ext cx="182880" cy="18288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733129" y="5170379"/>
              <a:ext cx="182880" cy="18288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537672" y="4635956"/>
              <a:ext cx="493845" cy="2109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Connector 14"/>
            <p:cNvSpPr/>
            <p:nvPr/>
          </p:nvSpPr>
          <p:spPr>
            <a:xfrm>
              <a:off x="1851641" y="5903363"/>
              <a:ext cx="182880" cy="18288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504988" y="5403506"/>
              <a:ext cx="182880" cy="18288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2504142" y="5324010"/>
              <a:ext cx="182880" cy="18288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215103" y="5030408"/>
              <a:ext cx="182880" cy="18288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263352" y="5720483"/>
              <a:ext cx="182880" cy="18288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745609" y="4846875"/>
              <a:ext cx="490827" cy="2522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48825" y="4489375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GB" sz="1400" dirty="0">
                  <a:solidFill>
                    <a:prstClr val="black"/>
                  </a:solidFill>
                  <a:latin typeface="Georgia"/>
                </a:rPr>
                <a:t>Fe</a:t>
              </a:r>
              <a:r>
                <a:rPr lang="en-GB" sz="1400" baseline="-25000" dirty="0">
                  <a:solidFill>
                    <a:prstClr val="black"/>
                  </a:solidFill>
                  <a:latin typeface="Georgia"/>
                </a:rPr>
                <a:t>3</a:t>
              </a:r>
              <a:r>
                <a:rPr lang="en-GB" sz="1400" dirty="0">
                  <a:solidFill>
                    <a:prstClr val="black"/>
                  </a:solidFill>
                  <a:latin typeface="Georgia"/>
                </a:rPr>
                <a:t>O</a:t>
              </a:r>
              <a:r>
                <a:rPr lang="en-GB" sz="1400" baseline="-25000" dirty="0">
                  <a:solidFill>
                    <a:prstClr val="black"/>
                  </a:solidFill>
                  <a:latin typeface="Georgia"/>
                </a:rPr>
                <a:t>4</a:t>
              </a: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1730709" y="4649975"/>
              <a:ext cx="182880" cy="18288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1512185" y="5754530"/>
              <a:ext cx="182880" cy="18288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2223956" y="5355952"/>
              <a:ext cx="182880" cy="18288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2812089" y="5170383"/>
              <a:ext cx="182880" cy="18288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962654" y="5890730"/>
              <a:ext cx="544598" cy="13920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22280" y="5889057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GB" sz="1400" dirty="0" err="1">
                  <a:solidFill>
                    <a:prstClr val="black"/>
                  </a:solidFill>
                  <a:latin typeface="Georgia"/>
                </a:rPr>
                <a:t>ZnO</a:t>
              </a:r>
              <a:endParaRPr lang="en-GB" sz="1400" baseline="-25000" dirty="0">
                <a:solidFill>
                  <a:prstClr val="black"/>
                </a:solidFill>
                <a:latin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84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340768"/>
            <a:ext cx="89644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Bionanokompleks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</a:t>
            </a:r>
            <a:r>
              <a:rPr lang="en-US" altLang="sr-Latn-R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en-GB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GB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kazein</a:t>
            </a:r>
            <a:r>
              <a:rPr lang="en-GB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+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nanočestice</a:t>
            </a:r>
            <a:r>
              <a: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metalnih</a:t>
            </a:r>
            <a:r>
              <a:rPr lang="en-US" altLang="sr-Latn-R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r-Latn-R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oksida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3" indent="-4508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1 % vodena suspenzija kazeina</a:t>
            </a:r>
            <a:endParaRPr lang="en-GB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3" indent="-4508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dispergirati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hr-HR" alt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alt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hr-HR" alt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hr-HR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3" indent="-4508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zakiseliti s 10 % CH</a:t>
            </a:r>
            <a:r>
              <a:rPr lang="hr-HR" altLang="sr-Latn-R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COOH;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3" indent="-4508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stajati 24 sata (sobna temperatura)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3" indent="-4508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centrifugirati 15 min (3000 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/min)</a:t>
            </a:r>
            <a:endParaRPr lang="en-US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113" lvl="3" indent="-4508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isprati destiliranom vodom</a:t>
            </a:r>
          </a:p>
          <a:p>
            <a:pPr marL="900113" lvl="3" indent="-4508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sati sušiti u 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sušioniku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(35  º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1625" y="228600"/>
            <a:ext cx="8534400" cy="6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9pPr>
          </a:lstStyle>
          <a:p>
            <a:r>
              <a:rPr lang="en-US" b="1" dirty="0"/>
              <a:t> </a:t>
            </a:r>
            <a:r>
              <a:rPr lang="en-US" b="1" dirty="0" err="1"/>
              <a:t>Priprema</a:t>
            </a:r>
            <a:r>
              <a:rPr lang="en-US" b="1" dirty="0"/>
              <a:t> </a:t>
            </a:r>
            <a:r>
              <a:rPr lang="en-US" b="1" dirty="0" err="1"/>
              <a:t>uzoraka</a:t>
            </a:r>
            <a:endParaRPr lang="hr-HR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74796"/>
              </p:ext>
            </p:extLst>
          </p:nvPr>
        </p:nvGraphicFramePr>
        <p:xfrm>
          <a:off x="1907795" y="4293096"/>
          <a:ext cx="5544616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SASTAV UZORKA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IME UZORKA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kazein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altLang="sr-Latn-R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sr-Latn-R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kazein</a:t>
                      </a:r>
                      <a:r>
                        <a:rPr lang="en-GB" alt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Fe</a:t>
                      </a:r>
                      <a:r>
                        <a:rPr lang="en-GB" altLang="sr-Latn-R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alt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GB" altLang="sr-Latn-R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sr-Latn-R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</a:t>
                      </a:r>
                      <a:r>
                        <a:rPr lang="en-GB" altLang="sr-Latn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hr-H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sr-Latn-R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kazein</a:t>
                      </a:r>
                      <a:r>
                        <a:rPr lang="en-GB" alt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Fe</a:t>
                      </a:r>
                      <a:r>
                        <a:rPr lang="en-GB" altLang="sr-Latn-R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alt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GB" altLang="sr-Latn-R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GB" alt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GB" altLang="sr-Latn-R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ZnO</a:t>
                      </a:r>
                      <a:r>
                        <a:rPr lang="en-GB" alt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sr-Latn-R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</a:t>
                      </a:r>
                      <a:r>
                        <a:rPr lang="en-GB" altLang="sr-Latn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AMZ</a:t>
                      </a:r>
                      <a:endParaRPr lang="hr-H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sr-Latn-R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kazein</a:t>
                      </a:r>
                      <a:r>
                        <a:rPr lang="en-GB" alt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Fe</a:t>
                      </a:r>
                      <a:r>
                        <a:rPr lang="en-GB" altLang="sr-Latn-R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alt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GB" altLang="sr-Latn-R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GB" altLang="sr-Latn-R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TiO</a:t>
                      </a:r>
                      <a:r>
                        <a:rPr lang="en-GB" altLang="sr-Latn-RS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sr-Latn-R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</a:t>
                      </a:r>
                      <a:r>
                        <a:rPr lang="en-GB" altLang="sr-Latn-R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AMT</a:t>
                      </a:r>
                      <a:endParaRPr lang="hr-H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46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Karakterizacija uzoraka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40919162"/>
              </p:ext>
            </p:extLst>
          </p:nvPr>
        </p:nvGraphicFramePr>
        <p:xfrm>
          <a:off x="611560" y="1556792"/>
          <a:ext cx="7906271" cy="4392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8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534400" cy="680119"/>
          </a:xfrm>
        </p:spPr>
        <p:txBody>
          <a:bodyPr/>
          <a:lstStyle/>
          <a:p>
            <a:r>
              <a:rPr lang="en-GB" sz="6000" b="1" dirty="0">
                <a:solidFill>
                  <a:schemeClr val="tx2"/>
                </a:solidFill>
              </a:rPr>
              <a:t>REZULTATI</a:t>
            </a:r>
          </a:p>
        </p:txBody>
      </p:sp>
    </p:spTree>
    <p:extLst>
      <p:ext uri="{BB962C8B-B14F-4D97-AF65-F5344CB8AC3E}">
        <p14:creationId xmlns:p14="http://schemas.microsoft.com/office/powerpoint/2010/main" val="35389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FTIR spektroskopija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2"/>
          <a:stretch/>
        </p:blipFill>
        <p:spPr bwMode="auto">
          <a:xfrm>
            <a:off x="971600" y="1988840"/>
            <a:ext cx="5616624" cy="43204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60040" y="1340768"/>
            <a:ext cx="853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FTIR </a:t>
            </a:r>
            <a:r>
              <a:rPr lang="hr-HR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spektri </a:t>
            </a:r>
            <a:r>
              <a:rPr lang="en-GB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ionanokompleksa</a:t>
            </a: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</a:t>
            </a:r>
            <a:r>
              <a:rPr lang="en-US" altLang="sr-Latn-R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altLang="sr-Latn-R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2000" dirty="0"/>
          </a:p>
        </p:txBody>
      </p:sp>
      <p:sp>
        <p:nvSpPr>
          <p:cNvPr id="3" name="Oval 2"/>
          <p:cNvSpPr/>
          <p:nvPr/>
        </p:nvSpPr>
        <p:spPr>
          <a:xfrm>
            <a:off x="3881372" y="2912170"/>
            <a:ext cx="86409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340768"/>
            <a:ext cx="3801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sr-Latn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kazein</a:t>
            </a:r>
            <a:r>
              <a:rPr lang="en-GB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amidne</a:t>
            </a:r>
            <a:r>
              <a:rPr lang="en-GB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endParaRPr lang="en-GB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GB" alt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altLang="sr-Latn-R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sr-Latn-R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alt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alt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karbonilna</a:t>
            </a:r>
            <a:r>
              <a:rPr lang="en-GB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endParaRPr lang="en-GB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AMZ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sr-Latn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istezanje</a:t>
            </a:r>
            <a:r>
              <a:rPr lang="en-GB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Zn-O</a:t>
            </a:r>
          </a:p>
          <a:p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AMT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GB" altLang="sr-Latn-R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alt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istezanje</a:t>
            </a:r>
            <a:r>
              <a:rPr lang="en-GB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GB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-O-</a:t>
            </a:r>
            <a:r>
              <a:rPr lang="en-GB" alt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lang="en-GB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33500" y="3253626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2237562">
            <a:off x="5681573" y="5219430"/>
            <a:ext cx="86409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49164" y="4478371"/>
            <a:ext cx="467052" cy="552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9877" y="5331488"/>
            <a:ext cx="6174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600 - 700</a:t>
            </a:r>
            <a:endParaRPr lang="hr-HR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6074971" y="4684783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500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70908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Rendgenska </a:t>
            </a:r>
            <a:r>
              <a:rPr lang="hr-HR" b="1" dirty="0" err="1"/>
              <a:t>difrakcijska</a:t>
            </a:r>
            <a:r>
              <a:rPr lang="hr-HR" b="1" dirty="0"/>
              <a:t> analiza</a:t>
            </a:r>
          </a:p>
        </p:txBody>
      </p:sp>
      <p:pic>
        <p:nvPicPr>
          <p:cNvPr id="4" name="Picture 146" descr="xrd_prva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3441039" cy="2990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7" descr="xrd_DRUGA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" y="3573016"/>
            <a:ext cx="3518169" cy="2897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8" descr="XRD_treca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81" y="3717167"/>
            <a:ext cx="3646119" cy="2753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496" y="1325243"/>
            <a:ext cx="3426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Rendgenski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spektri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uzoraka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ionanokompleksa</a:t>
            </a:r>
            <a:r>
              <a:rPr lang="en-US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</a:t>
            </a:r>
            <a:r>
              <a:rPr lang="en-US" altLang="sr-Latn-R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AMZ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AMT</a:t>
            </a:r>
          </a:p>
        </p:txBody>
      </p:sp>
      <p:sp>
        <p:nvSpPr>
          <p:cNvPr id="9" name="Content Placeholder 8"/>
          <p:cNvSpPr txBox="1">
            <a:spLocks noGrp="1"/>
          </p:cNvSpPr>
          <p:nvPr>
            <p:ph sz="quarter" idx="4294967295"/>
          </p:nvPr>
        </p:nvSpPr>
        <p:spPr>
          <a:xfrm>
            <a:off x="5053751" y="1433439"/>
            <a:ext cx="1210588" cy="56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rgbClr val="FFC000"/>
                </a:solidFill>
              </a:rPr>
              <a:t>M</a:t>
            </a:r>
            <a:r>
              <a:rPr lang="en-GB" sz="1400" b="1" dirty="0"/>
              <a:t> – </a:t>
            </a:r>
            <a:r>
              <a:rPr lang="en-GB" sz="1400" b="1" dirty="0" err="1"/>
              <a:t>magnetit</a:t>
            </a:r>
            <a:endParaRPr lang="en-GB" sz="1400" b="1" dirty="0"/>
          </a:p>
          <a:p>
            <a:pPr marL="0" indent="0" algn="ctr">
              <a:buNone/>
            </a:pPr>
            <a:r>
              <a:rPr lang="en-GB" sz="1400" b="1" dirty="0" err="1"/>
              <a:t>čisti</a:t>
            </a:r>
            <a:endParaRPr lang="en-GB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7108" y="132524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27584" y="3740607"/>
            <a:ext cx="1080120" cy="1080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1964367" y="3868247"/>
            <a:ext cx="1455505" cy="5663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v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C54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5B8"/>
              </a:buClr>
              <a:buChar char="•"/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1400" b="1" dirty="0"/>
              <a:t>M – </a:t>
            </a:r>
            <a:r>
              <a:rPr lang="en-GB" sz="1400" b="1" dirty="0" err="1"/>
              <a:t>magnetit</a:t>
            </a:r>
            <a:endParaRPr lang="en-GB" sz="1400" b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1400" b="1" dirty="0">
                <a:solidFill>
                  <a:srgbClr val="FF0000"/>
                </a:solidFill>
              </a:rPr>
              <a:t>Z</a:t>
            </a:r>
            <a:r>
              <a:rPr lang="en-GB" sz="1400" b="1" dirty="0"/>
              <a:t> – </a:t>
            </a:r>
            <a:r>
              <a:rPr lang="en-GB" sz="1400" b="1" dirty="0" err="1"/>
              <a:t>cinkit</a:t>
            </a:r>
            <a:r>
              <a:rPr lang="en-GB" sz="1400" b="1" dirty="0"/>
              <a:t>, </a:t>
            </a:r>
            <a:r>
              <a:rPr lang="en-GB" sz="1400" b="1" dirty="0" err="1"/>
              <a:t>ZnO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374060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 bwMode="auto">
          <a:xfrm>
            <a:off x="7392690" y="3868247"/>
            <a:ext cx="1443335" cy="8248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v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C54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5B8"/>
              </a:buClr>
              <a:buChar char="•"/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1400" b="1" dirty="0"/>
              <a:t>M - </a:t>
            </a:r>
            <a:r>
              <a:rPr lang="en-GB" sz="1400" b="1" dirty="0" err="1"/>
              <a:t>magnetit</a:t>
            </a:r>
            <a:endParaRPr lang="en-GB" sz="1400" b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1400" b="1" dirty="0">
                <a:solidFill>
                  <a:schemeClr val="tx2"/>
                </a:solidFill>
              </a:rPr>
              <a:t>A</a:t>
            </a:r>
            <a:r>
              <a:rPr lang="en-GB" sz="1400" b="1" dirty="0"/>
              <a:t> - </a:t>
            </a:r>
            <a:r>
              <a:rPr lang="en-GB" sz="1400" b="1" dirty="0" err="1"/>
              <a:t>anatas</a:t>
            </a:r>
            <a:r>
              <a:rPr lang="en-GB" sz="1400" b="1" dirty="0"/>
              <a:t>, TiO</a:t>
            </a:r>
            <a:r>
              <a:rPr lang="en-GB" sz="1400" b="1" baseline="-25000" dirty="0"/>
              <a:t>2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00CC00"/>
                </a:solidFill>
              </a:rPr>
              <a:t>R</a:t>
            </a:r>
            <a:r>
              <a:rPr lang="en-GB" sz="1400" b="1" dirty="0"/>
              <a:t> - </a:t>
            </a:r>
            <a:r>
              <a:rPr lang="en-GB" sz="1400" b="1" dirty="0" err="1"/>
              <a:t>rutil</a:t>
            </a:r>
            <a:r>
              <a:rPr lang="en-GB" sz="1400" b="1" dirty="0"/>
              <a:t>, TiO</a:t>
            </a:r>
            <a:r>
              <a:rPr lang="en-GB" sz="1400" b="1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8259" y="38682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23728" y="5030365"/>
            <a:ext cx="720080" cy="4984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987824" y="5301208"/>
            <a:ext cx="62022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771562" y="2742197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endParaRPr lang="hr-HR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4013" y="2465479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endParaRPr lang="hr-HR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515162" y="3048617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endParaRPr lang="hr-HR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40237" y="1390098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endParaRPr lang="hr-HR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198902" y="2977207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endParaRPr lang="hr-HR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507763" y="2700208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endParaRPr lang="hr-HR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793678" y="245219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endParaRPr lang="hr-HR" sz="1200" dirty="0"/>
          </a:p>
        </p:txBody>
      </p:sp>
      <p:sp>
        <p:nvSpPr>
          <p:cNvPr id="30" name="Oval 29"/>
          <p:cNvSpPr/>
          <p:nvPr/>
        </p:nvSpPr>
        <p:spPr>
          <a:xfrm>
            <a:off x="7139771" y="5568330"/>
            <a:ext cx="252919" cy="272937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392015" y="5279612"/>
            <a:ext cx="271055" cy="303149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948264" y="5383253"/>
            <a:ext cx="311935" cy="2276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524328" y="5258034"/>
            <a:ext cx="311935" cy="2276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7884368" y="5373216"/>
            <a:ext cx="272354" cy="39023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364521" y="5229200"/>
            <a:ext cx="311935" cy="2276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724561" y="5582761"/>
            <a:ext cx="311935" cy="2276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6236049" y="3868248"/>
            <a:ext cx="311935" cy="2276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860785" y="4790876"/>
            <a:ext cx="271055" cy="3031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150275" y="2473348"/>
            <a:ext cx="271055" cy="30314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562182" y="3026832"/>
            <a:ext cx="271055" cy="30314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142200" y="1377022"/>
            <a:ext cx="271055" cy="30314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811606" y="2480521"/>
            <a:ext cx="271055" cy="30314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540551" y="2691954"/>
            <a:ext cx="271055" cy="30314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814735" y="2678423"/>
            <a:ext cx="271055" cy="30314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5180032" y="2941877"/>
            <a:ext cx="271055" cy="30314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2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48040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8670" y="260648"/>
            <a:ext cx="8534400" cy="6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9pPr>
          </a:lstStyle>
          <a:p>
            <a:r>
              <a:rPr lang="hr-HR" b="1" dirty="0" err="1"/>
              <a:t>Termogravimetrijska</a:t>
            </a:r>
            <a:r>
              <a:rPr lang="hr-HR" b="1" dirty="0"/>
              <a:t> analiza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90983" y="1340768"/>
            <a:ext cx="779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krivulje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uzoraka </a:t>
            </a:r>
            <a:r>
              <a:rPr lang="en-GB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alt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ionanokompleksa</a:t>
            </a:r>
            <a:r>
              <a:rPr lang="en-US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</a:t>
            </a:r>
            <a:r>
              <a:rPr lang="en-US" altLang="sr-Latn-RS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9867" y="3614697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ugljenizirani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ostatak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55776" y="3212976"/>
            <a:ext cx="403244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55776" y="4581128"/>
            <a:ext cx="410445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7101" y="292724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3563888" y="421942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976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Termogravimetrijska</a:t>
            </a:r>
            <a:r>
              <a:rPr lang="hr-HR" b="1" dirty="0"/>
              <a:t> analiza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03524648"/>
              </p:ext>
            </p:extLst>
          </p:nvPr>
        </p:nvGraphicFramePr>
        <p:xfrm>
          <a:off x="2913594" y="4559642"/>
          <a:ext cx="5978886" cy="2047597"/>
        </p:xfrm>
        <a:graphic>
          <a:graphicData uri="http://schemas.openxmlformats.org/drawingml/2006/table">
            <a:tbl>
              <a:tblPr/>
              <a:tblGrid>
                <a:gridCol w="1409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Uzorak</a:t>
                      </a:r>
                      <a:endParaRPr lang="hr-H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T</a:t>
                      </a:r>
                      <a:r>
                        <a:rPr lang="en-US" sz="1600" b="1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 95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/ºC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T</a:t>
                      </a:r>
                      <a:r>
                        <a:rPr lang="en-US" sz="1600" b="1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 max 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/ºC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r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/</a:t>
                      </a: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 (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%/min</a:t>
                      </a:r>
                      <a:r>
                        <a:rPr lang="hr-HR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)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ugljenizira</a:t>
                      </a:r>
                      <a:r>
                        <a:rPr lang="hr-HR" sz="1600" b="1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ostatak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/%</a:t>
                      </a:r>
                      <a:endParaRPr lang="hr-H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rgbClr val="3F6228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kaz</a:t>
                      </a:r>
                      <a:r>
                        <a:rPr lang="en-US" sz="1600" b="1" kern="1200" dirty="0">
                          <a:solidFill>
                            <a:srgbClr val="3F6228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 A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84,49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321,61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7,2</a:t>
                      </a:r>
                      <a:r>
                        <a:rPr lang="hr-HR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9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27,2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rgbClr val="843C0C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kaz</a:t>
                      </a:r>
                      <a:r>
                        <a:rPr lang="en-US" sz="1600" b="1" kern="1200" dirty="0">
                          <a:solidFill>
                            <a:srgbClr val="843C0C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 AM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252,43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299,97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1,92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74,38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1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kaz</a:t>
                      </a:r>
                      <a:r>
                        <a:rPr lang="en-US" sz="1600" b="1" kern="1200" dirty="0">
                          <a:solidFill>
                            <a:srgbClr val="FF99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 AMT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154,04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302,03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4,66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hr-HR" sz="160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54,31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2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kaz AMZ</a:t>
                      </a:r>
                      <a:endParaRPr lang="hr-H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105,03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309,11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4,4</a:t>
                      </a:r>
                      <a:r>
                        <a:rPr lang="hr-HR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PGothic"/>
                          <a:cs typeface="Times New Roman"/>
                        </a:rPr>
                        <a:t>5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18" marR="64318" marT="893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hr-HR" sz="1600" dirty="0">
                          <a:effectLst/>
                          <a:latin typeface="Times New Roman" panose="02020603050405020304" pitchFamily="18" charset="0"/>
                          <a:ea typeface="Batang"/>
                          <a:cs typeface="Times New Roman" panose="02020603050405020304" pitchFamily="18" charset="0"/>
                        </a:rPr>
                        <a:t>51,13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6266"/>
            <a:ext cx="5219679" cy="31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96752"/>
            <a:ext cx="6327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 krivulje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uzoraka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uzoraka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altLang="sr-Latn-R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ionanokompleks</a:t>
            </a:r>
            <a:r>
              <a:rPr lang="en-US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</a:t>
            </a:r>
            <a:r>
              <a:rPr lang="en-US" altLang="sr-Latn-R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47864" y="1777753"/>
            <a:ext cx="794309" cy="22322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1529" y="1988840"/>
            <a:ext cx="26271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31529" y="3573016"/>
            <a:ext cx="26271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58709" y="1988840"/>
            <a:ext cx="32450" cy="22322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7652" y="4221088"/>
            <a:ext cx="514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6600"/>
                </a:solidFill>
              </a:rPr>
              <a:t>T</a:t>
            </a:r>
            <a:r>
              <a:rPr lang="en-GB" sz="1600" b="1" baseline="-25000" dirty="0" err="1">
                <a:solidFill>
                  <a:srgbClr val="006600"/>
                </a:solidFill>
              </a:rPr>
              <a:t>max</a:t>
            </a:r>
            <a:endParaRPr lang="en-GB" sz="1600" b="1" baseline="-25000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373" y="2545159"/>
            <a:ext cx="1816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brzina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razgradnje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0072" y="5157192"/>
            <a:ext cx="2520280" cy="6480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198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1520" y="1444132"/>
            <a:ext cx="86044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ispitivanje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propusnosti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vlagu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hr-H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voslojni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r-H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PE/PCL</a:t>
            </a:r>
            <a:r>
              <a:rPr lang="hr-H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ambalažni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r-H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filmov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sr-Latn-R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bionanokompleksa</a:t>
            </a:r>
            <a:r>
              <a:rPr lang="en-GB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kazeina</a:t>
            </a:r>
            <a:r>
              <a:rPr lang="en-GB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GB" altLang="sr-Latn-R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nanočesticama</a:t>
            </a:r>
            <a:r>
              <a:rPr lang="en-GB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hr-H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07590"/>
              </p:ext>
            </p:extLst>
          </p:nvPr>
        </p:nvGraphicFramePr>
        <p:xfrm>
          <a:off x="1187624" y="2636912"/>
          <a:ext cx="6624638" cy="31321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6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Uzorak</a:t>
                      </a:r>
                      <a:endParaRPr lang="hr-H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Propusnost na vodenu paru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(WVT) g/m</a:t>
                      </a:r>
                      <a:r>
                        <a:rPr lang="it-IT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endParaRPr lang="hr-HR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PE-LD</a:t>
                      </a:r>
                      <a:endParaRPr lang="hr-HR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34,24</a:t>
                      </a:r>
                      <a:endParaRPr lang="hr-HR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PE/PCL</a:t>
                      </a:r>
                      <a:endParaRPr lang="hr-HR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30,99</a:t>
                      </a:r>
                      <a:endParaRPr lang="hr-HR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PE/PCL-K-Zn1</a:t>
                      </a:r>
                      <a:endParaRPr lang="hr-HR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31,52</a:t>
                      </a:r>
                      <a:endParaRPr lang="hr-HR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PE/PCL-K-Zn5</a:t>
                      </a:r>
                      <a:endParaRPr lang="hr-HR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15,35</a:t>
                      </a:r>
                      <a:endParaRPr lang="hr-HR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PE/PCL-K-Zn10</a:t>
                      </a:r>
                      <a:endParaRPr lang="hr-HR" sz="2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16,56</a:t>
                      </a:r>
                      <a:endParaRPr lang="hr-HR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307757" y="3962474"/>
            <a:ext cx="1295400" cy="432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5307757" y="4898578"/>
            <a:ext cx="1295400" cy="402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-108520" y="188640"/>
            <a:ext cx="8964488" cy="6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9pPr>
          </a:lstStyle>
          <a:p>
            <a:r>
              <a:rPr lang="hr-HR" b="1" dirty="0"/>
              <a:t>PE/PCL </a:t>
            </a:r>
            <a:r>
              <a:rPr lang="hr-HR" b="1" dirty="0" err="1"/>
              <a:t>bionanokompleksa</a:t>
            </a:r>
            <a:r>
              <a:rPr lang="hr-HR" b="1" dirty="0"/>
              <a:t> kazeina</a:t>
            </a:r>
            <a:r>
              <a:rPr lang="en-GB" b="1" dirty="0"/>
              <a:t> </a:t>
            </a:r>
            <a:r>
              <a:rPr lang="en-US" b="1" dirty="0"/>
              <a:t>s </a:t>
            </a:r>
            <a:r>
              <a:rPr lang="en-US" b="1" dirty="0" err="1"/>
              <a:t>ZnO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81163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Uvod</a:t>
            </a:r>
            <a:r>
              <a:rPr lang="en-GB" b="1" dirty="0"/>
              <a:t> - </a:t>
            </a:r>
            <a:r>
              <a:rPr lang="en-GB" b="1" dirty="0" err="1"/>
              <a:t>biopolimeri</a:t>
            </a:r>
            <a:endParaRPr lang="hr-HR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686401" y="3426130"/>
            <a:ext cx="6547735" cy="2665104"/>
            <a:chOff x="1686401" y="3426130"/>
            <a:chExt cx="6547735" cy="26651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526" y="3426130"/>
              <a:ext cx="4258610" cy="2665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1753416" y="3999270"/>
              <a:ext cx="2298350" cy="4420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kukuruz</a:t>
              </a:r>
              <a:r>
                <a:rPr lang="en-GB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 </a:t>
              </a:r>
              <a:r>
                <a:rPr lang="en-GB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škrob</a:t>
              </a:r>
              <a:r>
                <a:rPr lang="hr-HR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</a:t>
              </a:r>
              <a:endParaRPr lang="hr-HR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6401" y="5157192"/>
              <a:ext cx="281359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r-HR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polilaktidna</a:t>
              </a:r>
              <a:r>
                <a:rPr lang="hr-H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kiselina (PLA)</a:t>
              </a:r>
              <a:endPara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endParaRPr>
            </a:p>
            <a:p>
              <a:r>
                <a:rPr lang="en-GB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polihidroksi-butirat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(PHB</a:t>
              </a:r>
              <a:r>
                <a:rPr lang="hr-H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2"/>
              <a:r>
                <a:rPr lang="en-GB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polihidroksialkanoat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(PHA)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0556" y="4022795"/>
              <a:ext cx="3144023" cy="4080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glukoza </a:t>
              </a:r>
              <a:r>
                <a:rPr lang="en-GB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 </a:t>
              </a:r>
              <a:r>
                <a:rPr lang="hr-H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mliječna kiselina</a:t>
              </a:r>
              <a:endParaRPr lang="hr-HR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95" y="3147570"/>
            <a:ext cx="1073696" cy="80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4056" y="2492896"/>
            <a:ext cx="81003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v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C54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5B8"/>
              </a:buClr>
              <a:buChar char="•"/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b="1" dirty="0" err="1"/>
              <a:t>Bioosnova</a:t>
            </a:r>
            <a:r>
              <a:rPr lang="en-GB" dirty="0"/>
              <a:t> </a:t>
            </a:r>
            <a:r>
              <a:rPr lang="en-GB" b="1" dirty="0"/>
              <a:t>-</a:t>
            </a:r>
            <a:r>
              <a:rPr lang="en-GB" sz="2200" dirty="0"/>
              <a:t> </a:t>
            </a:r>
            <a:r>
              <a:rPr lang="en-GB" sz="2200" dirty="0" err="1"/>
              <a:t>kem</a:t>
            </a:r>
            <a:r>
              <a:rPr lang="hr-HR" sz="2200" dirty="0" err="1"/>
              <a:t>ijska</a:t>
            </a:r>
            <a:r>
              <a:rPr lang="en-GB" sz="2200" dirty="0"/>
              <a:t> </a:t>
            </a:r>
            <a:r>
              <a:rPr lang="en-GB" sz="2200" dirty="0" err="1"/>
              <a:t>sint</a:t>
            </a:r>
            <a:r>
              <a:rPr lang="hr-HR" sz="2200" dirty="0" err="1"/>
              <a:t>eza</a:t>
            </a:r>
            <a:endParaRPr lang="hr-HR" sz="22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hr-HR" sz="2200" dirty="0"/>
              <a:t>                        </a:t>
            </a:r>
            <a:r>
              <a:rPr lang="hr-HR" sz="2200" b="1" dirty="0"/>
              <a:t>-</a:t>
            </a:r>
            <a:r>
              <a:rPr lang="hr-HR" sz="2200" dirty="0"/>
              <a:t> monomer dobiven iz </a:t>
            </a:r>
            <a:r>
              <a:rPr lang="hr-HR" sz="2200" dirty="0">
                <a:solidFill>
                  <a:srgbClr val="0070C0"/>
                </a:solidFill>
              </a:rPr>
              <a:t>obnovljivih izvora</a:t>
            </a:r>
            <a:endParaRPr lang="hr-HR" sz="2000" i="1" dirty="0"/>
          </a:p>
          <a:p>
            <a:pPr marL="593725" lvl="2" indent="0">
              <a:buFont typeface="Wingdings" panose="05000000000000000000" pitchFamily="2" charset="2"/>
              <a:buNone/>
            </a:pPr>
            <a:endParaRPr lang="hr-HR" sz="2000" i="1" dirty="0"/>
          </a:p>
          <a:p>
            <a:pPr marL="593725" lvl="2" indent="0">
              <a:buFont typeface="Wingdings" panose="05000000000000000000" pitchFamily="2" charset="2"/>
              <a:buNone/>
            </a:pPr>
            <a:endParaRPr lang="hr-HR" sz="2000" i="1" dirty="0"/>
          </a:p>
          <a:p>
            <a:pPr marL="593725" lvl="2" indent="0">
              <a:buFont typeface="Wingdings" panose="05000000000000000000" pitchFamily="2" charset="2"/>
              <a:buNone/>
            </a:pPr>
            <a:endParaRPr lang="hr-HR" sz="2000" i="1" dirty="0"/>
          </a:p>
          <a:p>
            <a:pPr marL="593725" lvl="2" indent="0">
              <a:buFont typeface="Wingdings" panose="05000000000000000000" pitchFamily="2" charset="2"/>
              <a:buNone/>
            </a:pPr>
            <a:endParaRPr lang="hr-HR" sz="2000" i="1" dirty="0"/>
          </a:p>
          <a:p>
            <a:pPr marL="593725" lvl="2" indent="0">
              <a:buFont typeface="Wingdings" panose="05000000000000000000" pitchFamily="2" charset="2"/>
              <a:buNone/>
            </a:pPr>
            <a:endParaRPr lang="en-US" sz="1000" i="1" dirty="0"/>
          </a:p>
          <a:p>
            <a:pPr marL="593725" lvl="2" indent="0">
              <a:buFont typeface="Wingdings" panose="05000000000000000000" pitchFamily="2" charset="2"/>
              <a:buNone/>
            </a:pPr>
            <a:endParaRPr lang="en-GB" sz="1000" i="1" dirty="0"/>
          </a:p>
          <a:p>
            <a:pPr marL="593725" lvl="2" indent="0">
              <a:buFont typeface="Wingdings" panose="05000000000000000000" pitchFamily="2" charset="2"/>
              <a:buNone/>
            </a:pPr>
            <a:endParaRPr lang="en-GB" sz="1000" i="1" dirty="0"/>
          </a:p>
          <a:p>
            <a:pPr marL="593725" lvl="2" indent="0">
              <a:buFont typeface="Wingdings" panose="05000000000000000000" pitchFamily="2" charset="2"/>
              <a:buNone/>
            </a:pPr>
            <a:endParaRPr lang="en-GB" sz="1000" i="1" dirty="0"/>
          </a:p>
          <a:p>
            <a:pPr marL="593725" lvl="2" indent="0">
              <a:buFont typeface="Wingdings" panose="05000000000000000000" pitchFamily="2" charset="2"/>
              <a:buNone/>
            </a:pPr>
            <a:endParaRPr lang="en-GB" sz="1000" i="1" dirty="0"/>
          </a:p>
          <a:p>
            <a:pPr marL="593725" lvl="2" indent="0">
              <a:buFont typeface="Wingdings" panose="05000000000000000000" pitchFamily="2" charset="2"/>
              <a:buNone/>
            </a:pPr>
            <a:endParaRPr lang="hr-HR" sz="1000" b="1" i="1" dirty="0"/>
          </a:p>
          <a:p>
            <a:pPr marL="593725" lvl="2" indent="0">
              <a:buFont typeface="Wingdings" panose="05000000000000000000" pitchFamily="2" charset="2"/>
              <a:buNone/>
            </a:pPr>
            <a:r>
              <a:rPr lang="hr-HR" sz="2000" b="1" dirty="0"/>
              <a:t>	</a:t>
            </a:r>
            <a:endParaRPr lang="hr-H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92931"/>
            <a:ext cx="7629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hr-H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Bioizvor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biosinteza</a:t>
            </a:r>
            <a:endParaRPr lang="hr-HR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hr-H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biljnog</a:t>
            </a:r>
            <a:r>
              <a:rPr lang="en-GB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životinjskog</a:t>
            </a:r>
            <a:r>
              <a:rPr lang="en-GB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</a:t>
            </a:r>
            <a:r>
              <a:rPr lang="hr-H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jetla</a:t>
            </a:r>
            <a:endParaRPr lang="hr-HR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-  </a:t>
            </a:r>
            <a:r>
              <a:rPr lang="en-GB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svila</a:t>
            </a:r>
            <a:r>
              <a:rPr lang="en-GB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celuloza</a:t>
            </a:r>
            <a:r>
              <a:rPr lang="en-GB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koža</a:t>
            </a:r>
            <a:r>
              <a:rPr lang="en-GB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smola</a:t>
            </a:r>
            <a:r>
              <a:rPr lang="hr-HR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</a:t>
            </a:r>
            <a:r>
              <a:rPr lang="en-GB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hr-HR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481913" y="518855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ym typeface="Symbol"/>
              </a:rPr>
              <a:t>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34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Zaključci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340768"/>
            <a:ext cx="8734870" cy="5256584"/>
          </a:xfrm>
        </p:spPr>
        <p:txBody>
          <a:bodyPr/>
          <a:lstStyle/>
          <a:p>
            <a:pPr marL="0" indent="0">
              <a:buNone/>
            </a:pPr>
            <a:r>
              <a:rPr lang="hr-HR" sz="2200" b="1" dirty="0"/>
              <a:t>FTIR </a:t>
            </a:r>
            <a:r>
              <a:rPr lang="hr-HR" sz="2200" b="1" dirty="0" err="1"/>
              <a:t>spektroskopij</a:t>
            </a:r>
            <a:r>
              <a:rPr lang="en-US" sz="2200" b="1" dirty="0"/>
              <a:t>a</a:t>
            </a:r>
            <a:r>
              <a:rPr lang="hr-HR" sz="2200" b="1" dirty="0"/>
              <a:t> </a:t>
            </a:r>
            <a:endParaRPr lang="en-US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/>
              <a:t>nastajanje </a:t>
            </a:r>
            <a:r>
              <a:rPr lang="hr-HR" sz="2000" dirty="0" err="1"/>
              <a:t>nanokompleksa</a:t>
            </a:r>
            <a:r>
              <a:rPr lang="hr-HR" sz="2000" dirty="0"/>
              <a:t> kazeina s </a:t>
            </a:r>
            <a:r>
              <a:rPr lang="en-US" sz="2000" dirty="0" err="1"/>
              <a:t>nanočesticama</a:t>
            </a:r>
            <a:r>
              <a:rPr lang="en-US" sz="2000" dirty="0"/>
              <a:t> </a:t>
            </a:r>
            <a:r>
              <a:rPr lang="en-US" sz="2000" dirty="0" err="1"/>
              <a:t>metalnih</a:t>
            </a:r>
            <a:r>
              <a:rPr lang="en-US" sz="2000" dirty="0"/>
              <a:t> </a:t>
            </a:r>
            <a:r>
              <a:rPr lang="en-US" sz="2000" dirty="0" err="1"/>
              <a:t>oksida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/>
              <a:t>p</a:t>
            </a:r>
            <a:r>
              <a:rPr lang="en-US" sz="2000" dirty="0" err="1"/>
              <a:t>risutnost</a:t>
            </a:r>
            <a:r>
              <a:rPr lang="en-US" sz="2000" dirty="0"/>
              <a:t> </a:t>
            </a:r>
            <a:r>
              <a:rPr lang="en-US" sz="2000" dirty="0" err="1"/>
              <a:t>karakterističnih</a:t>
            </a:r>
            <a:r>
              <a:rPr lang="hr-HR" sz="2000" dirty="0"/>
              <a:t> vibracijskih vrpci</a:t>
            </a:r>
            <a:r>
              <a:rPr lang="en-GB" sz="2000" dirty="0"/>
              <a:t> </a:t>
            </a:r>
            <a:endParaRPr lang="hr-HR" altLang="sr-Latn-RS" sz="2000" dirty="0"/>
          </a:p>
          <a:p>
            <a:endParaRPr lang="en-US" altLang="sr-Latn-RS" sz="800" dirty="0"/>
          </a:p>
          <a:p>
            <a:pPr marL="0" indent="0">
              <a:buNone/>
            </a:pPr>
            <a:r>
              <a:rPr lang="hr-HR" altLang="sr-Latn-RS" sz="2200" b="1" dirty="0" err="1"/>
              <a:t>Rendgensk</a:t>
            </a:r>
            <a:r>
              <a:rPr lang="en-US" altLang="sr-Latn-RS" sz="2200" b="1" dirty="0"/>
              <a:t>a</a:t>
            </a:r>
            <a:r>
              <a:rPr lang="hr-HR" altLang="sr-Latn-RS" sz="2200" b="1" dirty="0"/>
              <a:t> </a:t>
            </a:r>
            <a:r>
              <a:rPr lang="hr-HR" altLang="sr-Latn-RS" sz="2200" b="1" dirty="0" err="1"/>
              <a:t>difrakcijsk</a:t>
            </a:r>
            <a:r>
              <a:rPr lang="en-US" altLang="sr-Latn-RS" sz="2200" b="1" dirty="0"/>
              <a:t>a</a:t>
            </a:r>
            <a:r>
              <a:rPr lang="hr-HR" altLang="sr-Latn-RS" sz="2200" b="1" dirty="0"/>
              <a:t> </a:t>
            </a:r>
            <a:r>
              <a:rPr lang="en-US" altLang="sr-Latn-RS" sz="2200" b="1" dirty="0" err="1"/>
              <a:t>analiza</a:t>
            </a:r>
            <a:r>
              <a:rPr lang="en-US" altLang="sr-Latn-RS" sz="22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err="1"/>
              <a:t>karakterističn</a:t>
            </a:r>
            <a:r>
              <a:rPr lang="en-US" sz="2000" dirty="0"/>
              <a:t>e </a:t>
            </a:r>
            <a:r>
              <a:rPr lang="hr-HR" sz="2000" dirty="0" err="1"/>
              <a:t>difrakcijsk</a:t>
            </a:r>
            <a:r>
              <a:rPr lang="en-US" sz="2000" dirty="0"/>
              <a:t>e</a:t>
            </a:r>
            <a:r>
              <a:rPr lang="hr-HR" sz="2000" dirty="0"/>
              <a:t> </a:t>
            </a:r>
            <a:r>
              <a:rPr lang="hr-HR" sz="2000" dirty="0" err="1"/>
              <a:t>linij</a:t>
            </a:r>
            <a:r>
              <a:rPr lang="en-US" sz="2000" dirty="0"/>
              <a:t>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kristalne</a:t>
            </a:r>
            <a:r>
              <a:rPr lang="en-US" sz="2000" dirty="0"/>
              <a:t> faze </a:t>
            </a:r>
          </a:p>
          <a:p>
            <a:pPr marL="279400" indent="0">
              <a:buNone/>
            </a:pPr>
            <a:r>
              <a:rPr lang="en-US" sz="1800" dirty="0"/>
              <a:t>- </a:t>
            </a:r>
            <a:r>
              <a:rPr lang="hr-HR" sz="1800" b="1" dirty="0"/>
              <a:t>magnetit</a:t>
            </a:r>
            <a:r>
              <a:rPr lang="hr-HR" sz="1800" dirty="0"/>
              <a:t> (M)</a:t>
            </a:r>
            <a:r>
              <a:rPr lang="en-US" sz="1800" dirty="0"/>
              <a:t> - </a:t>
            </a:r>
            <a:r>
              <a:rPr lang="en-US" sz="1800" dirty="0" err="1"/>
              <a:t>kaz</a:t>
            </a:r>
            <a:r>
              <a:rPr lang="en-US" sz="1800" dirty="0"/>
              <a:t> AM; </a:t>
            </a:r>
            <a:r>
              <a:rPr lang="hr-HR" sz="1800" b="1" dirty="0" err="1"/>
              <a:t>cinkit</a:t>
            </a:r>
            <a:r>
              <a:rPr lang="hr-HR" sz="1800" dirty="0"/>
              <a:t> (Z)</a:t>
            </a:r>
            <a:r>
              <a:rPr lang="en-US" sz="1800" dirty="0"/>
              <a:t> - </a:t>
            </a:r>
            <a:r>
              <a:rPr lang="en-US" sz="1800" dirty="0" err="1"/>
              <a:t>kaz</a:t>
            </a:r>
            <a:r>
              <a:rPr lang="en-US" sz="1800" dirty="0"/>
              <a:t> AMZ; </a:t>
            </a:r>
            <a:r>
              <a:rPr lang="hr-HR" sz="1800" b="1" dirty="0" err="1"/>
              <a:t>anatas</a:t>
            </a:r>
            <a:r>
              <a:rPr lang="hr-HR" sz="1800" dirty="0"/>
              <a:t> (A)</a:t>
            </a:r>
            <a:r>
              <a:rPr lang="en-US" sz="1800" dirty="0"/>
              <a:t>, </a:t>
            </a:r>
            <a:r>
              <a:rPr lang="hr-HR" sz="1800" b="1" dirty="0" err="1"/>
              <a:t>rutil</a:t>
            </a:r>
            <a:r>
              <a:rPr lang="hr-HR" sz="1800" dirty="0"/>
              <a:t> (R)</a:t>
            </a:r>
            <a:r>
              <a:rPr lang="en-US" sz="1800" dirty="0"/>
              <a:t> – </a:t>
            </a:r>
            <a:r>
              <a:rPr lang="en-US" sz="1800" dirty="0" err="1"/>
              <a:t>kaz</a:t>
            </a:r>
            <a:r>
              <a:rPr lang="en-US" sz="1800" dirty="0"/>
              <a:t> AMT</a:t>
            </a:r>
            <a:endParaRPr lang="en-GB" altLang="sr-Latn-RS" sz="1800" dirty="0"/>
          </a:p>
          <a:p>
            <a:pPr lvl="1"/>
            <a:endParaRPr lang="en-GB" altLang="sr-Latn-RS" sz="800" dirty="0"/>
          </a:p>
          <a:p>
            <a:pPr marL="0" indent="0">
              <a:buNone/>
            </a:pPr>
            <a:r>
              <a:rPr lang="en-US" altLang="sr-Latn-RS" sz="2200" b="1" dirty="0"/>
              <a:t>T</a:t>
            </a:r>
            <a:r>
              <a:rPr lang="en-GB" altLang="sr-Latn-RS" sz="2200" b="1" dirty="0" err="1"/>
              <a:t>ermogravimetrijska</a:t>
            </a:r>
            <a:r>
              <a:rPr lang="en-GB" altLang="sr-Latn-RS" sz="2200" b="1" dirty="0"/>
              <a:t> </a:t>
            </a:r>
            <a:r>
              <a:rPr lang="hr-HR" altLang="sr-Latn-RS" sz="2200" b="1" dirty="0" err="1"/>
              <a:t>analiz</a:t>
            </a:r>
            <a:r>
              <a:rPr lang="en-US" altLang="sr-Latn-RS" sz="2200" b="1" dirty="0"/>
              <a:t>a</a:t>
            </a:r>
            <a:endParaRPr lang="en-GB" altLang="sr-Latn-RS" sz="2200" b="1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GB" altLang="sr-Latn-RS" sz="2000" dirty="0" err="1"/>
              <a:t>čisti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kazein</a:t>
            </a:r>
            <a:r>
              <a:rPr lang="hr-HR" altLang="sr-Latn-RS" sz="2000" dirty="0"/>
              <a:t> </a:t>
            </a:r>
            <a:r>
              <a:rPr lang="hr-HR" altLang="sr-Latn-RS" sz="1800" dirty="0"/>
              <a:t>(</a:t>
            </a:r>
            <a:r>
              <a:rPr lang="en-GB" altLang="sr-Latn-RS" sz="1800" dirty="0" err="1"/>
              <a:t>razgradnja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velikom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brzinom</a:t>
            </a:r>
            <a:r>
              <a:rPr lang="en-GB" altLang="sr-Latn-RS" sz="1800" dirty="0"/>
              <a:t> → </a:t>
            </a:r>
            <a:r>
              <a:rPr lang="en-GB" altLang="sr-Latn-RS" sz="1800" dirty="0" err="1"/>
              <a:t>mali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ugljenizirani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ostatak</a:t>
            </a:r>
            <a:r>
              <a:rPr lang="hr-HR" altLang="sr-Latn-RS" sz="1800" dirty="0"/>
              <a:t>)</a:t>
            </a:r>
            <a:endParaRPr lang="en-GB" altLang="sr-Latn-RS" sz="1800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GB" altLang="sr-Latn-RS" sz="2000" dirty="0" err="1"/>
              <a:t>bionanokompleks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kazeina</a:t>
            </a:r>
            <a:r>
              <a:rPr lang="en-GB" altLang="sr-Latn-RS" sz="2000" dirty="0"/>
              <a:t> </a:t>
            </a:r>
            <a:r>
              <a:rPr lang="hr-HR" altLang="sr-Latn-RS" sz="1800" dirty="0"/>
              <a:t>(razgradnja </a:t>
            </a:r>
            <a:r>
              <a:rPr lang="en-GB" altLang="sr-Latn-RS" sz="1800" dirty="0"/>
              <a:t>mal</a:t>
            </a:r>
            <a:r>
              <a:rPr lang="hr-HR" altLang="sr-Latn-RS" sz="1800" dirty="0"/>
              <a:t>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brzin</a:t>
            </a:r>
            <a:r>
              <a:rPr lang="hr-HR" altLang="sr-Latn-RS" sz="1800" dirty="0"/>
              <a:t>om</a:t>
            </a:r>
            <a:r>
              <a:rPr lang="en-GB" altLang="sr-Latn-RS" sz="1800" dirty="0"/>
              <a:t> → </a:t>
            </a:r>
            <a:r>
              <a:rPr lang="en-GB" altLang="sr-Latn-RS" sz="1800" dirty="0" err="1"/>
              <a:t>veliki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ugljenizirani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ostatak</a:t>
            </a:r>
            <a:r>
              <a:rPr lang="hr-HR" altLang="sr-Latn-RS" sz="1800" dirty="0"/>
              <a:t>)</a:t>
            </a:r>
            <a:endParaRPr lang="en-GB" altLang="sr-Latn-RS" sz="1800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hr-HR" altLang="sr-Latn-RS" sz="2000" dirty="0"/>
              <a:t>dodatak </a:t>
            </a:r>
            <a:r>
              <a:rPr lang="en-GB" altLang="sr-Latn-RS" sz="2000" b="1" dirty="0" err="1"/>
              <a:t>nanočestica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povećava</a:t>
            </a:r>
            <a:r>
              <a:rPr lang="en-GB" altLang="sr-Latn-RS" sz="2000" dirty="0"/>
              <a:t> </a:t>
            </a:r>
            <a:r>
              <a:rPr lang="en-GB" altLang="sr-Latn-RS" sz="2000" b="1" dirty="0" err="1"/>
              <a:t>toplinksu</a:t>
            </a:r>
            <a:r>
              <a:rPr lang="en-GB" altLang="sr-Latn-RS" sz="2000" b="1" dirty="0"/>
              <a:t> </a:t>
            </a:r>
            <a:r>
              <a:rPr lang="en-GB" altLang="sr-Latn-RS" sz="2000" b="1" dirty="0" err="1"/>
              <a:t>stabilnost</a:t>
            </a:r>
            <a:r>
              <a:rPr lang="hr-HR" altLang="sr-Latn-RS" sz="2000" b="1" dirty="0"/>
              <a:t> </a:t>
            </a:r>
            <a:r>
              <a:rPr lang="hr-HR" altLang="sr-Latn-RS" sz="2000" dirty="0"/>
              <a:t>uzoraka</a:t>
            </a:r>
            <a:endParaRPr lang="en-GB" altLang="sr-Latn-RS" sz="2000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endParaRPr lang="en-GB" altLang="sr-Latn-RS" sz="800" b="1" dirty="0"/>
          </a:p>
          <a:p>
            <a:pPr marL="0" indent="0">
              <a:buNone/>
            </a:pPr>
            <a:r>
              <a:rPr lang="en-GB" altLang="sr-Latn-RS" sz="2200" b="1" dirty="0" err="1"/>
              <a:t>Propusnost</a:t>
            </a:r>
            <a:r>
              <a:rPr lang="en-GB" altLang="sr-Latn-RS" sz="2200" b="1" dirty="0"/>
              <a:t> </a:t>
            </a:r>
            <a:r>
              <a:rPr lang="en-GB" altLang="sr-Latn-RS" sz="2200" b="1" dirty="0" err="1"/>
              <a:t>na</a:t>
            </a:r>
            <a:r>
              <a:rPr lang="en-GB" altLang="sr-Latn-RS" sz="2200" b="1" dirty="0"/>
              <a:t> </a:t>
            </a:r>
            <a:r>
              <a:rPr lang="en-GB" altLang="sr-Latn-RS" sz="2200" b="1" dirty="0" err="1"/>
              <a:t>vodenu</a:t>
            </a:r>
            <a:r>
              <a:rPr lang="en-GB" altLang="sr-Latn-RS" sz="2200" b="1" dirty="0"/>
              <a:t> </a:t>
            </a:r>
            <a:r>
              <a:rPr lang="en-GB" altLang="sr-Latn-RS" sz="2200" b="1" dirty="0" err="1"/>
              <a:t>paru</a:t>
            </a:r>
            <a:endParaRPr lang="en-GB" altLang="sr-Latn-RS" sz="2200" b="1" dirty="0"/>
          </a:p>
          <a:p>
            <a:pPr marL="231775" lvl="1" indent="-231775">
              <a:buFont typeface="Arial" panose="020B0604020202020204" pitchFamily="34" charset="0"/>
              <a:buChar char="•"/>
            </a:pPr>
            <a:r>
              <a:rPr lang="en-GB" altLang="sr-Latn-RS" sz="2000" dirty="0" err="1"/>
              <a:t>bionanokompleks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kazeina</a:t>
            </a:r>
            <a:r>
              <a:rPr lang="en-GB" altLang="sr-Latn-RS" sz="2000" dirty="0"/>
              <a:t> s </a:t>
            </a:r>
            <a:r>
              <a:rPr lang="en-GB" altLang="sr-Latn-RS" sz="2000" b="1" dirty="0" err="1"/>
              <a:t>ZnO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znatno</a:t>
            </a:r>
            <a:r>
              <a:rPr lang="en-GB" altLang="sr-Latn-RS" sz="2000" dirty="0"/>
              <a:t> </a:t>
            </a:r>
            <a:r>
              <a:rPr lang="en-GB" altLang="sr-Latn-RS" sz="2000" dirty="0" err="1"/>
              <a:t>smanjuje</a:t>
            </a:r>
            <a:r>
              <a:rPr lang="en-GB" altLang="sr-Latn-RS" sz="2000" b="1" dirty="0"/>
              <a:t> </a:t>
            </a:r>
            <a:r>
              <a:rPr lang="en-GB" altLang="sr-Latn-RS" sz="2000" b="1" dirty="0" err="1"/>
              <a:t>propusnost</a:t>
            </a:r>
            <a:r>
              <a:rPr lang="hr-HR" altLang="sr-Latn-RS" sz="2000" b="1" dirty="0"/>
              <a:t> na </a:t>
            </a:r>
            <a:r>
              <a:rPr lang="en-GB" altLang="sr-Latn-RS" sz="2000" b="1" dirty="0" err="1"/>
              <a:t>voden</a:t>
            </a:r>
            <a:r>
              <a:rPr lang="hr-HR" altLang="sr-Latn-RS" sz="2000" b="1" dirty="0"/>
              <a:t>u</a:t>
            </a:r>
            <a:r>
              <a:rPr lang="en-GB" altLang="sr-Latn-RS" sz="2000" b="1" dirty="0"/>
              <a:t> par</a:t>
            </a:r>
            <a:r>
              <a:rPr lang="hr-HR" altLang="sr-Latn-RS" sz="2000" b="1" dirty="0"/>
              <a:t>u</a:t>
            </a:r>
            <a:endParaRPr lang="en-GB" alt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326723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260648"/>
            <a:ext cx="850392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err="1"/>
              <a:t>Hvala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pozornosti</a:t>
            </a:r>
            <a:r>
              <a:rPr lang="en-US" sz="4000" dirty="0"/>
              <a:t>!</a:t>
            </a:r>
            <a:endParaRPr lang="hr-HR" sz="4000" dirty="0"/>
          </a:p>
        </p:txBody>
      </p:sp>
      <p:pic>
        <p:nvPicPr>
          <p:cNvPr id="2050" name="Picture 2" descr="Slikovni rezultat za edible packa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73673"/>
            <a:ext cx="6623182" cy="4415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5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8560" y="3717032"/>
            <a:ext cx="8503920" cy="2376264"/>
          </a:xfrm>
        </p:spPr>
        <p:txBody>
          <a:bodyPr/>
          <a:lstStyle/>
          <a:p>
            <a:r>
              <a:rPr lang="hr-HR" sz="2200" dirty="0"/>
              <a:t>upotreba </a:t>
            </a:r>
            <a:r>
              <a:rPr lang="en-GB" sz="2200" dirty="0" err="1"/>
              <a:t>sintetskih</a:t>
            </a:r>
            <a:r>
              <a:rPr lang="en-GB" sz="2200" dirty="0"/>
              <a:t> </a:t>
            </a:r>
            <a:r>
              <a:rPr lang="hr-HR" sz="2200" dirty="0"/>
              <a:t>polimer</a:t>
            </a:r>
            <a:r>
              <a:rPr lang="en-GB" sz="2200" dirty="0"/>
              <a:t>a</a:t>
            </a:r>
            <a:r>
              <a:rPr lang="hr-HR" sz="2200" dirty="0"/>
              <a:t> </a:t>
            </a:r>
            <a:r>
              <a:rPr lang="hr-HR" sz="2200" b="1" dirty="0"/>
              <a:t>neprihvatljiva</a:t>
            </a:r>
            <a:r>
              <a:rPr lang="hr-HR" sz="2200" dirty="0"/>
              <a:t>:</a:t>
            </a:r>
          </a:p>
          <a:p>
            <a:pPr marL="1006475" lvl="2" indent="-457200">
              <a:buFont typeface="+mj-lt"/>
              <a:buAutoNum type="arabicPeriod"/>
            </a:pPr>
            <a:r>
              <a:rPr lang="hr-HR" dirty="0"/>
              <a:t>potrošnja </a:t>
            </a:r>
            <a:r>
              <a:rPr lang="hr-HR" dirty="0">
                <a:solidFill>
                  <a:srgbClr val="0070C0"/>
                </a:solidFill>
              </a:rPr>
              <a:t>neobnovljivih </a:t>
            </a:r>
            <a:r>
              <a:rPr lang="hr-HR" dirty="0"/>
              <a:t>izvora energije (nafta, zemni plin)</a:t>
            </a:r>
          </a:p>
          <a:p>
            <a:pPr marL="1006475" lvl="2" indent="-457200">
              <a:buFont typeface="+mj-lt"/>
              <a:buAutoNum type="arabicPeriod"/>
            </a:pPr>
            <a:r>
              <a:rPr lang="hr-HR" dirty="0"/>
              <a:t>nastajanje velikih količina otpada – </a:t>
            </a:r>
            <a:r>
              <a:rPr lang="hr-HR" dirty="0">
                <a:solidFill>
                  <a:srgbClr val="0070C0"/>
                </a:solidFill>
              </a:rPr>
              <a:t>onečišćenje</a:t>
            </a:r>
            <a:r>
              <a:rPr lang="hr-HR" dirty="0"/>
              <a:t> okoliša</a:t>
            </a:r>
          </a:p>
          <a:p>
            <a:pPr marL="1006475" lvl="2" indent="-457200">
              <a:buClr>
                <a:schemeClr val="tx1"/>
              </a:buClr>
              <a:buFont typeface="+mj-lt"/>
              <a:buAutoNum type="arabicPeriod"/>
            </a:pPr>
            <a:r>
              <a:rPr lang="hr-HR" dirty="0">
                <a:solidFill>
                  <a:srgbClr val="0070C0"/>
                </a:solidFill>
              </a:rPr>
              <a:t> opasnost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</a:rPr>
              <a:t>za zdravlje </a:t>
            </a:r>
            <a:r>
              <a:rPr lang="hr-HR" dirty="0"/>
              <a:t>ljudi i životinja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1412776"/>
            <a:ext cx="88924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 2" panose="05020102010507070707" pitchFamily="18" charset="2"/>
              <a:buChar char=""/>
              <a:defRPr sz="2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v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C54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0A5B8"/>
              </a:buClr>
              <a:buChar char="•"/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hr-HR" b="1" dirty="0" err="1"/>
              <a:t>Biopolimeri</a:t>
            </a:r>
            <a:endParaRPr lang="en-GB" dirty="0"/>
          </a:p>
          <a:p>
            <a:pPr marL="447675">
              <a:buFont typeface="Wingdings" panose="05000000000000000000" pitchFamily="2" charset="2"/>
              <a:buChar char="Ø"/>
            </a:pPr>
            <a:r>
              <a:rPr lang="hr-HR" b="1" dirty="0" err="1">
                <a:solidFill>
                  <a:srgbClr val="FF0066"/>
                </a:solidFill>
              </a:rPr>
              <a:t>biorazgradljivost</a:t>
            </a:r>
            <a:endParaRPr lang="hr-HR" b="1" dirty="0">
              <a:solidFill>
                <a:srgbClr val="FF0066"/>
              </a:solidFill>
            </a:endParaRPr>
          </a:p>
          <a:p>
            <a:pPr lvl="1">
              <a:buFontTx/>
              <a:buChar char="-"/>
            </a:pPr>
            <a:r>
              <a:rPr lang="hr-HR" dirty="0"/>
              <a:t>razgradnja polimera pomoću prirodnih mikroorganizama</a:t>
            </a:r>
            <a:r>
              <a:rPr lang="en-GB" dirty="0"/>
              <a:t> (CO</a:t>
            </a:r>
            <a:r>
              <a:rPr lang="en-GB" baseline="-25000" dirty="0"/>
              <a:t>2</a:t>
            </a:r>
            <a:r>
              <a:rPr lang="hr-HR" dirty="0"/>
              <a:t>, </a:t>
            </a: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hr-HR" dirty="0"/>
              <a:t>, biomasa</a:t>
            </a:r>
            <a:r>
              <a:rPr lang="en-GB" dirty="0"/>
              <a:t>)</a:t>
            </a:r>
            <a:r>
              <a:rPr lang="hr-HR" dirty="0"/>
              <a:t> </a:t>
            </a:r>
          </a:p>
          <a:p>
            <a:pPr lvl="1">
              <a:buFontTx/>
              <a:buChar char="-"/>
            </a:pPr>
            <a:r>
              <a:rPr lang="hr-HR" dirty="0"/>
              <a:t>bakterije, gljivice (60-90 %; 2-6 mjeseca)</a:t>
            </a:r>
            <a:endParaRPr lang="en-GB" dirty="0"/>
          </a:p>
          <a:p>
            <a:pPr lvl="1">
              <a:buFontTx/>
              <a:buChar char="-"/>
            </a:pPr>
            <a:endParaRPr lang="en-GB" sz="1200" dirty="0"/>
          </a:p>
          <a:p>
            <a:pPr marL="447675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rgbClr val="FF0066"/>
                </a:solidFill>
              </a:rPr>
              <a:t>zamjena za sintetske polimere  </a:t>
            </a:r>
            <a:r>
              <a:rPr lang="hr-HR" dirty="0"/>
              <a:t>	</a:t>
            </a:r>
          </a:p>
          <a:p>
            <a:pPr marL="174625" indent="0">
              <a:buNone/>
            </a:pPr>
            <a:endParaRPr lang="hr-HR" dirty="0"/>
          </a:p>
          <a:p>
            <a:pPr marL="447675"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4025" y="188640"/>
            <a:ext cx="8534400" cy="6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9pPr>
          </a:lstStyle>
          <a:p>
            <a:r>
              <a:rPr lang="en-GB" b="1" dirty="0" err="1"/>
              <a:t>Uvod</a:t>
            </a:r>
            <a:r>
              <a:rPr lang="en-GB" b="1" dirty="0"/>
              <a:t> - </a:t>
            </a:r>
            <a:r>
              <a:rPr lang="en-GB" b="1" dirty="0" err="1"/>
              <a:t>biopolimeri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25027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76592" y="1527048"/>
            <a:ext cx="8181336" cy="4062192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rgbClr val="0070C0"/>
                </a:solidFill>
              </a:rPr>
              <a:t>Mlijeko</a:t>
            </a:r>
            <a:r>
              <a:rPr lang="en-GB" b="1" dirty="0"/>
              <a:t> </a:t>
            </a:r>
          </a:p>
          <a:p>
            <a:r>
              <a:rPr lang="en-GB" sz="2200" dirty="0"/>
              <a:t>87 % </a:t>
            </a:r>
            <a:r>
              <a:rPr lang="en-GB" sz="2200" dirty="0" err="1"/>
              <a:t>voda</a:t>
            </a:r>
            <a:endParaRPr lang="hr-HR" sz="2200" dirty="0"/>
          </a:p>
          <a:p>
            <a:pPr>
              <a:tabLst>
                <a:tab pos="1165225" algn="l"/>
                <a:tab pos="1793875" algn="l"/>
                <a:tab pos="1978025" algn="l"/>
                <a:tab pos="2238375" algn="l"/>
              </a:tabLst>
            </a:pPr>
            <a:r>
              <a:rPr lang="hr-HR" sz="2200" dirty="0"/>
              <a:t>13</a:t>
            </a:r>
            <a:r>
              <a:rPr lang="en-US" sz="2200" dirty="0"/>
              <a:t> </a:t>
            </a:r>
            <a:r>
              <a:rPr lang="hr-HR" sz="2200" dirty="0"/>
              <a:t>% suha tvar: </a:t>
            </a:r>
            <a:r>
              <a:rPr lang="en-GB" sz="2200" dirty="0"/>
              <a:t>-</a:t>
            </a:r>
            <a:r>
              <a:rPr lang="en-US" sz="2200" dirty="0"/>
              <a:t> </a:t>
            </a:r>
            <a:r>
              <a:rPr lang="hr-HR" sz="2200" dirty="0"/>
              <a:t>3,2-5,5 % mliječne masti</a:t>
            </a:r>
          </a:p>
          <a:p>
            <a:pPr marL="0" indent="0">
              <a:buNone/>
              <a:tabLst>
                <a:tab pos="1165225" algn="l"/>
                <a:tab pos="1793875" algn="l"/>
                <a:tab pos="1978025" algn="l"/>
                <a:tab pos="2238375" algn="l"/>
              </a:tabLst>
            </a:pPr>
            <a:r>
              <a:rPr lang="hr-HR" sz="2200" dirty="0"/>
              <a:t>			</a:t>
            </a:r>
            <a:r>
              <a:rPr lang="en-US" sz="2200" dirty="0"/>
              <a:t> </a:t>
            </a:r>
            <a:r>
              <a:rPr lang="en-GB" sz="2200" dirty="0"/>
              <a:t>-</a:t>
            </a:r>
            <a:r>
              <a:rPr lang="en-US" sz="2200" dirty="0"/>
              <a:t> </a:t>
            </a:r>
            <a:r>
              <a:rPr lang="hr-HR" sz="2200" dirty="0"/>
              <a:t>4,6-4,9 % laktoza</a:t>
            </a:r>
          </a:p>
          <a:p>
            <a:pPr marL="0" indent="0">
              <a:buNone/>
              <a:tabLst>
                <a:tab pos="1165225" algn="l"/>
                <a:tab pos="1793875" algn="l"/>
                <a:tab pos="1978025" algn="l"/>
                <a:tab pos="2238375" algn="l"/>
              </a:tabLst>
            </a:pPr>
            <a:r>
              <a:rPr lang="hr-HR" sz="2200" dirty="0"/>
              <a:t>			</a:t>
            </a:r>
            <a:r>
              <a:rPr lang="en-US" sz="2200" dirty="0"/>
              <a:t> </a:t>
            </a:r>
            <a:r>
              <a:rPr lang="en-GB" sz="2200" dirty="0"/>
              <a:t>-</a:t>
            </a:r>
            <a:r>
              <a:rPr lang="en-US" sz="2200" dirty="0"/>
              <a:t> </a:t>
            </a:r>
            <a:r>
              <a:rPr lang="hr-HR" sz="2200" dirty="0"/>
              <a:t>0,6-0,8 % mineralne tvari </a:t>
            </a:r>
          </a:p>
          <a:p>
            <a:pPr marL="0" indent="0">
              <a:buNone/>
              <a:tabLst>
                <a:tab pos="1165225" algn="l"/>
                <a:tab pos="1793875" algn="l"/>
                <a:tab pos="1978025" algn="l"/>
                <a:tab pos="2238375" algn="l"/>
              </a:tabLst>
            </a:pPr>
            <a:r>
              <a:rPr lang="hr-HR" sz="2000" dirty="0"/>
              <a:t>		</a:t>
            </a:r>
            <a:r>
              <a:rPr lang="hr-HR" dirty="0"/>
              <a:t>	</a:t>
            </a:r>
            <a:r>
              <a:rPr lang="en-US" dirty="0"/>
              <a:t> </a:t>
            </a:r>
            <a:r>
              <a:rPr lang="en-GB" dirty="0"/>
              <a:t>-</a:t>
            </a:r>
            <a:r>
              <a:rPr lang="en-US" dirty="0">
                <a:solidFill>
                  <a:srgbClr val="00CC00"/>
                </a:solidFill>
              </a:rPr>
              <a:t> </a:t>
            </a:r>
            <a:r>
              <a:rPr lang="hr-HR" sz="2200" dirty="0"/>
              <a:t>3,2-3,5 % </a:t>
            </a:r>
            <a:r>
              <a:rPr lang="hr-HR" sz="2200" b="1" dirty="0"/>
              <a:t>proteini</a:t>
            </a:r>
            <a:r>
              <a:rPr lang="hr-HR" sz="2200" dirty="0">
                <a:solidFill>
                  <a:srgbClr val="7030A0"/>
                </a:solidFill>
              </a:rPr>
              <a:t>	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>
                <a:solidFill>
                  <a:srgbClr val="00CC00"/>
                </a:solidFill>
              </a:rPr>
              <a:t>      </a:t>
            </a:r>
            <a:r>
              <a:rPr lang="hr-HR" dirty="0">
                <a:solidFill>
                  <a:srgbClr val="FF0066"/>
                </a:solidFill>
              </a:rPr>
              <a:t>KAZEIN</a:t>
            </a:r>
          </a:p>
          <a:p>
            <a:pPr marL="0" indent="0">
              <a:buNone/>
              <a:tabLst>
                <a:tab pos="1165225" algn="l"/>
                <a:tab pos="1793875" algn="l"/>
                <a:tab pos="1978025" algn="l"/>
                <a:tab pos="2238375" algn="l"/>
              </a:tabLst>
            </a:pPr>
            <a:endParaRPr lang="hr-HR" dirty="0">
              <a:solidFill>
                <a:srgbClr val="FF0066"/>
              </a:solidFill>
            </a:endParaRPr>
          </a:p>
          <a:p>
            <a:r>
              <a:rPr lang="hr-HR" sz="2200" dirty="0"/>
              <a:t>80 % proteina </a:t>
            </a:r>
            <a:r>
              <a:rPr lang="hr-HR" sz="2200" b="1" dirty="0"/>
              <a:t>mlijeka</a:t>
            </a:r>
            <a:r>
              <a:rPr lang="hr-HR" sz="2200" dirty="0"/>
              <a:t> (26 g/l mlijeka)</a:t>
            </a:r>
          </a:p>
          <a:p>
            <a:r>
              <a:rPr lang="hr-HR" sz="2200" dirty="0"/>
              <a:t>koloidna </a:t>
            </a:r>
            <a:r>
              <a:rPr lang="en-US" sz="2200" dirty="0" err="1"/>
              <a:t>disperzija</a:t>
            </a:r>
            <a:endParaRPr lang="hr-HR" sz="2200" dirty="0"/>
          </a:p>
          <a:p>
            <a:r>
              <a:rPr lang="hr-HR" sz="2200" dirty="0"/>
              <a:t>93 % kazeinske frakcije – suha tvar</a:t>
            </a:r>
            <a:r>
              <a:rPr lang="en-GB" sz="2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1165225" algn="l"/>
                <a:tab pos="1793875" algn="l"/>
                <a:tab pos="1978025" algn="l"/>
                <a:tab pos="2238375" algn="l"/>
              </a:tabLst>
            </a:pPr>
            <a:endParaRPr lang="hr-HR" dirty="0">
              <a:solidFill>
                <a:srgbClr val="00CC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20072" y="3789040"/>
            <a:ext cx="504056" cy="0"/>
          </a:xfrm>
          <a:prstGeom prst="straightConnector1">
            <a:avLst/>
          </a:prstGeom>
          <a:ln w="28575">
            <a:solidFill>
              <a:srgbClr val="6CCA5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323528" y="260647"/>
            <a:ext cx="8534400" cy="6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6A3A8"/>
                </a:solidFill>
                <a:latin typeface="Georgia" pitchFamily="18" charset="0"/>
              </a:defRPr>
            </a:lvl9pPr>
          </a:lstStyle>
          <a:p>
            <a:r>
              <a:rPr lang="hr-HR" b="1" dirty="0"/>
              <a:t>Kazein</a:t>
            </a:r>
          </a:p>
        </p:txBody>
      </p:sp>
    </p:spTree>
    <p:extLst>
      <p:ext uri="{BB962C8B-B14F-4D97-AF65-F5344CB8AC3E}">
        <p14:creationId xmlns:p14="http://schemas.microsoft.com/office/powerpoint/2010/main" val="102892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Kazein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1340768"/>
            <a:ext cx="8784976" cy="1656184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/>
              <a:t>Sastav</a:t>
            </a:r>
            <a:r>
              <a:rPr lang="en-GB" sz="2000" b="1" dirty="0"/>
              <a:t> </a:t>
            </a:r>
            <a:r>
              <a:rPr lang="hr-HR" sz="2000" b="1" dirty="0"/>
              <a:t>kazeina</a:t>
            </a:r>
            <a:r>
              <a:rPr lang="en-GB" sz="2000" b="1" dirty="0"/>
              <a:t>:</a:t>
            </a:r>
            <a:endParaRPr lang="hr-HR" sz="2000" b="1" dirty="0"/>
          </a:p>
          <a:p>
            <a:r>
              <a:rPr lang="hr-HR" sz="2200" dirty="0"/>
              <a:t>sub-</a:t>
            </a:r>
            <a:r>
              <a:rPr lang="hr-HR" sz="2200" dirty="0" err="1"/>
              <a:t>micele</a:t>
            </a:r>
            <a:r>
              <a:rPr lang="hr-HR" sz="2200" dirty="0"/>
              <a:t>:</a:t>
            </a:r>
            <a:r>
              <a:rPr lang="hr-HR" sz="2000" dirty="0"/>
              <a:t> </a:t>
            </a:r>
            <a:r>
              <a:rPr lang="el-GR" sz="2400" dirty="0">
                <a:solidFill>
                  <a:srgbClr val="FF0066"/>
                </a:solidFill>
              </a:rPr>
              <a:t>α</a:t>
            </a:r>
            <a:r>
              <a:rPr lang="hr-HR" sz="2400" baseline="-25000" dirty="0">
                <a:solidFill>
                  <a:srgbClr val="FF0066"/>
                </a:solidFill>
              </a:rPr>
              <a:t>s1</a:t>
            </a:r>
            <a:r>
              <a:rPr lang="hr-HR" sz="2400" dirty="0"/>
              <a:t>,</a:t>
            </a:r>
            <a:r>
              <a:rPr lang="hr-HR" sz="2400" dirty="0">
                <a:solidFill>
                  <a:srgbClr val="00CC00"/>
                </a:solidFill>
              </a:rPr>
              <a:t> 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hr-HR" sz="2400" baseline="-25000" dirty="0">
                <a:solidFill>
                  <a:srgbClr val="0070C0"/>
                </a:solidFill>
              </a:rPr>
              <a:t>s2</a:t>
            </a:r>
            <a:r>
              <a:rPr lang="hr-HR" sz="2400" dirty="0"/>
              <a:t>,</a:t>
            </a:r>
            <a:r>
              <a:rPr lang="hr-HR" sz="2400" dirty="0">
                <a:solidFill>
                  <a:srgbClr val="006600"/>
                </a:solidFill>
              </a:rPr>
              <a:t> </a:t>
            </a:r>
            <a:r>
              <a:rPr lang="el-GR" sz="2400" dirty="0">
                <a:solidFill>
                  <a:srgbClr val="FF0066"/>
                </a:solidFill>
              </a:rPr>
              <a:t>β</a:t>
            </a:r>
            <a:r>
              <a:rPr lang="el-GR" sz="2400" dirty="0"/>
              <a:t> </a:t>
            </a:r>
            <a:r>
              <a:rPr lang="hr-HR" sz="2400" dirty="0"/>
              <a:t>i </a:t>
            </a:r>
            <a:r>
              <a:rPr lang="el-GR" sz="2400" dirty="0">
                <a:solidFill>
                  <a:srgbClr val="FF0000"/>
                </a:solidFill>
              </a:rPr>
              <a:t>κ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n-GB" sz="2200" dirty="0" err="1"/>
              <a:t>frakcije</a:t>
            </a:r>
            <a:r>
              <a:rPr lang="en-GB" sz="2200" dirty="0"/>
              <a:t> </a:t>
            </a:r>
            <a:r>
              <a:rPr lang="en-GB" sz="2200" dirty="0" err="1"/>
              <a:t>kazeina</a:t>
            </a:r>
            <a:endParaRPr lang="hr-HR" sz="2200" dirty="0"/>
          </a:p>
          <a:p>
            <a:r>
              <a:rPr lang="hr-HR" sz="2200" dirty="0"/>
              <a:t>sub-</a:t>
            </a:r>
            <a:r>
              <a:rPr lang="hr-HR" sz="2200" dirty="0" err="1"/>
              <a:t>micele</a:t>
            </a:r>
            <a:r>
              <a:rPr lang="hr-HR" sz="2200" dirty="0"/>
              <a:t> </a:t>
            </a:r>
            <a:r>
              <a:rPr lang="en-GB" sz="2000" dirty="0">
                <a:solidFill>
                  <a:prstClr val="black"/>
                </a:solidFill>
                <a:sym typeface="Symbol"/>
              </a:rPr>
              <a:t>→ </a:t>
            </a:r>
            <a:r>
              <a:rPr lang="hr-HR" sz="2200" dirty="0"/>
              <a:t>nakupina </a:t>
            </a:r>
            <a:r>
              <a:rPr lang="en-GB" sz="2200" dirty="0"/>
              <a:t>Ca</a:t>
            </a:r>
            <a:r>
              <a:rPr lang="hr-HR" sz="2200" baseline="30000" dirty="0"/>
              <a:t>2+ </a:t>
            </a:r>
            <a:r>
              <a:rPr lang="hr-HR" sz="2200" dirty="0"/>
              <a:t> i </a:t>
            </a:r>
            <a:r>
              <a:rPr lang="en-GB" sz="2200" dirty="0"/>
              <a:t>(PO</a:t>
            </a:r>
            <a:r>
              <a:rPr lang="en-GB" sz="2200" baseline="-25000" dirty="0"/>
              <a:t>4</a:t>
            </a:r>
            <a:r>
              <a:rPr lang="en-GB" sz="2200" dirty="0"/>
              <a:t>)</a:t>
            </a:r>
            <a:r>
              <a:rPr lang="hr-HR" sz="2200" baseline="30000" dirty="0"/>
              <a:t>3-</a:t>
            </a:r>
            <a:r>
              <a:rPr lang="hr-HR" sz="2200" dirty="0"/>
              <a:t> </a:t>
            </a:r>
            <a:r>
              <a:rPr lang="en-GB" sz="2000" dirty="0">
                <a:solidFill>
                  <a:prstClr val="black"/>
                </a:solidFill>
                <a:sym typeface="Symbol"/>
              </a:rPr>
              <a:t>→ </a:t>
            </a:r>
            <a:r>
              <a:rPr lang="hr-HR" sz="2200" dirty="0" err="1"/>
              <a:t>agregacija</a:t>
            </a:r>
            <a:r>
              <a:rPr lang="hr-HR" sz="2200" dirty="0"/>
              <a:t> </a:t>
            </a:r>
            <a:r>
              <a:rPr lang="en-GB" sz="2000" dirty="0">
                <a:solidFill>
                  <a:prstClr val="black"/>
                </a:solidFill>
                <a:sym typeface="Symbol"/>
              </a:rPr>
              <a:t>→ </a:t>
            </a:r>
            <a:r>
              <a:rPr lang="hr-HR" sz="2200" dirty="0" err="1"/>
              <a:t>micela</a:t>
            </a:r>
            <a:r>
              <a:rPr lang="hr-HR" sz="2200" dirty="0"/>
              <a:t> kazeina</a:t>
            </a:r>
          </a:p>
          <a:p>
            <a:r>
              <a:rPr lang="en-GB" sz="2200" dirty="0" err="1"/>
              <a:t>veličina</a:t>
            </a:r>
            <a:r>
              <a:rPr lang="en-GB" sz="2200" dirty="0"/>
              <a:t> </a:t>
            </a:r>
            <a:r>
              <a:rPr lang="hr-HR" sz="2200" dirty="0" err="1"/>
              <a:t>micele</a:t>
            </a:r>
            <a:r>
              <a:rPr lang="hr-HR" sz="2200" dirty="0"/>
              <a:t> </a:t>
            </a:r>
            <a:r>
              <a:rPr lang="en-GB" sz="2200" dirty="0"/>
              <a:t>- </a:t>
            </a:r>
            <a:r>
              <a:rPr lang="hr-HR" sz="2200" dirty="0"/>
              <a:t>50 do 250 nm</a:t>
            </a:r>
          </a:p>
          <a:p>
            <a:endParaRPr lang="hr-HR" sz="2200" dirty="0"/>
          </a:p>
          <a:p>
            <a:endParaRPr lang="hr-HR" sz="2000" dirty="0"/>
          </a:p>
        </p:txBody>
      </p:sp>
      <p:pic>
        <p:nvPicPr>
          <p:cNvPr id="4" name="Picture 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37" y="3151364"/>
            <a:ext cx="2448272" cy="258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4"/>
          <a:stretch/>
        </p:blipFill>
        <p:spPr>
          <a:xfrm>
            <a:off x="4860032" y="3140968"/>
            <a:ext cx="2758455" cy="23762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80112" y="5517231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micel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kazeina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9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Kazein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75958397"/>
              </p:ext>
            </p:extLst>
          </p:nvPr>
        </p:nvGraphicFramePr>
        <p:xfrm>
          <a:off x="971600" y="1717670"/>
          <a:ext cx="6997552" cy="406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6952" y="1486838"/>
            <a:ext cx="269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Upotreba</a:t>
            </a:r>
            <a:r>
              <a:rPr lang="en-GB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kazeina</a:t>
            </a:r>
            <a:r>
              <a:rPr lang="hr-HR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1345" y="1948503"/>
            <a:ext cx="1731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premazi/ljepila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930431"/>
            <a:ext cx="1915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dodatak prehrani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0186" y="5536491"/>
            <a:ext cx="1806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tekstilna vlakna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543" y="3964320"/>
            <a:ext cx="7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3250" y="5552389"/>
            <a:ext cx="153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gumbi/kopče</a:t>
            </a:r>
          </a:p>
        </p:txBody>
      </p:sp>
    </p:spTree>
    <p:extLst>
      <p:ext uri="{BB962C8B-B14F-4D97-AF65-F5344CB8AC3E}">
        <p14:creationId xmlns:p14="http://schemas.microsoft.com/office/powerpoint/2010/main" val="211480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000" y="1563757"/>
            <a:ext cx="84454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 </a:t>
            </a:r>
            <a:r>
              <a:rPr lang="hr-H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hr-H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ambalaža za pakiranje hrane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(film/folija)</a:t>
            </a:r>
          </a:p>
          <a:p>
            <a:pPr lvl="0"/>
            <a:endParaRPr lang="hr-HR" sz="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pakiranje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hrane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kratk</a:t>
            </a:r>
            <a:r>
              <a:rPr lang="hr-HR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vijek</a:t>
            </a:r>
            <a:r>
              <a:rPr lang="hr-HR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trajanja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voće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dr.</a:t>
            </a:r>
            <a:endParaRPr lang="hr-HR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predmeti za jednokratnu upotrebu (vrećice za </a:t>
            </a:r>
            <a:r>
              <a:rPr lang="hr-HR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biootpad</a:t>
            </a:r>
            <a:r>
              <a:rPr lang="hr-H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pribor za jelo)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r-HR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sz="2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hr-HR" sz="2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jestiva</a:t>
            </a:r>
            <a:r>
              <a:rPr lang="en-US" sz="2200" b="1" dirty="0">
                <a:solidFill>
                  <a:srgbClr val="6CC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ambalaža</a:t>
            </a:r>
            <a:r>
              <a:rPr lang="hr-H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(film/folija)</a:t>
            </a:r>
            <a:endParaRPr lang="hr-H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r-HR" sz="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topljeni sir u listićima, instant pripravci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otpada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odlaganje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80119"/>
          </a:xfrm>
        </p:spPr>
        <p:txBody>
          <a:bodyPr/>
          <a:lstStyle/>
          <a:p>
            <a:r>
              <a:rPr lang="hr-HR" b="1" dirty="0"/>
              <a:t>Kazein</a:t>
            </a:r>
            <a:r>
              <a:rPr lang="en-US" b="1" dirty="0"/>
              <a:t> – </a:t>
            </a:r>
            <a:r>
              <a:rPr lang="en-US" b="1" dirty="0" err="1"/>
              <a:t>jestiva</a:t>
            </a:r>
            <a:r>
              <a:rPr lang="en-US" b="1" dirty="0"/>
              <a:t> </a:t>
            </a:r>
            <a:r>
              <a:rPr lang="en-US" b="1" dirty="0" err="1"/>
              <a:t>ambalaža</a:t>
            </a:r>
            <a:endParaRPr lang="hr-HR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30675"/>
          <a:stretch/>
        </p:blipFill>
        <p:spPr bwMode="auto">
          <a:xfrm>
            <a:off x="3600400" y="4382746"/>
            <a:ext cx="1800200" cy="132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b="5431"/>
          <a:stretch/>
        </p:blipFill>
        <p:spPr bwMode="auto">
          <a:xfrm>
            <a:off x="1569924" y="4391753"/>
            <a:ext cx="2024542" cy="130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r="9867"/>
          <a:stretch/>
        </p:blipFill>
        <p:spPr bwMode="auto">
          <a:xfrm>
            <a:off x="24844" y="4391753"/>
            <a:ext cx="1512169" cy="130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r="24167"/>
          <a:stretch/>
        </p:blipFill>
        <p:spPr>
          <a:xfrm>
            <a:off x="5400600" y="4391753"/>
            <a:ext cx="1645920" cy="131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4" t="9895" b="7931"/>
          <a:stretch/>
        </p:blipFill>
        <p:spPr>
          <a:xfrm>
            <a:off x="7046520" y="4365104"/>
            <a:ext cx="2061984" cy="13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sz="quarter" idx="4294967295"/>
          </p:nvPr>
        </p:nvSpPr>
        <p:spPr>
          <a:xfrm>
            <a:off x="604584" y="2806242"/>
            <a:ext cx="8215888" cy="328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accent1"/>
                </a:solidFill>
              </a:rPr>
              <a:t>M</a:t>
            </a:r>
            <a:r>
              <a:rPr lang="vi-VN" b="1" dirty="0">
                <a:solidFill>
                  <a:schemeClr val="accent1"/>
                </a:solidFill>
              </a:rPr>
              <a:t>odifi</a:t>
            </a:r>
            <a:r>
              <a:rPr lang="hr-HR" b="1" dirty="0" err="1">
                <a:solidFill>
                  <a:schemeClr val="accent1"/>
                </a:solidFill>
              </a:rPr>
              <a:t>kacija</a:t>
            </a:r>
            <a:r>
              <a:rPr lang="en-GB" b="1" dirty="0">
                <a:solidFill>
                  <a:schemeClr val="accent1"/>
                </a:solidFill>
              </a:rPr>
              <a:t>:</a:t>
            </a:r>
            <a:r>
              <a:rPr lang="hr-HR" b="1" dirty="0">
                <a:solidFill>
                  <a:schemeClr val="accent1"/>
                </a:solidFill>
              </a:rPr>
              <a:t> </a:t>
            </a:r>
            <a:r>
              <a:rPr lang="hr-HR" dirty="0"/>
              <a:t>punila,</a:t>
            </a:r>
            <a:r>
              <a:rPr lang="en-GB" dirty="0"/>
              <a:t> </a:t>
            </a:r>
            <a:r>
              <a:rPr lang="en-GB" dirty="0" err="1"/>
              <a:t>nanočesti</a:t>
            </a:r>
            <a:r>
              <a:rPr lang="hr-HR" dirty="0" err="1"/>
              <a:t>ce</a:t>
            </a:r>
            <a:r>
              <a:rPr lang="en-GB" dirty="0"/>
              <a:t>,</a:t>
            </a:r>
            <a:r>
              <a:rPr lang="hr-HR" dirty="0"/>
              <a:t> stabilizatori</a:t>
            </a:r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pPr marL="2060575" lvl="1" indent="-354013">
              <a:buNone/>
            </a:pPr>
            <a:r>
              <a:rPr lang="hr-HR" b="1" dirty="0"/>
              <a:t>- poboljšanje svojstava</a:t>
            </a:r>
            <a:r>
              <a:rPr lang="hr-HR" dirty="0"/>
              <a:t>:</a:t>
            </a:r>
          </a:p>
          <a:p>
            <a:pPr marL="2060575" lvl="1" indent="-354013">
              <a:buFont typeface="+mj-lt"/>
              <a:buAutoNum type="arabicPeriod"/>
            </a:pPr>
            <a:r>
              <a:rPr lang="hr-HR" dirty="0"/>
              <a:t>mehanička </a:t>
            </a:r>
            <a:r>
              <a:rPr lang="hr-HR" sz="2000" i="1" dirty="0"/>
              <a:t>(čvrstoća, elastičnost)</a:t>
            </a:r>
          </a:p>
          <a:p>
            <a:pPr marL="2060575" lvl="1" indent="-354013">
              <a:buFont typeface="+mj-lt"/>
              <a:buAutoNum type="arabicPeriod"/>
            </a:pPr>
            <a:r>
              <a:rPr lang="hr-HR" dirty="0"/>
              <a:t>optička </a:t>
            </a:r>
            <a:r>
              <a:rPr lang="hr-HR" sz="2000" i="1" dirty="0"/>
              <a:t>(UV degradacija, propusnost na svijetlo)</a:t>
            </a:r>
          </a:p>
          <a:p>
            <a:pPr marL="2060575" lvl="1" indent="-354013">
              <a:buFont typeface="+mj-lt"/>
              <a:buAutoNum type="arabicPeriod"/>
            </a:pPr>
            <a:r>
              <a:rPr lang="hr-HR" dirty="0" err="1"/>
              <a:t>barijerna</a:t>
            </a:r>
            <a:r>
              <a:rPr lang="hr-HR" dirty="0"/>
              <a:t> </a:t>
            </a:r>
            <a:r>
              <a:rPr lang="hr-HR" sz="2000" i="1" dirty="0"/>
              <a:t>(</a:t>
            </a:r>
            <a:r>
              <a:rPr lang="en-US" sz="2000" i="1" dirty="0" err="1"/>
              <a:t>propusnost</a:t>
            </a:r>
            <a:r>
              <a:rPr lang="hr-HR" sz="2000" i="1" dirty="0"/>
              <a:t> plinova i vodene pare)</a:t>
            </a:r>
          </a:p>
          <a:p>
            <a:pPr marL="2060575" lvl="1" indent="-354013">
              <a:buFont typeface="+mj-lt"/>
              <a:buAutoNum type="arabicPeriod"/>
            </a:pPr>
            <a:r>
              <a:rPr lang="hr-HR" dirty="0"/>
              <a:t>toplinska </a:t>
            </a:r>
            <a:r>
              <a:rPr lang="hr-HR" sz="2000" i="1" dirty="0"/>
              <a:t>(prerada)</a:t>
            </a:r>
          </a:p>
          <a:p>
            <a:pPr marL="2060575" lvl="1" indent="-354013">
              <a:buFont typeface="+mj-lt"/>
              <a:buAutoNum type="arabicPeriod"/>
            </a:pPr>
            <a:r>
              <a:rPr lang="hr-HR" dirty="0"/>
              <a:t>antimikrobna </a:t>
            </a:r>
            <a:r>
              <a:rPr lang="hr-HR" sz="2000" i="1" dirty="0"/>
              <a:t>(</a:t>
            </a:r>
            <a:r>
              <a:rPr lang="vi-VN" sz="2000" i="1" dirty="0"/>
              <a:t>kvalitet</a:t>
            </a:r>
            <a:r>
              <a:rPr lang="hr-HR" sz="2000" i="1" dirty="0"/>
              <a:t>a, </a:t>
            </a:r>
            <a:r>
              <a:rPr lang="vi-VN" sz="2000" i="1" dirty="0"/>
              <a:t>rok trajanja</a:t>
            </a:r>
            <a:r>
              <a:rPr lang="hr-HR" sz="2000" i="1" dirty="0"/>
              <a:t>)</a:t>
            </a:r>
            <a:endParaRPr lang="en-US" sz="20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80119"/>
          </a:xfrm>
        </p:spPr>
        <p:txBody>
          <a:bodyPr/>
          <a:lstStyle/>
          <a:p>
            <a:r>
              <a:rPr lang="hr-HR" b="1" dirty="0"/>
              <a:t>Kazein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689" y="1436583"/>
            <a:ext cx="8446839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SzPct val="90000"/>
            </a:pPr>
            <a:r>
              <a:rPr lang="en-GB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Primjena</a:t>
            </a:r>
            <a:r>
              <a:rPr lang="en-GB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kazeina</a:t>
            </a:r>
            <a:r>
              <a:rPr lang="en-GB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ambalaž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pakiranje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hrane</a:t>
            </a:r>
            <a:endParaRPr lang="hr-H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SzPct val="90000"/>
            </a:pPr>
            <a:endParaRPr lang="hr-HR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edostaci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iska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arijerna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toplinska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svojstva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- 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mehanička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svojstva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prerad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ljiv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/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</a:p>
        </p:txBody>
      </p:sp>
    </p:spTree>
    <p:extLst>
      <p:ext uri="{BB962C8B-B14F-4D97-AF65-F5344CB8AC3E}">
        <p14:creationId xmlns:p14="http://schemas.microsoft.com/office/powerpoint/2010/main" val="421718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Metali i metalni oksidi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657" y="1556792"/>
            <a:ext cx="83028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Nanočestice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metalnih</a:t>
            </a: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oksida</a:t>
            </a: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poboljšanj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r-H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arijern</a:t>
            </a:r>
            <a:r>
              <a:rPr lang="hr-H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svojst</a:t>
            </a:r>
            <a:r>
              <a:rPr lang="hr-H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antimikrobna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svojstva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blokator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propusnost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plinove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hvatači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plinova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vodene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toplinska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stabilnost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t="8638" r="13819" b="47472"/>
          <a:stretch/>
        </p:blipFill>
        <p:spPr bwMode="auto">
          <a:xfrm>
            <a:off x="1518500" y="4149080"/>
            <a:ext cx="602138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75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10658</TotalTime>
  <Words>993</Words>
  <Application>Microsoft Office PowerPoint</Application>
  <PresentationFormat>On-screen Show (4:3)</PresentationFormat>
  <Paragraphs>263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Batang</vt:lpstr>
      <vt:lpstr>MS PGothic</vt:lpstr>
      <vt:lpstr>Arial</vt:lpstr>
      <vt:lpstr>Calibri</vt:lpstr>
      <vt:lpstr>Courier New</vt:lpstr>
      <vt:lpstr>Georgia</vt:lpstr>
      <vt:lpstr>Symbol</vt:lpstr>
      <vt:lpstr>Times New Roman</vt:lpstr>
      <vt:lpstr>Verdana</vt:lpstr>
      <vt:lpstr>Wingdings</vt:lpstr>
      <vt:lpstr>Wingdings 2</vt:lpstr>
      <vt:lpstr>Civic</vt:lpstr>
      <vt:lpstr>PowerPoint Presentation</vt:lpstr>
      <vt:lpstr>Uvod - biopolimeri</vt:lpstr>
      <vt:lpstr>PowerPoint Presentation</vt:lpstr>
      <vt:lpstr>PowerPoint Presentation</vt:lpstr>
      <vt:lpstr>Kazein</vt:lpstr>
      <vt:lpstr>Kazein</vt:lpstr>
      <vt:lpstr>Kazein – jestiva ambalaža</vt:lpstr>
      <vt:lpstr>Kazein</vt:lpstr>
      <vt:lpstr>Metali i metalni oksidi</vt:lpstr>
      <vt:lpstr>Mehanizam djelovanja metalnih oksida</vt:lpstr>
      <vt:lpstr>Cilj istraživanja</vt:lpstr>
      <vt:lpstr>PowerPoint Presentation</vt:lpstr>
      <vt:lpstr>Karakterizacija uzoraka</vt:lpstr>
      <vt:lpstr>REZULTATI</vt:lpstr>
      <vt:lpstr>FTIR spektroskopija</vt:lpstr>
      <vt:lpstr>Rendgenska difrakcijska analiza</vt:lpstr>
      <vt:lpstr>PowerPoint Presentation</vt:lpstr>
      <vt:lpstr>Termogravimetrijska analiza</vt:lpstr>
      <vt:lpstr>PowerPoint Presentation</vt:lpstr>
      <vt:lpstr>Zaključci</vt:lpstr>
      <vt:lpstr>PowerPoint Presentation</vt:lpstr>
    </vt:vector>
  </TitlesOfParts>
  <Company>GF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</dc:creator>
  <cp:lastModifiedBy>Gordon Gilja</cp:lastModifiedBy>
  <cp:revision>644</cp:revision>
  <cp:lastPrinted>2016-11-07T14:31:46Z</cp:lastPrinted>
  <dcterms:created xsi:type="dcterms:W3CDTF">2013-07-09T11:41:39Z</dcterms:created>
  <dcterms:modified xsi:type="dcterms:W3CDTF">2016-11-09T07:33:42Z</dcterms:modified>
</cp:coreProperties>
</file>