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62"/>
  </p:notesMasterIdLst>
  <p:sldIdLst>
    <p:sldId id="329" r:id="rId2"/>
    <p:sldId id="257" r:id="rId3"/>
    <p:sldId id="417" r:id="rId4"/>
    <p:sldId id="408" r:id="rId5"/>
    <p:sldId id="425" r:id="rId6"/>
    <p:sldId id="418" r:id="rId7"/>
    <p:sldId id="412" r:id="rId8"/>
    <p:sldId id="414" r:id="rId9"/>
    <p:sldId id="423" r:id="rId10"/>
    <p:sldId id="420" r:id="rId11"/>
    <p:sldId id="409" r:id="rId12"/>
    <p:sldId id="337" r:id="rId13"/>
    <p:sldId id="338" r:id="rId14"/>
    <p:sldId id="346" r:id="rId15"/>
    <p:sldId id="347" r:id="rId16"/>
    <p:sldId id="342" r:id="rId17"/>
    <p:sldId id="348" r:id="rId18"/>
    <p:sldId id="344" r:id="rId19"/>
    <p:sldId id="354" r:id="rId20"/>
    <p:sldId id="356" r:id="rId21"/>
    <p:sldId id="355" r:id="rId22"/>
    <p:sldId id="360" r:id="rId23"/>
    <p:sldId id="361" r:id="rId24"/>
    <p:sldId id="422" r:id="rId25"/>
    <p:sldId id="362" r:id="rId26"/>
    <p:sldId id="363" r:id="rId27"/>
    <p:sldId id="364" r:id="rId28"/>
    <p:sldId id="365" r:id="rId29"/>
    <p:sldId id="366" r:id="rId30"/>
    <p:sldId id="367" r:id="rId31"/>
    <p:sldId id="368" r:id="rId32"/>
    <p:sldId id="369" r:id="rId33"/>
    <p:sldId id="370" r:id="rId34"/>
    <p:sldId id="371" r:id="rId35"/>
    <p:sldId id="372" r:id="rId36"/>
    <p:sldId id="387" r:id="rId37"/>
    <p:sldId id="388" r:id="rId38"/>
    <p:sldId id="389" r:id="rId39"/>
    <p:sldId id="390" r:id="rId40"/>
    <p:sldId id="308" r:id="rId41"/>
    <p:sldId id="313" r:id="rId42"/>
    <p:sldId id="311" r:id="rId43"/>
    <p:sldId id="296" r:id="rId44"/>
    <p:sldId id="307" r:id="rId45"/>
    <p:sldId id="312" r:id="rId46"/>
    <p:sldId id="304" r:id="rId47"/>
    <p:sldId id="381" r:id="rId48"/>
    <p:sldId id="380" r:id="rId49"/>
    <p:sldId id="400" r:id="rId50"/>
    <p:sldId id="404" r:id="rId51"/>
    <p:sldId id="401" r:id="rId52"/>
    <p:sldId id="402" r:id="rId53"/>
    <p:sldId id="403" r:id="rId54"/>
    <p:sldId id="427" r:id="rId55"/>
    <p:sldId id="411" r:id="rId56"/>
    <p:sldId id="391" r:id="rId57"/>
    <p:sldId id="384" r:id="rId58"/>
    <p:sldId id="385" r:id="rId59"/>
    <p:sldId id="406" r:id="rId60"/>
    <p:sldId id="340" r:id="rId61"/>
  </p:sldIdLst>
  <p:sldSz cx="9144000" cy="6858000" type="screen4x3"/>
  <p:notesSz cx="6858000" cy="9144000"/>
  <p:defaultTextStyle>
    <a:defPPr>
      <a:defRPr lang="hr-HR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80"/>
    <a:srgbClr val="0033CC"/>
    <a:srgbClr val="E3C5BF"/>
    <a:srgbClr val="FF0000"/>
    <a:srgbClr val="FFFF00"/>
    <a:srgbClr val="003399"/>
    <a:srgbClr val="FBCDF1"/>
    <a:srgbClr val="F9A5C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58" autoAdjust="0"/>
    <p:restoredTop sz="94660"/>
  </p:normalViewPr>
  <p:slideViewPr>
    <p:cSldViewPr>
      <p:cViewPr varScale="1">
        <p:scale>
          <a:sx n="117" d="100"/>
          <a:sy n="117" d="100"/>
        </p:scale>
        <p:origin x="-1386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6349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r-HR" noProof="0" smtClean="0"/>
              <a:t>Click to edit Master text styles</a:t>
            </a:r>
          </a:p>
          <a:p>
            <a:pPr lvl="1"/>
            <a:r>
              <a:rPr lang="hr-HR" noProof="0" smtClean="0"/>
              <a:t>Second level</a:t>
            </a:r>
          </a:p>
          <a:p>
            <a:pPr lvl="2"/>
            <a:r>
              <a:rPr lang="hr-HR" noProof="0" smtClean="0"/>
              <a:t>Third level</a:t>
            </a:r>
          </a:p>
          <a:p>
            <a:pPr lvl="3"/>
            <a:r>
              <a:rPr lang="hr-HR" noProof="0" smtClean="0"/>
              <a:t>Fourth level</a:t>
            </a:r>
          </a:p>
          <a:p>
            <a:pPr lvl="4"/>
            <a:r>
              <a:rPr lang="hr-HR" noProof="0" smtClean="0"/>
              <a:t>Fifth level</a:t>
            </a:r>
          </a:p>
        </p:txBody>
      </p:sp>
      <p:sp>
        <p:nvSpPr>
          <p:cNvPr id="256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256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99852B76-C75B-47CB-972B-683C7E05AAA1}" type="slidenum">
              <a:rPr lang="hr-HR"/>
              <a:pPr>
                <a:defRPr/>
              </a:pPr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13077850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451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sr-Latn-CS" altLang="sr-Latn-RS" smtClean="0"/>
          </a:p>
        </p:txBody>
      </p:sp>
      <p:sp>
        <p:nvSpPr>
          <p:cNvPr id="645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A97EF586-6F6A-49A6-ADF9-F800CFE8CF63}" type="slidenum">
              <a:rPr lang="hr-HR" altLang="sr-Latn-RS" smtClean="0"/>
              <a:pPr/>
              <a:t>1</a:t>
            </a:fld>
            <a:endParaRPr lang="hr-HR" altLang="sr-Latn-R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553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hr-HR" altLang="sr-Latn-RS" smtClean="0"/>
              <a:t>Many kinds of physical and chemical processes (both human activities and natural processes) produce nanoparticles. Naturally occurring nanoparticles can be found in volcanic ash, ocean spray, fine sand and dust</a:t>
            </a:r>
          </a:p>
        </p:txBody>
      </p:sp>
      <p:sp>
        <p:nvSpPr>
          <p:cNvPr id="655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FD4B4A79-3078-41C9-AF88-A9C76C0F44EE}" type="slidenum">
              <a:rPr lang="hr-HR" altLang="sr-Latn-RS" smtClean="0"/>
              <a:pPr/>
              <a:t>14</a:t>
            </a:fld>
            <a:endParaRPr lang="hr-HR" altLang="sr-Latn-R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656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hr-HR" altLang="sr-Latn-RS" smtClean="0"/>
              <a:t>Many kinds of physical and chemical processes (both human activities and natural processes) produce nanoparticles. Naturally occurring nanoparticles can be found in volcanic ash, ocean spray, fine sand and dust</a:t>
            </a:r>
          </a:p>
        </p:txBody>
      </p:sp>
      <p:sp>
        <p:nvSpPr>
          <p:cNvPr id="665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A7A81DF1-32CC-4AA2-8581-7B70F2229C89}" type="slidenum">
              <a:rPr lang="hr-HR" altLang="sr-Latn-RS" smtClean="0"/>
              <a:pPr/>
              <a:t>15</a:t>
            </a:fld>
            <a:endParaRPr lang="hr-HR" altLang="sr-Latn-R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758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sr-Latn-CS" altLang="sr-Latn-RS" smtClean="0"/>
          </a:p>
        </p:txBody>
      </p:sp>
      <p:sp>
        <p:nvSpPr>
          <p:cNvPr id="675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E819FEA0-E35E-4649-B0D0-B7F22C39B7B2}" type="slidenum">
              <a:rPr lang="hr-HR" altLang="sr-Latn-RS" smtClean="0"/>
              <a:pPr/>
              <a:t>59</a:t>
            </a:fld>
            <a:endParaRPr lang="hr-HR" altLang="sr-Latn-R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86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sr-Latn-CS" altLang="sr-Latn-RS" smtClean="0"/>
          </a:p>
        </p:txBody>
      </p:sp>
      <p:sp>
        <p:nvSpPr>
          <p:cNvPr id="686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1998DA08-D74D-4A44-81FB-FE03C1F84E41}" type="slidenum">
              <a:rPr lang="hr-HR" altLang="sr-Latn-RS" smtClean="0"/>
              <a:pPr/>
              <a:t>60</a:t>
            </a:fld>
            <a:endParaRPr lang="hr-HR" altLang="sr-Latn-R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hr-H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r-HR" smtClean="0"/>
              <a:t>/60</a:t>
            </a:r>
            <a:endParaRPr lang="hr-H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B8A25E-7A7F-4E2A-8066-3015043DC2E3}" type="slidenum">
              <a:rPr lang="hr-HR"/>
              <a:pPr>
                <a:defRPr/>
              </a:pPr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0313728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r-HR" smtClean="0"/>
              <a:t>/60</a:t>
            </a:r>
            <a:endParaRPr lang="hr-H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06566A-C47D-4FAA-9A56-0D83D2764B99}" type="slidenum">
              <a:rPr lang="hr-HR"/>
              <a:pPr>
                <a:defRPr/>
              </a:pPr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3748291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r-HR" altLang="sr-Latn-R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r-HR" altLang="sr-Latn-RS" smtClean="0"/>
              <a:t>Click to edit Master text styles</a:t>
            </a:r>
          </a:p>
          <a:p>
            <a:pPr lvl="1"/>
            <a:r>
              <a:rPr lang="hr-HR" altLang="sr-Latn-RS" smtClean="0"/>
              <a:t>Second level</a:t>
            </a:r>
          </a:p>
          <a:p>
            <a:pPr lvl="2"/>
            <a:r>
              <a:rPr lang="hr-HR" altLang="sr-Latn-RS" smtClean="0"/>
              <a:t>Third level</a:t>
            </a:r>
          </a:p>
          <a:p>
            <a:pPr lvl="3"/>
            <a:r>
              <a:rPr lang="hr-HR" altLang="sr-Latn-RS" smtClean="0"/>
              <a:t>Fourth level</a:t>
            </a:r>
          </a:p>
          <a:p>
            <a:pPr lvl="4"/>
            <a:r>
              <a:rPr lang="hr-HR" altLang="sr-Latn-R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8725564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r>
              <a:rPr lang="hr-HR" smtClean="0"/>
              <a:t>/60</a:t>
            </a:r>
            <a:endParaRPr lang="hr-HR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1800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C6951484-8EF8-432A-A8B5-D169A3DAD7B8}" type="slidenum">
              <a:rPr lang="hr-HR"/>
              <a:pPr>
                <a:defRPr/>
              </a:pPr>
              <a:t>‹#›</a:t>
            </a:fld>
            <a:endParaRPr lang="hr-H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sr-Latn-C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e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r-HR" altLang="sr-Latn-RS" smtClean="0"/>
              <a:t>Biorazgradiva antibakterijska ambalaža za hranu</a:t>
            </a:r>
            <a:endParaRPr lang="sr-Latn-CS" altLang="sr-Latn-RS" smtClean="0"/>
          </a:p>
        </p:txBody>
      </p:sp>
      <p:sp>
        <p:nvSpPr>
          <p:cNvPr id="2051" name="Subtitle 2"/>
          <p:cNvSpPr>
            <a:spLocks noGrp="1"/>
          </p:cNvSpPr>
          <p:nvPr>
            <p:ph type="subTitle" idx="1"/>
          </p:nvPr>
        </p:nvSpPr>
        <p:spPr>
          <a:xfrm>
            <a:off x="1371600" y="4581525"/>
            <a:ext cx="6400800" cy="1057275"/>
          </a:xfrm>
        </p:spPr>
        <p:txBody>
          <a:bodyPr/>
          <a:lstStyle/>
          <a:p>
            <a:r>
              <a:rPr lang="sr-Latn-CS" altLang="sr-Latn-RS" smtClean="0"/>
              <a:t>Doc. dr. sc. Iva Rezić </a:t>
            </a:r>
          </a:p>
          <a:p>
            <a:r>
              <a:rPr lang="sr-Latn-CS" altLang="sr-Latn-RS" smtClean="0"/>
              <a:t>iva.rezic@ttf.hr</a:t>
            </a:r>
          </a:p>
          <a:p>
            <a:endParaRPr lang="sr-Latn-CS" altLang="sr-Latn-RS" smtClean="0"/>
          </a:p>
        </p:txBody>
      </p:sp>
      <p:sp>
        <p:nvSpPr>
          <p:cNvPr id="2052" name="TextBox 7"/>
          <p:cNvSpPr txBox="1">
            <a:spLocks noChangeArrowheads="1"/>
          </p:cNvSpPr>
          <p:nvPr/>
        </p:nvSpPr>
        <p:spPr bwMode="auto">
          <a:xfrm>
            <a:off x="647700" y="5314950"/>
            <a:ext cx="2484438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sr-Latn-CS" altLang="sr-Latn-RS" sz="4800">
              <a:solidFill>
                <a:schemeClr val="bg1"/>
              </a:solidFill>
              <a:latin typeface="BankGothic Md BT" pitchFamily="34" charset="0"/>
              <a:cs typeface="Aharoni" pitchFamily="2" charset="-79"/>
            </a:endParaRPr>
          </a:p>
        </p:txBody>
      </p:sp>
      <p:sp>
        <p:nvSpPr>
          <p:cNvPr id="2053" name="TextBox 8"/>
          <p:cNvSpPr txBox="1">
            <a:spLocks noChangeArrowheads="1"/>
          </p:cNvSpPr>
          <p:nvPr/>
        </p:nvSpPr>
        <p:spPr bwMode="auto">
          <a:xfrm>
            <a:off x="1258888" y="6092825"/>
            <a:ext cx="6985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sr-Latn-CS" altLang="sr-Latn-RS" sz="1400"/>
              <a:t>Polimeri i Ambalaža, Westin, Zagreb, 9.11.2016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>
          <a:xfrm>
            <a:off x="468313" y="846138"/>
            <a:ext cx="8229600" cy="1143000"/>
          </a:xfrm>
        </p:spPr>
        <p:txBody>
          <a:bodyPr/>
          <a:lstStyle/>
          <a:p>
            <a:r>
              <a:rPr lang="hr-HR" altLang="sr-Latn-RS" smtClean="0"/>
              <a:t>TRŽIŠTE - PLA</a:t>
            </a:r>
          </a:p>
        </p:txBody>
      </p:sp>
      <p:pic>
        <p:nvPicPr>
          <p:cNvPr id="11267" name="Picture 4"/>
          <p:cNvPicPr>
            <a:picLocks noChangeAspect="1" noChangeArrowheads="1"/>
          </p:cNvPicPr>
          <p:nvPr/>
        </p:nvPicPr>
        <p:blipFill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19250" y="2205038"/>
            <a:ext cx="5865813" cy="338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8" name="Rectangle 6"/>
          <p:cNvSpPr>
            <a:spLocks noChangeArrowheads="1"/>
          </p:cNvSpPr>
          <p:nvPr/>
        </p:nvSpPr>
        <p:spPr bwMode="auto">
          <a:xfrm>
            <a:off x="827088" y="6308725"/>
            <a:ext cx="7526337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hr-HR" altLang="sr-Latn-RS" sz="900"/>
              <a:t>http://www.bio-based.eu/market_study/media/files/15-05-13_Bio-based_Polymers_and_Building_Blocks_in_the_World-nova_Booklet.pdf</a:t>
            </a:r>
          </a:p>
        </p:txBody>
      </p:sp>
      <p:sp>
        <p:nvSpPr>
          <p:cNvPr id="11269" name="Rectangle 7"/>
          <p:cNvSpPr>
            <a:spLocks noChangeArrowheads="1"/>
          </p:cNvSpPr>
          <p:nvPr/>
        </p:nvSpPr>
        <p:spPr bwMode="auto">
          <a:xfrm>
            <a:off x="755650" y="1628775"/>
            <a:ext cx="76327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sr-Latn-RS"/>
              <a:t>Global</a:t>
            </a:r>
            <a:r>
              <a:rPr lang="hr-HR" altLang="sr-Latn-RS"/>
              <a:t>no tržište biopolimera učetverostručiti će se i porasti sa </a:t>
            </a:r>
          </a:p>
          <a:p>
            <a:r>
              <a:rPr lang="hr-HR" altLang="sr-Latn-RS"/>
              <a:t>2 000 000 tona u 2016. na više od 6 700 000 tona u 2018. godini.</a:t>
            </a:r>
            <a:endParaRPr lang="en-US" altLang="sr-Latn-RS"/>
          </a:p>
        </p:txBody>
      </p:sp>
      <p:sp>
        <p:nvSpPr>
          <p:cNvPr id="10" name="TextBox 9"/>
          <p:cNvSpPr txBox="1"/>
          <p:nvPr/>
        </p:nvSpPr>
        <p:spPr>
          <a:xfrm>
            <a:off x="1547813" y="5732463"/>
            <a:ext cx="6337300" cy="36988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hr-HR" dirty="0"/>
              <a:t>2012        2013    2014     2015     2016     2017      2018 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279400" y="1052513"/>
            <a:ext cx="8180388" cy="9525"/>
          </a:xfrm>
          <a:prstGeom prst="line">
            <a:avLst/>
          </a:prstGeom>
          <a:ln w="12700">
            <a:solidFill>
              <a:srgbClr val="C0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72" name="TextBox 5"/>
          <p:cNvSpPr txBox="1">
            <a:spLocks noChangeArrowheads="1"/>
          </p:cNvSpPr>
          <p:nvPr/>
        </p:nvSpPr>
        <p:spPr bwMode="auto">
          <a:xfrm>
            <a:off x="107950" y="6350"/>
            <a:ext cx="2484438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hr-HR" altLang="sr-Latn-RS" sz="4800">
                <a:solidFill>
                  <a:srgbClr val="C00000"/>
                </a:solidFill>
                <a:latin typeface="BankGothic Md BT" pitchFamily="34" charset="0"/>
                <a:cs typeface="Aharoni" pitchFamily="2" charset="-79"/>
              </a:rPr>
              <a:t>STARS</a:t>
            </a:r>
          </a:p>
        </p:txBody>
      </p:sp>
      <p:sp>
        <p:nvSpPr>
          <p:cNvPr id="11273" name="Rectangle 2"/>
          <p:cNvSpPr>
            <a:spLocks noChangeArrowheads="1"/>
          </p:cNvSpPr>
          <p:nvPr/>
        </p:nvSpPr>
        <p:spPr bwMode="auto">
          <a:xfrm>
            <a:off x="179388" y="692150"/>
            <a:ext cx="64357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hr-HR" altLang="sr-Latn-RS">
                <a:solidFill>
                  <a:srgbClr val="C00000"/>
                </a:solidFill>
                <a:latin typeface="BankGothic Md BT" pitchFamily="34" charset="0"/>
                <a:cs typeface="Aharoni" pitchFamily="2" charset="-79"/>
              </a:rPr>
              <a:t>Sinteza i ciljana primjena metalnih nanočestica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hr-HR" smtClean="0"/>
              <a:t>/60</a:t>
            </a:r>
            <a:endParaRPr lang="hr-HR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F06566A-C47D-4FAA-9A56-0D83D2764B99}" type="slidenum">
              <a:rPr lang="hr-HR" smtClean="0"/>
              <a:pPr>
                <a:defRPr/>
              </a:pPr>
              <a:t>10</a:t>
            </a:fld>
            <a:endParaRPr lang="hr-H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6" descr="http://www.hrzz.hr/UserDocsImages/HRZZ%20logo%204%20colo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0825" y="5013325"/>
            <a:ext cx="3744913" cy="146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TextBox 5"/>
          <p:cNvSpPr txBox="1">
            <a:spLocks noChangeArrowheads="1"/>
          </p:cNvSpPr>
          <p:nvPr/>
        </p:nvSpPr>
        <p:spPr bwMode="auto">
          <a:xfrm>
            <a:off x="107950" y="6350"/>
            <a:ext cx="2484438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hr-HR" altLang="sr-Latn-RS" sz="4800">
                <a:solidFill>
                  <a:srgbClr val="C00000"/>
                </a:solidFill>
                <a:latin typeface="BankGothic Md BT" pitchFamily="34" charset="0"/>
                <a:cs typeface="Aharoni" pitchFamily="2" charset="-79"/>
              </a:rPr>
              <a:t>STARS</a:t>
            </a:r>
          </a:p>
        </p:txBody>
      </p:sp>
      <p:sp>
        <p:nvSpPr>
          <p:cNvPr id="12292" name="Rectangle 2"/>
          <p:cNvSpPr>
            <a:spLocks noChangeArrowheads="1"/>
          </p:cNvSpPr>
          <p:nvPr/>
        </p:nvSpPr>
        <p:spPr bwMode="auto">
          <a:xfrm>
            <a:off x="179388" y="692150"/>
            <a:ext cx="64357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hr-HR" altLang="sr-Latn-RS">
                <a:solidFill>
                  <a:srgbClr val="C00000"/>
                </a:solidFill>
                <a:latin typeface="BankGothic Md BT" pitchFamily="34" charset="0"/>
                <a:cs typeface="Aharoni" pitchFamily="2" charset="-79"/>
              </a:rPr>
              <a:t>Sinteza i ciljana primjena metalnih nanočestica</a:t>
            </a:r>
          </a:p>
        </p:txBody>
      </p:sp>
      <p:sp>
        <p:nvSpPr>
          <p:cNvPr id="12293" name="Title 1"/>
          <p:cNvSpPr>
            <a:spLocks noGrp="1"/>
          </p:cNvSpPr>
          <p:nvPr>
            <p:ph type="title"/>
          </p:nvPr>
        </p:nvSpPr>
        <p:spPr>
          <a:xfrm>
            <a:off x="444500" y="1449388"/>
            <a:ext cx="8015288" cy="755650"/>
          </a:xfrm>
        </p:spPr>
        <p:txBody>
          <a:bodyPr/>
          <a:lstStyle/>
          <a:p>
            <a:r>
              <a:rPr lang="hr-HR" altLang="sr-Latn-RS" smtClean="0"/>
              <a:t>Nanočestice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279400" y="1052513"/>
            <a:ext cx="8180388" cy="9525"/>
          </a:xfrm>
          <a:prstGeom prst="line">
            <a:avLst/>
          </a:prstGeom>
          <a:ln w="12700">
            <a:solidFill>
              <a:srgbClr val="C0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hr-HR" smtClean="0"/>
              <a:t>/60</a:t>
            </a:r>
            <a:endParaRPr lang="hr-HR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F06566A-C47D-4FAA-9A56-0D83D2764B99}" type="slidenum">
              <a:rPr lang="hr-HR" smtClean="0"/>
              <a:pPr>
                <a:defRPr/>
              </a:pPr>
              <a:t>11</a:t>
            </a:fld>
            <a:endParaRPr lang="hr-H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6" descr="http://www.hrzz.hr/UserDocsImages/HRZZ%20logo%204%20color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0188" y="6092825"/>
            <a:ext cx="1206500" cy="47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TextBox 5"/>
          <p:cNvSpPr txBox="1">
            <a:spLocks noChangeArrowheads="1"/>
          </p:cNvSpPr>
          <p:nvPr/>
        </p:nvSpPr>
        <p:spPr bwMode="auto">
          <a:xfrm>
            <a:off x="107950" y="6350"/>
            <a:ext cx="2484438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hr-HR" altLang="sr-Latn-RS" sz="4800">
                <a:solidFill>
                  <a:srgbClr val="C00000"/>
                </a:solidFill>
                <a:latin typeface="BankGothic Md BT" pitchFamily="34" charset="0"/>
                <a:cs typeface="Aharoni" pitchFamily="2" charset="-79"/>
              </a:rPr>
              <a:t>STARS</a:t>
            </a:r>
          </a:p>
        </p:txBody>
      </p:sp>
      <p:sp>
        <p:nvSpPr>
          <p:cNvPr id="13316" name="Rectangle 2"/>
          <p:cNvSpPr>
            <a:spLocks noChangeArrowheads="1"/>
          </p:cNvSpPr>
          <p:nvPr/>
        </p:nvSpPr>
        <p:spPr bwMode="auto">
          <a:xfrm>
            <a:off x="179388" y="692150"/>
            <a:ext cx="64357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hr-HR" altLang="sr-Latn-RS">
                <a:solidFill>
                  <a:srgbClr val="C00000"/>
                </a:solidFill>
                <a:latin typeface="BankGothic Md BT" pitchFamily="34" charset="0"/>
                <a:cs typeface="Aharoni" pitchFamily="2" charset="-79"/>
              </a:rPr>
              <a:t>Sinteza i ciljana primjena metalnih nanočestica</a:t>
            </a:r>
          </a:p>
        </p:txBody>
      </p:sp>
      <p:sp>
        <p:nvSpPr>
          <p:cNvPr id="13317" name="Title 1"/>
          <p:cNvSpPr>
            <a:spLocks noGrp="1"/>
          </p:cNvSpPr>
          <p:nvPr>
            <p:ph type="title"/>
          </p:nvPr>
        </p:nvSpPr>
        <p:spPr>
          <a:xfrm>
            <a:off x="444500" y="1449388"/>
            <a:ext cx="8015288" cy="755650"/>
          </a:xfrm>
        </p:spPr>
        <p:txBody>
          <a:bodyPr/>
          <a:lstStyle/>
          <a:p>
            <a:r>
              <a:rPr lang="hr-HR" altLang="sr-Latn-RS" smtClean="0"/>
              <a:t>Veličina nanočestice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279400" y="1052513"/>
            <a:ext cx="8180388" cy="9525"/>
          </a:xfrm>
          <a:prstGeom prst="line">
            <a:avLst/>
          </a:prstGeom>
          <a:ln w="12700">
            <a:solidFill>
              <a:srgbClr val="C0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319" name="Pictur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95450" y="2190750"/>
            <a:ext cx="5513388" cy="346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hr-HR" smtClean="0"/>
              <a:t>/60</a:t>
            </a:r>
            <a:endParaRPr lang="hr-HR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F06566A-C47D-4FAA-9A56-0D83D2764B99}" type="slidenum">
              <a:rPr lang="hr-HR" smtClean="0"/>
              <a:pPr>
                <a:defRPr/>
              </a:pPr>
              <a:t>12</a:t>
            </a:fld>
            <a:endParaRPr lang="hr-H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6" descr="http://www.hrzz.hr/UserDocsImages/HRZZ%20logo%204%20color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0188" y="6092825"/>
            <a:ext cx="1206500" cy="47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TextBox 5"/>
          <p:cNvSpPr txBox="1">
            <a:spLocks noChangeArrowheads="1"/>
          </p:cNvSpPr>
          <p:nvPr/>
        </p:nvSpPr>
        <p:spPr bwMode="auto">
          <a:xfrm>
            <a:off x="107950" y="6350"/>
            <a:ext cx="2484438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hr-HR" altLang="sr-Latn-RS" sz="4800">
                <a:solidFill>
                  <a:srgbClr val="C00000"/>
                </a:solidFill>
                <a:latin typeface="BankGothic Md BT" pitchFamily="34" charset="0"/>
                <a:cs typeface="Aharoni" pitchFamily="2" charset="-79"/>
              </a:rPr>
              <a:t>STARS</a:t>
            </a:r>
          </a:p>
        </p:txBody>
      </p:sp>
      <p:sp>
        <p:nvSpPr>
          <p:cNvPr id="14340" name="Rectangle 2"/>
          <p:cNvSpPr>
            <a:spLocks noChangeArrowheads="1"/>
          </p:cNvSpPr>
          <p:nvPr/>
        </p:nvSpPr>
        <p:spPr bwMode="auto">
          <a:xfrm>
            <a:off x="179388" y="692150"/>
            <a:ext cx="64357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hr-HR" altLang="sr-Latn-RS">
                <a:solidFill>
                  <a:srgbClr val="C00000"/>
                </a:solidFill>
                <a:latin typeface="BankGothic Md BT" pitchFamily="34" charset="0"/>
                <a:cs typeface="Aharoni" pitchFamily="2" charset="-79"/>
              </a:rPr>
              <a:t>Sinteza i ciljana primjena metalnih nanočestica</a:t>
            </a:r>
          </a:p>
        </p:txBody>
      </p:sp>
      <p:sp>
        <p:nvSpPr>
          <p:cNvPr id="14341" name="Title 1"/>
          <p:cNvSpPr>
            <a:spLocks noGrp="1"/>
          </p:cNvSpPr>
          <p:nvPr>
            <p:ph type="title"/>
          </p:nvPr>
        </p:nvSpPr>
        <p:spPr>
          <a:xfrm>
            <a:off x="444500" y="1449388"/>
            <a:ext cx="8015288" cy="755650"/>
          </a:xfrm>
        </p:spPr>
        <p:txBody>
          <a:bodyPr/>
          <a:lstStyle/>
          <a:p>
            <a:r>
              <a:rPr lang="hr-HR" altLang="sr-Latn-RS" smtClean="0"/>
              <a:t>Veličina nanočestica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279400" y="1052513"/>
            <a:ext cx="8180388" cy="9525"/>
          </a:xfrm>
          <a:prstGeom prst="line">
            <a:avLst/>
          </a:prstGeom>
          <a:ln w="12700">
            <a:solidFill>
              <a:srgbClr val="C0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343" name="Picture 6" descr="Size-comparison-Bio-nanoparticles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63" y="2173288"/>
            <a:ext cx="9144000" cy="3894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4" name="Rectangle 8"/>
          <p:cNvSpPr>
            <a:spLocks noChangeArrowheads="1"/>
          </p:cNvSpPr>
          <p:nvPr/>
        </p:nvSpPr>
        <p:spPr bwMode="auto">
          <a:xfrm>
            <a:off x="1763713" y="6086475"/>
            <a:ext cx="12128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hr-HR" altLang="sr-Latn-RS">
                <a:solidFill>
                  <a:schemeClr val="tx2"/>
                </a:solidFill>
              </a:rPr>
              <a:t>1- 100 nm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1793875" y="6092825"/>
            <a:ext cx="1152525" cy="387350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r-HR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hr-HR" smtClean="0"/>
              <a:t>/60</a:t>
            </a:r>
            <a:endParaRPr lang="hr-HR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F06566A-C47D-4FAA-9A56-0D83D2764B99}" type="slidenum">
              <a:rPr lang="hr-HR" smtClean="0"/>
              <a:pPr>
                <a:defRPr/>
              </a:pPr>
              <a:t>13</a:t>
            </a:fld>
            <a:endParaRPr lang="hr-H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6" descr="http://www.hrzz.hr/UserDocsImages/HRZZ%20logo%204%20color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0188" y="6092825"/>
            <a:ext cx="1206500" cy="47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TextBox 5"/>
          <p:cNvSpPr txBox="1">
            <a:spLocks noChangeArrowheads="1"/>
          </p:cNvSpPr>
          <p:nvPr/>
        </p:nvSpPr>
        <p:spPr bwMode="auto">
          <a:xfrm>
            <a:off x="107950" y="6350"/>
            <a:ext cx="2484438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hr-HR" altLang="sr-Latn-RS" sz="4800">
                <a:solidFill>
                  <a:srgbClr val="C00000"/>
                </a:solidFill>
                <a:latin typeface="BankGothic Md BT" pitchFamily="34" charset="0"/>
                <a:cs typeface="Aharoni" pitchFamily="2" charset="-79"/>
              </a:rPr>
              <a:t>STARS</a:t>
            </a:r>
          </a:p>
        </p:txBody>
      </p:sp>
      <p:sp>
        <p:nvSpPr>
          <p:cNvPr id="15364" name="Rectangle 2"/>
          <p:cNvSpPr>
            <a:spLocks noChangeArrowheads="1"/>
          </p:cNvSpPr>
          <p:nvPr/>
        </p:nvSpPr>
        <p:spPr bwMode="auto">
          <a:xfrm>
            <a:off x="179388" y="692150"/>
            <a:ext cx="64357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hr-HR" altLang="sr-Latn-RS">
                <a:solidFill>
                  <a:srgbClr val="C00000"/>
                </a:solidFill>
                <a:latin typeface="BankGothic Md BT" pitchFamily="34" charset="0"/>
                <a:cs typeface="Aharoni" pitchFamily="2" charset="-79"/>
              </a:rPr>
              <a:t>Sinteza i ciljana primjena metalnih nanočestica</a:t>
            </a:r>
          </a:p>
        </p:txBody>
      </p:sp>
      <p:sp>
        <p:nvSpPr>
          <p:cNvPr id="15365" name="Title 1"/>
          <p:cNvSpPr>
            <a:spLocks noGrp="1"/>
          </p:cNvSpPr>
          <p:nvPr>
            <p:ph type="title"/>
          </p:nvPr>
        </p:nvSpPr>
        <p:spPr>
          <a:xfrm>
            <a:off x="444500" y="1449388"/>
            <a:ext cx="8015288" cy="755650"/>
          </a:xfrm>
        </p:spPr>
        <p:txBody>
          <a:bodyPr/>
          <a:lstStyle/>
          <a:p>
            <a:r>
              <a:rPr lang="hr-HR" altLang="sr-Latn-RS" smtClean="0"/>
              <a:t>Prirodne i umjetne nanočestice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279400" y="1052513"/>
            <a:ext cx="8180388" cy="9525"/>
          </a:xfrm>
          <a:prstGeom prst="line">
            <a:avLst/>
          </a:prstGeom>
          <a:ln w="12700">
            <a:solidFill>
              <a:srgbClr val="C0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367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1550" y="2376488"/>
            <a:ext cx="2736850" cy="292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8" name="Text Box 12"/>
          <p:cNvSpPr txBox="1">
            <a:spLocks noChangeArrowheads="1"/>
          </p:cNvSpPr>
          <p:nvPr/>
        </p:nvSpPr>
        <p:spPr bwMode="auto">
          <a:xfrm>
            <a:off x="755650" y="5302250"/>
            <a:ext cx="319881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hr-HR" altLang="sr-Latn-RS"/>
              <a:t>Vulkanski pepeo, aerosol </a:t>
            </a:r>
          </a:p>
          <a:p>
            <a:pPr algn="ctr" eaLnBrk="1" hangingPunct="1"/>
            <a:r>
              <a:rPr lang="hr-HR" altLang="sr-Latn-RS"/>
              <a:t>oceana, sitni pijesak i prašina</a:t>
            </a:r>
          </a:p>
        </p:txBody>
      </p:sp>
      <p:sp>
        <p:nvSpPr>
          <p:cNvPr id="15369" name="TextBox 8"/>
          <p:cNvSpPr txBox="1">
            <a:spLocks noChangeArrowheads="1"/>
          </p:cNvSpPr>
          <p:nvPr/>
        </p:nvSpPr>
        <p:spPr bwMode="auto">
          <a:xfrm>
            <a:off x="1403350" y="2566988"/>
            <a:ext cx="1852613" cy="6461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hr-HR" altLang="sr-Latn-RS"/>
              <a:t>PRIRODNE </a:t>
            </a:r>
          </a:p>
          <a:p>
            <a:pPr algn="ctr"/>
            <a:r>
              <a:rPr lang="hr-HR" altLang="sr-Latn-RS"/>
              <a:t>NANOČESTICE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hr-HR" smtClean="0"/>
              <a:t>/60</a:t>
            </a:r>
            <a:endParaRPr lang="hr-HR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F06566A-C47D-4FAA-9A56-0D83D2764B99}" type="slidenum">
              <a:rPr lang="hr-HR" smtClean="0"/>
              <a:pPr>
                <a:defRPr/>
              </a:pPr>
              <a:t>14</a:t>
            </a:fld>
            <a:endParaRPr lang="hr-H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6" descr="http://www.hrzz.hr/UserDocsImages/HRZZ%20logo%204%20color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0188" y="6092825"/>
            <a:ext cx="1206500" cy="47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TextBox 5"/>
          <p:cNvSpPr txBox="1">
            <a:spLocks noChangeArrowheads="1"/>
          </p:cNvSpPr>
          <p:nvPr/>
        </p:nvSpPr>
        <p:spPr bwMode="auto">
          <a:xfrm>
            <a:off x="107950" y="6350"/>
            <a:ext cx="2484438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hr-HR" altLang="sr-Latn-RS" sz="4800">
                <a:solidFill>
                  <a:srgbClr val="C00000"/>
                </a:solidFill>
                <a:latin typeface="BankGothic Md BT" pitchFamily="34" charset="0"/>
                <a:cs typeface="Aharoni" pitchFamily="2" charset="-79"/>
              </a:rPr>
              <a:t>STARS</a:t>
            </a:r>
          </a:p>
        </p:txBody>
      </p:sp>
      <p:sp>
        <p:nvSpPr>
          <p:cNvPr id="16388" name="Rectangle 2"/>
          <p:cNvSpPr>
            <a:spLocks noChangeArrowheads="1"/>
          </p:cNvSpPr>
          <p:nvPr/>
        </p:nvSpPr>
        <p:spPr bwMode="auto">
          <a:xfrm>
            <a:off x="179388" y="692150"/>
            <a:ext cx="64357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hr-HR" altLang="sr-Latn-RS">
                <a:solidFill>
                  <a:srgbClr val="C00000"/>
                </a:solidFill>
                <a:latin typeface="BankGothic Md BT" pitchFamily="34" charset="0"/>
                <a:cs typeface="Aharoni" pitchFamily="2" charset="-79"/>
              </a:rPr>
              <a:t>Sinteza i ciljana primjena metalnih nanočestica</a:t>
            </a:r>
          </a:p>
        </p:txBody>
      </p:sp>
      <p:sp>
        <p:nvSpPr>
          <p:cNvPr id="16389" name="Title 1"/>
          <p:cNvSpPr>
            <a:spLocks noGrp="1"/>
          </p:cNvSpPr>
          <p:nvPr>
            <p:ph type="title"/>
          </p:nvPr>
        </p:nvSpPr>
        <p:spPr>
          <a:xfrm>
            <a:off x="444500" y="1449388"/>
            <a:ext cx="8015288" cy="755650"/>
          </a:xfrm>
        </p:spPr>
        <p:txBody>
          <a:bodyPr/>
          <a:lstStyle/>
          <a:p>
            <a:r>
              <a:rPr lang="hr-HR" altLang="sr-Latn-RS" smtClean="0"/>
              <a:t>Prirodne i umjetne nanočestice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279400" y="1052513"/>
            <a:ext cx="8180388" cy="9525"/>
          </a:xfrm>
          <a:prstGeom prst="line">
            <a:avLst/>
          </a:prstGeom>
          <a:ln w="12700">
            <a:solidFill>
              <a:srgbClr val="C0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391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1550" y="2376488"/>
            <a:ext cx="2736850" cy="292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2" name="Text Box 12"/>
          <p:cNvSpPr txBox="1">
            <a:spLocks noChangeArrowheads="1"/>
          </p:cNvSpPr>
          <p:nvPr/>
        </p:nvSpPr>
        <p:spPr bwMode="auto">
          <a:xfrm>
            <a:off x="755650" y="5302250"/>
            <a:ext cx="319881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hr-HR" altLang="sr-Latn-RS"/>
              <a:t>Vulkanski pepeo, aerosol </a:t>
            </a:r>
          </a:p>
          <a:p>
            <a:pPr algn="ctr" eaLnBrk="1" hangingPunct="1"/>
            <a:r>
              <a:rPr lang="hr-HR" altLang="sr-Latn-RS"/>
              <a:t>oceana, sitni pijesak i prašina</a:t>
            </a:r>
          </a:p>
        </p:txBody>
      </p:sp>
      <p:pic>
        <p:nvPicPr>
          <p:cNvPr id="16393" name="Picture 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43438" y="2406650"/>
            <a:ext cx="2736850" cy="3614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4" name="TextBox 9"/>
          <p:cNvSpPr txBox="1">
            <a:spLocks noChangeArrowheads="1"/>
          </p:cNvSpPr>
          <p:nvPr/>
        </p:nvSpPr>
        <p:spPr bwMode="auto">
          <a:xfrm>
            <a:off x="1403350" y="2566988"/>
            <a:ext cx="1852613" cy="6461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hr-HR" altLang="sr-Latn-RS"/>
              <a:t>PRIRODNE </a:t>
            </a:r>
          </a:p>
          <a:p>
            <a:pPr algn="ctr"/>
            <a:r>
              <a:rPr lang="hr-HR" altLang="sr-Latn-RS"/>
              <a:t>NANOČESTICE</a:t>
            </a:r>
          </a:p>
        </p:txBody>
      </p:sp>
      <p:sp>
        <p:nvSpPr>
          <p:cNvPr id="16395" name="TextBox 10"/>
          <p:cNvSpPr txBox="1">
            <a:spLocks noChangeArrowheads="1"/>
          </p:cNvSpPr>
          <p:nvPr/>
        </p:nvSpPr>
        <p:spPr bwMode="auto">
          <a:xfrm>
            <a:off x="5170488" y="2636838"/>
            <a:ext cx="1662112" cy="584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hr-HR" altLang="sr-Latn-RS" sz="1600"/>
              <a:t>UMJETNE </a:t>
            </a:r>
          </a:p>
          <a:p>
            <a:pPr algn="ctr"/>
            <a:r>
              <a:rPr lang="hr-HR" altLang="sr-Latn-RS" sz="1600"/>
              <a:t>NANOČESTICE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hr-HR" smtClean="0"/>
              <a:t>/60</a:t>
            </a:r>
            <a:endParaRPr lang="hr-HR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F06566A-C47D-4FAA-9A56-0D83D2764B99}" type="slidenum">
              <a:rPr lang="hr-HR" smtClean="0"/>
              <a:pPr>
                <a:defRPr/>
              </a:pPr>
              <a:t>15</a:t>
            </a:fld>
            <a:endParaRPr lang="hr-H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6" descr="http://www.hrzz.hr/UserDocsImages/HRZZ%20logo%204%20color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0188" y="6092825"/>
            <a:ext cx="1206500" cy="47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TextBox 5"/>
          <p:cNvSpPr txBox="1">
            <a:spLocks noChangeArrowheads="1"/>
          </p:cNvSpPr>
          <p:nvPr/>
        </p:nvSpPr>
        <p:spPr bwMode="auto">
          <a:xfrm>
            <a:off x="107950" y="6350"/>
            <a:ext cx="2484438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hr-HR" altLang="sr-Latn-RS" sz="4800">
                <a:solidFill>
                  <a:srgbClr val="C00000"/>
                </a:solidFill>
                <a:latin typeface="BankGothic Md BT" pitchFamily="34" charset="0"/>
                <a:cs typeface="Aharoni" pitchFamily="2" charset="-79"/>
              </a:rPr>
              <a:t>STARS</a:t>
            </a:r>
          </a:p>
        </p:txBody>
      </p:sp>
      <p:sp>
        <p:nvSpPr>
          <p:cNvPr id="17412" name="Rectangle 2"/>
          <p:cNvSpPr>
            <a:spLocks noChangeArrowheads="1"/>
          </p:cNvSpPr>
          <p:nvPr/>
        </p:nvSpPr>
        <p:spPr bwMode="auto">
          <a:xfrm>
            <a:off x="179388" y="692150"/>
            <a:ext cx="64357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hr-HR" altLang="sr-Latn-RS">
                <a:solidFill>
                  <a:srgbClr val="C00000"/>
                </a:solidFill>
                <a:latin typeface="BankGothic Md BT" pitchFamily="34" charset="0"/>
                <a:cs typeface="Aharoni" pitchFamily="2" charset="-79"/>
              </a:rPr>
              <a:t>Sinteza i ciljana primjena metalnih nanočestica</a:t>
            </a:r>
          </a:p>
        </p:txBody>
      </p:sp>
      <p:sp>
        <p:nvSpPr>
          <p:cNvPr id="17413" name="Title 1"/>
          <p:cNvSpPr>
            <a:spLocks noGrp="1"/>
          </p:cNvSpPr>
          <p:nvPr>
            <p:ph type="title"/>
          </p:nvPr>
        </p:nvSpPr>
        <p:spPr>
          <a:xfrm>
            <a:off x="230188" y="1449388"/>
            <a:ext cx="8662987" cy="755650"/>
          </a:xfrm>
        </p:spPr>
        <p:txBody>
          <a:bodyPr/>
          <a:lstStyle/>
          <a:p>
            <a:r>
              <a:rPr lang="hr-HR" altLang="sr-Latn-RS" sz="4000" smtClean="0"/>
              <a:t>Slučajno nastale i ciljano proizvedene 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279400" y="1052513"/>
            <a:ext cx="8180388" cy="9525"/>
          </a:xfrm>
          <a:prstGeom prst="line">
            <a:avLst/>
          </a:prstGeom>
          <a:ln w="12700">
            <a:solidFill>
              <a:srgbClr val="C0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41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50963" y="2205038"/>
            <a:ext cx="3221037" cy="3497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6" name="TextBox 8"/>
          <p:cNvSpPr txBox="1">
            <a:spLocks noChangeArrowheads="1"/>
          </p:cNvSpPr>
          <p:nvPr/>
        </p:nvSpPr>
        <p:spPr bwMode="auto">
          <a:xfrm>
            <a:off x="1547813" y="2420938"/>
            <a:ext cx="2867025" cy="7381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hr-HR" altLang="sr-Latn-RS" sz="2400" b="1">
                <a:solidFill>
                  <a:srgbClr val="008080"/>
                </a:solidFill>
              </a:rPr>
              <a:t> Slučajno  nastale </a:t>
            </a:r>
          </a:p>
          <a:p>
            <a:pPr algn="ctr"/>
            <a:r>
              <a:rPr lang="hr-HR" altLang="sr-Latn-RS"/>
              <a:t>mnogo varijabli</a:t>
            </a:r>
          </a:p>
        </p:txBody>
      </p:sp>
      <p:pic>
        <p:nvPicPr>
          <p:cNvPr id="17417" name="Picture 9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47813" y="3175000"/>
            <a:ext cx="1584325" cy="614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8" name="TextBox 10"/>
          <p:cNvSpPr txBox="1">
            <a:spLocks noChangeArrowheads="1"/>
          </p:cNvSpPr>
          <p:nvPr/>
        </p:nvSpPr>
        <p:spPr bwMode="auto">
          <a:xfrm>
            <a:off x="1763713" y="5157788"/>
            <a:ext cx="2224087" cy="3683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hr-HR" altLang="sr-Latn-RS"/>
              <a:t>Razni elementi        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hr-HR" smtClean="0"/>
              <a:t>/60</a:t>
            </a:r>
            <a:endParaRPr lang="hr-HR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F06566A-C47D-4FAA-9A56-0D83D2764B99}" type="slidenum">
              <a:rPr lang="hr-HR" smtClean="0"/>
              <a:pPr>
                <a:defRPr/>
              </a:pPr>
              <a:t>16</a:t>
            </a:fld>
            <a:endParaRPr lang="hr-H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6" descr="http://www.hrzz.hr/UserDocsImages/HRZZ%20logo%204%20color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0188" y="6092825"/>
            <a:ext cx="1206500" cy="47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TextBox 5"/>
          <p:cNvSpPr txBox="1">
            <a:spLocks noChangeArrowheads="1"/>
          </p:cNvSpPr>
          <p:nvPr/>
        </p:nvSpPr>
        <p:spPr bwMode="auto">
          <a:xfrm>
            <a:off x="107950" y="6350"/>
            <a:ext cx="2484438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hr-HR" altLang="sr-Latn-RS" sz="4800">
                <a:solidFill>
                  <a:srgbClr val="C00000"/>
                </a:solidFill>
                <a:latin typeface="BankGothic Md BT" pitchFamily="34" charset="0"/>
                <a:cs typeface="Aharoni" pitchFamily="2" charset="-79"/>
              </a:rPr>
              <a:t>STARS</a:t>
            </a:r>
          </a:p>
        </p:txBody>
      </p:sp>
      <p:sp>
        <p:nvSpPr>
          <p:cNvPr id="18436" name="Rectangle 2"/>
          <p:cNvSpPr>
            <a:spLocks noChangeArrowheads="1"/>
          </p:cNvSpPr>
          <p:nvPr/>
        </p:nvSpPr>
        <p:spPr bwMode="auto">
          <a:xfrm>
            <a:off x="179388" y="692150"/>
            <a:ext cx="64357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hr-HR" altLang="sr-Latn-RS">
                <a:solidFill>
                  <a:srgbClr val="C00000"/>
                </a:solidFill>
                <a:latin typeface="BankGothic Md BT" pitchFamily="34" charset="0"/>
                <a:cs typeface="Aharoni" pitchFamily="2" charset="-79"/>
              </a:rPr>
              <a:t>Sinteza i ciljana primjena metalnih nanočestica</a:t>
            </a:r>
          </a:p>
        </p:txBody>
      </p:sp>
      <p:sp>
        <p:nvSpPr>
          <p:cNvPr id="18437" name="Title 1"/>
          <p:cNvSpPr>
            <a:spLocks noGrp="1"/>
          </p:cNvSpPr>
          <p:nvPr>
            <p:ph type="title"/>
          </p:nvPr>
        </p:nvSpPr>
        <p:spPr>
          <a:xfrm>
            <a:off x="230188" y="1449388"/>
            <a:ext cx="8662987" cy="755650"/>
          </a:xfrm>
        </p:spPr>
        <p:txBody>
          <a:bodyPr/>
          <a:lstStyle/>
          <a:p>
            <a:r>
              <a:rPr lang="hr-HR" altLang="sr-Latn-RS" sz="4000" smtClean="0"/>
              <a:t>Slučajno nastale i ciljano proizvedene 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279400" y="1052513"/>
            <a:ext cx="8180388" cy="9525"/>
          </a:xfrm>
          <a:prstGeom prst="line">
            <a:avLst/>
          </a:prstGeom>
          <a:ln w="12700">
            <a:solidFill>
              <a:srgbClr val="C0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439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50963" y="2205038"/>
            <a:ext cx="6624637" cy="3497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40" name="TextBox 8"/>
          <p:cNvSpPr txBox="1">
            <a:spLocks noChangeArrowheads="1"/>
          </p:cNvSpPr>
          <p:nvPr/>
        </p:nvSpPr>
        <p:spPr bwMode="auto">
          <a:xfrm>
            <a:off x="1547813" y="2420938"/>
            <a:ext cx="2867025" cy="7381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hr-HR" altLang="sr-Latn-RS" sz="2400" b="1">
                <a:solidFill>
                  <a:srgbClr val="008080"/>
                </a:solidFill>
              </a:rPr>
              <a:t> Slučajno  nastale </a:t>
            </a:r>
          </a:p>
          <a:p>
            <a:pPr algn="ctr"/>
            <a:r>
              <a:rPr lang="hr-HR" altLang="sr-Latn-RS"/>
              <a:t>mnogo varijabli</a:t>
            </a:r>
          </a:p>
        </p:txBody>
      </p:sp>
      <p:pic>
        <p:nvPicPr>
          <p:cNvPr id="18441" name="Picture 8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5156"/>
          <a:stretch>
            <a:fillRect/>
          </a:stretch>
        </p:blipFill>
        <p:spPr bwMode="auto">
          <a:xfrm>
            <a:off x="4716463" y="2420938"/>
            <a:ext cx="2951162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42" name="TextBox 10"/>
          <p:cNvSpPr txBox="1">
            <a:spLocks noChangeArrowheads="1"/>
          </p:cNvSpPr>
          <p:nvPr/>
        </p:nvSpPr>
        <p:spPr bwMode="auto">
          <a:xfrm>
            <a:off x="5867400" y="3357563"/>
            <a:ext cx="1698625" cy="3683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hr-HR" altLang="sr-Latn-RS"/>
              <a:t>Jezgra/omotač</a:t>
            </a:r>
          </a:p>
        </p:txBody>
      </p:sp>
      <p:sp>
        <p:nvSpPr>
          <p:cNvPr id="18443" name="TextBox 11"/>
          <p:cNvSpPr txBox="1">
            <a:spLocks noChangeArrowheads="1"/>
          </p:cNvSpPr>
          <p:nvPr/>
        </p:nvSpPr>
        <p:spPr bwMode="auto">
          <a:xfrm>
            <a:off x="5364163" y="3068638"/>
            <a:ext cx="1697037" cy="3698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hr-HR" altLang="sr-Latn-RS">
                <a:solidFill>
                  <a:schemeClr val="bg1"/>
                </a:solidFill>
              </a:rPr>
              <a:t>Jezgra/omotač</a:t>
            </a:r>
          </a:p>
        </p:txBody>
      </p:sp>
      <p:sp>
        <p:nvSpPr>
          <p:cNvPr id="18444" name="TextBox 12"/>
          <p:cNvSpPr txBox="1">
            <a:spLocks noChangeArrowheads="1"/>
          </p:cNvSpPr>
          <p:nvPr/>
        </p:nvSpPr>
        <p:spPr bwMode="auto">
          <a:xfrm>
            <a:off x="6443663" y="3933825"/>
            <a:ext cx="1173162" cy="6461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hr-HR" altLang="sr-Latn-RS"/>
              <a:t>Organski </a:t>
            </a:r>
          </a:p>
          <a:p>
            <a:r>
              <a:rPr lang="hr-HR" altLang="sr-Latn-RS"/>
              <a:t>omotač</a:t>
            </a:r>
          </a:p>
        </p:txBody>
      </p:sp>
      <p:sp>
        <p:nvSpPr>
          <p:cNvPr id="18445" name="TextBox 14"/>
          <p:cNvSpPr txBox="1">
            <a:spLocks noChangeArrowheads="1"/>
          </p:cNvSpPr>
          <p:nvPr/>
        </p:nvSpPr>
        <p:spPr bwMode="auto">
          <a:xfrm>
            <a:off x="1763713" y="5157788"/>
            <a:ext cx="2224087" cy="3683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hr-HR" altLang="sr-Latn-RS"/>
              <a:t>Razni elementi        </a:t>
            </a:r>
          </a:p>
        </p:txBody>
      </p:sp>
      <p:pic>
        <p:nvPicPr>
          <p:cNvPr id="18446" name="Picture 9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47813" y="3175000"/>
            <a:ext cx="1584325" cy="614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hr-HR" smtClean="0"/>
              <a:t>/60</a:t>
            </a:r>
            <a:endParaRPr lang="hr-HR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F06566A-C47D-4FAA-9A56-0D83D2764B99}" type="slidenum">
              <a:rPr lang="hr-HR" smtClean="0"/>
              <a:pPr>
                <a:defRPr/>
              </a:pPr>
              <a:t>17</a:t>
            </a:fld>
            <a:endParaRPr lang="hr-H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6" descr="http://www.hrzz.hr/UserDocsImages/HRZZ%20logo%204%20color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0188" y="6092825"/>
            <a:ext cx="1206500" cy="47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TextBox 5"/>
          <p:cNvSpPr txBox="1">
            <a:spLocks noChangeArrowheads="1"/>
          </p:cNvSpPr>
          <p:nvPr/>
        </p:nvSpPr>
        <p:spPr bwMode="auto">
          <a:xfrm>
            <a:off x="107950" y="6350"/>
            <a:ext cx="2484438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hr-HR" altLang="sr-Latn-RS" sz="4800">
                <a:solidFill>
                  <a:srgbClr val="C00000"/>
                </a:solidFill>
                <a:latin typeface="BankGothic Md BT" pitchFamily="34" charset="0"/>
                <a:cs typeface="Aharoni" pitchFamily="2" charset="-79"/>
              </a:rPr>
              <a:t>STARS</a:t>
            </a:r>
          </a:p>
        </p:txBody>
      </p:sp>
      <p:sp>
        <p:nvSpPr>
          <p:cNvPr id="19460" name="Rectangle 2"/>
          <p:cNvSpPr>
            <a:spLocks noChangeArrowheads="1"/>
          </p:cNvSpPr>
          <p:nvPr/>
        </p:nvSpPr>
        <p:spPr bwMode="auto">
          <a:xfrm>
            <a:off x="179388" y="692150"/>
            <a:ext cx="64357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hr-HR" altLang="sr-Latn-RS">
                <a:solidFill>
                  <a:srgbClr val="C00000"/>
                </a:solidFill>
                <a:latin typeface="BankGothic Md BT" pitchFamily="34" charset="0"/>
                <a:cs typeface="Aharoni" pitchFamily="2" charset="-79"/>
              </a:rPr>
              <a:t>Sinteza i ciljana primjena metalnih nanočestica</a:t>
            </a:r>
          </a:p>
        </p:txBody>
      </p:sp>
      <p:sp>
        <p:nvSpPr>
          <p:cNvPr id="19461" name="Title 1"/>
          <p:cNvSpPr>
            <a:spLocks noGrp="1"/>
          </p:cNvSpPr>
          <p:nvPr>
            <p:ph type="title"/>
          </p:nvPr>
        </p:nvSpPr>
        <p:spPr>
          <a:xfrm>
            <a:off x="444500" y="1449388"/>
            <a:ext cx="8015288" cy="755650"/>
          </a:xfrm>
        </p:spPr>
        <p:txBody>
          <a:bodyPr/>
          <a:lstStyle/>
          <a:p>
            <a:r>
              <a:rPr lang="hr-HR" altLang="sr-Latn-RS" smtClean="0"/>
              <a:t>Primjena nanočestica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279400" y="1052513"/>
            <a:ext cx="8180388" cy="9525"/>
          </a:xfrm>
          <a:prstGeom prst="line">
            <a:avLst/>
          </a:prstGeom>
          <a:ln w="12700">
            <a:solidFill>
              <a:srgbClr val="C0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463" name="Picture 5" descr="nanoparticles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79613" y="2214563"/>
            <a:ext cx="4451350" cy="445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hr-HR" smtClean="0"/>
              <a:t>/60</a:t>
            </a:r>
            <a:endParaRPr lang="hr-HR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F06566A-C47D-4FAA-9A56-0D83D2764B99}" type="slidenum">
              <a:rPr lang="hr-HR" smtClean="0"/>
              <a:pPr>
                <a:defRPr/>
              </a:pPr>
              <a:t>18</a:t>
            </a:fld>
            <a:endParaRPr lang="hr-H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6" descr="http://www.hrzz.hr/UserDocsImages/HRZZ%20logo%204%20color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0188" y="6092825"/>
            <a:ext cx="1206500" cy="47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TextBox 5"/>
          <p:cNvSpPr txBox="1">
            <a:spLocks noChangeArrowheads="1"/>
          </p:cNvSpPr>
          <p:nvPr/>
        </p:nvSpPr>
        <p:spPr bwMode="auto">
          <a:xfrm>
            <a:off x="107950" y="6350"/>
            <a:ext cx="2484438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hr-HR" altLang="sr-Latn-RS" sz="4800">
                <a:solidFill>
                  <a:srgbClr val="C00000"/>
                </a:solidFill>
                <a:latin typeface="BankGothic Md BT" pitchFamily="34" charset="0"/>
                <a:cs typeface="Aharoni" pitchFamily="2" charset="-79"/>
              </a:rPr>
              <a:t>STARS</a:t>
            </a:r>
          </a:p>
        </p:txBody>
      </p:sp>
      <p:sp>
        <p:nvSpPr>
          <p:cNvPr id="20484" name="Rectangle 2"/>
          <p:cNvSpPr>
            <a:spLocks noChangeArrowheads="1"/>
          </p:cNvSpPr>
          <p:nvPr/>
        </p:nvSpPr>
        <p:spPr bwMode="auto">
          <a:xfrm>
            <a:off x="179388" y="692150"/>
            <a:ext cx="64357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hr-HR" altLang="sr-Latn-RS">
                <a:solidFill>
                  <a:srgbClr val="C00000"/>
                </a:solidFill>
                <a:latin typeface="BankGothic Md BT" pitchFamily="34" charset="0"/>
                <a:cs typeface="Aharoni" pitchFamily="2" charset="-79"/>
              </a:rPr>
              <a:t>Sinteza i ciljana primjena metalnih nanočestica</a:t>
            </a:r>
          </a:p>
        </p:txBody>
      </p:sp>
      <p:sp>
        <p:nvSpPr>
          <p:cNvPr id="20485" name="Title 1"/>
          <p:cNvSpPr>
            <a:spLocks noGrp="1"/>
          </p:cNvSpPr>
          <p:nvPr>
            <p:ph type="title"/>
          </p:nvPr>
        </p:nvSpPr>
        <p:spPr>
          <a:xfrm>
            <a:off x="230188" y="1449388"/>
            <a:ext cx="8662987" cy="755650"/>
          </a:xfrm>
        </p:spPr>
        <p:txBody>
          <a:bodyPr/>
          <a:lstStyle/>
          <a:p>
            <a:r>
              <a:rPr lang="hr-HR" altLang="sr-Latn-RS" sz="4000" smtClean="0"/>
              <a:t>Zašto nanočestice na polimerima?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279400" y="1052513"/>
            <a:ext cx="8180388" cy="9525"/>
          </a:xfrm>
          <a:prstGeom prst="line">
            <a:avLst/>
          </a:prstGeom>
          <a:ln w="12700">
            <a:solidFill>
              <a:srgbClr val="C0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487" name="Picture 2" descr="Slikovni rezultat za WH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97250" y="2924175"/>
            <a:ext cx="2143125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hr-HR" smtClean="0"/>
              <a:t>/60</a:t>
            </a:r>
            <a:endParaRPr lang="hr-HR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F06566A-C47D-4FAA-9A56-0D83D2764B99}" type="slidenum">
              <a:rPr lang="hr-HR" smtClean="0"/>
              <a:pPr>
                <a:defRPr/>
              </a:pPr>
              <a:t>19</a:t>
            </a:fld>
            <a:endParaRPr lang="hr-H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6" descr="http://www.hrzz.hr/UserDocsImages/HRZZ%20logo%204%20color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0188" y="6092825"/>
            <a:ext cx="1206500" cy="47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TextBox 5"/>
          <p:cNvSpPr txBox="1">
            <a:spLocks noChangeArrowheads="1"/>
          </p:cNvSpPr>
          <p:nvPr/>
        </p:nvSpPr>
        <p:spPr bwMode="auto">
          <a:xfrm>
            <a:off x="107950" y="6350"/>
            <a:ext cx="2484438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hr-HR" altLang="sr-Latn-RS" sz="4800">
                <a:solidFill>
                  <a:srgbClr val="C00000"/>
                </a:solidFill>
                <a:latin typeface="BankGothic Md BT" pitchFamily="34" charset="0"/>
                <a:cs typeface="Aharoni" pitchFamily="2" charset="-79"/>
              </a:rPr>
              <a:t>STARS</a:t>
            </a:r>
          </a:p>
        </p:txBody>
      </p:sp>
      <p:sp>
        <p:nvSpPr>
          <p:cNvPr id="3076" name="Rectangle 2"/>
          <p:cNvSpPr>
            <a:spLocks noChangeArrowheads="1"/>
          </p:cNvSpPr>
          <p:nvPr/>
        </p:nvSpPr>
        <p:spPr bwMode="auto">
          <a:xfrm>
            <a:off x="179388" y="692150"/>
            <a:ext cx="64357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hr-HR" altLang="sr-Latn-RS">
                <a:solidFill>
                  <a:srgbClr val="C00000"/>
                </a:solidFill>
                <a:latin typeface="BankGothic Md BT" pitchFamily="34" charset="0"/>
                <a:cs typeface="Aharoni" pitchFamily="2" charset="-79"/>
              </a:rPr>
              <a:t>Sinteza i ciljana primjena metalnih nanočestica</a:t>
            </a:r>
          </a:p>
        </p:txBody>
      </p:sp>
      <p:sp>
        <p:nvSpPr>
          <p:cNvPr id="3077" name="Title 1"/>
          <p:cNvSpPr>
            <a:spLocks noGrp="1"/>
          </p:cNvSpPr>
          <p:nvPr>
            <p:ph type="title"/>
          </p:nvPr>
        </p:nvSpPr>
        <p:spPr>
          <a:xfrm>
            <a:off x="444500" y="1449388"/>
            <a:ext cx="8015288" cy="755650"/>
          </a:xfrm>
        </p:spPr>
        <p:txBody>
          <a:bodyPr/>
          <a:lstStyle/>
          <a:p>
            <a:r>
              <a:rPr lang="hr-HR" altLang="sr-Latn-RS" smtClean="0"/>
              <a:t>Sadržaj</a:t>
            </a:r>
          </a:p>
        </p:txBody>
      </p:sp>
      <p:sp>
        <p:nvSpPr>
          <p:cNvPr id="3078" name="Content Placeholder 2"/>
          <p:cNvSpPr>
            <a:spLocks noGrp="1"/>
          </p:cNvSpPr>
          <p:nvPr>
            <p:ph idx="1"/>
          </p:nvPr>
        </p:nvSpPr>
        <p:spPr>
          <a:xfrm>
            <a:off x="250825" y="2420938"/>
            <a:ext cx="8229600" cy="3311525"/>
          </a:xfrm>
        </p:spPr>
        <p:txBody>
          <a:bodyPr/>
          <a:lstStyle/>
          <a:p>
            <a:r>
              <a:rPr lang="hr-HR" altLang="sr-Latn-RS" smtClean="0"/>
              <a:t>Aktivna ambalaža</a:t>
            </a:r>
          </a:p>
          <a:p>
            <a:r>
              <a:rPr lang="hr-HR" altLang="sr-Latn-RS" smtClean="0"/>
              <a:t>Biopolimeri</a:t>
            </a:r>
          </a:p>
          <a:p>
            <a:r>
              <a:rPr lang="hr-HR" altLang="sr-Latn-RS" smtClean="0"/>
              <a:t>Nanočestice</a:t>
            </a:r>
          </a:p>
          <a:p>
            <a:r>
              <a:rPr lang="hr-HR" altLang="sr-Latn-RS" smtClean="0"/>
              <a:t>Zaštita ljudskog zdravlja ili zarada</a:t>
            </a:r>
          </a:p>
          <a:p>
            <a:r>
              <a:rPr lang="hr-HR" altLang="sr-Latn-RS" smtClean="0"/>
              <a:t>Suradnja Sveučilišta i industrije – formulacija novih antimikrobnih polimera</a:t>
            </a:r>
          </a:p>
          <a:p>
            <a:endParaRPr lang="hr-HR" altLang="sr-Latn-RS" smtClean="0"/>
          </a:p>
        </p:txBody>
      </p:sp>
      <p:cxnSp>
        <p:nvCxnSpPr>
          <p:cNvPr id="8" name="Straight Connector 7"/>
          <p:cNvCxnSpPr/>
          <p:nvPr/>
        </p:nvCxnSpPr>
        <p:spPr>
          <a:xfrm>
            <a:off x="279400" y="1052513"/>
            <a:ext cx="8180388" cy="9525"/>
          </a:xfrm>
          <a:prstGeom prst="line">
            <a:avLst/>
          </a:prstGeom>
          <a:ln w="12700">
            <a:solidFill>
              <a:srgbClr val="C0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hr-HR" smtClean="0"/>
              <a:t>/60</a:t>
            </a:r>
            <a:endParaRPr lang="hr-HR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F06566A-C47D-4FAA-9A56-0D83D2764B99}" type="slidenum">
              <a:rPr lang="hr-HR" smtClean="0"/>
              <a:pPr>
                <a:defRPr/>
              </a:pPr>
              <a:t>2</a:t>
            </a:fld>
            <a:endParaRPr lang="hr-H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6" descr="http://www.hrzz.hr/UserDocsImages/HRZZ%20logo%204%20color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0188" y="6092825"/>
            <a:ext cx="1206500" cy="47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7" name="TextBox 5"/>
          <p:cNvSpPr txBox="1">
            <a:spLocks noChangeArrowheads="1"/>
          </p:cNvSpPr>
          <p:nvPr/>
        </p:nvSpPr>
        <p:spPr bwMode="auto">
          <a:xfrm>
            <a:off x="107950" y="6350"/>
            <a:ext cx="2484438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hr-HR" altLang="sr-Latn-RS" sz="4800">
                <a:solidFill>
                  <a:srgbClr val="C00000"/>
                </a:solidFill>
                <a:latin typeface="BankGothic Md BT" pitchFamily="34" charset="0"/>
                <a:cs typeface="Aharoni" pitchFamily="2" charset="-79"/>
              </a:rPr>
              <a:t>STARS</a:t>
            </a:r>
          </a:p>
        </p:txBody>
      </p:sp>
      <p:sp>
        <p:nvSpPr>
          <p:cNvPr id="21508" name="Rectangle 2"/>
          <p:cNvSpPr>
            <a:spLocks noChangeArrowheads="1"/>
          </p:cNvSpPr>
          <p:nvPr/>
        </p:nvSpPr>
        <p:spPr bwMode="auto">
          <a:xfrm>
            <a:off x="179388" y="692150"/>
            <a:ext cx="64357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hr-HR" altLang="sr-Latn-RS">
                <a:solidFill>
                  <a:srgbClr val="C00000"/>
                </a:solidFill>
                <a:latin typeface="BankGothic Md BT" pitchFamily="34" charset="0"/>
                <a:cs typeface="Aharoni" pitchFamily="2" charset="-79"/>
              </a:rPr>
              <a:t>Sinteza i ciljana primjena metalnih nanočestica</a:t>
            </a:r>
          </a:p>
        </p:txBody>
      </p:sp>
      <p:sp>
        <p:nvSpPr>
          <p:cNvPr id="21509" name="Title 1"/>
          <p:cNvSpPr>
            <a:spLocks noGrp="1"/>
          </p:cNvSpPr>
          <p:nvPr>
            <p:ph type="title"/>
          </p:nvPr>
        </p:nvSpPr>
        <p:spPr>
          <a:xfrm>
            <a:off x="230188" y="1449388"/>
            <a:ext cx="8662987" cy="755650"/>
          </a:xfrm>
        </p:spPr>
        <p:txBody>
          <a:bodyPr/>
          <a:lstStyle/>
          <a:p>
            <a:r>
              <a:rPr lang="hr-HR" altLang="sr-Latn-RS" sz="4000" smtClean="0"/>
              <a:t>Zašto nanočestice na polimerima?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279400" y="1052513"/>
            <a:ext cx="8180388" cy="9525"/>
          </a:xfrm>
          <a:prstGeom prst="line">
            <a:avLst/>
          </a:prstGeom>
          <a:ln w="12700">
            <a:solidFill>
              <a:srgbClr val="C0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511" name="Picture 2" descr="Slikovni rezultat za WH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97250" y="2924175"/>
            <a:ext cx="2143125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Straight Arrow Connector 8"/>
          <p:cNvCxnSpPr/>
          <p:nvPr/>
        </p:nvCxnSpPr>
        <p:spPr>
          <a:xfrm flipH="1">
            <a:off x="2771775" y="2281238"/>
            <a:ext cx="865188" cy="8636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18912" y="3222624"/>
            <a:ext cx="3710247" cy="954107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1" hangingPunct="1">
              <a:defRPr/>
            </a:pPr>
            <a:r>
              <a:rPr lang="hr-HR" sz="2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Razvoj </a:t>
            </a:r>
          </a:p>
          <a:p>
            <a:pPr algn="ctr" eaLnBrk="1" hangingPunct="1">
              <a:defRPr/>
            </a:pPr>
            <a:r>
              <a:rPr lang="hr-HR" sz="2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NOVIH MATERIJALA</a:t>
            </a:r>
            <a:endParaRPr lang="en-US" sz="28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hr-HR" smtClean="0"/>
              <a:t>/60</a:t>
            </a:r>
            <a:endParaRPr lang="hr-HR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F06566A-C47D-4FAA-9A56-0D83D2764B99}" type="slidenum">
              <a:rPr lang="hr-HR" smtClean="0"/>
              <a:pPr>
                <a:defRPr/>
              </a:pPr>
              <a:t>20</a:t>
            </a:fld>
            <a:endParaRPr lang="hr-H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6" descr="http://www.hrzz.hr/UserDocsImages/HRZZ%20logo%204%20color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0188" y="6092825"/>
            <a:ext cx="1206500" cy="47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TextBox 5"/>
          <p:cNvSpPr txBox="1">
            <a:spLocks noChangeArrowheads="1"/>
          </p:cNvSpPr>
          <p:nvPr/>
        </p:nvSpPr>
        <p:spPr bwMode="auto">
          <a:xfrm>
            <a:off x="107950" y="6350"/>
            <a:ext cx="2484438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hr-HR" altLang="sr-Latn-RS" sz="4800">
                <a:solidFill>
                  <a:srgbClr val="C00000"/>
                </a:solidFill>
                <a:latin typeface="BankGothic Md BT" pitchFamily="34" charset="0"/>
                <a:cs typeface="Aharoni" pitchFamily="2" charset="-79"/>
              </a:rPr>
              <a:t>STARS</a:t>
            </a:r>
          </a:p>
        </p:txBody>
      </p:sp>
      <p:sp>
        <p:nvSpPr>
          <p:cNvPr id="22532" name="Rectangle 2"/>
          <p:cNvSpPr>
            <a:spLocks noChangeArrowheads="1"/>
          </p:cNvSpPr>
          <p:nvPr/>
        </p:nvSpPr>
        <p:spPr bwMode="auto">
          <a:xfrm>
            <a:off x="179388" y="692150"/>
            <a:ext cx="64357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hr-HR" altLang="sr-Latn-RS">
                <a:solidFill>
                  <a:srgbClr val="C00000"/>
                </a:solidFill>
                <a:latin typeface="BankGothic Md BT" pitchFamily="34" charset="0"/>
                <a:cs typeface="Aharoni" pitchFamily="2" charset="-79"/>
              </a:rPr>
              <a:t>Sinteza i ciljana primjena metalnih nanočestica</a:t>
            </a:r>
          </a:p>
        </p:txBody>
      </p:sp>
      <p:sp>
        <p:nvSpPr>
          <p:cNvPr id="22533" name="Title 1"/>
          <p:cNvSpPr>
            <a:spLocks noGrp="1"/>
          </p:cNvSpPr>
          <p:nvPr>
            <p:ph type="title"/>
          </p:nvPr>
        </p:nvSpPr>
        <p:spPr>
          <a:xfrm>
            <a:off x="230188" y="1449388"/>
            <a:ext cx="8662987" cy="755650"/>
          </a:xfrm>
        </p:spPr>
        <p:txBody>
          <a:bodyPr/>
          <a:lstStyle/>
          <a:p>
            <a:r>
              <a:rPr lang="hr-HR" altLang="sr-Latn-RS" sz="4000" smtClean="0"/>
              <a:t>Zašto nanočestice na polimerima?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279400" y="1052513"/>
            <a:ext cx="8180388" cy="9525"/>
          </a:xfrm>
          <a:prstGeom prst="line">
            <a:avLst/>
          </a:prstGeom>
          <a:ln w="12700">
            <a:solidFill>
              <a:srgbClr val="C0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535" name="Picture 2" descr="Slikovni rezultat za WH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97250" y="2924175"/>
            <a:ext cx="2143125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Straight Arrow Connector 8"/>
          <p:cNvCxnSpPr/>
          <p:nvPr/>
        </p:nvCxnSpPr>
        <p:spPr>
          <a:xfrm flipH="1">
            <a:off x="2771775" y="2281238"/>
            <a:ext cx="865188" cy="8636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18912" y="3222624"/>
            <a:ext cx="3710247" cy="954107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1" hangingPunct="1">
              <a:defRPr/>
            </a:pPr>
            <a:r>
              <a:rPr lang="hr-HR" sz="2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Razvoj </a:t>
            </a:r>
          </a:p>
          <a:p>
            <a:pPr algn="ctr" eaLnBrk="1" hangingPunct="1">
              <a:defRPr/>
            </a:pPr>
            <a:r>
              <a:rPr lang="hr-HR" sz="2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NOVIH MATERIJALA</a:t>
            </a:r>
            <a:endParaRPr lang="en-US" sz="28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4621213" y="2281238"/>
            <a:ext cx="1511300" cy="230505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3757740" y="4833868"/>
            <a:ext cx="5458546" cy="954107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1" hangingPunct="1">
              <a:defRPr/>
            </a:pPr>
            <a:r>
              <a:rPr lang="hr-HR" sz="2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Poboljšavanje funkcionalnosti </a:t>
            </a:r>
          </a:p>
          <a:p>
            <a:pPr algn="ctr" eaLnBrk="1" hangingPunct="1">
              <a:defRPr/>
            </a:pPr>
            <a:r>
              <a:rPr lang="hr-HR" sz="2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POSTOJEĆIH MATERIALA</a:t>
            </a:r>
            <a:endParaRPr lang="en-US" sz="28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hr-HR" smtClean="0"/>
              <a:t>/60</a:t>
            </a:r>
            <a:endParaRPr lang="hr-HR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F06566A-C47D-4FAA-9A56-0D83D2764B99}" type="slidenum">
              <a:rPr lang="hr-HR" smtClean="0"/>
              <a:pPr>
                <a:defRPr/>
              </a:pPr>
              <a:t>21</a:t>
            </a:fld>
            <a:endParaRPr lang="hr-H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6" descr="http://www.hrzz.hr/UserDocsImages/HRZZ%20logo%204%20color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0188" y="6092825"/>
            <a:ext cx="1206500" cy="47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5" name="TextBox 5"/>
          <p:cNvSpPr txBox="1">
            <a:spLocks noChangeArrowheads="1"/>
          </p:cNvSpPr>
          <p:nvPr/>
        </p:nvSpPr>
        <p:spPr bwMode="auto">
          <a:xfrm>
            <a:off x="107950" y="6350"/>
            <a:ext cx="2484438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hr-HR" altLang="sr-Latn-RS" sz="4800">
                <a:solidFill>
                  <a:srgbClr val="C00000"/>
                </a:solidFill>
                <a:latin typeface="BankGothic Md BT" pitchFamily="34" charset="0"/>
                <a:cs typeface="Aharoni" pitchFamily="2" charset="-79"/>
              </a:rPr>
              <a:t>STARS</a:t>
            </a:r>
          </a:p>
        </p:txBody>
      </p:sp>
      <p:sp>
        <p:nvSpPr>
          <p:cNvPr id="23556" name="Rectangle 2"/>
          <p:cNvSpPr>
            <a:spLocks noChangeArrowheads="1"/>
          </p:cNvSpPr>
          <p:nvPr/>
        </p:nvSpPr>
        <p:spPr bwMode="auto">
          <a:xfrm>
            <a:off x="179388" y="692150"/>
            <a:ext cx="64357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hr-HR" altLang="sr-Latn-RS">
                <a:solidFill>
                  <a:srgbClr val="C00000"/>
                </a:solidFill>
                <a:latin typeface="BankGothic Md BT" pitchFamily="34" charset="0"/>
                <a:cs typeface="Aharoni" pitchFamily="2" charset="-79"/>
              </a:rPr>
              <a:t>Sinteza i ciljana primjena metalnih nanočestica</a:t>
            </a:r>
          </a:p>
        </p:txBody>
      </p:sp>
      <p:sp>
        <p:nvSpPr>
          <p:cNvPr id="23557" name="Title 1"/>
          <p:cNvSpPr>
            <a:spLocks noGrp="1"/>
          </p:cNvSpPr>
          <p:nvPr>
            <p:ph type="title"/>
          </p:nvPr>
        </p:nvSpPr>
        <p:spPr>
          <a:xfrm>
            <a:off x="230188" y="1449388"/>
            <a:ext cx="8662987" cy="755650"/>
          </a:xfrm>
        </p:spPr>
        <p:txBody>
          <a:bodyPr/>
          <a:lstStyle/>
          <a:p>
            <a:r>
              <a:rPr lang="hr-HR" altLang="sr-Latn-RS" sz="4000" smtClean="0"/>
              <a:t>Nova svojstva materijala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279400" y="1052513"/>
            <a:ext cx="8180388" cy="9525"/>
          </a:xfrm>
          <a:prstGeom prst="line">
            <a:avLst/>
          </a:prstGeom>
          <a:ln w="12700">
            <a:solidFill>
              <a:srgbClr val="C0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1350963" y="2397125"/>
            <a:ext cx="6921500" cy="3916363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>
              <a:defRPr/>
            </a:pPr>
            <a:r>
              <a:rPr lang="hr-HR" altLang="sr-Latn-RS" sz="3000" kern="0" smtClean="0"/>
              <a:t>Antimikrobna, antibakterijska</a:t>
            </a:r>
          </a:p>
          <a:p>
            <a:pPr eaLnBrk="1" hangingPunct="1">
              <a:defRPr/>
            </a:pPr>
            <a:r>
              <a:rPr lang="hr-HR" altLang="sr-Latn-RS" sz="3000" kern="0" smtClean="0"/>
              <a:t>Antistatična</a:t>
            </a:r>
          </a:p>
          <a:p>
            <a:pPr eaLnBrk="1" hangingPunct="1">
              <a:defRPr/>
            </a:pPr>
            <a:r>
              <a:rPr lang="hr-HR" altLang="sr-Latn-RS" sz="3000" kern="0" smtClean="0"/>
              <a:t>Otpornost na gužvanje    </a:t>
            </a:r>
          </a:p>
          <a:p>
            <a:pPr eaLnBrk="1" hangingPunct="1">
              <a:defRPr/>
            </a:pPr>
            <a:r>
              <a:rPr lang="hr-HR" altLang="sr-Latn-RS" sz="3000" kern="0" smtClean="0"/>
              <a:t>Otpornost na vlagu</a:t>
            </a:r>
          </a:p>
          <a:p>
            <a:pPr eaLnBrk="1" hangingPunct="1">
              <a:defRPr/>
            </a:pPr>
            <a:r>
              <a:rPr lang="hr-HR" altLang="sr-Latn-RS" sz="3000" kern="0" smtClean="0"/>
              <a:t>Povećana apsorpcija bojila</a:t>
            </a:r>
          </a:p>
          <a:p>
            <a:pPr eaLnBrk="1" hangingPunct="1">
              <a:defRPr/>
            </a:pPr>
            <a:r>
              <a:rPr lang="hr-HR" altLang="sr-Latn-RS" sz="3000" kern="0" smtClean="0"/>
              <a:t>Ostala zaštitna svojstva </a:t>
            </a:r>
          </a:p>
          <a:p>
            <a:pPr eaLnBrk="1" hangingPunct="1">
              <a:buFontTx/>
              <a:buNone/>
              <a:defRPr/>
            </a:pPr>
            <a:r>
              <a:rPr lang="hr-HR" altLang="sr-Latn-RS" sz="3000" kern="0" smtClean="0"/>
              <a:t>   (UV-zračenje)</a:t>
            </a:r>
            <a:endParaRPr lang="hr-HR" altLang="sr-Latn-RS" sz="3000" kern="0" dirty="0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hr-HR" smtClean="0"/>
              <a:t>/60</a:t>
            </a:r>
            <a:endParaRPr lang="hr-HR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F06566A-C47D-4FAA-9A56-0D83D2764B99}" type="slidenum">
              <a:rPr lang="hr-HR" smtClean="0"/>
              <a:pPr>
                <a:defRPr/>
              </a:pPr>
              <a:t>22</a:t>
            </a:fld>
            <a:endParaRPr lang="hr-H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6" descr="http://www.hrzz.hr/UserDocsImages/HRZZ%20logo%204%20color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0188" y="6092825"/>
            <a:ext cx="1206500" cy="47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9" name="TextBox 5"/>
          <p:cNvSpPr txBox="1">
            <a:spLocks noChangeArrowheads="1"/>
          </p:cNvSpPr>
          <p:nvPr/>
        </p:nvSpPr>
        <p:spPr bwMode="auto">
          <a:xfrm>
            <a:off x="107950" y="6350"/>
            <a:ext cx="2484438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hr-HR" altLang="sr-Latn-RS" sz="4800">
                <a:solidFill>
                  <a:srgbClr val="C00000"/>
                </a:solidFill>
                <a:latin typeface="BankGothic Md BT" pitchFamily="34" charset="0"/>
                <a:cs typeface="Aharoni" pitchFamily="2" charset="-79"/>
              </a:rPr>
              <a:t>STARS</a:t>
            </a:r>
          </a:p>
        </p:txBody>
      </p:sp>
      <p:sp>
        <p:nvSpPr>
          <p:cNvPr id="24580" name="Rectangle 2"/>
          <p:cNvSpPr>
            <a:spLocks noChangeArrowheads="1"/>
          </p:cNvSpPr>
          <p:nvPr/>
        </p:nvSpPr>
        <p:spPr bwMode="auto">
          <a:xfrm>
            <a:off x="179388" y="692150"/>
            <a:ext cx="64357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hr-HR" altLang="sr-Latn-RS">
                <a:solidFill>
                  <a:srgbClr val="C00000"/>
                </a:solidFill>
                <a:latin typeface="BankGothic Md BT" pitchFamily="34" charset="0"/>
                <a:cs typeface="Aharoni" pitchFamily="2" charset="-79"/>
              </a:rPr>
              <a:t>Sinteza i ciljana primjena metalnih nanočestica</a:t>
            </a:r>
          </a:p>
        </p:txBody>
      </p:sp>
      <p:sp>
        <p:nvSpPr>
          <p:cNvPr id="24581" name="Title 1"/>
          <p:cNvSpPr>
            <a:spLocks noGrp="1"/>
          </p:cNvSpPr>
          <p:nvPr>
            <p:ph type="title"/>
          </p:nvPr>
        </p:nvSpPr>
        <p:spPr>
          <a:xfrm>
            <a:off x="230188" y="1449388"/>
            <a:ext cx="8662987" cy="755650"/>
          </a:xfrm>
        </p:spPr>
        <p:txBody>
          <a:bodyPr/>
          <a:lstStyle/>
          <a:p>
            <a:r>
              <a:rPr lang="hr-HR" altLang="sr-Latn-RS" sz="4000" smtClean="0"/>
              <a:t>Procjene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279400" y="1052513"/>
            <a:ext cx="8180388" cy="9525"/>
          </a:xfrm>
          <a:prstGeom prst="line">
            <a:avLst/>
          </a:prstGeom>
          <a:ln w="12700">
            <a:solidFill>
              <a:srgbClr val="C0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583" name="Picture 4" descr="http://logisticsstrategies.com/wp-content/uploads/2010/10/increase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51275" y="4365625"/>
            <a:ext cx="504190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4" name="Rectangle 4"/>
          <p:cNvSpPr>
            <a:spLocks noChangeArrowheads="1"/>
          </p:cNvSpPr>
          <p:nvPr/>
        </p:nvSpPr>
        <p:spPr bwMode="auto">
          <a:xfrm>
            <a:off x="611188" y="2205038"/>
            <a:ext cx="8135937" cy="206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hr-HR" altLang="sr-Latn-RS" sz="3200"/>
              <a:t>Umjerene procjene svjetskog tržišta nanočestica predviđaju porast potražnje nanočestica sa 270 tona do 1700 tona u slijedećih pet godina.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hr-HR" smtClean="0"/>
              <a:t>/60</a:t>
            </a:r>
            <a:endParaRPr lang="hr-HR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F06566A-C47D-4FAA-9A56-0D83D2764B99}" type="slidenum">
              <a:rPr lang="hr-HR" smtClean="0"/>
              <a:pPr>
                <a:defRPr/>
              </a:pPr>
              <a:t>23</a:t>
            </a:fld>
            <a:endParaRPr lang="hr-H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>
          <a:xfrm>
            <a:off x="457200" y="846138"/>
            <a:ext cx="8229600" cy="1143000"/>
          </a:xfrm>
        </p:spPr>
        <p:txBody>
          <a:bodyPr/>
          <a:lstStyle/>
          <a:p>
            <a:r>
              <a:rPr lang="hr-HR" altLang="sr-Latn-RS" smtClean="0"/>
              <a:t>TRŽIŠTE - NPs</a:t>
            </a:r>
          </a:p>
        </p:txBody>
      </p:sp>
      <p:sp>
        <p:nvSpPr>
          <p:cNvPr id="25603" name="Rectangle 6"/>
          <p:cNvSpPr>
            <a:spLocks noChangeArrowheads="1"/>
          </p:cNvSpPr>
          <p:nvPr/>
        </p:nvSpPr>
        <p:spPr bwMode="auto">
          <a:xfrm>
            <a:off x="323850" y="6308725"/>
            <a:ext cx="8496300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hr-HR" altLang="sr-Latn-RS" sz="900"/>
              <a:t>http://www.bio-based.eu/market_study/media/files/15-05-13_Bio-based_Polymers_and_Building_Blocks_in_the_World-nova_Booklet.pdf</a:t>
            </a:r>
          </a:p>
        </p:txBody>
      </p:sp>
      <p:pic>
        <p:nvPicPr>
          <p:cNvPr id="25604" name="Picture 4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92275" y="2492375"/>
            <a:ext cx="4967288" cy="372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5" name="Rectangle 7"/>
          <p:cNvSpPr>
            <a:spLocks noChangeArrowheads="1"/>
          </p:cNvSpPr>
          <p:nvPr/>
        </p:nvSpPr>
        <p:spPr bwMode="auto">
          <a:xfrm>
            <a:off x="900113" y="1701800"/>
            <a:ext cx="76327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sr-Latn-RS"/>
              <a:t>Global</a:t>
            </a:r>
            <a:r>
              <a:rPr lang="hr-HR" altLang="sr-Latn-RS"/>
              <a:t>no tržište nanočestica i nanokompozita doseći će </a:t>
            </a:r>
            <a:r>
              <a:rPr lang="en-US" altLang="sr-Latn-RS"/>
              <a:t>$4.2 </a:t>
            </a:r>
            <a:r>
              <a:rPr lang="hr-HR" altLang="sr-Latn-RS"/>
              <a:t>b</a:t>
            </a:r>
            <a:r>
              <a:rPr lang="en-US" altLang="sr-Latn-RS"/>
              <a:t>ilion</a:t>
            </a:r>
            <a:r>
              <a:rPr lang="hr-HR" altLang="sr-Latn-RS"/>
              <a:t>a dolara u</a:t>
            </a:r>
            <a:r>
              <a:rPr lang="en-US" altLang="sr-Latn-RS"/>
              <a:t> 2019; </a:t>
            </a:r>
            <a:r>
              <a:rPr lang="hr-HR" altLang="sr-Latn-RS"/>
              <a:t>n</a:t>
            </a:r>
            <a:r>
              <a:rPr lang="en-US" altLang="sr-Latn-RS"/>
              <a:t>ano</a:t>
            </a:r>
            <a:r>
              <a:rPr lang="hr-HR" altLang="sr-Latn-RS"/>
              <a:t>kompoziti će pokrivati </a:t>
            </a:r>
            <a:r>
              <a:rPr lang="en-US" altLang="sr-Latn-RS"/>
              <a:t>60.2%</a:t>
            </a:r>
            <a:r>
              <a:rPr lang="hr-HR" altLang="sr-Latn-RS"/>
              <a:t> udjela tržišta</a:t>
            </a:r>
            <a:endParaRPr lang="en-US" altLang="sr-Latn-RS"/>
          </a:p>
        </p:txBody>
      </p:sp>
      <p:sp>
        <p:nvSpPr>
          <p:cNvPr id="9" name="TextBox 8"/>
          <p:cNvSpPr txBox="1"/>
          <p:nvPr/>
        </p:nvSpPr>
        <p:spPr>
          <a:xfrm>
            <a:off x="1619250" y="5805488"/>
            <a:ext cx="5400675" cy="36988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hr-HR" dirty="0"/>
              <a:t>2014     2015    2016  2017   2018    2019    2020 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279400" y="1052513"/>
            <a:ext cx="8180388" cy="9525"/>
          </a:xfrm>
          <a:prstGeom prst="line">
            <a:avLst/>
          </a:prstGeom>
          <a:ln w="12700">
            <a:solidFill>
              <a:srgbClr val="C0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608" name="TextBox 5"/>
          <p:cNvSpPr txBox="1">
            <a:spLocks noChangeArrowheads="1"/>
          </p:cNvSpPr>
          <p:nvPr/>
        </p:nvSpPr>
        <p:spPr bwMode="auto">
          <a:xfrm>
            <a:off x="107950" y="6350"/>
            <a:ext cx="2484438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hr-HR" altLang="sr-Latn-RS" sz="4800">
                <a:solidFill>
                  <a:srgbClr val="C00000"/>
                </a:solidFill>
                <a:latin typeface="BankGothic Md BT" pitchFamily="34" charset="0"/>
                <a:cs typeface="Aharoni" pitchFamily="2" charset="-79"/>
              </a:rPr>
              <a:t>STARS</a:t>
            </a:r>
          </a:p>
        </p:txBody>
      </p:sp>
      <p:sp>
        <p:nvSpPr>
          <p:cNvPr id="25609" name="Rectangle 2"/>
          <p:cNvSpPr>
            <a:spLocks noChangeArrowheads="1"/>
          </p:cNvSpPr>
          <p:nvPr/>
        </p:nvSpPr>
        <p:spPr bwMode="auto">
          <a:xfrm>
            <a:off x="179388" y="692150"/>
            <a:ext cx="64357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hr-HR" altLang="sr-Latn-RS">
                <a:solidFill>
                  <a:srgbClr val="C00000"/>
                </a:solidFill>
                <a:latin typeface="BankGothic Md BT" pitchFamily="34" charset="0"/>
                <a:cs typeface="Aharoni" pitchFamily="2" charset="-79"/>
              </a:rPr>
              <a:t>Sinteza i ciljana primjena metalnih nanočestica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hr-HR" smtClean="0"/>
              <a:t>/60</a:t>
            </a:r>
            <a:endParaRPr lang="hr-HR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F06566A-C47D-4FAA-9A56-0D83D2764B99}" type="slidenum">
              <a:rPr lang="hr-HR" smtClean="0"/>
              <a:pPr>
                <a:defRPr/>
              </a:pPr>
              <a:t>24</a:t>
            </a:fld>
            <a:endParaRPr lang="hr-H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6" descr="http://www.hrzz.hr/UserDocsImages/HRZZ%20logo%204%20color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0188" y="6092825"/>
            <a:ext cx="1206500" cy="47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7" name="TextBox 5"/>
          <p:cNvSpPr txBox="1">
            <a:spLocks noChangeArrowheads="1"/>
          </p:cNvSpPr>
          <p:nvPr/>
        </p:nvSpPr>
        <p:spPr bwMode="auto">
          <a:xfrm>
            <a:off x="107950" y="6350"/>
            <a:ext cx="2484438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hr-HR" altLang="sr-Latn-RS" sz="4800">
                <a:solidFill>
                  <a:srgbClr val="C00000"/>
                </a:solidFill>
                <a:latin typeface="BankGothic Md BT" pitchFamily="34" charset="0"/>
                <a:cs typeface="Aharoni" pitchFamily="2" charset="-79"/>
              </a:rPr>
              <a:t>STARS</a:t>
            </a:r>
          </a:p>
        </p:txBody>
      </p:sp>
      <p:sp>
        <p:nvSpPr>
          <p:cNvPr id="26628" name="Rectangle 2"/>
          <p:cNvSpPr>
            <a:spLocks noChangeArrowheads="1"/>
          </p:cNvSpPr>
          <p:nvPr/>
        </p:nvSpPr>
        <p:spPr bwMode="auto">
          <a:xfrm>
            <a:off x="179388" y="692150"/>
            <a:ext cx="64357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hr-HR" altLang="sr-Latn-RS">
                <a:solidFill>
                  <a:srgbClr val="C00000"/>
                </a:solidFill>
                <a:latin typeface="BankGothic Md BT" pitchFamily="34" charset="0"/>
                <a:cs typeface="Aharoni" pitchFamily="2" charset="-79"/>
              </a:rPr>
              <a:t>Sinteza i ciljana primjena metalnih nanočestica</a:t>
            </a:r>
          </a:p>
        </p:txBody>
      </p:sp>
      <p:sp>
        <p:nvSpPr>
          <p:cNvPr id="26629" name="Title 1"/>
          <p:cNvSpPr>
            <a:spLocks noGrp="1"/>
          </p:cNvSpPr>
          <p:nvPr>
            <p:ph type="title"/>
          </p:nvPr>
        </p:nvSpPr>
        <p:spPr>
          <a:xfrm>
            <a:off x="230188" y="1449388"/>
            <a:ext cx="8662987" cy="755650"/>
          </a:xfrm>
        </p:spPr>
        <p:txBody>
          <a:bodyPr/>
          <a:lstStyle/>
          <a:p>
            <a:r>
              <a:rPr lang="hr-HR" altLang="sr-Latn-RS" sz="4000" smtClean="0"/>
              <a:t>Metalne nanočestice na polimerima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279400" y="1052513"/>
            <a:ext cx="8180388" cy="9525"/>
          </a:xfrm>
          <a:prstGeom prst="line">
            <a:avLst/>
          </a:prstGeom>
          <a:ln w="12700">
            <a:solidFill>
              <a:srgbClr val="C0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631" name="Pictur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03300" y="2189163"/>
            <a:ext cx="7115175" cy="3903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32" name="Rectangle 5"/>
          <p:cNvSpPr>
            <a:spLocks noChangeArrowheads="1"/>
          </p:cNvSpPr>
          <p:nvPr/>
        </p:nvSpPr>
        <p:spPr bwMode="auto">
          <a:xfrm>
            <a:off x="1652588" y="6189663"/>
            <a:ext cx="18796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hr-HR" altLang="sr-Latn-RS" sz="1200" i="1"/>
              <a:t>Rezić, 2011; Rezić 2012;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hr-HR" smtClean="0"/>
              <a:t>/60</a:t>
            </a:r>
            <a:endParaRPr lang="hr-HR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F06566A-C47D-4FAA-9A56-0D83D2764B99}" type="slidenum">
              <a:rPr lang="hr-HR" smtClean="0"/>
              <a:pPr>
                <a:defRPr/>
              </a:pPr>
              <a:t>25</a:t>
            </a:fld>
            <a:endParaRPr lang="hr-H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6" descr="http://www.hrzz.hr/UserDocsImages/HRZZ%20logo%204%20color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0188" y="6092825"/>
            <a:ext cx="1206500" cy="47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TextBox 5"/>
          <p:cNvSpPr txBox="1">
            <a:spLocks noChangeArrowheads="1"/>
          </p:cNvSpPr>
          <p:nvPr/>
        </p:nvSpPr>
        <p:spPr bwMode="auto">
          <a:xfrm>
            <a:off x="107950" y="6350"/>
            <a:ext cx="2484438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hr-HR" altLang="sr-Latn-RS" sz="4800">
                <a:solidFill>
                  <a:srgbClr val="C00000"/>
                </a:solidFill>
                <a:latin typeface="BankGothic Md BT" pitchFamily="34" charset="0"/>
                <a:cs typeface="Aharoni" pitchFamily="2" charset="-79"/>
              </a:rPr>
              <a:t>STARS</a:t>
            </a:r>
          </a:p>
        </p:txBody>
      </p:sp>
      <p:sp>
        <p:nvSpPr>
          <p:cNvPr id="27652" name="Rectangle 2"/>
          <p:cNvSpPr>
            <a:spLocks noChangeArrowheads="1"/>
          </p:cNvSpPr>
          <p:nvPr/>
        </p:nvSpPr>
        <p:spPr bwMode="auto">
          <a:xfrm>
            <a:off x="179388" y="692150"/>
            <a:ext cx="64357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hr-HR" altLang="sr-Latn-RS">
                <a:solidFill>
                  <a:srgbClr val="C00000"/>
                </a:solidFill>
                <a:latin typeface="BankGothic Md BT" pitchFamily="34" charset="0"/>
                <a:cs typeface="Aharoni" pitchFamily="2" charset="-79"/>
              </a:rPr>
              <a:t>Sinteza i ciljana primjena metalnih nanočestica</a:t>
            </a:r>
          </a:p>
        </p:txBody>
      </p:sp>
      <p:sp>
        <p:nvSpPr>
          <p:cNvPr id="27653" name="Title 1"/>
          <p:cNvSpPr>
            <a:spLocks noGrp="1"/>
          </p:cNvSpPr>
          <p:nvPr>
            <p:ph type="title"/>
          </p:nvPr>
        </p:nvSpPr>
        <p:spPr>
          <a:xfrm>
            <a:off x="230188" y="1449388"/>
            <a:ext cx="8662987" cy="755650"/>
          </a:xfrm>
        </p:spPr>
        <p:txBody>
          <a:bodyPr/>
          <a:lstStyle/>
          <a:p>
            <a:r>
              <a:rPr lang="hr-HR" altLang="sr-Latn-RS" sz="4000" smtClean="0"/>
              <a:t>Funkcionalni polimeri sa NP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279400" y="1052513"/>
            <a:ext cx="8180388" cy="9525"/>
          </a:xfrm>
          <a:prstGeom prst="line">
            <a:avLst/>
          </a:prstGeom>
          <a:ln w="12700">
            <a:solidFill>
              <a:srgbClr val="C0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655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1550" y="2127250"/>
            <a:ext cx="7327900" cy="395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6" name="Rectangle 5"/>
          <p:cNvSpPr>
            <a:spLocks noChangeArrowheads="1"/>
          </p:cNvSpPr>
          <p:nvPr/>
        </p:nvSpPr>
        <p:spPr bwMode="auto">
          <a:xfrm>
            <a:off x="1982788" y="6189663"/>
            <a:ext cx="28289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hr-HR" altLang="sr-Latn-RS" sz="1200" i="1"/>
              <a:t>Nanotechnology-textiles, EMPA project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hr-HR" smtClean="0"/>
              <a:t>/60</a:t>
            </a:r>
            <a:endParaRPr lang="hr-HR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F06566A-C47D-4FAA-9A56-0D83D2764B99}" type="slidenum">
              <a:rPr lang="hr-HR" smtClean="0"/>
              <a:pPr>
                <a:defRPr/>
              </a:pPr>
              <a:t>26</a:t>
            </a:fld>
            <a:endParaRPr lang="hr-H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6" descr="http://www.hrzz.hr/UserDocsImages/HRZZ%20logo%204%20color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0188" y="6092825"/>
            <a:ext cx="1206500" cy="47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5" name="TextBox 5"/>
          <p:cNvSpPr txBox="1">
            <a:spLocks noChangeArrowheads="1"/>
          </p:cNvSpPr>
          <p:nvPr/>
        </p:nvSpPr>
        <p:spPr bwMode="auto">
          <a:xfrm>
            <a:off x="107950" y="6350"/>
            <a:ext cx="2484438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hr-HR" altLang="sr-Latn-RS" sz="4800">
                <a:solidFill>
                  <a:srgbClr val="C00000"/>
                </a:solidFill>
                <a:latin typeface="BankGothic Md BT" pitchFamily="34" charset="0"/>
                <a:cs typeface="Aharoni" pitchFamily="2" charset="-79"/>
              </a:rPr>
              <a:t>STARS</a:t>
            </a:r>
          </a:p>
        </p:txBody>
      </p:sp>
      <p:sp>
        <p:nvSpPr>
          <p:cNvPr id="28676" name="Rectangle 2"/>
          <p:cNvSpPr>
            <a:spLocks noChangeArrowheads="1"/>
          </p:cNvSpPr>
          <p:nvPr/>
        </p:nvSpPr>
        <p:spPr bwMode="auto">
          <a:xfrm>
            <a:off x="179388" y="692150"/>
            <a:ext cx="64357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hr-HR" altLang="sr-Latn-RS">
                <a:solidFill>
                  <a:srgbClr val="C00000"/>
                </a:solidFill>
                <a:latin typeface="BankGothic Md BT" pitchFamily="34" charset="0"/>
                <a:cs typeface="Aharoni" pitchFamily="2" charset="-79"/>
              </a:rPr>
              <a:t>Sinteza i ciljana primjena metalnih nanočestica</a:t>
            </a:r>
          </a:p>
        </p:txBody>
      </p:sp>
      <p:sp>
        <p:nvSpPr>
          <p:cNvPr id="28677" name="Title 1"/>
          <p:cNvSpPr>
            <a:spLocks noGrp="1"/>
          </p:cNvSpPr>
          <p:nvPr>
            <p:ph type="title"/>
          </p:nvPr>
        </p:nvSpPr>
        <p:spPr>
          <a:xfrm>
            <a:off x="230188" y="1449388"/>
            <a:ext cx="8662987" cy="755650"/>
          </a:xfrm>
        </p:spPr>
        <p:txBody>
          <a:bodyPr/>
          <a:lstStyle/>
          <a:p>
            <a:r>
              <a:rPr lang="hr-HR" altLang="sr-Latn-RS" sz="4000" smtClean="0"/>
              <a:t>Antimikrobni polimeri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279400" y="1052513"/>
            <a:ext cx="8180388" cy="9525"/>
          </a:xfrm>
          <a:prstGeom prst="line">
            <a:avLst/>
          </a:prstGeom>
          <a:ln w="12700">
            <a:solidFill>
              <a:srgbClr val="C0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468313" y="2205038"/>
            <a:ext cx="8424862" cy="1090612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>
              <a:defRPr/>
            </a:pPr>
            <a:r>
              <a:rPr lang="hr-HR" altLang="sr-Latn-RS" kern="0" smtClean="0"/>
              <a:t>Metalne nanočestice (Ag, ZnO, TiO</a:t>
            </a:r>
            <a:r>
              <a:rPr lang="hr-HR" altLang="sr-Latn-RS" kern="0" baseline="-25000" smtClean="0"/>
              <a:t>2 </a:t>
            </a:r>
            <a:r>
              <a:rPr lang="hr-HR" altLang="sr-Latn-RS" kern="0" smtClean="0"/>
              <a:t>)</a:t>
            </a:r>
          </a:p>
          <a:p>
            <a:pPr eaLnBrk="1" hangingPunct="1">
              <a:defRPr/>
            </a:pPr>
            <a:r>
              <a:rPr lang="hr-HR" altLang="sr-Latn-RS" kern="0" smtClean="0"/>
              <a:t>Unutar ili izvan polimera</a:t>
            </a:r>
            <a:endParaRPr lang="hr-HR" altLang="sr-Latn-RS" kern="0" baseline="-25000" smtClean="0"/>
          </a:p>
          <a:p>
            <a:pPr eaLnBrk="1" hangingPunct="1">
              <a:defRPr/>
            </a:pPr>
            <a:endParaRPr lang="hr-HR" altLang="sr-Latn-RS" kern="0" dirty="0" smtClean="0"/>
          </a:p>
        </p:txBody>
      </p:sp>
      <p:pic>
        <p:nvPicPr>
          <p:cNvPr id="28680" name="Picture 7" descr="tmp48926_thumb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50950" y="3500438"/>
            <a:ext cx="1808163" cy="208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1" name="Picture 5" descr="full_1013_f3_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70388" y="3438525"/>
            <a:ext cx="3025775" cy="207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82" name="Rectangle 8"/>
          <p:cNvSpPr>
            <a:spLocks noChangeArrowheads="1"/>
          </p:cNvSpPr>
          <p:nvPr/>
        </p:nvSpPr>
        <p:spPr bwMode="auto">
          <a:xfrm>
            <a:off x="835025" y="5684838"/>
            <a:ext cx="2952750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hr-HR" altLang="sr-Latn-RS" sz="800" i="1"/>
              <a:t>http://what-when-how.com/nanoscience-and-nanotechnology/noble-metal-nanoparticles-on-carbon-fibers-synthesis-properties-and-applications-nanotechnology/</a:t>
            </a:r>
          </a:p>
        </p:txBody>
      </p:sp>
      <p:sp>
        <p:nvSpPr>
          <p:cNvPr id="28683" name="Rectangle 6"/>
          <p:cNvSpPr>
            <a:spLocks noChangeArrowheads="1"/>
          </p:cNvSpPr>
          <p:nvPr/>
        </p:nvSpPr>
        <p:spPr bwMode="auto">
          <a:xfrm>
            <a:off x="4211638" y="5913438"/>
            <a:ext cx="3716337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hr-HR" altLang="sr-Latn-RS" sz="800" i="1"/>
              <a:t>http://specialtyfabricsreview.com/repository/1/18265/full_1013_f3_2.jpg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hr-HR" smtClean="0"/>
              <a:t>/60</a:t>
            </a:r>
            <a:endParaRPr lang="hr-HR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F06566A-C47D-4FAA-9A56-0D83D2764B99}" type="slidenum">
              <a:rPr lang="hr-HR" smtClean="0"/>
              <a:pPr>
                <a:defRPr/>
              </a:pPr>
              <a:t>27</a:t>
            </a:fld>
            <a:endParaRPr lang="hr-H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6" descr="http://www.hrzz.hr/UserDocsImages/HRZZ%20logo%204%20color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0188" y="6092825"/>
            <a:ext cx="1206500" cy="47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9" name="TextBox 5"/>
          <p:cNvSpPr txBox="1">
            <a:spLocks noChangeArrowheads="1"/>
          </p:cNvSpPr>
          <p:nvPr/>
        </p:nvSpPr>
        <p:spPr bwMode="auto">
          <a:xfrm>
            <a:off x="107950" y="6350"/>
            <a:ext cx="2484438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hr-HR" altLang="sr-Latn-RS" sz="4800">
                <a:solidFill>
                  <a:srgbClr val="C00000"/>
                </a:solidFill>
                <a:latin typeface="BankGothic Md BT" pitchFamily="34" charset="0"/>
                <a:cs typeface="Aharoni" pitchFamily="2" charset="-79"/>
              </a:rPr>
              <a:t>STARS</a:t>
            </a:r>
          </a:p>
        </p:txBody>
      </p:sp>
      <p:sp>
        <p:nvSpPr>
          <p:cNvPr id="29700" name="Rectangle 2"/>
          <p:cNvSpPr>
            <a:spLocks noChangeArrowheads="1"/>
          </p:cNvSpPr>
          <p:nvPr/>
        </p:nvSpPr>
        <p:spPr bwMode="auto">
          <a:xfrm>
            <a:off x="179388" y="692150"/>
            <a:ext cx="64357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hr-HR" altLang="sr-Latn-RS">
                <a:solidFill>
                  <a:srgbClr val="C00000"/>
                </a:solidFill>
                <a:latin typeface="BankGothic Md BT" pitchFamily="34" charset="0"/>
                <a:cs typeface="Aharoni" pitchFamily="2" charset="-79"/>
              </a:rPr>
              <a:t>Sinteza i ciljana primjena metalnih nanočestica</a:t>
            </a:r>
          </a:p>
        </p:txBody>
      </p:sp>
      <p:sp>
        <p:nvSpPr>
          <p:cNvPr id="29701" name="Title 1"/>
          <p:cNvSpPr>
            <a:spLocks noGrp="1"/>
          </p:cNvSpPr>
          <p:nvPr>
            <p:ph type="title"/>
          </p:nvPr>
        </p:nvSpPr>
        <p:spPr>
          <a:xfrm>
            <a:off x="230188" y="1449388"/>
            <a:ext cx="8662987" cy="755650"/>
          </a:xfrm>
        </p:spPr>
        <p:txBody>
          <a:bodyPr/>
          <a:lstStyle/>
          <a:p>
            <a:r>
              <a:rPr lang="hr-HR" altLang="sr-Latn-RS" sz="4000" smtClean="0"/>
              <a:t>Nanočestice srebra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279400" y="1052513"/>
            <a:ext cx="8180388" cy="9525"/>
          </a:xfrm>
          <a:prstGeom prst="line">
            <a:avLst/>
          </a:prstGeom>
          <a:ln w="12700">
            <a:solidFill>
              <a:srgbClr val="C0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468313" y="2205038"/>
            <a:ext cx="8424862" cy="1090612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>
              <a:defRPr/>
            </a:pPr>
            <a:r>
              <a:rPr lang="hr-HR" altLang="sr-Latn-RS" kern="0" dirty="0" smtClean="0"/>
              <a:t>Sferne</a:t>
            </a:r>
          </a:p>
          <a:p>
            <a:pPr eaLnBrk="1" hangingPunct="1">
              <a:defRPr/>
            </a:pPr>
            <a:r>
              <a:rPr lang="hr-HR" altLang="sr-Latn-RS" kern="0" dirty="0" smtClean="0"/>
              <a:t>Najčešće upotrebljavane zbog antibakterijskih svojstava</a:t>
            </a:r>
          </a:p>
          <a:p>
            <a:pPr eaLnBrk="1" hangingPunct="1">
              <a:defRPr/>
            </a:pPr>
            <a:r>
              <a:rPr lang="hr-HR" altLang="sr-Latn-RS" kern="0" dirty="0" smtClean="0"/>
              <a:t>Primjer: medicinski tekstil</a:t>
            </a:r>
          </a:p>
          <a:p>
            <a:pPr eaLnBrk="1" hangingPunct="1">
              <a:defRPr/>
            </a:pPr>
            <a:endParaRPr lang="hr-HR" altLang="sr-Latn-RS" kern="0" dirty="0" smtClean="0"/>
          </a:p>
        </p:txBody>
      </p:sp>
      <p:pic>
        <p:nvPicPr>
          <p:cNvPr id="29704" name="Picture 5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08625" y="4652963"/>
            <a:ext cx="3095625" cy="1858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hr-HR" smtClean="0"/>
              <a:t>/60</a:t>
            </a:r>
            <a:endParaRPr lang="hr-HR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F06566A-C47D-4FAA-9A56-0D83D2764B99}" type="slidenum">
              <a:rPr lang="hr-HR" smtClean="0"/>
              <a:pPr>
                <a:defRPr/>
              </a:pPr>
              <a:t>28</a:t>
            </a:fld>
            <a:endParaRPr lang="hr-H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6" descr="http://www.hrzz.hr/UserDocsImages/HRZZ%20logo%204%20color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0188" y="6092825"/>
            <a:ext cx="1206500" cy="47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3" name="TextBox 5"/>
          <p:cNvSpPr txBox="1">
            <a:spLocks noChangeArrowheads="1"/>
          </p:cNvSpPr>
          <p:nvPr/>
        </p:nvSpPr>
        <p:spPr bwMode="auto">
          <a:xfrm>
            <a:off x="107950" y="6350"/>
            <a:ext cx="2484438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hr-HR" altLang="sr-Latn-RS" sz="4800">
                <a:solidFill>
                  <a:srgbClr val="C00000"/>
                </a:solidFill>
                <a:latin typeface="BankGothic Md BT" pitchFamily="34" charset="0"/>
                <a:cs typeface="Aharoni" pitchFamily="2" charset="-79"/>
              </a:rPr>
              <a:t>STARS</a:t>
            </a:r>
          </a:p>
        </p:txBody>
      </p:sp>
      <p:sp>
        <p:nvSpPr>
          <p:cNvPr id="30724" name="Rectangle 2"/>
          <p:cNvSpPr>
            <a:spLocks noChangeArrowheads="1"/>
          </p:cNvSpPr>
          <p:nvPr/>
        </p:nvSpPr>
        <p:spPr bwMode="auto">
          <a:xfrm>
            <a:off x="179388" y="692150"/>
            <a:ext cx="64357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hr-HR" altLang="sr-Latn-RS">
                <a:solidFill>
                  <a:srgbClr val="C00000"/>
                </a:solidFill>
                <a:latin typeface="BankGothic Md BT" pitchFamily="34" charset="0"/>
                <a:cs typeface="Aharoni" pitchFamily="2" charset="-79"/>
              </a:rPr>
              <a:t>Sinteza i ciljana primjena metalnih nanočestica</a:t>
            </a:r>
          </a:p>
        </p:txBody>
      </p:sp>
      <p:sp>
        <p:nvSpPr>
          <p:cNvPr id="30725" name="Title 1"/>
          <p:cNvSpPr>
            <a:spLocks noGrp="1"/>
          </p:cNvSpPr>
          <p:nvPr>
            <p:ph type="title"/>
          </p:nvPr>
        </p:nvSpPr>
        <p:spPr>
          <a:xfrm>
            <a:off x="230188" y="1449388"/>
            <a:ext cx="8662987" cy="755650"/>
          </a:xfrm>
        </p:spPr>
        <p:txBody>
          <a:bodyPr/>
          <a:lstStyle/>
          <a:p>
            <a:r>
              <a:rPr lang="hr-HR" altLang="sr-Latn-RS" sz="4000" smtClean="0"/>
              <a:t>Procjene – Ag NPs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279400" y="1052513"/>
            <a:ext cx="8180388" cy="9525"/>
          </a:xfrm>
          <a:prstGeom prst="line">
            <a:avLst/>
          </a:prstGeom>
          <a:ln w="12700">
            <a:solidFill>
              <a:srgbClr val="C0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27" name="Picture 4" descr="http://logisticsstrategies.com/wp-content/uploads/2010/10/increase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51275" y="4365625"/>
            <a:ext cx="504190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8" name="Rectangle 4"/>
          <p:cNvSpPr>
            <a:spLocks noChangeArrowheads="1"/>
          </p:cNvSpPr>
          <p:nvPr/>
        </p:nvSpPr>
        <p:spPr bwMode="auto">
          <a:xfrm>
            <a:off x="541338" y="2492375"/>
            <a:ext cx="8351837" cy="206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hr-HR" altLang="sr-Latn-RS" sz="3200">
                <a:solidFill>
                  <a:srgbClr val="FF0000"/>
                </a:solidFill>
              </a:rPr>
              <a:t>Zarada od proizvodnje</a:t>
            </a:r>
            <a:r>
              <a:rPr lang="hr-HR" altLang="sr-Latn-RS" sz="3200"/>
              <a:t> srebrovih nanočestica porasti će sa </a:t>
            </a:r>
            <a:r>
              <a:rPr lang="en-US" altLang="sr-Latn-RS" sz="3200"/>
              <a:t>2</a:t>
            </a:r>
            <a:r>
              <a:rPr lang="hr-HR" altLang="sr-Latn-RS" sz="3200"/>
              <a:t>9</a:t>
            </a:r>
            <a:r>
              <a:rPr lang="en-US" altLang="sr-Latn-RS" sz="3200"/>
              <a:t>0 </a:t>
            </a:r>
            <a:r>
              <a:rPr lang="hr-HR" altLang="sr-Latn-RS" sz="3200"/>
              <a:t>M $ (2012) na 1,2 biliona $ u slijedećoj godini. (Trenutno proizvodimo oko 58 000 tona godišnje)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hr-HR" smtClean="0"/>
              <a:t>/60</a:t>
            </a:r>
            <a:endParaRPr lang="hr-HR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F06566A-C47D-4FAA-9A56-0D83D2764B99}" type="slidenum">
              <a:rPr lang="hr-HR" smtClean="0"/>
              <a:pPr>
                <a:defRPr/>
              </a:pPr>
              <a:t>29</a:t>
            </a:fld>
            <a:endParaRPr lang="hr-H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6" descr="http://www.hrzz.hr/UserDocsImages/HRZZ%20logo%204%20color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0188" y="5949950"/>
            <a:ext cx="1573212" cy="614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TextBox 5"/>
          <p:cNvSpPr txBox="1">
            <a:spLocks noChangeArrowheads="1"/>
          </p:cNvSpPr>
          <p:nvPr/>
        </p:nvSpPr>
        <p:spPr bwMode="auto">
          <a:xfrm>
            <a:off x="107950" y="6350"/>
            <a:ext cx="2484438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hr-HR" altLang="sr-Latn-RS" sz="4800">
                <a:solidFill>
                  <a:srgbClr val="C00000"/>
                </a:solidFill>
                <a:latin typeface="BankGothic Md BT" pitchFamily="34" charset="0"/>
                <a:cs typeface="Aharoni" pitchFamily="2" charset="-79"/>
              </a:rPr>
              <a:t>STARS</a:t>
            </a:r>
          </a:p>
        </p:txBody>
      </p:sp>
      <p:sp>
        <p:nvSpPr>
          <p:cNvPr id="4100" name="Rectangle 2"/>
          <p:cNvSpPr>
            <a:spLocks noChangeArrowheads="1"/>
          </p:cNvSpPr>
          <p:nvPr/>
        </p:nvSpPr>
        <p:spPr bwMode="auto">
          <a:xfrm>
            <a:off x="179388" y="692150"/>
            <a:ext cx="64357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hr-HR" altLang="sr-Latn-RS">
                <a:solidFill>
                  <a:srgbClr val="C00000"/>
                </a:solidFill>
                <a:latin typeface="BankGothic Md BT" pitchFamily="34" charset="0"/>
                <a:cs typeface="Aharoni" pitchFamily="2" charset="-79"/>
              </a:rPr>
              <a:t>Sinteza i ciljana primjena metalnih nanočestica</a:t>
            </a:r>
          </a:p>
        </p:txBody>
      </p:sp>
      <p:sp>
        <p:nvSpPr>
          <p:cNvPr id="4101" name="Title 1"/>
          <p:cNvSpPr>
            <a:spLocks noGrp="1"/>
          </p:cNvSpPr>
          <p:nvPr>
            <p:ph type="title"/>
          </p:nvPr>
        </p:nvSpPr>
        <p:spPr>
          <a:xfrm>
            <a:off x="444500" y="1449388"/>
            <a:ext cx="8015288" cy="755650"/>
          </a:xfrm>
        </p:spPr>
        <p:txBody>
          <a:bodyPr/>
          <a:lstStyle/>
          <a:p>
            <a:r>
              <a:rPr lang="hr-HR" altLang="sr-Latn-RS" smtClean="0"/>
              <a:t>Aktivna ambalaža</a:t>
            </a:r>
          </a:p>
        </p:txBody>
      </p:sp>
      <p:sp>
        <p:nvSpPr>
          <p:cNvPr id="4102" name="Content Placeholder 2"/>
          <p:cNvSpPr>
            <a:spLocks noGrp="1"/>
          </p:cNvSpPr>
          <p:nvPr>
            <p:ph idx="1"/>
          </p:nvPr>
        </p:nvSpPr>
        <p:spPr>
          <a:xfrm>
            <a:off x="279400" y="2420938"/>
            <a:ext cx="7964488" cy="2503487"/>
          </a:xfrm>
        </p:spPr>
        <p:txBody>
          <a:bodyPr/>
          <a:lstStyle/>
          <a:p>
            <a:pPr lvl="1">
              <a:buFontTx/>
              <a:buNone/>
            </a:pPr>
            <a:r>
              <a:rPr lang="hr-HR" altLang="sr-Latn-RS" sz="2400" smtClean="0"/>
              <a:t>1) Produljuje vijek trajanja hrane smanjujući utjecaj</a:t>
            </a:r>
            <a:r>
              <a:rPr lang="hr-HR" altLang="sr-Latn-RS" sz="2000" smtClean="0">
                <a:solidFill>
                  <a:srgbClr val="FFC000"/>
                </a:solidFill>
              </a:rPr>
              <a:t>:</a:t>
            </a:r>
          </a:p>
          <a:p>
            <a:pPr lvl="1"/>
            <a:r>
              <a:rPr lang="hr-HR" altLang="sr-Latn-RS" sz="2000" smtClean="0">
                <a:solidFill>
                  <a:srgbClr val="C00000"/>
                </a:solidFill>
              </a:rPr>
              <a:t>mikroorganizama, </a:t>
            </a:r>
          </a:p>
          <a:p>
            <a:pPr lvl="1"/>
            <a:r>
              <a:rPr lang="hr-HR" altLang="sr-Latn-RS" sz="2000" smtClean="0">
                <a:solidFill>
                  <a:srgbClr val="C00000"/>
                </a:solidFill>
              </a:rPr>
              <a:t>kisika, </a:t>
            </a:r>
          </a:p>
          <a:p>
            <a:pPr lvl="1"/>
            <a:r>
              <a:rPr lang="hr-HR" altLang="sr-Latn-RS" sz="2000" smtClean="0">
                <a:solidFill>
                  <a:srgbClr val="C00000"/>
                </a:solidFill>
              </a:rPr>
              <a:t>vlage,  </a:t>
            </a:r>
          </a:p>
          <a:p>
            <a:pPr lvl="1"/>
            <a:r>
              <a:rPr lang="hr-HR" altLang="sr-Latn-RS" sz="2000" smtClean="0">
                <a:solidFill>
                  <a:srgbClr val="C00000"/>
                </a:solidFill>
              </a:rPr>
              <a:t>UV zračenja </a:t>
            </a:r>
          </a:p>
          <a:p>
            <a:pPr lvl="1"/>
            <a:r>
              <a:rPr lang="hr-HR" altLang="sr-Latn-RS" sz="2000" smtClean="0">
                <a:solidFill>
                  <a:srgbClr val="C00000"/>
                </a:solidFill>
              </a:rPr>
              <a:t>pa su stoga arome i kvaliteta proizvoda očuvani</a:t>
            </a:r>
          </a:p>
          <a:p>
            <a:pPr lvl="1">
              <a:buFontTx/>
              <a:buNone/>
            </a:pPr>
            <a:r>
              <a:rPr lang="hr-HR" altLang="sr-Latn-RS" sz="2400" smtClean="0"/>
              <a:t>2) Inovativna rješenja za održavanje svježine</a:t>
            </a:r>
          </a:p>
          <a:p>
            <a:pPr lvl="1">
              <a:buFontTx/>
              <a:buNone/>
            </a:pPr>
            <a:r>
              <a:rPr lang="hr-HR" altLang="sr-Latn-RS" sz="2400" smtClean="0"/>
              <a:t>3) Praćenje kvalitete i sigurnosti hrane</a:t>
            </a:r>
          </a:p>
          <a:p>
            <a:endParaRPr lang="hr-HR" altLang="sr-Latn-RS" smtClean="0"/>
          </a:p>
        </p:txBody>
      </p:sp>
      <p:cxnSp>
        <p:nvCxnSpPr>
          <p:cNvPr id="8" name="Straight Connector 7"/>
          <p:cNvCxnSpPr/>
          <p:nvPr/>
        </p:nvCxnSpPr>
        <p:spPr>
          <a:xfrm>
            <a:off x="279400" y="1052513"/>
            <a:ext cx="8180388" cy="9525"/>
          </a:xfrm>
          <a:prstGeom prst="line">
            <a:avLst/>
          </a:prstGeom>
          <a:ln w="12700">
            <a:solidFill>
              <a:srgbClr val="C0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hr-HR" smtClean="0"/>
              <a:t>/60</a:t>
            </a:r>
            <a:endParaRPr lang="hr-HR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F06566A-C47D-4FAA-9A56-0D83D2764B99}" type="slidenum">
              <a:rPr lang="hr-HR" smtClean="0"/>
              <a:pPr>
                <a:defRPr/>
              </a:pPr>
              <a:t>3</a:t>
            </a:fld>
            <a:endParaRPr lang="hr-H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6" descr="http://www.hrzz.hr/UserDocsImages/HRZZ%20logo%204%20color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0188" y="6092825"/>
            <a:ext cx="1206500" cy="47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7" name="TextBox 5"/>
          <p:cNvSpPr txBox="1">
            <a:spLocks noChangeArrowheads="1"/>
          </p:cNvSpPr>
          <p:nvPr/>
        </p:nvSpPr>
        <p:spPr bwMode="auto">
          <a:xfrm>
            <a:off x="107950" y="6350"/>
            <a:ext cx="2484438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hr-HR" altLang="sr-Latn-RS" sz="4800">
                <a:solidFill>
                  <a:srgbClr val="C00000"/>
                </a:solidFill>
                <a:latin typeface="BankGothic Md BT" pitchFamily="34" charset="0"/>
                <a:cs typeface="Aharoni" pitchFamily="2" charset="-79"/>
              </a:rPr>
              <a:t>STARS</a:t>
            </a:r>
          </a:p>
        </p:txBody>
      </p:sp>
      <p:sp>
        <p:nvSpPr>
          <p:cNvPr id="31748" name="Rectangle 2"/>
          <p:cNvSpPr>
            <a:spLocks noChangeArrowheads="1"/>
          </p:cNvSpPr>
          <p:nvPr/>
        </p:nvSpPr>
        <p:spPr bwMode="auto">
          <a:xfrm>
            <a:off x="179388" y="692150"/>
            <a:ext cx="64357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hr-HR" altLang="sr-Latn-RS">
                <a:solidFill>
                  <a:srgbClr val="C00000"/>
                </a:solidFill>
                <a:latin typeface="BankGothic Md BT" pitchFamily="34" charset="0"/>
                <a:cs typeface="Aharoni" pitchFamily="2" charset="-79"/>
              </a:rPr>
              <a:t>Sinteza i ciljana primjena metalnih nanočestica</a:t>
            </a:r>
          </a:p>
        </p:txBody>
      </p:sp>
      <p:sp>
        <p:nvSpPr>
          <p:cNvPr id="31749" name="Title 1"/>
          <p:cNvSpPr>
            <a:spLocks noGrp="1"/>
          </p:cNvSpPr>
          <p:nvPr>
            <p:ph type="title"/>
          </p:nvPr>
        </p:nvSpPr>
        <p:spPr>
          <a:xfrm>
            <a:off x="230188" y="1449388"/>
            <a:ext cx="8662987" cy="755650"/>
          </a:xfrm>
        </p:spPr>
        <p:txBody>
          <a:bodyPr/>
          <a:lstStyle/>
          <a:p>
            <a:r>
              <a:rPr lang="hr-HR" altLang="sr-Latn-RS" sz="4000" smtClean="0"/>
              <a:t>Antibakterijski učinak srebra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279400" y="1052513"/>
            <a:ext cx="8180388" cy="9525"/>
          </a:xfrm>
          <a:prstGeom prst="line">
            <a:avLst/>
          </a:prstGeom>
          <a:ln w="12700">
            <a:solidFill>
              <a:srgbClr val="C0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323850" y="2276475"/>
            <a:ext cx="8532813" cy="1152525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algn="ctr">
              <a:buFontTx/>
              <a:buNone/>
              <a:defRPr/>
            </a:pPr>
            <a:r>
              <a:rPr lang="hr-HR" altLang="sr-Latn-RS" kern="0" dirty="0" smtClean="0"/>
              <a:t>Poznat još u antičkoj Grčkoj – Hipokrat je liječio rane i infekcije pomoću srebra</a:t>
            </a:r>
          </a:p>
        </p:txBody>
      </p:sp>
      <p:pic>
        <p:nvPicPr>
          <p:cNvPr id="31752" name="Picture 4" descr="Hippocrates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59338" y="3573463"/>
            <a:ext cx="2247900" cy="302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3" name="Picture 5" descr="p16vkeit7712ltdo5ur3vo71ri30_21315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24075" y="3573463"/>
            <a:ext cx="2232025" cy="297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hr-HR" smtClean="0"/>
              <a:t>/60</a:t>
            </a:r>
            <a:endParaRPr lang="hr-HR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F06566A-C47D-4FAA-9A56-0D83D2764B99}" type="slidenum">
              <a:rPr lang="hr-HR" smtClean="0"/>
              <a:pPr>
                <a:defRPr/>
              </a:pPr>
              <a:t>30</a:t>
            </a:fld>
            <a:endParaRPr lang="hr-H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6" descr="http://www.hrzz.hr/UserDocsImages/HRZZ%20logo%204%20color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0188" y="6092825"/>
            <a:ext cx="1206500" cy="47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1" name="TextBox 5"/>
          <p:cNvSpPr txBox="1">
            <a:spLocks noChangeArrowheads="1"/>
          </p:cNvSpPr>
          <p:nvPr/>
        </p:nvSpPr>
        <p:spPr bwMode="auto">
          <a:xfrm>
            <a:off x="107950" y="6350"/>
            <a:ext cx="2484438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hr-HR" altLang="sr-Latn-RS" sz="4800">
                <a:solidFill>
                  <a:srgbClr val="C00000"/>
                </a:solidFill>
                <a:latin typeface="BankGothic Md BT" pitchFamily="34" charset="0"/>
                <a:cs typeface="Aharoni" pitchFamily="2" charset="-79"/>
              </a:rPr>
              <a:t>STARS</a:t>
            </a:r>
          </a:p>
        </p:txBody>
      </p:sp>
      <p:sp>
        <p:nvSpPr>
          <p:cNvPr id="32772" name="Rectangle 2"/>
          <p:cNvSpPr>
            <a:spLocks noChangeArrowheads="1"/>
          </p:cNvSpPr>
          <p:nvPr/>
        </p:nvSpPr>
        <p:spPr bwMode="auto">
          <a:xfrm>
            <a:off x="179388" y="692150"/>
            <a:ext cx="64357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hr-HR" altLang="sr-Latn-RS">
                <a:solidFill>
                  <a:srgbClr val="C00000"/>
                </a:solidFill>
                <a:latin typeface="BankGothic Md BT" pitchFamily="34" charset="0"/>
                <a:cs typeface="Aharoni" pitchFamily="2" charset="-79"/>
              </a:rPr>
              <a:t>Sinteza i ciljana primjena metalnih nanočestica</a:t>
            </a:r>
          </a:p>
        </p:txBody>
      </p:sp>
      <p:sp>
        <p:nvSpPr>
          <p:cNvPr id="32773" name="Title 1"/>
          <p:cNvSpPr>
            <a:spLocks noGrp="1"/>
          </p:cNvSpPr>
          <p:nvPr>
            <p:ph type="title"/>
          </p:nvPr>
        </p:nvSpPr>
        <p:spPr>
          <a:xfrm>
            <a:off x="230188" y="1449388"/>
            <a:ext cx="8662987" cy="755650"/>
          </a:xfrm>
        </p:spPr>
        <p:txBody>
          <a:bodyPr/>
          <a:lstStyle/>
          <a:p>
            <a:r>
              <a:rPr lang="hr-HR" altLang="sr-Latn-RS" sz="4000" smtClean="0"/>
              <a:t>Zašto Ag u obliku nanočestica?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279400" y="1052513"/>
            <a:ext cx="8180388" cy="9525"/>
          </a:xfrm>
          <a:prstGeom prst="line">
            <a:avLst/>
          </a:prstGeom>
          <a:ln w="12700">
            <a:solidFill>
              <a:srgbClr val="C0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77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63713" y="2349500"/>
            <a:ext cx="5616575" cy="337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hr-HR" smtClean="0"/>
              <a:t>/60</a:t>
            </a:r>
            <a:endParaRPr lang="hr-HR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F06566A-C47D-4FAA-9A56-0D83D2764B99}" type="slidenum">
              <a:rPr lang="hr-HR" smtClean="0"/>
              <a:pPr>
                <a:defRPr/>
              </a:pPr>
              <a:t>31</a:t>
            </a:fld>
            <a:endParaRPr lang="hr-H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6" descr="http://www.hrzz.hr/UserDocsImages/HRZZ%20logo%204%20color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0188" y="6092825"/>
            <a:ext cx="1206500" cy="47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5" name="TextBox 5"/>
          <p:cNvSpPr txBox="1">
            <a:spLocks noChangeArrowheads="1"/>
          </p:cNvSpPr>
          <p:nvPr/>
        </p:nvSpPr>
        <p:spPr bwMode="auto">
          <a:xfrm>
            <a:off x="107950" y="6350"/>
            <a:ext cx="2484438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hr-HR" altLang="sr-Latn-RS" sz="4800">
                <a:solidFill>
                  <a:srgbClr val="C00000"/>
                </a:solidFill>
                <a:latin typeface="BankGothic Md BT" pitchFamily="34" charset="0"/>
                <a:cs typeface="Aharoni" pitchFamily="2" charset="-79"/>
              </a:rPr>
              <a:t>STARS</a:t>
            </a:r>
          </a:p>
        </p:txBody>
      </p:sp>
      <p:sp>
        <p:nvSpPr>
          <p:cNvPr id="33796" name="Rectangle 2"/>
          <p:cNvSpPr>
            <a:spLocks noChangeArrowheads="1"/>
          </p:cNvSpPr>
          <p:nvPr/>
        </p:nvSpPr>
        <p:spPr bwMode="auto">
          <a:xfrm>
            <a:off x="179388" y="692150"/>
            <a:ext cx="64357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hr-HR" altLang="sr-Latn-RS">
                <a:solidFill>
                  <a:srgbClr val="C00000"/>
                </a:solidFill>
                <a:latin typeface="BankGothic Md BT" pitchFamily="34" charset="0"/>
                <a:cs typeface="Aharoni" pitchFamily="2" charset="-79"/>
              </a:rPr>
              <a:t>Sinteza i ciljana primjena metalnih nanočestica</a:t>
            </a:r>
          </a:p>
        </p:txBody>
      </p:sp>
      <p:sp>
        <p:nvSpPr>
          <p:cNvPr id="33797" name="Title 1"/>
          <p:cNvSpPr>
            <a:spLocks noGrp="1"/>
          </p:cNvSpPr>
          <p:nvPr>
            <p:ph type="title"/>
          </p:nvPr>
        </p:nvSpPr>
        <p:spPr>
          <a:xfrm>
            <a:off x="230188" y="1449388"/>
            <a:ext cx="8662987" cy="755650"/>
          </a:xfrm>
        </p:spPr>
        <p:txBody>
          <a:bodyPr/>
          <a:lstStyle/>
          <a:p>
            <a:r>
              <a:rPr lang="hr-HR" altLang="sr-Latn-RS" sz="4000" smtClean="0"/>
              <a:t>Zbog izrazito snažnog antibakterijskog djelovanja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279400" y="1052513"/>
            <a:ext cx="8180388" cy="9525"/>
          </a:xfrm>
          <a:prstGeom prst="line">
            <a:avLst/>
          </a:prstGeom>
          <a:ln w="12700">
            <a:solidFill>
              <a:srgbClr val="C0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799" name="Picture 6" descr="ehp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47813" y="2636838"/>
            <a:ext cx="2644775" cy="352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0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40200" y="2636838"/>
            <a:ext cx="3671888" cy="3506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hr-HR" smtClean="0"/>
              <a:t>/60</a:t>
            </a:r>
            <a:endParaRPr lang="hr-HR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F06566A-C47D-4FAA-9A56-0D83D2764B99}" type="slidenum">
              <a:rPr lang="hr-HR" smtClean="0"/>
              <a:pPr>
                <a:defRPr/>
              </a:pPr>
              <a:t>32</a:t>
            </a:fld>
            <a:endParaRPr lang="hr-H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6" descr="http://www.hrzz.hr/UserDocsImages/HRZZ%20logo%204%20color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0188" y="6092825"/>
            <a:ext cx="1206500" cy="47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19" name="TextBox 5"/>
          <p:cNvSpPr txBox="1">
            <a:spLocks noChangeArrowheads="1"/>
          </p:cNvSpPr>
          <p:nvPr/>
        </p:nvSpPr>
        <p:spPr bwMode="auto">
          <a:xfrm>
            <a:off x="107950" y="6350"/>
            <a:ext cx="2484438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hr-HR" altLang="sr-Latn-RS" sz="4800">
                <a:solidFill>
                  <a:srgbClr val="C00000"/>
                </a:solidFill>
                <a:latin typeface="BankGothic Md BT" pitchFamily="34" charset="0"/>
                <a:cs typeface="Aharoni" pitchFamily="2" charset="-79"/>
              </a:rPr>
              <a:t>STARS</a:t>
            </a:r>
          </a:p>
        </p:txBody>
      </p:sp>
      <p:sp>
        <p:nvSpPr>
          <p:cNvPr id="34820" name="Rectangle 2"/>
          <p:cNvSpPr>
            <a:spLocks noChangeArrowheads="1"/>
          </p:cNvSpPr>
          <p:nvPr/>
        </p:nvSpPr>
        <p:spPr bwMode="auto">
          <a:xfrm>
            <a:off x="179388" y="692150"/>
            <a:ext cx="64357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hr-HR" altLang="sr-Latn-RS">
                <a:solidFill>
                  <a:srgbClr val="C00000"/>
                </a:solidFill>
                <a:latin typeface="BankGothic Md BT" pitchFamily="34" charset="0"/>
                <a:cs typeface="Aharoni" pitchFamily="2" charset="-79"/>
              </a:rPr>
              <a:t>Sinteza i ciljana primjena metalnih nanočestica</a:t>
            </a:r>
          </a:p>
        </p:txBody>
      </p:sp>
      <p:sp>
        <p:nvSpPr>
          <p:cNvPr id="34821" name="Title 1"/>
          <p:cNvSpPr>
            <a:spLocks noGrp="1"/>
          </p:cNvSpPr>
          <p:nvPr>
            <p:ph type="title"/>
          </p:nvPr>
        </p:nvSpPr>
        <p:spPr>
          <a:xfrm>
            <a:off x="230188" y="1449388"/>
            <a:ext cx="8662987" cy="755650"/>
          </a:xfrm>
        </p:spPr>
        <p:txBody>
          <a:bodyPr/>
          <a:lstStyle/>
          <a:p>
            <a:r>
              <a:rPr lang="hr-HR" altLang="sr-Latn-RS" sz="4000" smtClean="0"/>
              <a:t>Osim medicinskog djelovanja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279400" y="1052513"/>
            <a:ext cx="8180388" cy="9525"/>
          </a:xfrm>
          <a:prstGeom prst="line">
            <a:avLst/>
          </a:prstGeom>
          <a:ln w="12700">
            <a:solidFill>
              <a:srgbClr val="C0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823" name="Picture 5" descr="9SJ6LpW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08625" y="2565400"/>
            <a:ext cx="3105150" cy="310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900113" y="2565400"/>
            <a:ext cx="4751387" cy="331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  <a:buFontTx/>
              <a:buChar char="•"/>
              <a:defRPr/>
            </a:pPr>
            <a:r>
              <a:rPr lang="sr-Latn-CS" sz="3200" kern="0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Uklanjaju neugodne mirise</a:t>
            </a:r>
          </a:p>
          <a:p>
            <a:pPr marL="342900" indent="-342900" eaLnBrk="1" hangingPunct="1">
              <a:spcBef>
                <a:spcPct val="20000"/>
              </a:spcBef>
              <a:buFontTx/>
              <a:buChar char="•"/>
              <a:defRPr/>
            </a:pPr>
            <a:r>
              <a:rPr lang="sr-Latn-CS" sz="3200" kern="0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Reguliraju temperaturu</a:t>
            </a:r>
          </a:p>
          <a:p>
            <a:pPr marL="342900" indent="-342900" eaLnBrk="1" hangingPunct="1">
              <a:spcBef>
                <a:spcPct val="20000"/>
              </a:spcBef>
              <a:buFontTx/>
              <a:buChar char="•"/>
              <a:defRPr/>
            </a:pPr>
            <a:r>
              <a:rPr lang="sr-Latn-CS" sz="3200" kern="0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Trenutno se nalaze u raznim komercijalnim proizvodima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hr-HR" smtClean="0"/>
              <a:t>/60</a:t>
            </a:r>
            <a:endParaRPr lang="hr-HR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F06566A-C47D-4FAA-9A56-0D83D2764B99}" type="slidenum">
              <a:rPr lang="hr-HR" smtClean="0"/>
              <a:pPr>
                <a:defRPr/>
              </a:pPr>
              <a:t>33</a:t>
            </a:fld>
            <a:endParaRPr lang="hr-H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6" descr="http://www.hrzz.hr/UserDocsImages/HRZZ%20logo%204%20color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0188" y="6092825"/>
            <a:ext cx="1206500" cy="47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3" name="TextBox 5"/>
          <p:cNvSpPr txBox="1">
            <a:spLocks noChangeArrowheads="1"/>
          </p:cNvSpPr>
          <p:nvPr/>
        </p:nvSpPr>
        <p:spPr bwMode="auto">
          <a:xfrm>
            <a:off x="107950" y="6350"/>
            <a:ext cx="2484438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hr-HR" altLang="sr-Latn-RS" sz="4800">
                <a:solidFill>
                  <a:srgbClr val="C00000"/>
                </a:solidFill>
                <a:latin typeface="BankGothic Md BT" pitchFamily="34" charset="0"/>
                <a:cs typeface="Aharoni" pitchFamily="2" charset="-79"/>
              </a:rPr>
              <a:t>STARS</a:t>
            </a:r>
          </a:p>
        </p:txBody>
      </p:sp>
      <p:sp>
        <p:nvSpPr>
          <p:cNvPr id="35844" name="Rectangle 2"/>
          <p:cNvSpPr>
            <a:spLocks noChangeArrowheads="1"/>
          </p:cNvSpPr>
          <p:nvPr/>
        </p:nvSpPr>
        <p:spPr bwMode="auto">
          <a:xfrm>
            <a:off x="179388" y="692150"/>
            <a:ext cx="64357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hr-HR" altLang="sr-Latn-RS">
                <a:solidFill>
                  <a:srgbClr val="C00000"/>
                </a:solidFill>
                <a:latin typeface="BankGothic Md BT" pitchFamily="34" charset="0"/>
                <a:cs typeface="Aharoni" pitchFamily="2" charset="-79"/>
              </a:rPr>
              <a:t>Sinteza i ciljana primjena metalnih nanočestica</a:t>
            </a:r>
          </a:p>
        </p:txBody>
      </p:sp>
      <p:sp>
        <p:nvSpPr>
          <p:cNvPr id="35845" name="Title 1"/>
          <p:cNvSpPr>
            <a:spLocks noGrp="1"/>
          </p:cNvSpPr>
          <p:nvPr>
            <p:ph type="title"/>
          </p:nvPr>
        </p:nvSpPr>
        <p:spPr>
          <a:xfrm>
            <a:off x="230188" y="1449388"/>
            <a:ext cx="8662987" cy="755650"/>
          </a:xfrm>
        </p:spPr>
        <p:txBody>
          <a:bodyPr/>
          <a:lstStyle/>
          <a:p>
            <a:r>
              <a:rPr lang="hr-HR" altLang="sr-Latn-RS" sz="4000" smtClean="0"/>
              <a:t>PEN projekt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279400" y="1052513"/>
            <a:ext cx="8180388" cy="9525"/>
          </a:xfrm>
          <a:prstGeom prst="line">
            <a:avLst/>
          </a:prstGeom>
          <a:ln w="12700">
            <a:solidFill>
              <a:srgbClr val="C0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847" name="Rectangle 4"/>
          <p:cNvSpPr>
            <a:spLocks noChangeArrowheads="1"/>
          </p:cNvSpPr>
          <p:nvPr/>
        </p:nvSpPr>
        <p:spPr bwMode="auto">
          <a:xfrm>
            <a:off x="468313" y="2205038"/>
            <a:ext cx="8351837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hr-HR" altLang="sr-Latn-RS" sz="3200" b="1" u="sng">
                <a:solidFill>
                  <a:srgbClr val="FF0000"/>
                </a:solidFill>
              </a:rPr>
              <a:t>P</a:t>
            </a:r>
            <a:r>
              <a:rPr lang="hr-HR" altLang="sr-Latn-RS" sz="3200">
                <a:solidFill>
                  <a:srgbClr val="FF0000"/>
                </a:solidFill>
              </a:rPr>
              <a:t>roject on </a:t>
            </a:r>
            <a:r>
              <a:rPr lang="hr-HR" altLang="sr-Latn-RS" sz="3200" b="1" u="sng">
                <a:solidFill>
                  <a:srgbClr val="FF0000"/>
                </a:solidFill>
              </a:rPr>
              <a:t>E</a:t>
            </a:r>
            <a:r>
              <a:rPr lang="hr-HR" altLang="sr-Latn-RS" sz="3200">
                <a:solidFill>
                  <a:srgbClr val="FF0000"/>
                </a:solidFill>
              </a:rPr>
              <a:t>mergency </a:t>
            </a:r>
            <a:r>
              <a:rPr lang="hr-HR" altLang="sr-Latn-RS" sz="3200" b="1" u="sng">
                <a:solidFill>
                  <a:srgbClr val="FF0000"/>
                </a:solidFill>
              </a:rPr>
              <a:t>N</a:t>
            </a:r>
            <a:r>
              <a:rPr lang="hr-HR" altLang="sr-Latn-RS" sz="3200">
                <a:solidFill>
                  <a:srgbClr val="FF0000"/>
                </a:solidFill>
              </a:rPr>
              <a:t>anomaterials navodi</a:t>
            </a:r>
          </a:p>
          <a:p>
            <a:pPr algn="ctr" eaLnBrk="1" hangingPunct="1"/>
            <a:r>
              <a:rPr lang="hr-HR" altLang="sr-Latn-RS" sz="3200" u="sng"/>
              <a:t>462 proizvoda s nanočesticama Ag</a:t>
            </a:r>
            <a:r>
              <a:rPr lang="hr-HR" altLang="sr-Latn-RS" sz="3200"/>
              <a:t> </a:t>
            </a:r>
          </a:p>
          <a:p>
            <a:pPr algn="ctr" eaLnBrk="1" hangingPunct="1"/>
            <a:r>
              <a:rPr lang="hr-HR" altLang="sr-Latn-RS" sz="3200"/>
              <a:t>(čime AgNPs čine 25% svih proizvoda)</a:t>
            </a:r>
          </a:p>
        </p:txBody>
      </p:sp>
      <p:pic>
        <p:nvPicPr>
          <p:cNvPr id="35848" name="Picture 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97113" y="3933825"/>
            <a:ext cx="5299075" cy="273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hr-HR" smtClean="0"/>
              <a:t>/60</a:t>
            </a:r>
            <a:endParaRPr lang="hr-HR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F06566A-C47D-4FAA-9A56-0D83D2764B99}" type="slidenum">
              <a:rPr lang="hr-HR" smtClean="0"/>
              <a:pPr>
                <a:defRPr/>
              </a:pPr>
              <a:t>34</a:t>
            </a:fld>
            <a:endParaRPr lang="hr-H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6" descr="http://www.hrzz.hr/UserDocsImages/HRZZ%20logo%204%20color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0188" y="6092825"/>
            <a:ext cx="1206500" cy="47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7" name="TextBox 5"/>
          <p:cNvSpPr txBox="1">
            <a:spLocks noChangeArrowheads="1"/>
          </p:cNvSpPr>
          <p:nvPr/>
        </p:nvSpPr>
        <p:spPr bwMode="auto">
          <a:xfrm>
            <a:off x="107950" y="6350"/>
            <a:ext cx="2484438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hr-HR" altLang="sr-Latn-RS" sz="4800">
                <a:solidFill>
                  <a:srgbClr val="C00000"/>
                </a:solidFill>
                <a:latin typeface="BankGothic Md BT" pitchFamily="34" charset="0"/>
                <a:cs typeface="Aharoni" pitchFamily="2" charset="-79"/>
              </a:rPr>
              <a:t>STARS</a:t>
            </a:r>
          </a:p>
        </p:txBody>
      </p:sp>
      <p:sp>
        <p:nvSpPr>
          <p:cNvPr id="36868" name="Rectangle 2"/>
          <p:cNvSpPr>
            <a:spLocks noChangeArrowheads="1"/>
          </p:cNvSpPr>
          <p:nvPr/>
        </p:nvSpPr>
        <p:spPr bwMode="auto">
          <a:xfrm>
            <a:off x="179388" y="692150"/>
            <a:ext cx="64357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hr-HR" altLang="sr-Latn-RS">
                <a:solidFill>
                  <a:srgbClr val="C00000"/>
                </a:solidFill>
                <a:latin typeface="BankGothic Md BT" pitchFamily="34" charset="0"/>
                <a:cs typeface="Aharoni" pitchFamily="2" charset="-79"/>
              </a:rPr>
              <a:t>Sinteza i ciljana primjena metalnih nanočestica</a:t>
            </a:r>
          </a:p>
        </p:txBody>
      </p:sp>
      <p:sp>
        <p:nvSpPr>
          <p:cNvPr id="36869" name="Title 1"/>
          <p:cNvSpPr>
            <a:spLocks noGrp="1"/>
          </p:cNvSpPr>
          <p:nvPr>
            <p:ph type="title"/>
          </p:nvPr>
        </p:nvSpPr>
        <p:spPr>
          <a:xfrm>
            <a:off x="230188" y="1449388"/>
            <a:ext cx="8662987" cy="755650"/>
          </a:xfrm>
        </p:spPr>
        <p:txBody>
          <a:bodyPr/>
          <a:lstStyle/>
          <a:p>
            <a:r>
              <a:rPr lang="hr-HR" altLang="sr-Latn-RS" sz="4000" smtClean="0"/>
              <a:t>Balansiranje između koristi i rizika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279400" y="1052513"/>
            <a:ext cx="8180388" cy="9525"/>
          </a:xfrm>
          <a:prstGeom prst="line">
            <a:avLst/>
          </a:prstGeom>
          <a:ln w="12700">
            <a:solidFill>
              <a:srgbClr val="C0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871" name="Picture 10" descr="https://www.pennyinvestornetwork.com/blog/wp-content/uploads/2013/01/risk-and-reward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68538" y="2492375"/>
            <a:ext cx="4184650" cy="301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hr-HR" smtClean="0"/>
              <a:t>/60</a:t>
            </a:r>
            <a:endParaRPr lang="hr-HR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F06566A-C47D-4FAA-9A56-0D83D2764B99}" type="slidenum">
              <a:rPr lang="hr-HR" smtClean="0"/>
              <a:pPr>
                <a:defRPr/>
              </a:pPr>
              <a:t>35</a:t>
            </a:fld>
            <a:endParaRPr lang="hr-H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6" descr="http://www.hrzz.hr/UserDocsImages/HRZZ%20logo%204%20color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0188" y="6092825"/>
            <a:ext cx="1206500" cy="47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1" name="TextBox 5"/>
          <p:cNvSpPr txBox="1">
            <a:spLocks noChangeArrowheads="1"/>
          </p:cNvSpPr>
          <p:nvPr/>
        </p:nvSpPr>
        <p:spPr bwMode="auto">
          <a:xfrm>
            <a:off x="107950" y="6350"/>
            <a:ext cx="2484438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hr-HR" altLang="sr-Latn-RS" sz="4800">
                <a:solidFill>
                  <a:srgbClr val="C00000"/>
                </a:solidFill>
                <a:latin typeface="BankGothic Md BT" pitchFamily="34" charset="0"/>
                <a:cs typeface="Aharoni" pitchFamily="2" charset="-79"/>
              </a:rPr>
              <a:t>STARS</a:t>
            </a:r>
          </a:p>
        </p:txBody>
      </p:sp>
      <p:sp>
        <p:nvSpPr>
          <p:cNvPr id="37892" name="Rectangle 2"/>
          <p:cNvSpPr>
            <a:spLocks noChangeArrowheads="1"/>
          </p:cNvSpPr>
          <p:nvPr/>
        </p:nvSpPr>
        <p:spPr bwMode="auto">
          <a:xfrm>
            <a:off x="179388" y="692150"/>
            <a:ext cx="64357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hr-HR" altLang="sr-Latn-RS">
                <a:solidFill>
                  <a:srgbClr val="C00000"/>
                </a:solidFill>
                <a:latin typeface="BankGothic Md BT" pitchFamily="34" charset="0"/>
                <a:cs typeface="Aharoni" pitchFamily="2" charset="-79"/>
              </a:rPr>
              <a:t>Sinteza i ciljana primjena metalnih nanočestica</a:t>
            </a:r>
          </a:p>
        </p:txBody>
      </p:sp>
      <p:sp>
        <p:nvSpPr>
          <p:cNvPr id="37893" name="Title 1"/>
          <p:cNvSpPr>
            <a:spLocks noGrp="1"/>
          </p:cNvSpPr>
          <p:nvPr>
            <p:ph type="title"/>
          </p:nvPr>
        </p:nvSpPr>
        <p:spPr>
          <a:xfrm>
            <a:off x="230188" y="1449388"/>
            <a:ext cx="8662987" cy="755650"/>
          </a:xfrm>
        </p:spPr>
        <p:txBody>
          <a:bodyPr/>
          <a:lstStyle/>
          <a:p>
            <a:r>
              <a:rPr lang="hr-HR" altLang="sr-Latn-RS" sz="4000" smtClean="0"/>
              <a:t>Korist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279400" y="1052513"/>
            <a:ext cx="8180388" cy="9525"/>
          </a:xfrm>
          <a:prstGeom prst="line">
            <a:avLst/>
          </a:prstGeom>
          <a:ln w="12700">
            <a:solidFill>
              <a:srgbClr val="C0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1476375" y="2420938"/>
            <a:ext cx="6923088" cy="423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  <a:buFontTx/>
              <a:buChar char="•"/>
              <a:defRPr/>
            </a:pPr>
            <a:r>
              <a:rPr lang="hr-HR" sz="3200" kern="0" dirty="0">
                <a:solidFill>
                  <a:srgbClr val="FF0000"/>
                </a:solidFill>
                <a:latin typeface="+mn-lt"/>
              </a:rPr>
              <a:t>Antimikrobna zaštita </a:t>
            </a:r>
            <a:r>
              <a:rPr lang="hr-HR" sz="3200" kern="0" dirty="0">
                <a:latin typeface="+mn-lt"/>
              </a:rPr>
              <a:t>učinkovita protiv širokog spektra bakterija</a:t>
            </a:r>
          </a:p>
          <a:p>
            <a:pPr marL="342900" indent="-342900" eaLnBrk="1" hangingPunct="1">
              <a:spcBef>
                <a:spcPct val="20000"/>
              </a:spcBef>
              <a:buFontTx/>
              <a:buChar char="•"/>
              <a:defRPr/>
            </a:pPr>
            <a:r>
              <a:rPr lang="hr-HR" sz="3200" kern="0" dirty="0">
                <a:latin typeface="+mn-lt"/>
              </a:rPr>
              <a:t>Pretpostavlja se i zaštita od </a:t>
            </a:r>
            <a:r>
              <a:rPr lang="hr-HR" sz="3200" kern="0" dirty="0" err="1">
                <a:solidFill>
                  <a:srgbClr val="FF0000"/>
                </a:solidFill>
                <a:latin typeface="+mn-lt"/>
              </a:rPr>
              <a:t>neurodermatitisa</a:t>
            </a:r>
            <a:r>
              <a:rPr lang="hr-HR" sz="3200" kern="0" dirty="0">
                <a:latin typeface="+mn-lt"/>
              </a:rPr>
              <a:t> koji nastaje zbog bakterije </a:t>
            </a:r>
            <a:r>
              <a:rPr lang="hr-HR" sz="3200" i="1" kern="0" dirty="0" err="1">
                <a:latin typeface="+mn-lt"/>
              </a:rPr>
              <a:t>Staphylococcus</a:t>
            </a:r>
            <a:r>
              <a:rPr lang="hr-HR" sz="3200" i="1" kern="0" dirty="0">
                <a:latin typeface="+mn-lt"/>
              </a:rPr>
              <a:t> </a:t>
            </a:r>
            <a:r>
              <a:rPr lang="hr-HR" sz="3200" i="1" kern="0" dirty="0" err="1">
                <a:latin typeface="+mn-lt"/>
              </a:rPr>
              <a:t>aureus</a:t>
            </a:r>
            <a:r>
              <a:rPr lang="hr-HR" sz="3200" i="1" kern="0" dirty="0">
                <a:latin typeface="+mn-lt"/>
              </a:rPr>
              <a:t> </a:t>
            </a:r>
            <a:r>
              <a:rPr lang="hr-HR" sz="3200" kern="0" dirty="0">
                <a:latin typeface="+mn-lt"/>
              </a:rPr>
              <a:t>(do sada još nije potvrđeno kliničkim ispitivanjima)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hr-HR" smtClean="0"/>
              <a:t>/60</a:t>
            </a:r>
            <a:endParaRPr lang="hr-HR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F06566A-C47D-4FAA-9A56-0D83D2764B99}" type="slidenum">
              <a:rPr lang="hr-HR" smtClean="0"/>
              <a:pPr>
                <a:defRPr/>
              </a:pPr>
              <a:t>36</a:t>
            </a:fld>
            <a:endParaRPr lang="hr-H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6" descr="http://www.hrzz.hr/UserDocsImages/HRZZ%20logo%204%20color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0188" y="6092825"/>
            <a:ext cx="1206500" cy="47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5" name="TextBox 5"/>
          <p:cNvSpPr txBox="1">
            <a:spLocks noChangeArrowheads="1"/>
          </p:cNvSpPr>
          <p:nvPr/>
        </p:nvSpPr>
        <p:spPr bwMode="auto">
          <a:xfrm>
            <a:off x="107950" y="6350"/>
            <a:ext cx="2484438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hr-HR" altLang="sr-Latn-RS" sz="4800">
                <a:solidFill>
                  <a:srgbClr val="C00000"/>
                </a:solidFill>
                <a:latin typeface="BankGothic Md BT" pitchFamily="34" charset="0"/>
                <a:cs typeface="Aharoni" pitchFamily="2" charset="-79"/>
              </a:rPr>
              <a:t>STARS</a:t>
            </a:r>
          </a:p>
        </p:txBody>
      </p:sp>
      <p:sp>
        <p:nvSpPr>
          <p:cNvPr id="38916" name="Rectangle 2"/>
          <p:cNvSpPr>
            <a:spLocks noChangeArrowheads="1"/>
          </p:cNvSpPr>
          <p:nvPr/>
        </p:nvSpPr>
        <p:spPr bwMode="auto">
          <a:xfrm>
            <a:off x="179388" y="692150"/>
            <a:ext cx="64357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hr-HR" altLang="sr-Latn-RS">
                <a:solidFill>
                  <a:srgbClr val="C00000"/>
                </a:solidFill>
                <a:latin typeface="BankGothic Md BT" pitchFamily="34" charset="0"/>
                <a:cs typeface="Aharoni" pitchFamily="2" charset="-79"/>
              </a:rPr>
              <a:t>Sinteza i ciljana primjena metalnih nanočestica</a:t>
            </a:r>
          </a:p>
        </p:txBody>
      </p:sp>
      <p:sp>
        <p:nvSpPr>
          <p:cNvPr id="38917" name="Title 1"/>
          <p:cNvSpPr>
            <a:spLocks noGrp="1"/>
          </p:cNvSpPr>
          <p:nvPr>
            <p:ph type="title"/>
          </p:nvPr>
        </p:nvSpPr>
        <p:spPr>
          <a:xfrm>
            <a:off x="230188" y="1449388"/>
            <a:ext cx="8662987" cy="755650"/>
          </a:xfrm>
        </p:spPr>
        <p:txBody>
          <a:bodyPr/>
          <a:lstStyle/>
          <a:p>
            <a:r>
              <a:rPr lang="hr-HR" altLang="sr-Latn-RS" sz="4000" smtClean="0"/>
              <a:t>Korist za okoliš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279400" y="1052513"/>
            <a:ext cx="8180388" cy="9525"/>
          </a:xfrm>
          <a:prstGeom prst="line">
            <a:avLst/>
          </a:prstGeom>
          <a:ln w="12700">
            <a:solidFill>
              <a:srgbClr val="C0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1476375" y="2420938"/>
            <a:ext cx="6923088" cy="423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  <a:buFontTx/>
              <a:buChar char="•"/>
              <a:defRPr/>
            </a:pPr>
            <a:r>
              <a:rPr lang="hr-HR" sz="3200" kern="0" dirty="0">
                <a:solidFill>
                  <a:srgbClr val="FF0000"/>
                </a:solidFill>
                <a:latin typeface="+mn-lt"/>
              </a:rPr>
              <a:t>Antimikrobna zaštita sprečava razvoj neugodnih mirisa </a:t>
            </a:r>
            <a:r>
              <a:rPr lang="hr-HR" sz="3200" kern="0" dirty="0">
                <a:latin typeface="+mn-lt"/>
              </a:rPr>
              <a:t>čime se smanjuje potreban broj pranja materijala i time štiti okoliš</a:t>
            </a:r>
          </a:p>
          <a:p>
            <a:pPr marL="342900" indent="-342900" eaLnBrk="1" hangingPunct="1">
              <a:spcBef>
                <a:spcPct val="20000"/>
              </a:spcBef>
              <a:buFontTx/>
              <a:buChar char="•"/>
              <a:defRPr/>
            </a:pPr>
            <a:r>
              <a:rPr lang="hr-HR" sz="3200" kern="0" dirty="0">
                <a:latin typeface="+mn-lt"/>
              </a:rPr>
              <a:t>Potencijalna korist za: </a:t>
            </a:r>
          </a:p>
          <a:p>
            <a:pPr marL="342900" indent="-342900" eaLnBrk="1" hangingPunct="1">
              <a:spcBef>
                <a:spcPct val="20000"/>
              </a:spcBef>
              <a:defRPr/>
            </a:pPr>
            <a:r>
              <a:rPr lang="hr-HR" sz="3200" kern="0" dirty="0">
                <a:latin typeface="+mn-lt"/>
              </a:rPr>
              <a:t>   </a:t>
            </a:r>
            <a:r>
              <a:rPr lang="hr-HR" sz="3200" i="1" kern="0" dirty="0">
                <a:latin typeface="+mn-lt"/>
              </a:rPr>
              <a:t>globalno zatopljenje, zaštitu ozona, smanjenje </a:t>
            </a:r>
            <a:r>
              <a:rPr lang="hr-HR" sz="3200" i="1" kern="0" dirty="0" err="1">
                <a:latin typeface="+mn-lt"/>
              </a:rPr>
              <a:t>ekotoksičnosti</a:t>
            </a:r>
            <a:endParaRPr lang="hr-HR" sz="3200" i="1" kern="0" dirty="0">
              <a:latin typeface="+mn-lt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hr-HR" smtClean="0"/>
              <a:t>/60</a:t>
            </a:r>
            <a:endParaRPr lang="hr-HR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F06566A-C47D-4FAA-9A56-0D83D2764B99}" type="slidenum">
              <a:rPr lang="hr-HR" smtClean="0"/>
              <a:pPr>
                <a:defRPr/>
              </a:pPr>
              <a:t>37</a:t>
            </a:fld>
            <a:endParaRPr lang="hr-H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6" descr="http://www.hrzz.hr/UserDocsImages/HRZZ%20logo%204%20color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0188" y="6092825"/>
            <a:ext cx="1206500" cy="47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39" name="TextBox 5"/>
          <p:cNvSpPr txBox="1">
            <a:spLocks noChangeArrowheads="1"/>
          </p:cNvSpPr>
          <p:nvPr/>
        </p:nvSpPr>
        <p:spPr bwMode="auto">
          <a:xfrm>
            <a:off x="107950" y="6350"/>
            <a:ext cx="2484438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hr-HR" altLang="sr-Latn-RS" sz="4800">
                <a:solidFill>
                  <a:srgbClr val="C00000"/>
                </a:solidFill>
                <a:latin typeface="BankGothic Md BT" pitchFamily="34" charset="0"/>
                <a:cs typeface="Aharoni" pitchFamily="2" charset="-79"/>
              </a:rPr>
              <a:t>STARS</a:t>
            </a:r>
          </a:p>
        </p:txBody>
      </p:sp>
      <p:sp>
        <p:nvSpPr>
          <p:cNvPr id="39940" name="Rectangle 2"/>
          <p:cNvSpPr>
            <a:spLocks noChangeArrowheads="1"/>
          </p:cNvSpPr>
          <p:nvPr/>
        </p:nvSpPr>
        <p:spPr bwMode="auto">
          <a:xfrm>
            <a:off x="179388" y="692150"/>
            <a:ext cx="64357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hr-HR" altLang="sr-Latn-RS">
                <a:solidFill>
                  <a:srgbClr val="C00000"/>
                </a:solidFill>
                <a:latin typeface="BankGothic Md BT" pitchFamily="34" charset="0"/>
                <a:cs typeface="Aharoni" pitchFamily="2" charset="-79"/>
              </a:rPr>
              <a:t>Sinteza i ciljana primjena metalnih nanočestica</a:t>
            </a:r>
          </a:p>
        </p:txBody>
      </p:sp>
      <p:sp>
        <p:nvSpPr>
          <p:cNvPr id="39941" name="Title 1"/>
          <p:cNvSpPr>
            <a:spLocks noGrp="1"/>
          </p:cNvSpPr>
          <p:nvPr>
            <p:ph type="title"/>
          </p:nvPr>
        </p:nvSpPr>
        <p:spPr>
          <a:xfrm>
            <a:off x="230188" y="1449388"/>
            <a:ext cx="8662987" cy="755650"/>
          </a:xfrm>
        </p:spPr>
        <p:txBody>
          <a:bodyPr/>
          <a:lstStyle/>
          <a:p>
            <a:r>
              <a:rPr lang="hr-HR" altLang="sr-Latn-RS" sz="4000" smtClean="0"/>
              <a:t>Upitna dugoročna korist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279400" y="1052513"/>
            <a:ext cx="8180388" cy="9525"/>
          </a:xfrm>
          <a:prstGeom prst="line">
            <a:avLst/>
          </a:prstGeom>
          <a:ln w="12700">
            <a:solidFill>
              <a:srgbClr val="C0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1476375" y="2420938"/>
            <a:ext cx="6923088" cy="423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  <a:buFontTx/>
              <a:buChar char="•"/>
              <a:defRPr/>
            </a:pPr>
            <a:r>
              <a:rPr lang="hr-HR" sz="3200" kern="0" dirty="0">
                <a:solidFill>
                  <a:srgbClr val="FF0000"/>
                </a:solidFill>
                <a:latin typeface="+mn-lt"/>
              </a:rPr>
              <a:t>Antimikrobna zaštita </a:t>
            </a:r>
            <a:r>
              <a:rPr lang="hr-HR" sz="3200" kern="0" dirty="0">
                <a:latin typeface="+mn-lt"/>
              </a:rPr>
              <a:t>primijenjena na medicinskom tekstilu (zavojima) ne ubrzava uvijek zacjeljenje rana </a:t>
            </a:r>
            <a:r>
              <a:rPr lang="hr-HR" sz="2400" i="1" kern="0" dirty="0">
                <a:latin typeface="+mn-lt"/>
              </a:rPr>
              <a:t>(interni razgovori s ambulantnim osobljem)</a:t>
            </a:r>
          </a:p>
        </p:txBody>
      </p:sp>
      <p:pic>
        <p:nvPicPr>
          <p:cNvPr id="39944" name="Picture 11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80063" y="4581525"/>
            <a:ext cx="2233612" cy="200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hr-HR" smtClean="0"/>
              <a:t>/60</a:t>
            </a:r>
            <a:endParaRPr lang="hr-HR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F06566A-C47D-4FAA-9A56-0D83D2764B99}" type="slidenum">
              <a:rPr lang="hr-HR" smtClean="0"/>
              <a:pPr>
                <a:defRPr/>
              </a:pPr>
              <a:t>38</a:t>
            </a:fld>
            <a:endParaRPr lang="hr-H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sr-Latn-CS" altLang="sr-Latn-RS" smtClean="0"/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sr-Latn-CS" altLang="sr-Latn-RS" smtClean="0"/>
          </a:p>
        </p:txBody>
      </p:sp>
      <p:pic>
        <p:nvPicPr>
          <p:cNvPr id="40964" name="Picture 5" descr="probiotics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5" name="Text Box 6"/>
          <p:cNvSpPr txBox="1">
            <a:spLocks noChangeArrowheads="1"/>
          </p:cNvSpPr>
          <p:nvPr/>
        </p:nvSpPr>
        <p:spPr bwMode="auto">
          <a:xfrm>
            <a:off x="1177925" y="1916113"/>
            <a:ext cx="7023100" cy="76993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hr-HR" altLang="sr-Latn-RS" sz="4400"/>
              <a:t>Rizici primjene nanočestica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6" descr="http://www.hrzz.hr/UserDocsImages/HRZZ%20logo%204%20colo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0188" y="5373688"/>
            <a:ext cx="3048000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TextBox 5"/>
          <p:cNvSpPr txBox="1">
            <a:spLocks noChangeArrowheads="1"/>
          </p:cNvSpPr>
          <p:nvPr/>
        </p:nvSpPr>
        <p:spPr bwMode="auto">
          <a:xfrm>
            <a:off x="107950" y="6350"/>
            <a:ext cx="2484438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hr-HR" altLang="sr-Latn-RS" sz="4800">
                <a:solidFill>
                  <a:srgbClr val="C00000"/>
                </a:solidFill>
                <a:latin typeface="BankGothic Md BT" pitchFamily="34" charset="0"/>
                <a:cs typeface="Aharoni" pitchFamily="2" charset="-79"/>
              </a:rPr>
              <a:t>STARS</a:t>
            </a:r>
          </a:p>
        </p:txBody>
      </p:sp>
      <p:sp>
        <p:nvSpPr>
          <p:cNvPr id="5124" name="Rectangle 2"/>
          <p:cNvSpPr>
            <a:spLocks noChangeArrowheads="1"/>
          </p:cNvSpPr>
          <p:nvPr/>
        </p:nvSpPr>
        <p:spPr bwMode="auto">
          <a:xfrm>
            <a:off x="179388" y="692150"/>
            <a:ext cx="64357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hr-HR" altLang="sr-Latn-RS">
                <a:solidFill>
                  <a:srgbClr val="C00000"/>
                </a:solidFill>
                <a:latin typeface="BankGothic Md BT" pitchFamily="34" charset="0"/>
                <a:cs typeface="Aharoni" pitchFamily="2" charset="-79"/>
              </a:rPr>
              <a:t>Sinteza i ciljana primjena metalnih nanočestica</a:t>
            </a:r>
          </a:p>
        </p:txBody>
      </p:sp>
      <p:sp>
        <p:nvSpPr>
          <p:cNvPr id="5125" name="Title 1"/>
          <p:cNvSpPr>
            <a:spLocks noGrp="1"/>
          </p:cNvSpPr>
          <p:nvPr>
            <p:ph type="title"/>
          </p:nvPr>
        </p:nvSpPr>
        <p:spPr>
          <a:xfrm>
            <a:off x="444500" y="1449388"/>
            <a:ext cx="8015288" cy="755650"/>
          </a:xfrm>
        </p:spPr>
        <p:txBody>
          <a:bodyPr/>
          <a:lstStyle/>
          <a:p>
            <a:r>
              <a:rPr lang="hr-HR" altLang="sr-Latn-RS" smtClean="0"/>
              <a:t>Biopolimeri</a:t>
            </a:r>
          </a:p>
        </p:txBody>
      </p:sp>
      <p:sp>
        <p:nvSpPr>
          <p:cNvPr id="5126" name="Content Placeholder 2"/>
          <p:cNvSpPr>
            <a:spLocks noGrp="1"/>
          </p:cNvSpPr>
          <p:nvPr>
            <p:ph idx="1"/>
          </p:nvPr>
        </p:nvSpPr>
        <p:spPr>
          <a:xfrm>
            <a:off x="279400" y="2420938"/>
            <a:ext cx="7964488" cy="2503487"/>
          </a:xfrm>
        </p:spPr>
        <p:txBody>
          <a:bodyPr/>
          <a:lstStyle/>
          <a:p>
            <a:r>
              <a:rPr lang="hr-HR" altLang="sr-Latn-RS" smtClean="0"/>
              <a:t>Biopolimeri se </a:t>
            </a:r>
            <a:r>
              <a:rPr lang="sr-Latn-CS" altLang="sr-Latn-RS" smtClean="0"/>
              <a:t>dobivaju iz obnovljivih izvora (celuloze, škroba)</a:t>
            </a:r>
          </a:p>
          <a:p>
            <a:r>
              <a:rPr lang="sr-Latn-CS" altLang="sr-Latn-RS" smtClean="0"/>
              <a:t>mogu se reciklirati jer su biorazgradivi  </a:t>
            </a:r>
            <a:r>
              <a:rPr lang="hr-HR" altLang="sr-Latn-RS" smtClean="0"/>
              <a:t>(CO</a:t>
            </a:r>
            <a:r>
              <a:rPr lang="hr-HR" altLang="sr-Latn-RS" baseline="-25000" smtClean="0"/>
              <a:t>2</a:t>
            </a:r>
            <a:r>
              <a:rPr lang="hr-HR" altLang="sr-Latn-RS" smtClean="0"/>
              <a:t> i H</a:t>
            </a:r>
            <a:r>
              <a:rPr lang="hr-HR" altLang="sr-Latn-RS" baseline="-25000" smtClean="0"/>
              <a:t>2</a:t>
            </a:r>
            <a:r>
              <a:rPr lang="hr-HR" altLang="sr-Latn-RS" smtClean="0"/>
              <a:t>O)</a:t>
            </a:r>
          </a:p>
          <a:p>
            <a:r>
              <a:rPr lang="sr-Latn-CS" altLang="sr-Latn-RS" smtClean="0"/>
              <a:t>ekonomski isplativi i prihvatljivi</a:t>
            </a:r>
            <a:endParaRPr lang="hr-HR" altLang="sr-Latn-RS" smtClean="0"/>
          </a:p>
          <a:p>
            <a:pPr>
              <a:buFontTx/>
              <a:buNone/>
            </a:pPr>
            <a:endParaRPr lang="hr-HR" altLang="sr-Latn-RS" smtClean="0"/>
          </a:p>
        </p:txBody>
      </p:sp>
      <p:cxnSp>
        <p:nvCxnSpPr>
          <p:cNvPr id="8" name="Straight Connector 7"/>
          <p:cNvCxnSpPr/>
          <p:nvPr/>
        </p:nvCxnSpPr>
        <p:spPr>
          <a:xfrm>
            <a:off x="279400" y="1052513"/>
            <a:ext cx="8180388" cy="9525"/>
          </a:xfrm>
          <a:prstGeom prst="line">
            <a:avLst/>
          </a:prstGeom>
          <a:ln w="12700">
            <a:solidFill>
              <a:srgbClr val="C0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hr-HR" smtClean="0"/>
              <a:t>/60</a:t>
            </a:r>
            <a:endParaRPr lang="hr-HR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F06566A-C47D-4FAA-9A56-0D83D2764B99}" type="slidenum">
              <a:rPr lang="hr-HR" smtClean="0"/>
              <a:pPr>
                <a:defRPr/>
              </a:pPr>
              <a:t>4</a:t>
            </a:fld>
            <a:endParaRPr lang="hr-H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3"/>
          <p:cNvSpPr>
            <a:spLocks noGrp="1" noChangeArrowheads="1"/>
          </p:cNvSpPr>
          <p:nvPr>
            <p:ph type="title"/>
          </p:nvPr>
        </p:nvSpPr>
        <p:spPr>
          <a:xfrm>
            <a:off x="1835150" y="274638"/>
            <a:ext cx="6851650" cy="1143000"/>
          </a:xfrm>
          <a:noFill/>
        </p:spPr>
        <p:txBody>
          <a:bodyPr/>
          <a:lstStyle/>
          <a:p>
            <a:pPr eaLnBrk="1" hangingPunct="1"/>
            <a:r>
              <a:rPr lang="hr-HR" altLang="sr-Latn-RS" smtClean="0"/>
              <a:t>Rizici – za ljude</a:t>
            </a:r>
          </a:p>
        </p:txBody>
      </p:sp>
      <p:pic>
        <p:nvPicPr>
          <p:cNvPr id="41987" name="Picture 4" descr="probiotics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5478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1763713" y="1600200"/>
            <a:ext cx="6923087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  <a:buFontTx/>
              <a:buChar char="•"/>
              <a:defRPr/>
            </a:pPr>
            <a:r>
              <a:rPr lang="hr-HR" sz="3200" kern="0" dirty="0" err="1">
                <a:solidFill>
                  <a:srgbClr val="FF0000"/>
                </a:solidFill>
                <a:latin typeface="+mn-lt"/>
              </a:rPr>
              <a:t>Nanočestice</a:t>
            </a:r>
            <a:r>
              <a:rPr lang="hr-HR" sz="3200" kern="0" dirty="0">
                <a:solidFill>
                  <a:srgbClr val="FF0000"/>
                </a:solidFill>
                <a:latin typeface="+mn-lt"/>
              </a:rPr>
              <a:t>  – toksične</a:t>
            </a:r>
          </a:p>
          <a:p>
            <a:pPr marL="342900" indent="-342900" eaLnBrk="1" hangingPunct="1">
              <a:spcBef>
                <a:spcPct val="20000"/>
              </a:spcBef>
              <a:buFontTx/>
              <a:buChar char="•"/>
              <a:defRPr/>
            </a:pPr>
            <a:r>
              <a:rPr lang="hr-HR" sz="3200" kern="0" dirty="0">
                <a:solidFill>
                  <a:srgbClr val="FF0000"/>
                </a:solidFill>
                <a:latin typeface="+mn-lt"/>
              </a:rPr>
              <a:t>Oštećuju DNK</a:t>
            </a:r>
          </a:p>
          <a:p>
            <a:pPr marL="342900" indent="-342900" eaLnBrk="1" hangingPunct="1">
              <a:spcBef>
                <a:spcPct val="20000"/>
              </a:spcBef>
              <a:buFontTx/>
              <a:buChar char="•"/>
              <a:defRPr/>
            </a:pPr>
            <a:r>
              <a:rPr lang="hr-HR" sz="3200" kern="0" dirty="0">
                <a:solidFill>
                  <a:srgbClr val="FF0000"/>
                </a:solidFill>
                <a:latin typeface="+mn-lt"/>
              </a:rPr>
              <a:t>Oštećuju ljudske organe</a:t>
            </a:r>
          </a:p>
          <a:p>
            <a:pPr marL="342900" indent="-342900" eaLnBrk="1" hangingPunct="1">
              <a:spcBef>
                <a:spcPct val="20000"/>
              </a:spcBef>
              <a:buFontTx/>
              <a:buChar char="•"/>
              <a:defRPr/>
            </a:pPr>
            <a:r>
              <a:rPr lang="hr-HR" sz="3200" kern="0" dirty="0" err="1">
                <a:latin typeface="+mn-lt"/>
              </a:rPr>
              <a:t>Parameteri</a:t>
            </a:r>
            <a:r>
              <a:rPr lang="hr-HR" sz="3200" kern="0" dirty="0">
                <a:latin typeface="+mn-lt"/>
              </a:rPr>
              <a:t> koji utječu na njihovu toksičnost:</a:t>
            </a:r>
          </a:p>
          <a:p>
            <a:pPr marL="342900" indent="-342900" eaLnBrk="1" hangingPunct="1">
              <a:spcBef>
                <a:spcPct val="20000"/>
              </a:spcBef>
              <a:defRPr/>
            </a:pPr>
            <a:r>
              <a:rPr lang="hr-HR" sz="3200" kern="0" dirty="0">
                <a:latin typeface="+mn-lt"/>
              </a:rPr>
              <a:t>- </a:t>
            </a:r>
            <a:r>
              <a:rPr lang="hr-HR" sz="3200" i="1" kern="0" dirty="0" err="1">
                <a:latin typeface="+mn-lt"/>
              </a:rPr>
              <a:t>biokompatibilnost</a:t>
            </a:r>
            <a:r>
              <a:rPr lang="hr-HR" sz="3200" i="1" kern="0" dirty="0">
                <a:latin typeface="+mn-lt"/>
              </a:rPr>
              <a:t>, </a:t>
            </a:r>
            <a:r>
              <a:rPr lang="hr-HR" sz="3200" i="1" kern="0" dirty="0" err="1">
                <a:latin typeface="+mn-lt"/>
              </a:rPr>
              <a:t>biodistribucija</a:t>
            </a:r>
            <a:r>
              <a:rPr lang="hr-HR" sz="3200" i="1" kern="0" dirty="0">
                <a:latin typeface="+mn-lt"/>
              </a:rPr>
              <a:t>, </a:t>
            </a:r>
            <a:r>
              <a:rPr lang="hr-HR" sz="3200" i="1" kern="0" dirty="0" err="1">
                <a:latin typeface="+mn-lt"/>
              </a:rPr>
              <a:t>bioraspadljivost</a:t>
            </a:r>
            <a:r>
              <a:rPr lang="hr-HR" sz="3200" i="1" kern="0" dirty="0">
                <a:latin typeface="+mn-lt"/>
              </a:rPr>
              <a:t>, upalni procesi, interferencije sa stanicama i organima i drugo</a:t>
            </a:r>
            <a:endParaRPr lang="hr-HR" sz="3200" i="1" kern="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hr-HR" smtClean="0"/>
              <a:t>/60</a:t>
            </a:r>
            <a:endParaRPr lang="hr-HR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F06566A-C47D-4FAA-9A56-0D83D2764B99}" type="slidenum">
              <a:rPr lang="hr-HR" smtClean="0"/>
              <a:pPr>
                <a:defRPr/>
              </a:pPr>
              <a:t>40</a:t>
            </a:fld>
            <a:endParaRPr lang="hr-H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3"/>
          <p:cNvSpPr>
            <a:spLocks noGrp="1" noChangeArrowheads="1"/>
          </p:cNvSpPr>
          <p:nvPr>
            <p:ph type="title"/>
          </p:nvPr>
        </p:nvSpPr>
        <p:spPr>
          <a:xfrm>
            <a:off x="1835150" y="274638"/>
            <a:ext cx="6851650" cy="1143000"/>
          </a:xfrm>
          <a:noFill/>
        </p:spPr>
        <p:txBody>
          <a:bodyPr/>
          <a:lstStyle/>
          <a:p>
            <a:pPr eaLnBrk="1" hangingPunct="1"/>
            <a:r>
              <a:rPr lang="hr-HR" altLang="sr-Latn-RS" smtClean="0"/>
              <a:t>Zašto postoje ti rizici?</a:t>
            </a:r>
          </a:p>
        </p:txBody>
      </p:sp>
      <p:pic>
        <p:nvPicPr>
          <p:cNvPr id="43011" name="Picture 4" descr="probiotics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5478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2" name="Rectangle 2"/>
          <p:cNvSpPr txBox="1">
            <a:spLocks noChangeArrowheads="1"/>
          </p:cNvSpPr>
          <p:nvPr/>
        </p:nvSpPr>
        <p:spPr bwMode="auto">
          <a:xfrm>
            <a:off x="1763713" y="1600200"/>
            <a:ext cx="7129462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hr-HR" altLang="sr-Latn-RS" sz="3200">
                <a:solidFill>
                  <a:srgbClr val="FF0000"/>
                </a:solidFill>
              </a:rPr>
              <a:t> </a:t>
            </a:r>
            <a:r>
              <a:rPr lang="hr-HR" altLang="sr-Latn-RS" sz="3200"/>
              <a:t>NPs su toliko male da prolaze kroz sve stanične membrane </a:t>
            </a:r>
          </a:p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hr-HR" altLang="sr-Latn-RS" sz="3200">
                <a:solidFill>
                  <a:srgbClr val="FF0000"/>
                </a:solidFill>
              </a:rPr>
              <a:t>Štetnost ovisi o veličini, obliku, naboju, kemijskom sastavu, površinskoj energiji i ostalim fizikalno kemijskim svojstvima</a:t>
            </a:r>
          </a:p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hr-HR" altLang="sr-Latn-RS" sz="3200"/>
              <a:t>Nalaze se svuda: u tekstilu, kozmetici, hrani, pakiranjima i sl. </a:t>
            </a:r>
            <a:endParaRPr lang="hr-HR" altLang="sr-Latn-RS" sz="3200">
              <a:solidFill>
                <a:srgbClr val="FF0000"/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hr-HR" smtClean="0"/>
              <a:t>/60</a:t>
            </a:r>
            <a:endParaRPr lang="hr-HR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F06566A-C47D-4FAA-9A56-0D83D2764B99}" type="slidenum">
              <a:rPr lang="hr-HR" smtClean="0"/>
              <a:pPr>
                <a:defRPr/>
              </a:pPr>
              <a:t>41</a:t>
            </a:fld>
            <a:endParaRPr lang="hr-H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835150" y="1268413"/>
            <a:ext cx="7200900" cy="5329237"/>
          </a:xfrm>
          <a:noFill/>
        </p:spPr>
        <p:txBody>
          <a:bodyPr/>
          <a:lstStyle/>
          <a:p>
            <a:pPr eaLnBrk="1" hangingPunct="1">
              <a:buFontTx/>
              <a:buNone/>
            </a:pPr>
            <a:endParaRPr lang="hr-HR" altLang="sr-Latn-RS" smtClean="0"/>
          </a:p>
          <a:p>
            <a:pPr eaLnBrk="1" hangingPunct="1">
              <a:buFontTx/>
              <a:buNone/>
            </a:pPr>
            <a:endParaRPr lang="hr-HR" altLang="sr-Latn-RS" smtClean="0"/>
          </a:p>
          <a:p>
            <a:pPr eaLnBrk="1" hangingPunct="1">
              <a:buFontTx/>
              <a:buNone/>
            </a:pPr>
            <a:endParaRPr lang="hr-HR" altLang="sr-Latn-RS" smtClean="0"/>
          </a:p>
          <a:p>
            <a:pPr eaLnBrk="1" hangingPunct="1">
              <a:buFontTx/>
              <a:buNone/>
            </a:pPr>
            <a:endParaRPr lang="hr-HR" altLang="sr-Latn-RS" smtClean="0"/>
          </a:p>
          <a:p>
            <a:pPr eaLnBrk="1" hangingPunct="1">
              <a:buFontTx/>
              <a:buNone/>
            </a:pPr>
            <a:endParaRPr lang="hr-HR" altLang="sr-Latn-RS" smtClean="0"/>
          </a:p>
          <a:p>
            <a:pPr eaLnBrk="1" hangingPunct="1">
              <a:buFontTx/>
              <a:buNone/>
            </a:pPr>
            <a:endParaRPr lang="hr-HR" altLang="sr-Latn-RS" smtClean="0"/>
          </a:p>
          <a:p>
            <a:pPr eaLnBrk="1" hangingPunct="1">
              <a:buFontTx/>
              <a:buNone/>
            </a:pPr>
            <a:endParaRPr lang="hr-HR" altLang="sr-Latn-RS" sz="1000" smtClean="0"/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title"/>
          </p:nvPr>
        </p:nvSpPr>
        <p:spPr>
          <a:xfrm>
            <a:off x="1835150" y="274638"/>
            <a:ext cx="6851650" cy="1143000"/>
          </a:xfrm>
          <a:noFill/>
        </p:spPr>
        <p:txBody>
          <a:bodyPr/>
          <a:lstStyle/>
          <a:p>
            <a:pPr eaLnBrk="1" hangingPunct="1"/>
            <a:r>
              <a:rPr lang="hr-HR" altLang="sr-Latn-RS" smtClean="0"/>
              <a:t>Apsorpcija</a:t>
            </a:r>
          </a:p>
        </p:txBody>
      </p:sp>
      <p:pic>
        <p:nvPicPr>
          <p:cNvPr id="44036" name="Picture 4" descr="probiotics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5478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7" name="Picture 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79613" y="1819275"/>
            <a:ext cx="6553200" cy="503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137025" y="2060575"/>
            <a:ext cx="434975" cy="261938"/>
          </a:xfrm>
          <a:prstGeom prst="rect">
            <a:avLst/>
          </a:prstGeom>
          <a:solidFill>
            <a:schemeClr val="accent3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hr-HR" sz="1100" b="1" dirty="0">
                <a:solidFill>
                  <a:srgbClr val="FF0000"/>
                </a:solidFill>
                <a:latin typeface="Arial Narrow" pitchFamily="34" charset="0"/>
              </a:rPr>
              <a:t>NOS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125913" y="2519363"/>
            <a:ext cx="517525" cy="261937"/>
          </a:xfrm>
          <a:prstGeom prst="rect">
            <a:avLst/>
          </a:prstGeom>
          <a:solidFill>
            <a:schemeClr val="accent3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hr-HR" sz="1100" b="1" dirty="0">
                <a:solidFill>
                  <a:srgbClr val="FF0000"/>
                </a:solidFill>
                <a:latin typeface="Arial Narrow" pitchFamily="34" charset="0"/>
              </a:rPr>
              <a:t>GRLO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067175" y="3068638"/>
            <a:ext cx="512763" cy="261937"/>
          </a:xfrm>
          <a:prstGeom prst="rect">
            <a:avLst/>
          </a:prstGeom>
          <a:solidFill>
            <a:schemeClr val="accent3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hr-HR" sz="1100" b="1" dirty="0">
                <a:solidFill>
                  <a:srgbClr val="FF0000"/>
                </a:solidFill>
                <a:latin typeface="Arial Narrow" pitchFamily="34" charset="0"/>
              </a:rPr>
              <a:t>KOŽA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795963" y="1916113"/>
            <a:ext cx="723900" cy="307975"/>
          </a:xfrm>
          <a:prstGeom prst="rect">
            <a:avLst/>
          </a:prstGeom>
          <a:solidFill>
            <a:schemeClr val="accent3"/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hr-HR" sz="1400" b="1" dirty="0">
                <a:latin typeface="Arial Narrow" pitchFamily="34" charset="0"/>
              </a:rPr>
              <a:t>MOZAK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867400" y="2636838"/>
            <a:ext cx="690563" cy="307975"/>
          </a:xfrm>
          <a:prstGeom prst="rect">
            <a:avLst/>
          </a:prstGeom>
          <a:solidFill>
            <a:schemeClr val="accent3"/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hr-HR" sz="1400" b="1" dirty="0">
                <a:latin typeface="Arial Narrow" pitchFamily="34" charset="0"/>
              </a:rPr>
              <a:t>PLUĆA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732588" y="3860800"/>
            <a:ext cx="660400" cy="307975"/>
          </a:xfrm>
          <a:prstGeom prst="rect">
            <a:avLst/>
          </a:prstGeom>
          <a:solidFill>
            <a:schemeClr val="accent3"/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hr-HR" sz="1400" b="1" dirty="0">
                <a:latin typeface="Arial Narrow" pitchFamily="34" charset="0"/>
              </a:rPr>
              <a:t> K R V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164388" y="4365625"/>
            <a:ext cx="592137" cy="307975"/>
          </a:xfrm>
          <a:prstGeom prst="rect">
            <a:avLst/>
          </a:prstGeom>
          <a:solidFill>
            <a:schemeClr val="accent3"/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hr-HR" sz="1400" b="1" dirty="0">
                <a:latin typeface="Arial Narrow" pitchFamily="34" charset="0"/>
              </a:rPr>
              <a:t>SRCE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156325" y="4508500"/>
            <a:ext cx="819150" cy="307975"/>
          </a:xfrm>
          <a:prstGeom prst="rect">
            <a:avLst/>
          </a:prstGeom>
          <a:solidFill>
            <a:schemeClr val="accent3"/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hr-HR" sz="1400" b="1" dirty="0">
                <a:latin typeface="Arial Narrow" pitchFamily="34" charset="0"/>
              </a:rPr>
              <a:t>BUBREG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164388" y="5013325"/>
            <a:ext cx="665162" cy="307975"/>
          </a:xfrm>
          <a:prstGeom prst="rect">
            <a:avLst/>
          </a:prstGeom>
          <a:solidFill>
            <a:schemeClr val="accent3"/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hr-HR" sz="1400" b="1" dirty="0">
                <a:latin typeface="Arial Narrow" pitchFamily="34" charset="0"/>
              </a:rPr>
              <a:t>JETRA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084888" y="5497513"/>
            <a:ext cx="868362" cy="307975"/>
          </a:xfrm>
          <a:prstGeom prst="rect">
            <a:avLst/>
          </a:prstGeom>
          <a:solidFill>
            <a:schemeClr val="accent3"/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hr-HR" sz="1400" b="1" dirty="0">
                <a:latin typeface="Arial Narrow" pitchFamily="34" charset="0"/>
              </a:rPr>
              <a:t>SLEZENA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183438" y="5929313"/>
            <a:ext cx="773112" cy="307975"/>
          </a:xfrm>
          <a:prstGeom prst="rect">
            <a:avLst/>
          </a:prstGeom>
          <a:solidFill>
            <a:schemeClr val="accent3"/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hr-HR" sz="1400" b="1" dirty="0">
                <a:latin typeface="Arial Narrow" pitchFamily="34" charset="0"/>
              </a:rPr>
              <a:t>EMBRIO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732588" y="6524625"/>
            <a:ext cx="657225" cy="307975"/>
          </a:xfrm>
          <a:prstGeom prst="rect">
            <a:avLst/>
          </a:prstGeom>
          <a:solidFill>
            <a:schemeClr val="accent3"/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hr-HR" sz="1400" b="1" dirty="0">
                <a:latin typeface="Arial Narrow" pitchFamily="34" charset="0"/>
              </a:rPr>
              <a:t>    </a:t>
            </a:r>
            <a:r>
              <a:rPr lang="hr-HR" sz="1400" b="1" dirty="0" err="1">
                <a:latin typeface="Arial Narrow" pitchFamily="34" charset="0"/>
              </a:rPr>
              <a:t>itd</a:t>
            </a:r>
            <a:r>
              <a:rPr lang="hr-HR" sz="1400" b="1" dirty="0">
                <a:latin typeface="Arial Narrow" pitchFamily="34" charset="0"/>
              </a:rPr>
              <a:t>.  </a:t>
            </a:r>
          </a:p>
        </p:txBody>
      </p:sp>
      <p:pic>
        <p:nvPicPr>
          <p:cNvPr id="44050" name="Picture 2" descr="Slikovni rezulta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76388" y="1916113"/>
            <a:ext cx="1771650" cy="4941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51" name="TextBox 19"/>
          <p:cNvSpPr txBox="1">
            <a:spLocks noChangeArrowheads="1"/>
          </p:cNvSpPr>
          <p:nvPr/>
        </p:nvSpPr>
        <p:spPr bwMode="auto">
          <a:xfrm>
            <a:off x="1763713" y="3429000"/>
            <a:ext cx="14001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hr-HR" altLang="sr-Latn-RS" sz="2000" b="1">
                <a:latin typeface="Arial Narrow" pitchFamily="34" charset="0"/>
              </a:rPr>
              <a:t>nanočestice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hr-HR" smtClean="0"/>
              <a:t>/60</a:t>
            </a:r>
            <a:endParaRPr lang="hr-HR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F06566A-C47D-4FAA-9A56-0D83D2764B99}" type="slidenum">
              <a:rPr lang="hr-HR" smtClean="0"/>
              <a:pPr>
                <a:defRPr/>
              </a:pPr>
              <a:t>42</a:t>
            </a:fld>
            <a:endParaRPr lang="hr-H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763713" y="1268413"/>
            <a:ext cx="7272337" cy="5329237"/>
          </a:xfrm>
          <a:noFill/>
        </p:spPr>
        <p:txBody>
          <a:bodyPr/>
          <a:lstStyle/>
          <a:p>
            <a:pPr eaLnBrk="1" hangingPunct="1">
              <a:buFontTx/>
              <a:buNone/>
            </a:pPr>
            <a:r>
              <a:rPr lang="hr-HR" altLang="sr-Latn-RS" sz="2800" b="1" i="1" smtClean="0">
                <a:solidFill>
                  <a:srgbClr val="FF0000"/>
                </a:solidFill>
              </a:rPr>
              <a:t>jetra, pluća,</a:t>
            </a:r>
            <a:r>
              <a:rPr lang="hr-HR" altLang="sr-Latn-RS" sz="2800" i="1" smtClean="0">
                <a:solidFill>
                  <a:srgbClr val="FF0000"/>
                </a:solidFill>
              </a:rPr>
              <a:t> slezena, bubreg, </a:t>
            </a:r>
            <a:r>
              <a:rPr lang="hr-HR" altLang="sr-Latn-RS" sz="2800" b="1" i="1" smtClean="0">
                <a:solidFill>
                  <a:srgbClr val="FF0000"/>
                </a:solidFill>
              </a:rPr>
              <a:t>mozak</a:t>
            </a:r>
            <a:r>
              <a:rPr lang="hr-HR" altLang="sr-Latn-RS" sz="2800" i="1" smtClean="0">
                <a:solidFill>
                  <a:srgbClr val="FF0000"/>
                </a:solidFill>
              </a:rPr>
              <a:t>, srce, stomak i dr.) </a:t>
            </a:r>
            <a:endParaRPr lang="hr-HR" altLang="sr-Latn-RS" sz="1200" i="1" smtClean="0">
              <a:solidFill>
                <a:srgbClr val="FF0000"/>
              </a:solidFill>
            </a:endParaRPr>
          </a:p>
        </p:txBody>
      </p:sp>
      <p:sp>
        <p:nvSpPr>
          <p:cNvPr id="45059" name="Rectangle 3"/>
          <p:cNvSpPr>
            <a:spLocks noGrp="1" noChangeArrowheads="1"/>
          </p:cNvSpPr>
          <p:nvPr>
            <p:ph type="title"/>
          </p:nvPr>
        </p:nvSpPr>
        <p:spPr>
          <a:xfrm>
            <a:off x="1835150" y="274638"/>
            <a:ext cx="6851650" cy="1143000"/>
          </a:xfrm>
          <a:noFill/>
        </p:spPr>
        <p:txBody>
          <a:bodyPr/>
          <a:lstStyle/>
          <a:p>
            <a:pPr eaLnBrk="1" hangingPunct="1"/>
            <a:r>
              <a:rPr lang="hr-HR" altLang="sr-Latn-RS" smtClean="0"/>
              <a:t>Nakupljanje</a:t>
            </a:r>
          </a:p>
        </p:txBody>
      </p:sp>
      <p:pic>
        <p:nvPicPr>
          <p:cNvPr id="45060" name="Picture 4" descr="probiotics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5478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1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19475" y="2205038"/>
            <a:ext cx="3924300" cy="437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hr-HR" smtClean="0"/>
              <a:t>/60</a:t>
            </a:r>
            <a:endParaRPr lang="hr-HR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F06566A-C47D-4FAA-9A56-0D83D2764B99}" type="slidenum">
              <a:rPr lang="hr-HR" smtClean="0"/>
              <a:pPr>
                <a:defRPr/>
              </a:pPr>
              <a:t>43</a:t>
            </a:fld>
            <a:endParaRPr lang="hr-H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763713" y="1557338"/>
            <a:ext cx="6923087" cy="4824412"/>
          </a:xfrm>
          <a:noFill/>
        </p:spPr>
        <p:txBody>
          <a:bodyPr/>
          <a:lstStyle/>
          <a:p>
            <a:pPr eaLnBrk="1" hangingPunct="1">
              <a:buFontTx/>
              <a:buNone/>
            </a:pPr>
            <a:r>
              <a:rPr lang="hr-HR" altLang="sr-Latn-RS" sz="3600" smtClean="0"/>
              <a:t>Korisnik </a:t>
            </a:r>
            <a:r>
              <a:rPr lang="hr-HR" altLang="sr-Latn-RS" sz="3600" u="sng" smtClean="0"/>
              <a:t>nema informacije </a:t>
            </a:r>
            <a:r>
              <a:rPr lang="hr-HR" altLang="sr-Latn-RS" sz="3600" smtClean="0"/>
              <a:t>o:</a:t>
            </a:r>
          </a:p>
          <a:p>
            <a:pPr eaLnBrk="1" hangingPunct="1"/>
            <a:r>
              <a:rPr lang="hr-HR" altLang="sr-Latn-RS" sz="3600" smtClean="0"/>
              <a:t>Metodama proizvodnje</a:t>
            </a:r>
          </a:p>
          <a:p>
            <a:pPr eaLnBrk="1" hangingPunct="1"/>
            <a:r>
              <a:rPr lang="hr-HR" altLang="sr-Latn-RS" sz="3600" smtClean="0"/>
              <a:t>Nanomaterijalima </a:t>
            </a:r>
          </a:p>
          <a:p>
            <a:pPr eaLnBrk="1" hangingPunct="1"/>
            <a:r>
              <a:rPr lang="hr-HR" altLang="sr-Latn-RS" sz="3600" smtClean="0"/>
              <a:t>Količinama</a:t>
            </a:r>
          </a:p>
          <a:p>
            <a:pPr eaLnBrk="1" hangingPunct="1"/>
            <a:r>
              <a:rPr lang="hr-HR" altLang="sr-Latn-RS" sz="3600" smtClean="0"/>
              <a:t>Ostalim štetnim tvarima</a:t>
            </a:r>
          </a:p>
          <a:p>
            <a:pPr eaLnBrk="1" hangingPunct="1">
              <a:buFontTx/>
              <a:buNone/>
            </a:pPr>
            <a:endParaRPr lang="hr-HR" altLang="sr-Latn-RS" sz="3600" i="1" smtClean="0">
              <a:solidFill>
                <a:srgbClr val="FF0000"/>
              </a:solidFill>
            </a:endParaRPr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title"/>
          </p:nvPr>
        </p:nvSpPr>
        <p:spPr>
          <a:xfrm>
            <a:off x="1835150" y="274638"/>
            <a:ext cx="6851650" cy="1143000"/>
          </a:xfrm>
          <a:noFill/>
        </p:spPr>
        <p:txBody>
          <a:bodyPr/>
          <a:lstStyle/>
          <a:p>
            <a:pPr eaLnBrk="1" hangingPunct="1"/>
            <a:r>
              <a:rPr lang="hr-HR" altLang="sr-Latn-RS" smtClean="0"/>
              <a:t>Rizici – za ljude</a:t>
            </a:r>
          </a:p>
        </p:txBody>
      </p:sp>
      <p:pic>
        <p:nvPicPr>
          <p:cNvPr id="46084" name="Picture 4" descr="probiotics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5478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hr-HR" smtClean="0"/>
              <a:t>/60</a:t>
            </a:r>
            <a:endParaRPr lang="hr-HR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F06566A-C47D-4FAA-9A56-0D83D2764B99}" type="slidenum">
              <a:rPr lang="hr-HR" smtClean="0"/>
              <a:pPr>
                <a:defRPr/>
              </a:pPr>
              <a:t>44</a:t>
            </a:fld>
            <a:endParaRPr lang="hr-H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763713" y="1557338"/>
            <a:ext cx="6923087" cy="4824412"/>
          </a:xfrm>
          <a:noFill/>
        </p:spPr>
        <p:txBody>
          <a:bodyPr/>
          <a:lstStyle/>
          <a:p>
            <a:pPr eaLnBrk="1" hangingPunct="1">
              <a:buFontTx/>
              <a:buChar char="-"/>
            </a:pPr>
            <a:r>
              <a:rPr lang="hr-HR" altLang="sr-Latn-RS" sz="3600" smtClean="0"/>
              <a:t>Izloženi smo ogromnim količinama raznih nanočestica</a:t>
            </a:r>
          </a:p>
          <a:p>
            <a:pPr eaLnBrk="1" hangingPunct="1">
              <a:buFontTx/>
              <a:buChar char="-"/>
            </a:pPr>
            <a:r>
              <a:rPr lang="hr-HR" altLang="sr-Latn-RS" sz="3600" smtClean="0"/>
              <a:t>58 000 tona Ag NPs proizvede se svake godine</a:t>
            </a:r>
          </a:p>
          <a:p>
            <a:pPr eaLnBrk="1" hangingPunct="1">
              <a:buFontTx/>
              <a:buChar char="-"/>
            </a:pPr>
            <a:r>
              <a:rPr lang="hr-HR" altLang="sr-Latn-RS" sz="3600" smtClean="0"/>
              <a:t>Ag NPs više su toksične od ostalih NPs (Mo, Al..)</a:t>
            </a:r>
          </a:p>
        </p:txBody>
      </p:sp>
      <p:sp>
        <p:nvSpPr>
          <p:cNvPr id="47107" name="Rectangle 3"/>
          <p:cNvSpPr>
            <a:spLocks noGrp="1" noChangeArrowheads="1"/>
          </p:cNvSpPr>
          <p:nvPr>
            <p:ph type="title"/>
          </p:nvPr>
        </p:nvSpPr>
        <p:spPr>
          <a:xfrm>
            <a:off x="1835150" y="274638"/>
            <a:ext cx="6851650" cy="1143000"/>
          </a:xfrm>
          <a:noFill/>
        </p:spPr>
        <p:txBody>
          <a:bodyPr/>
          <a:lstStyle/>
          <a:p>
            <a:pPr eaLnBrk="1" hangingPunct="1"/>
            <a:r>
              <a:rPr lang="hr-HR" altLang="sr-Latn-RS" smtClean="0"/>
              <a:t>Rizici – za ljude</a:t>
            </a:r>
          </a:p>
        </p:txBody>
      </p:sp>
      <p:pic>
        <p:nvPicPr>
          <p:cNvPr id="47108" name="Picture 4" descr="probiotics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5478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hr-HR" smtClean="0"/>
              <a:t>/60</a:t>
            </a:r>
            <a:endParaRPr lang="hr-HR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F06566A-C47D-4FAA-9A56-0D83D2764B99}" type="slidenum">
              <a:rPr lang="hr-HR" smtClean="0"/>
              <a:pPr>
                <a:defRPr/>
              </a:pPr>
              <a:t>45</a:t>
            </a:fld>
            <a:endParaRPr lang="hr-H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763713" y="1600200"/>
            <a:ext cx="6923087" cy="4525963"/>
          </a:xfrm>
          <a:noFill/>
        </p:spPr>
        <p:txBody>
          <a:bodyPr/>
          <a:lstStyle/>
          <a:p>
            <a:pPr eaLnBrk="1" hangingPunct="1"/>
            <a:r>
              <a:rPr lang="hr-HR" altLang="sr-Latn-RS" smtClean="0"/>
              <a:t>Toksične su za sve organizme u okolišu, kao i za mikroorganizme</a:t>
            </a:r>
          </a:p>
          <a:p>
            <a:pPr eaLnBrk="1" hangingPunct="1"/>
            <a:r>
              <a:rPr lang="hr-HR" altLang="sr-Latn-RS" smtClean="0"/>
              <a:t>Mikroorganizmi kontroliraju tokove kruženja tvari i energije</a:t>
            </a:r>
          </a:p>
          <a:p>
            <a:pPr eaLnBrk="1" hangingPunct="1"/>
            <a:r>
              <a:rPr lang="hr-HR" altLang="sr-Latn-RS" smtClean="0"/>
              <a:t>Mikroorganizmi se koriste u sustavima pročišćavanja otpadnih voda, što bi moglo zakazati širokom uporabom NPs</a:t>
            </a:r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title"/>
          </p:nvPr>
        </p:nvSpPr>
        <p:spPr>
          <a:xfrm>
            <a:off x="1835150" y="274638"/>
            <a:ext cx="6851650" cy="1143000"/>
          </a:xfrm>
          <a:noFill/>
        </p:spPr>
        <p:txBody>
          <a:bodyPr/>
          <a:lstStyle/>
          <a:p>
            <a:pPr eaLnBrk="1" hangingPunct="1"/>
            <a:r>
              <a:rPr lang="hr-HR" altLang="sr-Latn-RS" smtClean="0"/>
              <a:t>Rizici – za okoliš</a:t>
            </a:r>
          </a:p>
        </p:txBody>
      </p:sp>
      <p:pic>
        <p:nvPicPr>
          <p:cNvPr id="48132" name="Picture 4" descr="probiotics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5478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3" name="Picture 7" descr="http://www.batsfordbellamy.co.uk/files/2013/02/risk-management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64388" y="5300663"/>
            <a:ext cx="1344612" cy="134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hr-HR" smtClean="0"/>
              <a:t>/60</a:t>
            </a:r>
            <a:endParaRPr lang="hr-HR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F06566A-C47D-4FAA-9A56-0D83D2764B99}" type="slidenum">
              <a:rPr lang="hr-HR" smtClean="0"/>
              <a:pPr>
                <a:defRPr/>
              </a:pPr>
              <a:t>46</a:t>
            </a:fld>
            <a:endParaRPr lang="hr-H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6" descr="http://www.hrzz.hr/UserDocsImages/HRZZ%20logo%204%20color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0188" y="6092825"/>
            <a:ext cx="1206500" cy="47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5" name="TextBox 5"/>
          <p:cNvSpPr txBox="1">
            <a:spLocks noChangeArrowheads="1"/>
          </p:cNvSpPr>
          <p:nvPr/>
        </p:nvSpPr>
        <p:spPr bwMode="auto">
          <a:xfrm>
            <a:off x="107950" y="6350"/>
            <a:ext cx="2484438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hr-HR" altLang="sr-Latn-RS" sz="4800">
                <a:solidFill>
                  <a:srgbClr val="C00000"/>
                </a:solidFill>
                <a:latin typeface="BankGothic Md BT" pitchFamily="34" charset="0"/>
                <a:cs typeface="Aharoni" pitchFamily="2" charset="-79"/>
              </a:rPr>
              <a:t>STARS</a:t>
            </a:r>
          </a:p>
        </p:txBody>
      </p:sp>
      <p:sp>
        <p:nvSpPr>
          <p:cNvPr id="49156" name="Rectangle 2"/>
          <p:cNvSpPr>
            <a:spLocks noChangeArrowheads="1"/>
          </p:cNvSpPr>
          <p:nvPr/>
        </p:nvSpPr>
        <p:spPr bwMode="auto">
          <a:xfrm>
            <a:off x="179388" y="692150"/>
            <a:ext cx="64357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hr-HR" altLang="sr-Latn-RS">
                <a:solidFill>
                  <a:srgbClr val="C00000"/>
                </a:solidFill>
                <a:latin typeface="BankGothic Md BT" pitchFamily="34" charset="0"/>
                <a:cs typeface="Aharoni" pitchFamily="2" charset="-79"/>
              </a:rPr>
              <a:t>Sinteza i ciljana primjena metalnih nanočestica</a:t>
            </a:r>
          </a:p>
        </p:txBody>
      </p:sp>
      <p:sp>
        <p:nvSpPr>
          <p:cNvPr id="49157" name="Title 1"/>
          <p:cNvSpPr>
            <a:spLocks noGrp="1"/>
          </p:cNvSpPr>
          <p:nvPr>
            <p:ph type="title"/>
          </p:nvPr>
        </p:nvSpPr>
        <p:spPr>
          <a:xfrm>
            <a:off x="230188" y="1449388"/>
            <a:ext cx="8662987" cy="755650"/>
          </a:xfrm>
        </p:spPr>
        <p:txBody>
          <a:bodyPr/>
          <a:lstStyle/>
          <a:p>
            <a:r>
              <a:rPr lang="hr-HR" altLang="sr-Latn-RS" sz="4000" smtClean="0"/>
              <a:t>Otpuštanje nanočestica u okoliš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279400" y="1052513"/>
            <a:ext cx="8180388" cy="9525"/>
          </a:xfrm>
          <a:prstGeom prst="line">
            <a:avLst/>
          </a:prstGeom>
          <a:ln w="12700">
            <a:solidFill>
              <a:srgbClr val="C0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827088" y="2492375"/>
            <a:ext cx="4043362" cy="3346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  <a:buFontTx/>
              <a:buChar char="•"/>
              <a:defRPr/>
            </a:pPr>
            <a:r>
              <a:rPr lang="sr-Latn-CS" sz="3200" kern="0" dirty="0">
                <a:latin typeface="+mn-lt"/>
              </a:rPr>
              <a:t>Neki materijali otpuštaju i do 35% </a:t>
            </a:r>
            <a:r>
              <a:rPr lang="sr-Latn-CS" sz="3200" kern="0" dirty="0" err="1">
                <a:latin typeface="+mn-lt"/>
              </a:rPr>
              <a:t>Ag</a:t>
            </a:r>
            <a:r>
              <a:rPr lang="sr-Latn-CS" sz="3200" kern="0" dirty="0">
                <a:latin typeface="+mn-lt"/>
              </a:rPr>
              <a:t> NP u samo jednom pranju</a:t>
            </a:r>
          </a:p>
          <a:p>
            <a:pPr marL="342900" indent="-342900" eaLnBrk="1" hangingPunct="1">
              <a:spcBef>
                <a:spcPct val="20000"/>
              </a:spcBef>
              <a:buFontTx/>
              <a:buChar char="•"/>
              <a:defRPr/>
            </a:pPr>
            <a:r>
              <a:rPr lang="sr-Latn-CS" sz="3200" kern="0" dirty="0">
                <a:latin typeface="+mn-lt"/>
              </a:rPr>
              <a:t>Važna veličina i aglomeracija </a:t>
            </a:r>
          </a:p>
        </p:txBody>
      </p:sp>
      <p:pic>
        <p:nvPicPr>
          <p:cNvPr id="49160" name="Picture 4" descr="350px-FIGURE_12_El-Rafie_et_al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76825" y="2420938"/>
            <a:ext cx="3168650" cy="360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hr-HR" smtClean="0"/>
              <a:t>/60</a:t>
            </a:r>
            <a:endParaRPr lang="hr-HR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F06566A-C47D-4FAA-9A56-0D83D2764B99}" type="slidenum">
              <a:rPr lang="hr-HR" smtClean="0"/>
              <a:pPr>
                <a:defRPr/>
              </a:pPr>
              <a:t>47</a:t>
            </a:fld>
            <a:endParaRPr lang="hr-H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6" descr="http://www.hrzz.hr/UserDocsImages/HRZZ%20logo%204%20color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0188" y="6092825"/>
            <a:ext cx="1206500" cy="47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79" name="TextBox 5"/>
          <p:cNvSpPr txBox="1">
            <a:spLocks noChangeArrowheads="1"/>
          </p:cNvSpPr>
          <p:nvPr/>
        </p:nvSpPr>
        <p:spPr bwMode="auto">
          <a:xfrm>
            <a:off x="107950" y="6350"/>
            <a:ext cx="2484438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hr-HR" altLang="sr-Latn-RS" sz="4800">
                <a:solidFill>
                  <a:srgbClr val="C00000"/>
                </a:solidFill>
                <a:latin typeface="BankGothic Md BT" pitchFamily="34" charset="0"/>
                <a:cs typeface="Aharoni" pitchFamily="2" charset="-79"/>
              </a:rPr>
              <a:t>STARS</a:t>
            </a:r>
          </a:p>
        </p:txBody>
      </p:sp>
      <p:sp>
        <p:nvSpPr>
          <p:cNvPr id="50180" name="Rectangle 2"/>
          <p:cNvSpPr>
            <a:spLocks noChangeArrowheads="1"/>
          </p:cNvSpPr>
          <p:nvPr/>
        </p:nvSpPr>
        <p:spPr bwMode="auto">
          <a:xfrm>
            <a:off x="179388" y="692150"/>
            <a:ext cx="64357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hr-HR" altLang="sr-Latn-RS">
                <a:solidFill>
                  <a:srgbClr val="C00000"/>
                </a:solidFill>
                <a:latin typeface="BankGothic Md BT" pitchFamily="34" charset="0"/>
                <a:cs typeface="Aharoni" pitchFamily="2" charset="-79"/>
              </a:rPr>
              <a:t>Sinteza i ciljana primjena metalnih nanočestica</a:t>
            </a:r>
          </a:p>
        </p:txBody>
      </p:sp>
      <p:sp>
        <p:nvSpPr>
          <p:cNvPr id="50181" name="Title 1"/>
          <p:cNvSpPr>
            <a:spLocks noGrp="1"/>
          </p:cNvSpPr>
          <p:nvPr>
            <p:ph type="title"/>
          </p:nvPr>
        </p:nvSpPr>
        <p:spPr>
          <a:xfrm>
            <a:off x="230188" y="1196975"/>
            <a:ext cx="8662987" cy="755650"/>
          </a:xfrm>
        </p:spPr>
        <p:txBody>
          <a:bodyPr/>
          <a:lstStyle/>
          <a:p>
            <a:r>
              <a:rPr lang="hr-HR" altLang="sr-Latn-RS" sz="4000" smtClean="0"/>
              <a:t>Rizici za okoliš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279400" y="1052513"/>
            <a:ext cx="8180388" cy="9525"/>
          </a:xfrm>
          <a:prstGeom prst="line">
            <a:avLst/>
          </a:prstGeom>
          <a:ln w="12700">
            <a:solidFill>
              <a:srgbClr val="C0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0183" name="Picture 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47813" y="2205038"/>
            <a:ext cx="6375400" cy="422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4" name="TextBox 8"/>
          <p:cNvSpPr txBox="1">
            <a:spLocks noChangeArrowheads="1"/>
          </p:cNvSpPr>
          <p:nvPr/>
        </p:nvSpPr>
        <p:spPr bwMode="auto">
          <a:xfrm>
            <a:off x="3635375" y="2124075"/>
            <a:ext cx="2211388" cy="3683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hr-HR" altLang="sr-Latn-RS"/>
              <a:t>Polimerna industrija</a:t>
            </a:r>
          </a:p>
        </p:txBody>
      </p:sp>
      <p:pic>
        <p:nvPicPr>
          <p:cNvPr id="50185" name="Picture 2" descr="Slikovni rezultat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09850" y="3141663"/>
            <a:ext cx="593725" cy="165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6" name="Picture 2" descr="Slikovni rezultat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51050" y="3141663"/>
            <a:ext cx="595313" cy="165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hr-HR" smtClean="0"/>
              <a:t>/60</a:t>
            </a:r>
            <a:endParaRPr lang="hr-HR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F06566A-C47D-4FAA-9A56-0D83D2764B99}" type="slidenum">
              <a:rPr lang="hr-HR" smtClean="0"/>
              <a:pPr>
                <a:defRPr/>
              </a:pPr>
              <a:t>48</a:t>
            </a:fld>
            <a:endParaRPr lang="hr-H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6" descr="http://www.hrzz.hr/UserDocsImages/HRZZ%20logo%204%20color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0188" y="6092825"/>
            <a:ext cx="1206500" cy="47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3" name="TextBox 5"/>
          <p:cNvSpPr txBox="1">
            <a:spLocks noChangeArrowheads="1"/>
          </p:cNvSpPr>
          <p:nvPr/>
        </p:nvSpPr>
        <p:spPr bwMode="auto">
          <a:xfrm>
            <a:off x="107950" y="6350"/>
            <a:ext cx="2484438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hr-HR" altLang="sr-Latn-RS" sz="4800">
                <a:solidFill>
                  <a:srgbClr val="C00000"/>
                </a:solidFill>
                <a:latin typeface="BankGothic Md BT" pitchFamily="34" charset="0"/>
                <a:cs typeface="Aharoni" pitchFamily="2" charset="-79"/>
              </a:rPr>
              <a:t>STARS</a:t>
            </a:r>
          </a:p>
        </p:txBody>
      </p:sp>
      <p:sp>
        <p:nvSpPr>
          <p:cNvPr id="51204" name="Rectangle 2"/>
          <p:cNvSpPr>
            <a:spLocks noChangeArrowheads="1"/>
          </p:cNvSpPr>
          <p:nvPr/>
        </p:nvSpPr>
        <p:spPr bwMode="auto">
          <a:xfrm>
            <a:off x="179388" y="692150"/>
            <a:ext cx="64357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hr-HR" altLang="sr-Latn-RS">
                <a:solidFill>
                  <a:srgbClr val="C00000"/>
                </a:solidFill>
                <a:latin typeface="BankGothic Md BT" pitchFamily="34" charset="0"/>
                <a:cs typeface="Aharoni" pitchFamily="2" charset="-79"/>
              </a:rPr>
              <a:t>Sinteza i ciljana primjena metalnih nanočestica</a:t>
            </a:r>
          </a:p>
        </p:txBody>
      </p:sp>
      <p:sp>
        <p:nvSpPr>
          <p:cNvPr id="51205" name="Title 1"/>
          <p:cNvSpPr>
            <a:spLocks noGrp="1"/>
          </p:cNvSpPr>
          <p:nvPr>
            <p:ph type="title"/>
          </p:nvPr>
        </p:nvSpPr>
        <p:spPr>
          <a:xfrm>
            <a:off x="230188" y="1449388"/>
            <a:ext cx="8662987" cy="755650"/>
          </a:xfrm>
        </p:spPr>
        <p:txBody>
          <a:bodyPr/>
          <a:lstStyle/>
          <a:p>
            <a:r>
              <a:rPr lang="hr-HR" altLang="sr-Latn-RS" sz="4000" smtClean="0"/>
              <a:t>NOVI PROJEKT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279400" y="1052513"/>
            <a:ext cx="8180388" cy="9525"/>
          </a:xfrm>
          <a:prstGeom prst="line">
            <a:avLst/>
          </a:prstGeom>
          <a:ln w="12700">
            <a:solidFill>
              <a:srgbClr val="C0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207" name="Picture 8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1550" y="2852738"/>
            <a:ext cx="720090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hr-HR" smtClean="0"/>
              <a:t>/60</a:t>
            </a:r>
            <a:endParaRPr lang="hr-HR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F06566A-C47D-4FAA-9A56-0D83D2764B99}" type="slidenum">
              <a:rPr lang="hr-HR" smtClean="0"/>
              <a:pPr>
                <a:defRPr/>
              </a:pPr>
              <a:t>49</a:t>
            </a:fld>
            <a:endParaRPr lang="hr-H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6" descr="http://www.hrzz.hr/UserDocsImages/HRZZ%20logo%204%20color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0188" y="5949950"/>
            <a:ext cx="1573212" cy="614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TextBox 5"/>
          <p:cNvSpPr txBox="1">
            <a:spLocks noChangeArrowheads="1"/>
          </p:cNvSpPr>
          <p:nvPr/>
        </p:nvSpPr>
        <p:spPr bwMode="auto">
          <a:xfrm>
            <a:off x="107950" y="6350"/>
            <a:ext cx="2484438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hr-HR" altLang="sr-Latn-RS" sz="4800">
                <a:solidFill>
                  <a:srgbClr val="C00000"/>
                </a:solidFill>
                <a:latin typeface="BankGothic Md BT" pitchFamily="34" charset="0"/>
                <a:cs typeface="Aharoni" pitchFamily="2" charset="-79"/>
              </a:rPr>
              <a:t>STARS</a:t>
            </a:r>
          </a:p>
        </p:txBody>
      </p:sp>
      <p:sp>
        <p:nvSpPr>
          <p:cNvPr id="6148" name="Rectangle 2"/>
          <p:cNvSpPr>
            <a:spLocks noChangeArrowheads="1"/>
          </p:cNvSpPr>
          <p:nvPr/>
        </p:nvSpPr>
        <p:spPr bwMode="auto">
          <a:xfrm>
            <a:off x="179388" y="692150"/>
            <a:ext cx="64357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hr-HR" altLang="sr-Latn-RS">
                <a:solidFill>
                  <a:srgbClr val="C00000"/>
                </a:solidFill>
                <a:latin typeface="BankGothic Md BT" pitchFamily="34" charset="0"/>
                <a:cs typeface="Aharoni" pitchFamily="2" charset="-79"/>
              </a:rPr>
              <a:t>Sinteza i ciljana primjena metalnih nanočestica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279400" y="1052513"/>
            <a:ext cx="8180388" cy="9525"/>
          </a:xfrm>
          <a:prstGeom prst="line">
            <a:avLst/>
          </a:prstGeom>
          <a:ln w="12700">
            <a:solidFill>
              <a:srgbClr val="C0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50" name="Picture 2" descr="Production of Polylactic acid, from corn to final product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1"/>
          <a:stretch>
            <a:fillRect/>
          </a:stretch>
        </p:blipFill>
        <p:spPr bwMode="auto">
          <a:xfrm>
            <a:off x="179388" y="1196975"/>
            <a:ext cx="8353425" cy="2519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619672" y="1628800"/>
            <a:ext cx="6912768" cy="203132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defRPr/>
            </a:pPr>
            <a:endParaRPr lang="hr-HR" dirty="0"/>
          </a:p>
          <a:p>
            <a:pPr>
              <a:defRPr/>
            </a:pPr>
            <a:r>
              <a:rPr lang="hr-HR" dirty="0"/>
              <a:t>DA – iz ostataka nakon prerade hrane</a:t>
            </a:r>
          </a:p>
          <a:p>
            <a:pPr>
              <a:defRPr/>
            </a:pPr>
            <a:endParaRPr lang="hr-HR" dirty="0"/>
          </a:p>
          <a:p>
            <a:pPr>
              <a:defRPr/>
            </a:pPr>
            <a:endParaRPr lang="hr-HR" dirty="0"/>
          </a:p>
          <a:p>
            <a:pPr>
              <a:defRPr/>
            </a:pPr>
            <a:r>
              <a:rPr lang="hr-HR" dirty="0"/>
              <a:t>NE – iz prehrambenih proizvoda (riješili bi svjetski problem gladi!)</a:t>
            </a:r>
          </a:p>
          <a:p>
            <a:pPr>
              <a:defRPr/>
            </a:pPr>
            <a:endParaRPr lang="hr-HR" dirty="0"/>
          </a:p>
          <a:p>
            <a:pPr>
              <a:defRPr/>
            </a:pPr>
            <a:endParaRPr lang="hr-HR" dirty="0"/>
          </a:p>
        </p:txBody>
      </p:sp>
      <p:pic>
        <p:nvPicPr>
          <p:cNvPr id="6154" name="Picture 4" descr="http://www.efooda.com/makanan/wp-content/uploads/2015/07/141.jpg"/>
          <p:cNvPicPr>
            <a:picLocks noChangeAspect="1" noChangeArrowheads="1"/>
          </p:cNvPicPr>
          <p:nvPr/>
        </p:nvPicPr>
        <p:blipFill>
          <a:blip r:embed="rId4" cstate="email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16238" y="3933825"/>
            <a:ext cx="3370262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hr-HR" smtClean="0"/>
              <a:t>/60</a:t>
            </a:r>
            <a:endParaRPr lang="hr-HR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F06566A-C47D-4FAA-9A56-0D83D2764B99}" type="slidenum">
              <a:rPr lang="hr-HR" smtClean="0"/>
              <a:pPr>
                <a:defRPr/>
              </a:pPr>
              <a:t>5</a:t>
            </a:fld>
            <a:endParaRPr lang="hr-H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6" descr="http://www.hrzz.hr/UserDocsImages/HRZZ%20logo%204%20color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0188" y="6092825"/>
            <a:ext cx="1206500" cy="47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7" name="TextBox 5"/>
          <p:cNvSpPr txBox="1">
            <a:spLocks noChangeArrowheads="1"/>
          </p:cNvSpPr>
          <p:nvPr/>
        </p:nvSpPr>
        <p:spPr bwMode="auto">
          <a:xfrm>
            <a:off x="107950" y="6350"/>
            <a:ext cx="2484438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hr-HR" altLang="sr-Latn-RS" sz="4800">
                <a:solidFill>
                  <a:srgbClr val="C00000"/>
                </a:solidFill>
                <a:latin typeface="BankGothic Md BT" pitchFamily="34" charset="0"/>
                <a:cs typeface="Aharoni" pitchFamily="2" charset="-79"/>
              </a:rPr>
              <a:t>STARS</a:t>
            </a:r>
          </a:p>
        </p:txBody>
      </p:sp>
      <p:sp>
        <p:nvSpPr>
          <p:cNvPr id="52228" name="Rectangle 2"/>
          <p:cNvSpPr>
            <a:spLocks noChangeArrowheads="1"/>
          </p:cNvSpPr>
          <p:nvPr/>
        </p:nvSpPr>
        <p:spPr bwMode="auto">
          <a:xfrm>
            <a:off x="179388" y="692150"/>
            <a:ext cx="64357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hr-HR" altLang="sr-Latn-RS">
                <a:solidFill>
                  <a:srgbClr val="C00000"/>
                </a:solidFill>
                <a:latin typeface="BankGothic Md BT" pitchFamily="34" charset="0"/>
                <a:cs typeface="Aharoni" pitchFamily="2" charset="-79"/>
              </a:rPr>
              <a:t>Sinteza i ciljana primjena metalnih nanočestica</a:t>
            </a:r>
          </a:p>
        </p:txBody>
      </p:sp>
      <p:sp>
        <p:nvSpPr>
          <p:cNvPr id="52229" name="Title 1"/>
          <p:cNvSpPr>
            <a:spLocks noGrp="1"/>
          </p:cNvSpPr>
          <p:nvPr>
            <p:ph type="title"/>
          </p:nvPr>
        </p:nvSpPr>
        <p:spPr>
          <a:xfrm>
            <a:off x="230188" y="1449388"/>
            <a:ext cx="8662987" cy="755650"/>
          </a:xfrm>
        </p:spPr>
        <p:txBody>
          <a:bodyPr/>
          <a:lstStyle/>
          <a:p>
            <a:r>
              <a:rPr lang="hr-HR" altLang="sr-Latn-RS" sz="4000" smtClean="0"/>
              <a:t>Cilj projekta STARS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279400" y="1052513"/>
            <a:ext cx="8180388" cy="9525"/>
          </a:xfrm>
          <a:prstGeom prst="line">
            <a:avLst/>
          </a:prstGeom>
          <a:ln w="12700">
            <a:solidFill>
              <a:srgbClr val="C0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231" name="Content Placeholder 8"/>
          <p:cNvSpPr>
            <a:spLocks noGrp="1"/>
          </p:cNvSpPr>
          <p:nvPr>
            <p:ph idx="1"/>
          </p:nvPr>
        </p:nvSpPr>
        <p:spPr>
          <a:xfrm>
            <a:off x="457200" y="2205038"/>
            <a:ext cx="8435975" cy="3489325"/>
          </a:xfrm>
        </p:spPr>
        <p:txBody>
          <a:bodyPr/>
          <a:lstStyle/>
          <a:p>
            <a:r>
              <a:rPr lang="hr-HR" altLang="sr-Latn-RS" smtClean="0"/>
              <a:t>Ekološke i ekonomski povoljno sintetizirati nove metalne nanočestice pomoću enzima</a:t>
            </a:r>
          </a:p>
          <a:p>
            <a:r>
              <a:rPr lang="hr-HR" altLang="sr-Latn-RS" smtClean="0"/>
              <a:t>Nove NP nanijeti na polimere za primjenu na geotekstilu i ambalaži za hranu</a:t>
            </a:r>
          </a:p>
          <a:p>
            <a:r>
              <a:rPr lang="hr-HR" altLang="sr-Latn-RS" smtClean="0"/>
              <a:t>Formulirati nove polimere</a:t>
            </a:r>
          </a:p>
          <a:p>
            <a:r>
              <a:rPr lang="hr-HR" altLang="sr-Latn-RS" smtClean="0"/>
              <a:t>Formulirati nove prevlake antimikrobnih svojstava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hr-HR" smtClean="0"/>
              <a:t>/60</a:t>
            </a:r>
            <a:endParaRPr lang="hr-HR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F06566A-C47D-4FAA-9A56-0D83D2764B99}" type="slidenum">
              <a:rPr lang="hr-HR" smtClean="0"/>
              <a:pPr>
                <a:defRPr/>
              </a:pPr>
              <a:t>50</a:t>
            </a:fld>
            <a:endParaRPr lang="hr-H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6" descr="http://www.hrzz.hr/UserDocsImages/HRZZ%20logo%204%20color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0188" y="6092825"/>
            <a:ext cx="1206500" cy="47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1" name="TextBox 5"/>
          <p:cNvSpPr txBox="1">
            <a:spLocks noChangeArrowheads="1"/>
          </p:cNvSpPr>
          <p:nvPr/>
        </p:nvSpPr>
        <p:spPr bwMode="auto">
          <a:xfrm>
            <a:off x="107950" y="6350"/>
            <a:ext cx="2484438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hr-HR" altLang="sr-Latn-RS" sz="4800">
                <a:solidFill>
                  <a:srgbClr val="C00000"/>
                </a:solidFill>
                <a:latin typeface="BankGothic Md BT" pitchFamily="34" charset="0"/>
                <a:cs typeface="Aharoni" pitchFamily="2" charset="-79"/>
              </a:rPr>
              <a:t>STARS</a:t>
            </a:r>
          </a:p>
        </p:txBody>
      </p:sp>
      <p:sp>
        <p:nvSpPr>
          <p:cNvPr id="53252" name="Rectangle 2"/>
          <p:cNvSpPr>
            <a:spLocks noChangeArrowheads="1"/>
          </p:cNvSpPr>
          <p:nvPr/>
        </p:nvSpPr>
        <p:spPr bwMode="auto">
          <a:xfrm>
            <a:off x="179388" y="692150"/>
            <a:ext cx="64357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hr-HR" altLang="sr-Latn-RS">
                <a:solidFill>
                  <a:srgbClr val="C00000"/>
                </a:solidFill>
                <a:latin typeface="BankGothic Md BT" pitchFamily="34" charset="0"/>
                <a:cs typeface="Aharoni" pitchFamily="2" charset="-79"/>
              </a:rPr>
              <a:t>Sinteza i ciljana primjena metalnih nanočestica</a:t>
            </a:r>
          </a:p>
        </p:txBody>
      </p:sp>
      <p:sp>
        <p:nvSpPr>
          <p:cNvPr id="53253" name="Title 1"/>
          <p:cNvSpPr>
            <a:spLocks noGrp="1"/>
          </p:cNvSpPr>
          <p:nvPr>
            <p:ph type="title"/>
          </p:nvPr>
        </p:nvSpPr>
        <p:spPr>
          <a:xfrm>
            <a:off x="230188" y="1449388"/>
            <a:ext cx="8662987" cy="755650"/>
          </a:xfrm>
        </p:spPr>
        <p:txBody>
          <a:bodyPr/>
          <a:lstStyle/>
          <a:p>
            <a:r>
              <a:rPr lang="hr-HR" altLang="sr-Latn-RS" sz="4000" smtClean="0"/>
              <a:t>NOVI PROJEKT – FAZA I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279400" y="1052513"/>
            <a:ext cx="8180388" cy="9525"/>
          </a:xfrm>
          <a:prstGeom prst="line">
            <a:avLst/>
          </a:prstGeom>
          <a:ln w="12700">
            <a:solidFill>
              <a:srgbClr val="C0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3255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3075" y="2611438"/>
            <a:ext cx="8013700" cy="268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hr-HR" smtClean="0"/>
              <a:t>/60</a:t>
            </a:r>
            <a:endParaRPr lang="hr-HR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F06566A-C47D-4FAA-9A56-0D83D2764B99}" type="slidenum">
              <a:rPr lang="hr-HR" smtClean="0"/>
              <a:pPr>
                <a:defRPr/>
              </a:pPr>
              <a:t>51</a:t>
            </a:fld>
            <a:endParaRPr lang="hr-H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6" descr="http://www.hrzz.hr/UserDocsImages/HRZZ%20logo%204%20color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0188" y="6092825"/>
            <a:ext cx="1206500" cy="47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5" name="TextBox 5"/>
          <p:cNvSpPr txBox="1">
            <a:spLocks noChangeArrowheads="1"/>
          </p:cNvSpPr>
          <p:nvPr/>
        </p:nvSpPr>
        <p:spPr bwMode="auto">
          <a:xfrm>
            <a:off x="107950" y="6350"/>
            <a:ext cx="2484438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hr-HR" altLang="sr-Latn-RS" sz="4800">
                <a:solidFill>
                  <a:srgbClr val="C00000"/>
                </a:solidFill>
                <a:latin typeface="BankGothic Md BT" pitchFamily="34" charset="0"/>
                <a:cs typeface="Aharoni" pitchFamily="2" charset="-79"/>
              </a:rPr>
              <a:t>STARS</a:t>
            </a:r>
          </a:p>
        </p:txBody>
      </p:sp>
      <p:sp>
        <p:nvSpPr>
          <p:cNvPr id="54276" name="Rectangle 2"/>
          <p:cNvSpPr>
            <a:spLocks noChangeArrowheads="1"/>
          </p:cNvSpPr>
          <p:nvPr/>
        </p:nvSpPr>
        <p:spPr bwMode="auto">
          <a:xfrm>
            <a:off x="179388" y="692150"/>
            <a:ext cx="64357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hr-HR" altLang="sr-Latn-RS">
                <a:solidFill>
                  <a:srgbClr val="C00000"/>
                </a:solidFill>
                <a:latin typeface="BankGothic Md BT" pitchFamily="34" charset="0"/>
                <a:cs typeface="Aharoni" pitchFamily="2" charset="-79"/>
              </a:rPr>
              <a:t>Sinteza i ciljana primjena metalnih nanočestica</a:t>
            </a:r>
          </a:p>
        </p:txBody>
      </p:sp>
      <p:sp>
        <p:nvSpPr>
          <p:cNvPr id="54277" name="Title 1"/>
          <p:cNvSpPr>
            <a:spLocks noGrp="1"/>
          </p:cNvSpPr>
          <p:nvPr>
            <p:ph type="title"/>
          </p:nvPr>
        </p:nvSpPr>
        <p:spPr>
          <a:xfrm>
            <a:off x="230188" y="1449388"/>
            <a:ext cx="8662987" cy="755650"/>
          </a:xfrm>
        </p:spPr>
        <p:txBody>
          <a:bodyPr/>
          <a:lstStyle/>
          <a:p>
            <a:r>
              <a:rPr lang="hr-HR" altLang="sr-Latn-RS" sz="4000" smtClean="0"/>
              <a:t>NOVI PROJEKT – FAZA II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279400" y="1052513"/>
            <a:ext cx="8180388" cy="9525"/>
          </a:xfrm>
          <a:prstGeom prst="line">
            <a:avLst/>
          </a:prstGeom>
          <a:ln w="12700">
            <a:solidFill>
              <a:srgbClr val="C0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4279" name="Content Placeholder 3" descr="SSSSSSSS.png"/>
          <p:cNvPicPr>
            <a:picLocks noGrp="1" noChangeAspect="1"/>
          </p:cNvPicPr>
          <p:nvPr>
            <p:ph idx="1"/>
          </p:nvPr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957388" y="2312988"/>
            <a:ext cx="4824412" cy="3779837"/>
          </a:xfrm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hr-HR" smtClean="0"/>
              <a:t>/60</a:t>
            </a:r>
            <a:endParaRPr lang="hr-HR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F06566A-C47D-4FAA-9A56-0D83D2764B99}" type="slidenum">
              <a:rPr lang="hr-HR" smtClean="0"/>
              <a:pPr>
                <a:defRPr/>
              </a:pPr>
              <a:t>52</a:t>
            </a:fld>
            <a:endParaRPr lang="hr-H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6" descr="http://www.hrzz.hr/UserDocsImages/HRZZ%20logo%204%20color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0188" y="6092825"/>
            <a:ext cx="1206500" cy="47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299" name="TextBox 5"/>
          <p:cNvSpPr txBox="1">
            <a:spLocks noChangeArrowheads="1"/>
          </p:cNvSpPr>
          <p:nvPr/>
        </p:nvSpPr>
        <p:spPr bwMode="auto">
          <a:xfrm>
            <a:off x="107950" y="6350"/>
            <a:ext cx="2484438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hr-HR" altLang="sr-Latn-RS" sz="4800">
                <a:solidFill>
                  <a:srgbClr val="C00000"/>
                </a:solidFill>
                <a:latin typeface="BankGothic Md BT" pitchFamily="34" charset="0"/>
                <a:cs typeface="Aharoni" pitchFamily="2" charset="-79"/>
              </a:rPr>
              <a:t>STARS</a:t>
            </a:r>
          </a:p>
        </p:txBody>
      </p:sp>
      <p:sp>
        <p:nvSpPr>
          <p:cNvPr id="55300" name="Rectangle 2"/>
          <p:cNvSpPr>
            <a:spLocks noChangeArrowheads="1"/>
          </p:cNvSpPr>
          <p:nvPr/>
        </p:nvSpPr>
        <p:spPr bwMode="auto">
          <a:xfrm>
            <a:off x="179388" y="692150"/>
            <a:ext cx="64357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hr-HR" altLang="sr-Latn-RS">
                <a:solidFill>
                  <a:srgbClr val="C00000"/>
                </a:solidFill>
                <a:latin typeface="BankGothic Md BT" pitchFamily="34" charset="0"/>
                <a:cs typeface="Aharoni" pitchFamily="2" charset="-79"/>
              </a:rPr>
              <a:t>Sinteza i ciljana primjena metalnih nanočestica</a:t>
            </a:r>
          </a:p>
        </p:txBody>
      </p:sp>
      <p:sp>
        <p:nvSpPr>
          <p:cNvPr id="55301" name="Title 1"/>
          <p:cNvSpPr>
            <a:spLocks noGrp="1"/>
          </p:cNvSpPr>
          <p:nvPr>
            <p:ph type="title"/>
          </p:nvPr>
        </p:nvSpPr>
        <p:spPr>
          <a:xfrm>
            <a:off x="230188" y="1449388"/>
            <a:ext cx="8662987" cy="755650"/>
          </a:xfrm>
        </p:spPr>
        <p:txBody>
          <a:bodyPr/>
          <a:lstStyle/>
          <a:p>
            <a:r>
              <a:rPr lang="hr-HR" altLang="sr-Latn-RS" sz="4000" smtClean="0"/>
              <a:t>NOVI PROJEKT – FAZA III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279400" y="1052513"/>
            <a:ext cx="8180388" cy="9525"/>
          </a:xfrm>
          <a:prstGeom prst="line">
            <a:avLst/>
          </a:prstGeom>
          <a:ln w="12700">
            <a:solidFill>
              <a:srgbClr val="C0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303" name="Content Placeholder 2"/>
          <p:cNvSpPr>
            <a:spLocks noGrp="1"/>
          </p:cNvSpPr>
          <p:nvPr>
            <p:ph idx="1"/>
          </p:nvPr>
        </p:nvSpPr>
        <p:spPr>
          <a:xfrm>
            <a:off x="1436688" y="5013325"/>
            <a:ext cx="6897687" cy="576263"/>
          </a:xfrm>
        </p:spPr>
        <p:txBody>
          <a:bodyPr/>
          <a:lstStyle/>
          <a:p>
            <a:pPr marL="0" indent="0">
              <a:buFontTx/>
              <a:buNone/>
            </a:pPr>
            <a:r>
              <a:rPr lang="hr-HR" altLang="sr-Latn-RS" smtClean="0"/>
              <a:t> Geotekstil          Ambalaža za hranu</a:t>
            </a:r>
          </a:p>
        </p:txBody>
      </p:sp>
      <p:pic>
        <p:nvPicPr>
          <p:cNvPr id="55304" name="Picture 6" descr="http://www.geotextile.com/strongerroads/images/propex_webFinal_400p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87488" y="2565400"/>
            <a:ext cx="2124075" cy="219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5" name="Picture 4" descr="http://www.azonano.com/images/Article_Images/ImageForArticle_3035%282%29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59338" y="2606675"/>
            <a:ext cx="2808287" cy="219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hr-HR" smtClean="0"/>
              <a:t>/60</a:t>
            </a:r>
            <a:endParaRPr lang="hr-HR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F06566A-C47D-4FAA-9A56-0D83D2764B99}" type="slidenum">
              <a:rPr lang="hr-HR" smtClean="0"/>
              <a:pPr>
                <a:defRPr/>
              </a:pPr>
              <a:t>53</a:t>
            </a:fld>
            <a:endParaRPr lang="hr-H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6" descr="http://www.hrzz.hr/UserDocsImages/HRZZ%20logo%204%20color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0188" y="6092825"/>
            <a:ext cx="1206500" cy="47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3" name="TextBox 5"/>
          <p:cNvSpPr txBox="1">
            <a:spLocks noChangeArrowheads="1"/>
          </p:cNvSpPr>
          <p:nvPr/>
        </p:nvSpPr>
        <p:spPr bwMode="auto">
          <a:xfrm>
            <a:off x="107950" y="6350"/>
            <a:ext cx="2484438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hr-HR" altLang="sr-Latn-RS" sz="4800">
                <a:solidFill>
                  <a:srgbClr val="C00000"/>
                </a:solidFill>
                <a:latin typeface="BankGothic Md BT" pitchFamily="34" charset="0"/>
                <a:cs typeface="Aharoni" pitchFamily="2" charset="-79"/>
              </a:rPr>
              <a:t>STARS</a:t>
            </a:r>
          </a:p>
        </p:txBody>
      </p:sp>
      <p:sp>
        <p:nvSpPr>
          <p:cNvPr id="56324" name="Rectangle 2"/>
          <p:cNvSpPr>
            <a:spLocks noChangeArrowheads="1"/>
          </p:cNvSpPr>
          <p:nvPr/>
        </p:nvSpPr>
        <p:spPr bwMode="auto">
          <a:xfrm>
            <a:off x="179388" y="692150"/>
            <a:ext cx="64357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hr-HR" altLang="sr-Latn-RS">
                <a:solidFill>
                  <a:srgbClr val="C00000"/>
                </a:solidFill>
                <a:latin typeface="BankGothic Md BT" pitchFamily="34" charset="0"/>
                <a:cs typeface="Aharoni" pitchFamily="2" charset="-79"/>
              </a:rPr>
              <a:t>Sinteza i ciljana primjena metalnih nanočestica</a:t>
            </a:r>
          </a:p>
        </p:txBody>
      </p:sp>
      <p:sp>
        <p:nvSpPr>
          <p:cNvPr id="56325" name="Title 1"/>
          <p:cNvSpPr>
            <a:spLocks noGrp="1"/>
          </p:cNvSpPr>
          <p:nvPr>
            <p:ph type="title"/>
          </p:nvPr>
        </p:nvSpPr>
        <p:spPr>
          <a:xfrm>
            <a:off x="230188" y="1449388"/>
            <a:ext cx="8662987" cy="755650"/>
          </a:xfrm>
        </p:spPr>
        <p:txBody>
          <a:bodyPr/>
          <a:lstStyle/>
          <a:p>
            <a:r>
              <a:rPr lang="hr-HR" altLang="sr-Latn-RS" sz="4000" smtClean="0"/>
              <a:t>NOVI PROJEKT – FAZA IV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279400" y="1052513"/>
            <a:ext cx="8180388" cy="9525"/>
          </a:xfrm>
          <a:prstGeom prst="line">
            <a:avLst/>
          </a:prstGeom>
          <a:ln w="12700">
            <a:solidFill>
              <a:srgbClr val="C0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4284663" y="4941888"/>
            <a:ext cx="4646612" cy="57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ct val="20000"/>
              </a:spcBef>
              <a:defRPr/>
            </a:pPr>
            <a:r>
              <a:rPr lang="hr-HR" sz="3200" kern="0" dirty="0">
                <a:latin typeface="+mn-lt"/>
              </a:rPr>
              <a:t> 2. FORMULIRANJE optimalne antimikrobne prevlake</a:t>
            </a:r>
          </a:p>
        </p:txBody>
      </p:sp>
      <p:sp>
        <p:nvSpPr>
          <p:cNvPr id="11" name="Curved Right Arrow 10"/>
          <p:cNvSpPr/>
          <p:nvPr/>
        </p:nvSpPr>
        <p:spPr>
          <a:xfrm>
            <a:off x="1403350" y="3644900"/>
            <a:ext cx="2881313" cy="2879725"/>
          </a:xfrm>
          <a:prstGeom prst="curvedRightArrow">
            <a:avLst/>
          </a:prstGeom>
          <a:solidFill>
            <a:schemeClr val="accent1">
              <a:alpha val="3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r-HR">
              <a:solidFill>
                <a:schemeClr val="tx1"/>
              </a:solidFill>
            </a:endParaRPr>
          </a:p>
        </p:txBody>
      </p:sp>
      <p:sp>
        <p:nvSpPr>
          <p:cNvPr id="13" name="Content Placeholder 2"/>
          <p:cNvSpPr txBox="1">
            <a:spLocks/>
          </p:cNvSpPr>
          <p:nvPr/>
        </p:nvSpPr>
        <p:spPr bwMode="auto">
          <a:xfrm>
            <a:off x="684213" y="3500438"/>
            <a:ext cx="4070350" cy="11525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ct val="20000"/>
              </a:spcBef>
              <a:defRPr/>
            </a:pPr>
            <a:r>
              <a:rPr lang="hr-HR" sz="3200" kern="0" dirty="0">
                <a:latin typeface="+mn-lt"/>
              </a:rPr>
              <a:t> 1. FORMULIRANJE optimalnog polimera</a:t>
            </a:r>
          </a:p>
        </p:txBody>
      </p:sp>
      <p:pic>
        <p:nvPicPr>
          <p:cNvPr id="56330" name="Picture 2" descr="Slikovni rezultat"/>
          <p:cNvPicPr>
            <a:picLocks noChangeAspect="1" noChangeArrowheads="1"/>
          </p:cNvPicPr>
          <p:nvPr/>
        </p:nvPicPr>
        <p:blipFill>
          <a:blip r:embed="rId3" cstate="email">
            <a:clrChange>
              <a:clrFrom>
                <a:srgbClr val="F4F4F4"/>
              </a:clrFrom>
              <a:clrTo>
                <a:srgbClr val="F4F4F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56325" y="2276475"/>
            <a:ext cx="1000125" cy="278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31" name="Picture 4" descr="Slikovni rezultat za polymer granules"/>
          <p:cNvPicPr>
            <a:picLocks noChangeAspect="1" noChangeArrowheads="1"/>
          </p:cNvPicPr>
          <p:nvPr/>
        </p:nvPicPr>
        <p:blipFill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31913" y="2349500"/>
            <a:ext cx="2619375" cy="1309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hr-HR" smtClean="0"/>
              <a:t>/60</a:t>
            </a:r>
            <a:endParaRPr lang="hr-HR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F06566A-C47D-4FAA-9A56-0D83D2764B99}" type="slidenum">
              <a:rPr lang="hr-HR" smtClean="0"/>
              <a:pPr>
                <a:defRPr/>
              </a:pPr>
              <a:t>54</a:t>
            </a:fld>
            <a:endParaRPr lang="hr-H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6" descr="http://www.hrzz.hr/UserDocsImages/HRZZ%20logo%204%20color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0188" y="6092825"/>
            <a:ext cx="1206500" cy="47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47" name="TextBox 5"/>
          <p:cNvSpPr txBox="1">
            <a:spLocks noChangeArrowheads="1"/>
          </p:cNvSpPr>
          <p:nvPr/>
        </p:nvSpPr>
        <p:spPr bwMode="auto">
          <a:xfrm>
            <a:off x="107950" y="6350"/>
            <a:ext cx="2484438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hr-HR" altLang="sr-Latn-RS" sz="4800">
                <a:solidFill>
                  <a:srgbClr val="C00000"/>
                </a:solidFill>
                <a:latin typeface="BankGothic Md BT" pitchFamily="34" charset="0"/>
                <a:cs typeface="Aharoni" pitchFamily="2" charset="-79"/>
              </a:rPr>
              <a:t>STARS</a:t>
            </a:r>
          </a:p>
        </p:txBody>
      </p:sp>
      <p:sp>
        <p:nvSpPr>
          <p:cNvPr id="57348" name="Rectangle 2"/>
          <p:cNvSpPr>
            <a:spLocks noChangeArrowheads="1"/>
          </p:cNvSpPr>
          <p:nvPr/>
        </p:nvSpPr>
        <p:spPr bwMode="auto">
          <a:xfrm>
            <a:off x="179388" y="692150"/>
            <a:ext cx="64357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hr-HR" altLang="sr-Latn-RS">
                <a:solidFill>
                  <a:srgbClr val="C00000"/>
                </a:solidFill>
                <a:latin typeface="BankGothic Md BT" pitchFamily="34" charset="0"/>
                <a:cs typeface="Aharoni" pitchFamily="2" charset="-79"/>
              </a:rPr>
              <a:t>Sinteza i ciljana primjena metalnih nanočestica</a:t>
            </a:r>
          </a:p>
        </p:txBody>
      </p:sp>
      <p:sp>
        <p:nvSpPr>
          <p:cNvPr id="57349" name="Title 1"/>
          <p:cNvSpPr>
            <a:spLocks noGrp="1"/>
          </p:cNvSpPr>
          <p:nvPr>
            <p:ph type="title"/>
          </p:nvPr>
        </p:nvSpPr>
        <p:spPr>
          <a:xfrm>
            <a:off x="444500" y="1449388"/>
            <a:ext cx="8015288" cy="755650"/>
          </a:xfrm>
        </p:spPr>
        <p:txBody>
          <a:bodyPr/>
          <a:lstStyle/>
          <a:p>
            <a:r>
              <a:rPr lang="hr-HR" altLang="sr-Latn-RS" smtClean="0"/>
              <a:t>Izrada prototipa </a:t>
            </a:r>
          </a:p>
        </p:txBody>
      </p:sp>
      <p:sp>
        <p:nvSpPr>
          <p:cNvPr id="57350" name="Content Placeholder 2"/>
          <p:cNvSpPr>
            <a:spLocks noGrp="1"/>
          </p:cNvSpPr>
          <p:nvPr>
            <p:ph idx="1"/>
          </p:nvPr>
        </p:nvSpPr>
        <p:spPr>
          <a:xfrm>
            <a:off x="279400" y="2420938"/>
            <a:ext cx="8229600" cy="2503487"/>
          </a:xfrm>
        </p:spPr>
        <p:txBody>
          <a:bodyPr/>
          <a:lstStyle/>
          <a:p>
            <a:r>
              <a:rPr lang="hr-HR" altLang="sr-Latn-RS" smtClean="0"/>
              <a:t>Izrada prototipa polimernih geotekstilija i ambalaže taložnim očvršćivanjem</a:t>
            </a:r>
          </a:p>
          <a:p>
            <a:r>
              <a:rPr lang="hr-HR" altLang="sr-Latn-RS" smtClean="0"/>
              <a:t>FORMULIRANJE sastava polimera za prototip ambalaže</a:t>
            </a:r>
          </a:p>
          <a:p>
            <a:r>
              <a:rPr lang="hr-HR" altLang="sr-Latn-RS" smtClean="0"/>
              <a:t>FORMULIRANJE nove antimikrobne zaštite i ispitivanje njenih svojstava</a:t>
            </a:r>
          </a:p>
          <a:p>
            <a:endParaRPr lang="hr-HR" altLang="sr-Latn-RS" smtClean="0"/>
          </a:p>
        </p:txBody>
      </p:sp>
      <p:cxnSp>
        <p:nvCxnSpPr>
          <p:cNvPr id="8" name="Straight Connector 7"/>
          <p:cNvCxnSpPr/>
          <p:nvPr/>
        </p:nvCxnSpPr>
        <p:spPr>
          <a:xfrm>
            <a:off x="279400" y="1052513"/>
            <a:ext cx="8180388" cy="9525"/>
          </a:xfrm>
          <a:prstGeom prst="line">
            <a:avLst/>
          </a:prstGeom>
          <a:ln w="12700">
            <a:solidFill>
              <a:srgbClr val="C0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hr-HR" smtClean="0"/>
              <a:t>/60</a:t>
            </a:r>
            <a:endParaRPr lang="hr-HR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F06566A-C47D-4FAA-9A56-0D83D2764B99}" type="slidenum">
              <a:rPr lang="hr-HR" smtClean="0"/>
              <a:pPr>
                <a:defRPr/>
              </a:pPr>
              <a:t>55</a:t>
            </a:fld>
            <a:endParaRPr lang="hr-H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6" descr="http://www.hrzz.hr/UserDocsImages/HRZZ%20logo%204%20color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0188" y="6092825"/>
            <a:ext cx="1206500" cy="47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1" name="TextBox 5"/>
          <p:cNvSpPr txBox="1">
            <a:spLocks noChangeArrowheads="1"/>
          </p:cNvSpPr>
          <p:nvPr/>
        </p:nvSpPr>
        <p:spPr bwMode="auto">
          <a:xfrm>
            <a:off x="107950" y="6350"/>
            <a:ext cx="2484438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hr-HR" altLang="sr-Latn-RS" sz="4800">
                <a:solidFill>
                  <a:srgbClr val="C00000"/>
                </a:solidFill>
                <a:latin typeface="BankGothic Md BT" pitchFamily="34" charset="0"/>
                <a:cs typeface="Aharoni" pitchFamily="2" charset="-79"/>
              </a:rPr>
              <a:t>STARS</a:t>
            </a:r>
          </a:p>
        </p:txBody>
      </p:sp>
      <p:sp>
        <p:nvSpPr>
          <p:cNvPr id="58372" name="Rectangle 2"/>
          <p:cNvSpPr>
            <a:spLocks noChangeArrowheads="1"/>
          </p:cNvSpPr>
          <p:nvPr/>
        </p:nvSpPr>
        <p:spPr bwMode="auto">
          <a:xfrm>
            <a:off x="179388" y="692150"/>
            <a:ext cx="64357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hr-HR" altLang="sr-Latn-RS">
                <a:solidFill>
                  <a:srgbClr val="C00000"/>
                </a:solidFill>
                <a:latin typeface="BankGothic Md BT" pitchFamily="34" charset="0"/>
                <a:cs typeface="Aharoni" pitchFamily="2" charset="-79"/>
              </a:rPr>
              <a:t>Sinteza i ciljana primjena metalnih nanočestica</a:t>
            </a:r>
          </a:p>
        </p:txBody>
      </p:sp>
      <p:sp>
        <p:nvSpPr>
          <p:cNvPr id="58373" name="Title 1"/>
          <p:cNvSpPr>
            <a:spLocks noGrp="1"/>
          </p:cNvSpPr>
          <p:nvPr>
            <p:ph type="title"/>
          </p:nvPr>
        </p:nvSpPr>
        <p:spPr>
          <a:xfrm>
            <a:off x="230188" y="1449388"/>
            <a:ext cx="8662987" cy="755650"/>
          </a:xfrm>
        </p:spPr>
        <p:txBody>
          <a:bodyPr/>
          <a:lstStyle/>
          <a:p>
            <a:r>
              <a:rPr lang="hr-HR" altLang="sr-Latn-RS" sz="4000" smtClean="0"/>
              <a:t>STARS – novi tim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279400" y="1052513"/>
            <a:ext cx="8180388" cy="9525"/>
          </a:xfrm>
          <a:prstGeom prst="line">
            <a:avLst/>
          </a:prstGeom>
          <a:ln w="12700">
            <a:solidFill>
              <a:srgbClr val="C0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3851275" y="2060575"/>
            <a:ext cx="4824413" cy="2016125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algn="r">
              <a:buFontTx/>
              <a:buNone/>
              <a:defRPr/>
            </a:pPr>
            <a:r>
              <a:rPr lang="hr-HR" b="1" kern="0" dirty="0" err="1" smtClean="0">
                <a:solidFill>
                  <a:srgbClr val="0033CC"/>
                </a:solidFill>
              </a:rPr>
              <a:t>SuZ</a:t>
            </a:r>
            <a:endParaRPr lang="hr-HR" b="1" kern="0" dirty="0" smtClean="0">
              <a:solidFill>
                <a:srgbClr val="0033CC"/>
              </a:solidFill>
            </a:endParaRPr>
          </a:p>
          <a:p>
            <a:pPr>
              <a:defRPr/>
            </a:pPr>
            <a:r>
              <a:rPr lang="hr-HR" kern="0" dirty="0" smtClean="0"/>
              <a:t>TTF, Zagreb, Hrvatska</a:t>
            </a:r>
          </a:p>
          <a:p>
            <a:pPr>
              <a:defRPr/>
            </a:pPr>
            <a:r>
              <a:rPr lang="hr-HR" kern="0" dirty="0" smtClean="0"/>
              <a:t>FKIT, Zagreb, Hrvatska</a:t>
            </a:r>
          </a:p>
          <a:p>
            <a:pPr>
              <a:defRPr/>
            </a:pPr>
            <a:r>
              <a:rPr lang="hr-HR" kern="0" dirty="0" smtClean="0"/>
              <a:t>FSB, Zagreb, Hrvatska</a:t>
            </a:r>
          </a:p>
          <a:p>
            <a:pPr>
              <a:defRPr/>
            </a:pPr>
            <a:endParaRPr lang="hr-HR" kern="0" dirty="0"/>
          </a:p>
        </p:txBody>
      </p:sp>
      <p:pic>
        <p:nvPicPr>
          <p:cNvPr id="58376" name="Picture 2" descr="http://cdn2.hubspot.net/hub/143279/file-836276314-jpg/Blog+Images/team-collaboration-business-results-performance.jpg"/>
          <p:cNvPicPr>
            <a:picLocks noChangeAspect="1" noChangeArrowheads="1"/>
          </p:cNvPicPr>
          <p:nvPr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76825" y="3933825"/>
            <a:ext cx="3898900" cy="292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7" name="Picture 4" descr="http://cdn2.hubspot.net/hubfs/203330/team-collaboration.gif"/>
          <p:cNvPicPr>
            <a:picLocks noChangeAspect="1" noChangeArrowheads="1"/>
          </p:cNvPicPr>
          <p:nvPr/>
        </p:nvPicPr>
        <p:blipFill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7088" y="2565400"/>
            <a:ext cx="2911475" cy="214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Content Placeholder 2"/>
          <p:cNvSpPr txBox="1">
            <a:spLocks/>
          </p:cNvSpPr>
          <p:nvPr/>
        </p:nvSpPr>
        <p:spPr bwMode="auto">
          <a:xfrm>
            <a:off x="971550" y="4868863"/>
            <a:ext cx="4824413" cy="1296987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FontTx/>
              <a:buNone/>
              <a:defRPr/>
            </a:pPr>
            <a:r>
              <a:rPr lang="hr-HR" b="1" kern="0" dirty="0" smtClean="0">
                <a:solidFill>
                  <a:srgbClr val="00B050"/>
                </a:solidFill>
              </a:rPr>
              <a:t>BOKU</a:t>
            </a:r>
            <a:r>
              <a:rPr lang="hr-HR" kern="0" dirty="0" smtClean="0">
                <a:solidFill>
                  <a:srgbClr val="00B050"/>
                </a:solidFill>
              </a:rPr>
              <a:t>, </a:t>
            </a:r>
            <a:r>
              <a:rPr lang="hr-HR" kern="0" dirty="0" smtClean="0"/>
              <a:t>Beč, Austrija</a:t>
            </a:r>
          </a:p>
          <a:p>
            <a:pPr>
              <a:buFontTx/>
              <a:buNone/>
              <a:defRPr/>
            </a:pPr>
            <a:r>
              <a:rPr lang="hr-HR" b="1" kern="0" dirty="0" smtClean="0">
                <a:solidFill>
                  <a:srgbClr val="C00000"/>
                </a:solidFill>
              </a:rPr>
              <a:t>VUT</a:t>
            </a:r>
            <a:r>
              <a:rPr lang="hr-HR" kern="0" dirty="0" smtClean="0"/>
              <a:t>, Beč, Austrija</a:t>
            </a:r>
          </a:p>
          <a:p>
            <a:pPr>
              <a:defRPr/>
            </a:pPr>
            <a:endParaRPr lang="hr-HR" kern="0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hr-HR" smtClean="0"/>
              <a:t>/60</a:t>
            </a:r>
            <a:endParaRPr lang="hr-HR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F06566A-C47D-4FAA-9A56-0D83D2764B99}" type="slidenum">
              <a:rPr lang="hr-HR" smtClean="0"/>
              <a:pPr>
                <a:defRPr/>
              </a:pPr>
              <a:t>56</a:t>
            </a:fld>
            <a:endParaRPr lang="hr-H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6" descr="http://www.hrzz.hr/UserDocsImages/HRZZ%20logo%204%20color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0188" y="6092825"/>
            <a:ext cx="1206500" cy="47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5" name="TextBox 5"/>
          <p:cNvSpPr txBox="1">
            <a:spLocks noChangeArrowheads="1"/>
          </p:cNvSpPr>
          <p:nvPr/>
        </p:nvSpPr>
        <p:spPr bwMode="auto">
          <a:xfrm>
            <a:off x="107950" y="6350"/>
            <a:ext cx="2484438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hr-HR" altLang="sr-Latn-RS" sz="4800">
                <a:solidFill>
                  <a:srgbClr val="C00000"/>
                </a:solidFill>
                <a:latin typeface="BankGothic Md BT" pitchFamily="34" charset="0"/>
                <a:cs typeface="Aharoni" pitchFamily="2" charset="-79"/>
              </a:rPr>
              <a:t>STARS</a:t>
            </a:r>
          </a:p>
        </p:txBody>
      </p:sp>
      <p:sp>
        <p:nvSpPr>
          <p:cNvPr id="59396" name="Rectangle 2"/>
          <p:cNvSpPr>
            <a:spLocks noChangeArrowheads="1"/>
          </p:cNvSpPr>
          <p:nvPr/>
        </p:nvSpPr>
        <p:spPr bwMode="auto">
          <a:xfrm>
            <a:off x="179388" y="692150"/>
            <a:ext cx="64357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hr-HR" altLang="sr-Latn-RS">
                <a:solidFill>
                  <a:srgbClr val="C00000"/>
                </a:solidFill>
                <a:latin typeface="BankGothic Md BT" pitchFamily="34" charset="0"/>
                <a:cs typeface="Aharoni" pitchFamily="2" charset="-79"/>
              </a:rPr>
              <a:t>Sinteza i ciljana primjena metalnih nanočestica</a:t>
            </a:r>
          </a:p>
        </p:txBody>
      </p:sp>
      <p:sp>
        <p:nvSpPr>
          <p:cNvPr id="59397" name="Title 1"/>
          <p:cNvSpPr>
            <a:spLocks noGrp="1"/>
          </p:cNvSpPr>
          <p:nvPr>
            <p:ph type="title"/>
          </p:nvPr>
        </p:nvSpPr>
        <p:spPr>
          <a:xfrm>
            <a:off x="230188" y="1449388"/>
            <a:ext cx="8662987" cy="755650"/>
          </a:xfrm>
        </p:spPr>
        <p:txBody>
          <a:bodyPr/>
          <a:lstStyle/>
          <a:p>
            <a:r>
              <a:rPr lang="hr-HR" altLang="sr-Latn-RS" sz="4000" smtClean="0"/>
              <a:t>STARS - Kick-off meeting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279400" y="1052513"/>
            <a:ext cx="8180388" cy="9525"/>
          </a:xfrm>
          <a:prstGeom prst="line">
            <a:avLst/>
          </a:prstGeom>
          <a:ln w="12700">
            <a:solidFill>
              <a:srgbClr val="C0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9399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476375" y="2276475"/>
            <a:ext cx="6335713" cy="3227388"/>
          </a:xfrm>
        </p:spPr>
      </p:pic>
      <p:sp>
        <p:nvSpPr>
          <p:cNvPr id="59400" name="Rectangle 8"/>
          <p:cNvSpPr>
            <a:spLocks noChangeArrowheads="1"/>
          </p:cNvSpPr>
          <p:nvPr/>
        </p:nvSpPr>
        <p:spPr bwMode="auto">
          <a:xfrm>
            <a:off x="1116013" y="5653088"/>
            <a:ext cx="7075487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hr-HR" altLang="sr-Latn-RS"/>
              <a:t>Zagreb, rujan 2015: voditelji timova sa Sveučilišta u Zagrebu</a:t>
            </a:r>
          </a:p>
          <a:p>
            <a:pPr algn="ctr"/>
            <a:r>
              <a:rPr lang="hr-HR" altLang="sr-Latn-RS" sz="1400" i="1"/>
              <a:t>Ana Vrsalović Presečki (FKIT), Iva Rezić (TTF), Tatjana Haramina (FSB), Maja Somogyi Škoc (TTF), (slijeva nadesno)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hr-HR" smtClean="0"/>
              <a:t>/60</a:t>
            </a:r>
            <a:endParaRPr lang="hr-HR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F06566A-C47D-4FAA-9A56-0D83D2764B99}" type="slidenum">
              <a:rPr lang="hr-HR" smtClean="0"/>
              <a:pPr>
                <a:defRPr/>
              </a:pPr>
              <a:t>57</a:t>
            </a:fld>
            <a:endParaRPr lang="hr-H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6" descr="http://www.hrzz.hr/UserDocsImages/HRZZ%20logo%204%20color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0188" y="6092825"/>
            <a:ext cx="1206500" cy="47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19" name="TextBox 5"/>
          <p:cNvSpPr txBox="1">
            <a:spLocks noChangeArrowheads="1"/>
          </p:cNvSpPr>
          <p:nvPr/>
        </p:nvSpPr>
        <p:spPr bwMode="auto">
          <a:xfrm>
            <a:off x="107950" y="6350"/>
            <a:ext cx="2484438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hr-HR" altLang="sr-Latn-RS" sz="4800">
                <a:solidFill>
                  <a:srgbClr val="C00000"/>
                </a:solidFill>
                <a:latin typeface="BankGothic Md BT" pitchFamily="34" charset="0"/>
                <a:cs typeface="Aharoni" pitchFamily="2" charset="-79"/>
              </a:rPr>
              <a:t>STARS</a:t>
            </a:r>
          </a:p>
        </p:txBody>
      </p:sp>
      <p:sp>
        <p:nvSpPr>
          <p:cNvPr id="60420" name="Rectangle 2"/>
          <p:cNvSpPr>
            <a:spLocks noChangeArrowheads="1"/>
          </p:cNvSpPr>
          <p:nvPr/>
        </p:nvSpPr>
        <p:spPr bwMode="auto">
          <a:xfrm>
            <a:off x="179388" y="692150"/>
            <a:ext cx="64357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hr-HR" altLang="sr-Latn-RS">
                <a:solidFill>
                  <a:srgbClr val="C00000"/>
                </a:solidFill>
                <a:latin typeface="BankGothic Md BT" pitchFamily="34" charset="0"/>
                <a:cs typeface="Aharoni" pitchFamily="2" charset="-79"/>
              </a:rPr>
              <a:t>Sinteza i ciljana primjena metalnih nanočestica</a:t>
            </a:r>
          </a:p>
        </p:txBody>
      </p:sp>
      <p:sp>
        <p:nvSpPr>
          <p:cNvPr id="60421" name="Title 1"/>
          <p:cNvSpPr>
            <a:spLocks noGrp="1"/>
          </p:cNvSpPr>
          <p:nvPr>
            <p:ph type="title"/>
          </p:nvPr>
        </p:nvSpPr>
        <p:spPr>
          <a:xfrm>
            <a:off x="230188" y="1449388"/>
            <a:ext cx="8662987" cy="755650"/>
          </a:xfrm>
        </p:spPr>
        <p:txBody>
          <a:bodyPr/>
          <a:lstStyle/>
          <a:p>
            <a:r>
              <a:rPr lang="hr-HR" altLang="sr-Latn-RS" sz="4000" smtClean="0"/>
              <a:t>STARS - novi LABORATORIJ 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279400" y="1052513"/>
            <a:ext cx="8180388" cy="9525"/>
          </a:xfrm>
          <a:prstGeom prst="line">
            <a:avLst/>
          </a:prstGeom>
          <a:ln w="12700">
            <a:solidFill>
              <a:srgbClr val="C0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423" name="Content Placeholder 2"/>
          <p:cNvSpPr>
            <a:spLocks noGrp="1"/>
          </p:cNvSpPr>
          <p:nvPr>
            <p:ph idx="1"/>
          </p:nvPr>
        </p:nvSpPr>
        <p:spPr>
          <a:xfrm>
            <a:off x="684213" y="2420938"/>
            <a:ext cx="7786687" cy="2908300"/>
          </a:xfrm>
        </p:spPr>
        <p:txBody>
          <a:bodyPr/>
          <a:lstStyle/>
          <a:p>
            <a:pPr>
              <a:buFontTx/>
              <a:buNone/>
            </a:pPr>
            <a:r>
              <a:rPr lang="hr-HR" altLang="sr-Latn-RS" b="1" u="sng" smtClean="0">
                <a:solidFill>
                  <a:srgbClr val="C00000"/>
                </a:solidFill>
              </a:rPr>
              <a:t>USLUGE</a:t>
            </a:r>
            <a:r>
              <a:rPr lang="hr-HR" altLang="sr-Latn-RS" smtClean="0"/>
              <a:t>: </a:t>
            </a:r>
          </a:p>
          <a:p>
            <a:r>
              <a:rPr lang="hr-HR" altLang="sr-Latn-RS" smtClean="0"/>
              <a:t>Određivanja nanočestica na polimerima</a:t>
            </a:r>
          </a:p>
          <a:p>
            <a:r>
              <a:rPr lang="hr-HR" altLang="sr-Latn-RS" smtClean="0"/>
              <a:t>Priprema novih nanočestica</a:t>
            </a:r>
          </a:p>
          <a:p>
            <a:r>
              <a:rPr lang="hr-HR" altLang="sr-Latn-RS" smtClean="0"/>
              <a:t>Priprema novih materijala posebnih svojstava</a:t>
            </a:r>
          </a:p>
          <a:p>
            <a:r>
              <a:rPr lang="hr-HR" altLang="sr-Latn-RS" smtClean="0"/>
              <a:t>Ispitivanje polimera s nanočesticama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hr-HR" smtClean="0"/>
              <a:t>/60</a:t>
            </a:r>
            <a:endParaRPr lang="hr-HR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F06566A-C47D-4FAA-9A56-0D83D2764B99}" type="slidenum">
              <a:rPr lang="hr-HR" smtClean="0"/>
              <a:pPr>
                <a:defRPr/>
              </a:pPr>
              <a:t>58</a:t>
            </a:fld>
            <a:endParaRPr lang="hr-H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6" descr="http://www.hrzz.hr/UserDocsImages/HRZZ%20logo%204%20colo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63938" y="4508500"/>
            <a:ext cx="4176712" cy="163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3" name="TextBox 5"/>
          <p:cNvSpPr txBox="1">
            <a:spLocks noChangeArrowheads="1"/>
          </p:cNvSpPr>
          <p:nvPr/>
        </p:nvSpPr>
        <p:spPr bwMode="auto">
          <a:xfrm>
            <a:off x="107950" y="6350"/>
            <a:ext cx="2484438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hr-HR" altLang="sr-Latn-RS" sz="4800">
                <a:solidFill>
                  <a:srgbClr val="C00000"/>
                </a:solidFill>
                <a:latin typeface="BankGothic Md BT" pitchFamily="34" charset="0"/>
                <a:cs typeface="Aharoni" pitchFamily="2" charset="-79"/>
              </a:rPr>
              <a:t>STARS</a:t>
            </a:r>
          </a:p>
        </p:txBody>
      </p:sp>
      <p:sp>
        <p:nvSpPr>
          <p:cNvPr id="61444" name="Rectangle 2"/>
          <p:cNvSpPr>
            <a:spLocks noChangeArrowheads="1"/>
          </p:cNvSpPr>
          <p:nvPr/>
        </p:nvSpPr>
        <p:spPr bwMode="auto">
          <a:xfrm>
            <a:off x="179388" y="692150"/>
            <a:ext cx="64357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hr-HR" altLang="sr-Latn-RS">
                <a:solidFill>
                  <a:srgbClr val="C00000"/>
                </a:solidFill>
                <a:latin typeface="BankGothic Md BT" pitchFamily="34" charset="0"/>
                <a:cs typeface="Aharoni" pitchFamily="2" charset="-79"/>
              </a:rPr>
              <a:t>Sinteza i ciljana primjena metalnih nanočestica</a:t>
            </a:r>
          </a:p>
        </p:txBody>
      </p:sp>
      <p:sp>
        <p:nvSpPr>
          <p:cNvPr id="61445" name="Title 1"/>
          <p:cNvSpPr>
            <a:spLocks noGrp="1"/>
          </p:cNvSpPr>
          <p:nvPr>
            <p:ph type="title"/>
          </p:nvPr>
        </p:nvSpPr>
        <p:spPr>
          <a:xfrm>
            <a:off x="230188" y="1449388"/>
            <a:ext cx="8662987" cy="755650"/>
          </a:xfrm>
        </p:spPr>
        <p:txBody>
          <a:bodyPr/>
          <a:lstStyle/>
          <a:p>
            <a:r>
              <a:rPr lang="hr-HR" altLang="sr-Latn-RS" sz="4000" smtClean="0"/>
              <a:t>Financiranje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279400" y="1052513"/>
            <a:ext cx="8180388" cy="9525"/>
          </a:xfrm>
          <a:prstGeom prst="line">
            <a:avLst/>
          </a:prstGeom>
          <a:ln w="12700">
            <a:solidFill>
              <a:srgbClr val="C0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183" name="Content Placeholder 2"/>
          <p:cNvSpPr>
            <a:spLocks noGrp="1"/>
          </p:cNvSpPr>
          <p:nvPr>
            <p:ph idx="1"/>
          </p:nvPr>
        </p:nvSpPr>
        <p:spPr>
          <a:xfrm>
            <a:off x="684213" y="2420938"/>
            <a:ext cx="7786687" cy="2908300"/>
          </a:xfrm>
        </p:spPr>
        <p:txBody>
          <a:bodyPr/>
          <a:lstStyle/>
          <a:p>
            <a:pPr>
              <a:buFontTx/>
              <a:buNone/>
              <a:defRPr/>
            </a:pPr>
            <a:r>
              <a:rPr lang="hr-HR" altLang="sr-Latn-RS" b="1" u="sng" dirty="0" smtClean="0">
                <a:solidFill>
                  <a:srgbClr val="C00000"/>
                </a:solidFill>
              </a:rPr>
              <a:t>Hrvatska zaklada za znanost</a:t>
            </a:r>
            <a:r>
              <a:rPr lang="hr-HR" altLang="sr-Latn-RS" dirty="0" smtClean="0"/>
              <a:t> </a:t>
            </a:r>
          </a:p>
          <a:p>
            <a:pPr marL="0" indent="0">
              <a:buFontTx/>
              <a:buNone/>
              <a:defRPr/>
            </a:pPr>
            <a:endParaRPr lang="hr-HR" altLang="sr-Latn-RS" sz="2400" i="1" dirty="0" smtClean="0">
              <a:latin typeface="Bell MT" panose="02020503060305020303" pitchFamily="18" charset="0"/>
            </a:endParaRPr>
          </a:p>
          <a:p>
            <a:pPr marL="0" indent="0">
              <a:buFontTx/>
              <a:buNone/>
              <a:defRPr/>
            </a:pPr>
            <a:r>
              <a:rPr lang="hr-HR" altLang="sr-Latn-RS" sz="2400" i="1" dirty="0" smtClean="0">
                <a:latin typeface="Bell MT" panose="02020503060305020303" pitchFamily="18" charset="0"/>
              </a:rPr>
              <a:t>„Mišljenja, zaključci ili preporuke navedene u ovoj prezentaciji odnose se na autora i ne održavaju nužno stajališta Hrvatske zaklade za znanost”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hr-HR" smtClean="0"/>
              <a:t>/60</a:t>
            </a:r>
            <a:endParaRPr lang="hr-HR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F06566A-C47D-4FAA-9A56-0D83D2764B99}" type="slidenum">
              <a:rPr lang="hr-HR" smtClean="0"/>
              <a:pPr>
                <a:defRPr/>
              </a:pPr>
              <a:t>59</a:t>
            </a:fld>
            <a:endParaRPr lang="hr-H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6" descr="http://www.hrzz.hr/UserDocsImages/HRZZ%20logo%204%20color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0188" y="5949950"/>
            <a:ext cx="1573212" cy="614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TextBox 5"/>
          <p:cNvSpPr txBox="1">
            <a:spLocks noChangeArrowheads="1"/>
          </p:cNvSpPr>
          <p:nvPr/>
        </p:nvSpPr>
        <p:spPr bwMode="auto">
          <a:xfrm>
            <a:off x="107950" y="6350"/>
            <a:ext cx="2484438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hr-HR" altLang="sr-Latn-RS" sz="4800">
                <a:solidFill>
                  <a:srgbClr val="C00000"/>
                </a:solidFill>
                <a:latin typeface="BankGothic Md BT" pitchFamily="34" charset="0"/>
                <a:cs typeface="Aharoni" pitchFamily="2" charset="-79"/>
              </a:rPr>
              <a:t>STARS</a:t>
            </a:r>
          </a:p>
        </p:txBody>
      </p:sp>
      <p:sp>
        <p:nvSpPr>
          <p:cNvPr id="7172" name="Rectangle 2"/>
          <p:cNvSpPr>
            <a:spLocks noChangeArrowheads="1"/>
          </p:cNvSpPr>
          <p:nvPr/>
        </p:nvSpPr>
        <p:spPr bwMode="auto">
          <a:xfrm>
            <a:off x="179388" y="692150"/>
            <a:ext cx="64357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hr-HR" altLang="sr-Latn-RS">
                <a:solidFill>
                  <a:srgbClr val="C00000"/>
                </a:solidFill>
                <a:latin typeface="BankGothic Md BT" pitchFamily="34" charset="0"/>
                <a:cs typeface="Aharoni" pitchFamily="2" charset="-79"/>
              </a:rPr>
              <a:t>Sinteza i ciljana primjena metalnih nanočestica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279400" y="1052513"/>
            <a:ext cx="8180388" cy="9525"/>
          </a:xfrm>
          <a:prstGeom prst="line">
            <a:avLst/>
          </a:prstGeom>
          <a:ln w="12700">
            <a:solidFill>
              <a:srgbClr val="C0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174" name="Picture 2" descr="Production of Polylactic acid, from corn to final product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388" y="1196975"/>
            <a:ext cx="8353425" cy="546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hr-HR" smtClean="0"/>
              <a:t>/60</a:t>
            </a:r>
            <a:endParaRPr lang="hr-HR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F06566A-C47D-4FAA-9A56-0D83D2764B99}" type="slidenum">
              <a:rPr lang="hr-HR" smtClean="0"/>
              <a:pPr>
                <a:defRPr/>
              </a:pPr>
              <a:t>6</a:t>
            </a:fld>
            <a:endParaRPr lang="hr-H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sr-Latn-CS" altLang="sr-Latn-RS" smtClean="0"/>
          </a:p>
        </p:txBody>
      </p:sp>
      <p:sp>
        <p:nvSpPr>
          <p:cNvPr id="62467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r-Latn-CS" altLang="sr-Latn-RS" smtClean="0"/>
          </a:p>
        </p:txBody>
      </p:sp>
      <p:pic>
        <p:nvPicPr>
          <p:cNvPr id="62468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69" name="TextBox 7"/>
          <p:cNvSpPr txBox="1">
            <a:spLocks noChangeArrowheads="1"/>
          </p:cNvSpPr>
          <p:nvPr/>
        </p:nvSpPr>
        <p:spPr bwMode="auto">
          <a:xfrm>
            <a:off x="647700" y="5314950"/>
            <a:ext cx="2484438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hr-HR" altLang="sr-Latn-RS" sz="4800">
                <a:solidFill>
                  <a:schemeClr val="bg1"/>
                </a:solidFill>
                <a:latin typeface="BankGothic Md BT" pitchFamily="34" charset="0"/>
                <a:cs typeface="Aharoni" pitchFamily="2" charset="-79"/>
              </a:rPr>
              <a:t>STARS</a:t>
            </a:r>
          </a:p>
        </p:txBody>
      </p:sp>
      <p:sp>
        <p:nvSpPr>
          <p:cNvPr id="62470" name="TextBox 8"/>
          <p:cNvSpPr txBox="1">
            <a:spLocks noChangeArrowheads="1"/>
          </p:cNvSpPr>
          <p:nvPr/>
        </p:nvSpPr>
        <p:spPr bwMode="auto">
          <a:xfrm>
            <a:off x="720725" y="6056313"/>
            <a:ext cx="2411413" cy="30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hr-HR" altLang="sr-Latn-RS" sz="1400">
                <a:solidFill>
                  <a:schemeClr val="bg1"/>
                </a:solidFill>
              </a:rPr>
              <a:t>Hvala na pozornosti!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r-Latn-CS" altLang="sr-Latn-RS" smtClean="0"/>
          </a:p>
        </p:txBody>
      </p:sp>
      <p:sp>
        <p:nvSpPr>
          <p:cNvPr id="819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r-Latn-CS" altLang="sr-Latn-RS" smtClean="0"/>
          </a:p>
        </p:txBody>
      </p:sp>
      <p:pic>
        <p:nvPicPr>
          <p:cNvPr id="8196" name="Picture 2" descr="http://www.sports.org.tw/e/report/2008yearbook_subject/2-0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388" y="549275"/>
            <a:ext cx="8856662" cy="561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hr-HR" smtClean="0"/>
              <a:t>/60</a:t>
            </a:r>
            <a:endParaRPr lang="hr-HR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F06566A-C47D-4FAA-9A56-0D83D2764B99}" type="slidenum">
              <a:rPr lang="hr-HR" smtClean="0"/>
              <a:pPr>
                <a:defRPr/>
              </a:pPr>
              <a:t>7</a:t>
            </a:fld>
            <a:endParaRPr lang="hr-H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6" descr="http://www.hrzz.hr/UserDocsImages/HRZZ%20logo%204%20color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0188" y="6092825"/>
            <a:ext cx="1206500" cy="47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TextBox 5"/>
          <p:cNvSpPr txBox="1">
            <a:spLocks noChangeArrowheads="1"/>
          </p:cNvSpPr>
          <p:nvPr/>
        </p:nvSpPr>
        <p:spPr bwMode="auto">
          <a:xfrm>
            <a:off x="107950" y="6350"/>
            <a:ext cx="2484438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hr-HR" altLang="sr-Latn-RS" sz="4800">
                <a:solidFill>
                  <a:srgbClr val="C00000"/>
                </a:solidFill>
                <a:latin typeface="BankGothic Md BT" pitchFamily="34" charset="0"/>
                <a:cs typeface="Aharoni" pitchFamily="2" charset="-79"/>
              </a:rPr>
              <a:t>STARS</a:t>
            </a:r>
          </a:p>
        </p:txBody>
      </p:sp>
      <p:sp>
        <p:nvSpPr>
          <p:cNvPr id="9220" name="Rectangle 2"/>
          <p:cNvSpPr>
            <a:spLocks noChangeArrowheads="1"/>
          </p:cNvSpPr>
          <p:nvPr/>
        </p:nvSpPr>
        <p:spPr bwMode="auto">
          <a:xfrm>
            <a:off x="179388" y="692150"/>
            <a:ext cx="64357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hr-HR" altLang="sr-Latn-RS">
                <a:solidFill>
                  <a:srgbClr val="C00000"/>
                </a:solidFill>
                <a:latin typeface="BankGothic Md BT" pitchFamily="34" charset="0"/>
                <a:cs typeface="Aharoni" pitchFamily="2" charset="-79"/>
              </a:rPr>
              <a:t>Sinteza i ciljana primjena metalnih nanočestica</a:t>
            </a:r>
          </a:p>
        </p:txBody>
      </p:sp>
      <p:sp>
        <p:nvSpPr>
          <p:cNvPr id="9221" name="Title 1"/>
          <p:cNvSpPr>
            <a:spLocks noGrp="1"/>
          </p:cNvSpPr>
          <p:nvPr>
            <p:ph type="title"/>
          </p:nvPr>
        </p:nvSpPr>
        <p:spPr>
          <a:xfrm>
            <a:off x="444500" y="1449388"/>
            <a:ext cx="8015288" cy="755650"/>
          </a:xfrm>
        </p:spPr>
        <p:txBody>
          <a:bodyPr/>
          <a:lstStyle/>
          <a:p>
            <a:r>
              <a:rPr lang="hr-HR" altLang="sr-Latn-RS" smtClean="0"/>
              <a:t>Biorazgradivost 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279400" y="1052513"/>
            <a:ext cx="8180388" cy="9525"/>
          </a:xfrm>
          <a:prstGeom prst="line">
            <a:avLst/>
          </a:prstGeom>
          <a:ln w="12700">
            <a:solidFill>
              <a:srgbClr val="C0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42988" y="2349500"/>
            <a:ext cx="6985000" cy="374173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hr-HR" smtClean="0"/>
              <a:t>/60</a:t>
            </a:r>
            <a:endParaRPr lang="hr-HR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F06566A-C47D-4FAA-9A56-0D83D2764B99}" type="slidenum">
              <a:rPr lang="hr-HR" smtClean="0"/>
              <a:pPr>
                <a:defRPr/>
              </a:pPr>
              <a:t>8</a:t>
            </a:fld>
            <a:endParaRPr lang="hr-H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6" descr="http://www.hrzz.hr/UserDocsImages/HRZZ%20logo%204%20color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0188" y="6092825"/>
            <a:ext cx="1206500" cy="47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TextBox 5"/>
          <p:cNvSpPr txBox="1">
            <a:spLocks noChangeArrowheads="1"/>
          </p:cNvSpPr>
          <p:nvPr/>
        </p:nvSpPr>
        <p:spPr bwMode="auto">
          <a:xfrm>
            <a:off x="107950" y="6350"/>
            <a:ext cx="2484438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hr-HR" altLang="sr-Latn-RS" sz="4800">
                <a:solidFill>
                  <a:srgbClr val="C00000"/>
                </a:solidFill>
                <a:latin typeface="BankGothic Md BT" pitchFamily="34" charset="0"/>
                <a:cs typeface="Aharoni" pitchFamily="2" charset="-79"/>
              </a:rPr>
              <a:t>STARS</a:t>
            </a:r>
          </a:p>
        </p:txBody>
      </p:sp>
      <p:sp>
        <p:nvSpPr>
          <p:cNvPr id="10244" name="Rectangle 2"/>
          <p:cNvSpPr>
            <a:spLocks noChangeArrowheads="1"/>
          </p:cNvSpPr>
          <p:nvPr/>
        </p:nvSpPr>
        <p:spPr bwMode="auto">
          <a:xfrm>
            <a:off x="179388" y="692150"/>
            <a:ext cx="64357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hr-HR" altLang="sr-Latn-RS">
                <a:solidFill>
                  <a:srgbClr val="C00000"/>
                </a:solidFill>
                <a:latin typeface="BankGothic Md BT" pitchFamily="34" charset="0"/>
                <a:cs typeface="Aharoni" pitchFamily="2" charset="-79"/>
              </a:rPr>
              <a:t>Sinteza i ciljana primjena metalnih nanočestica</a:t>
            </a:r>
          </a:p>
        </p:txBody>
      </p:sp>
      <p:sp>
        <p:nvSpPr>
          <p:cNvPr id="10245" name="Title 1"/>
          <p:cNvSpPr>
            <a:spLocks noGrp="1"/>
          </p:cNvSpPr>
          <p:nvPr>
            <p:ph type="title"/>
          </p:nvPr>
        </p:nvSpPr>
        <p:spPr>
          <a:xfrm>
            <a:off x="444500" y="1449388"/>
            <a:ext cx="8015288" cy="755650"/>
          </a:xfrm>
        </p:spPr>
        <p:txBody>
          <a:bodyPr/>
          <a:lstStyle/>
          <a:p>
            <a:r>
              <a:rPr lang="hr-HR" altLang="sr-Latn-RS" smtClean="0"/>
              <a:t>Primjena biopolimera 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279400" y="1052513"/>
            <a:ext cx="8180388" cy="9525"/>
          </a:xfrm>
          <a:prstGeom prst="line">
            <a:avLst/>
          </a:prstGeom>
          <a:ln w="12700">
            <a:solidFill>
              <a:srgbClr val="C0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47" name="Rectangle 8"/>
          <p:cNvSpPr>
            <a:spLocks noChangeArrowheads="1"/>
          </p:cNvSpPr>
          <p:nvPr/>
        </p:nvSpPr>
        <p:spPr bwMode="auto">
          <a:xfrm>
            <a:off x="684213" y="2420938"/>
            <a:ext cx="4572000" cy="310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sr-Latn-CS" altLang="sr-Latn-RS" sz="2800"/>
              <a:t>1) Ambalaža</a:t>
            </a:r>
            <a:endParaRPr lang="en-US" altLang="sr-Latn-RS" sz="2800"/>
          </a:p>
          <a:p>
            <a:r>
              <a:rPr lang="sr-Latn-CS" altLang="sr-Latn-RS" sz="2800"/>
              <a:t>2) Geotekstil</a:t>
            </a:r>
          </a:p>
          <a:p>
            <a:r>
              <a:rPr lang="sr-Latn-CS" altLang="sr-Latn-RS" sz="2800"/>
              <a:t>3) Poljoprivreda</a:t>
            </a:r>
          </a:p>
          <a:p>
            <a:r>
              <a:rPr lang="sr-Latn-CS" altLang="sr-Latn-RS" sz="2800"/>
              <a:t>4) Potrošačka elektronika</a:t>
            </a:r>
          </a:p>
          <a:p>
            <a:r>
              <a:rPr lang="sr-Latn-CS" altLang="sr-Latn-RS" sz="2800"/>
              <a:t>5) Automobilska industrija</a:t>
            </a:r>
          </a:p>
          <a:p>
            <a:r>
              <a:rPr lang="sr-Latn-CS" altLang="sr-Latn-RS" sz="2800"/>
              <a:t>6) Tekstilna industrija</a:t>
            </a:r>
            <a:r>
              <a:rPr lang="en-US" altLang="sr-Latn-RS" sz="2800"/>
              <a:t> </a:t>
            </a:r>
            <a:endParaRPr lang="sr-Latn-CS" altLang="sr-Latn-RS" sz="2800"/>
          </a:p>
          <a:p>
            <a:r>
              <a:rPr lang="hr-HR" altLang="sr-Latn-RS" sz="2800"/>
              <a:t>7) </a:t>
            </a:r>
            <a:r>
              <a:rPr lang="en-US" altLang="sr-Latn-RS" sz="2800"/>
              <a:t>A</a:t>
            </a:r>
            <a:r>
              <a:rPr lang="sr-Latn-CS" altLang="sr-Latn-RS" sz="2800"/>
              <a:t>parati u domaćinstvu</a:t>
            </a:r>
            <a:endParaRPr lang="en-US" altLang="sr-Latn-RS" sz="2800"/>
          </a:p>
        </p:txBody>
      </p:sp>
      <p:pic>
        <p:nvPicPr>
          <p:cNvPr id="10248" name="Picture 10" descr="Products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76825" y="3141663"/>
            <a:ext cx="3205163" cy="2227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hr-HR" smtClean="0"/>
              <a:t>/60</a:t>
            </a:r>
            <a:endParaRPr lang="hr-HR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F06566A-C47D-4FAA-9A56-0D83D2764B99}" type="slidenum">
              <a:rPr lang="hr-HR" smtClean="0"/>
              <a:pPr>
                <a:defRPr/>
              </a:pPr>
              <a:t>9</a:t>
            </a:fld>
            <a:endParaRPr lang="hr-H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828</TotalTime>
  <Words>1678</Words>
  <Application>Microsoft Office PowerPoint</Application>
  <PresentationFormat>On-screen Show (4:3)</PresentationFormat>
  <Paragraphs>440</Paragraphs>
  <Slides>60</Slides>
  <Notes>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60</vt:i4>
      </vt:variant>
    </vt:vector>
  </HeadingPairs>
  <TitlesOfParts>
    <vt:vector size="61" baseType="lpstr">
      <vt:lpstr>Default Design</vt:lpstr>
      <vt:lpstr>Biorazgradiva antibakterijska ambalaža za hranu</vt:lpstr>
      <vt:lpstr>Sadržaj</vt:lpstr>
      <vt:lpstr>Aktivna ambalaža</vt:lpstr>
      <vt:lpstr>Biopolimeri</vt:lpstr>
      <vt:lpstr>PowerPoint Presentation</vt:lpstr>
      <vt:lpstr>PowerPoint Presentation</vt:lpstr>
      <vt:lpstr>PowerPoint Presentation</vt:lpstr>
      <vt:lpstr>Biorazgradivost </vt:lpstr>
      <vt:lpstr>Primjena biopolimera </vt:lpstr>
      <vt:lpstr>TRŽIŠTE - PLA</vt:lpstr>
      <vt:lpstr>Nanočestice</vt:lpstr>
      <vt:lpstr>Veličina nanočestice</vt:lpstr>
      <vt:lpstr>Veličina nanočestica</vt:lpstr>
      <vt:lpstr>Prirodne i umjetne nanočestice</vt:lpstr>
      <vt:lpstr>Prirodne i umjetne nanočestice</vt:lpstr>
      <vt:lpstr>Slučajno nastale i ciljano proizvedene </vt:lpstr>
      <vt:lpstr>Slučajno nastale i ciljano proizvedene </vt:lpstr>
      <vt:lpstr>Primjena nanočestica</vt:lpstr>
      <vt:lpstr>Zašto nanočestice na polimerima?</vt:lpstr>
      <vt:lpstr>Zašto nanočestice na polimerima?</vt:lpstr>
      <vt:lpstr>Zašto nanočestice na polimerima?</vt:lpstr>
      <vt:lpstr>Nova svojstva materijala</vt:lpstr>
      <vt:lpstr>Procjene</vt:lpstr>
      <vt:lpstr>TRŽIŠTE - NPs</vt:lpstr>
      <vt:lpstr>Metalne nanočestice na polimerima</vt:lpstr>
      <vt:lpstr>Funkcionalni polimeri sa NP</vt:lpstr>
      <vt:lpstr>Antimikrobni polimeri</vt:lpstr>
      <vt:lpstr>Nanočestice srebra</vt:lpstr>
      <vt:lpstr>Procjene – Ag NPs</vt:lpstr>
      <vt:lpstr>Antibakterijski učinak srebra</vt:lpstr>
      <vt:lpstr>Zašto Ag u obliku nanočestica?</vt:lpstr>
      <vt:lpstr>Zbog izrazito snažnog antibakterijskog djelovanja</vt:lpstr>
      <vt:lpstr>Osim medicinskog djelovanja</vt:lpstr>
      <vt:lpstr>PEN projekt</vt:lpstr>
      <vt:lpstr>Balansiranje između koristi i rizika</vt:lpstr>
      <vt:lpstr>Korist</vt:lpstr>
      <vt:lpstr>Korist za okoliš</vt:lpstr>
      <vt:lpstr>Upitna dugoročna korist</vt:lpstr>
      <vt:lpstr>PowerPoint Presentation</vt:lpstr>
      <vt:lpstr>Rizici – za ljude</vt:lpstr>
      <vt:lpstr>Zašto postoje ti rizici?</vt:lpstr>
      <vt:lpstr>Apsorpcija</vt:lpstr>
      <vt:lpstr>Nakupljanje</vt:lpstr>
      <vt:lpstr>Rizici – za ljude</vt:lpstr>
      <vt:lpstr>Rizici – za ljude</vt:lpstr>
      <vt:lpstr>Rizici – za okoliš</vt:lpstr>
      <vt:lpstr>Otpuštanje nanočestica u okoliš</vt:lpstr>
      <vt:lpstr>Rizici za okoliš</vt:lpstr>
      <vt:lpstr>NOVI PROJEKT</vt:lpstr>
      <vt:lpstr>Cilj projekta STARS</vt:lpstr>
      <vt:lpstr>NOVI PROJEKT – FAZA I</vt:lpstr>
      <vt:lpstr>NOVI PROJEKT – FAZA II</vt:lpstr>
      <vt:lpstr>NOVI PROJEKT – FAZA III</vt:lpstr>
      <vt:lpstr>NOVI PROJEKT – FAZA IV</vt:lpstr>
      <vt:lpstr>Izrada prototipa </vt:lpstr>
      <vt:lpstr>STARS – novi tim</vt:lpstr>
      <vt:lpstr>STARS - Kick-off meeting</vt:lpstr>
      <vt:lpstr>STARS - novi LABORATORIJ </vt:lpstr>
      <vt:lpstr>Financiranje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admin</dc:creator>
  <cp:lastModifiedBy>Krešimir Pučić</cp:lastModifiedBy>
  <cp:revision>164</cp:revision>
  <dcterms:created xsi:type="dcterms:W3CDTF">2015-03-09T10:17:52Z</dcterms:created>
  <dcterms:modified xsi:type="dcterms:W3CDTF">2016-11-10T07:56:16Z</dcterms:modified>
</cp:coreProperties>
</file>