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1.xml" ContentType="application/vnd.openxmlformats-officedocument.drawingml.chart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4"/>
    <p:sldMasterId id="2147483667" r:id="rId5"/>
    <p:sldMasterId id="2147483674" r:id="rId6"/>
  </p:sldMasterIdLst>
  <p:notesMasterIdLst>
    <p:notesMasterId r:id="rId36"/>
  </p:notesMasterIdLst>
  <p:handoutMasterIdLst>
    <p:handoutMasterId r:id="rId37"/>
  </p:handoutMasterIdLst>
  <p:sldIdLst>
    <p:sldId id="337" r:id="rId7"/>
    <p:sldId id="382" r:id="rId8"/>
    <p:sldId id="358" r:id="rId9"/>
    <p:sldId id="359" r:id="rId10"/>
    <p:sldId id="336" r:id="rId11"/>
    <p:sldId id="334" r:id="rId12"/>
    <p:sldId id="380" r:id="rId13"/>
    <p:sldId id="331" r:id="rId14"/>
    <p:sldId id="332" r:id="rId15"/>
    <p:sldId id="354" r:id="rId16"/>
    <p:sldId id="375" r:id="rId17"/>
    <p:sldId id="339" r:id="rId18"/>
    <p:sldId id="340" r:id="rId19"/>
    <p:sldId id="384" r:id="rId20"/>
    <p:sldId id="342" r:id="rId21"/>
    <p:sldId id="355" r:id="rId22"/>
    <p:sldId id="376" r:id="rId23"/>
    <p:sldId id="346" r:id="rId24"/>
    <p:sldId id="377" r:id="rId25"/>
    <p:sldId id="356" r:id="rId26"/>
    <p:sldId id="282" r:id="rId27"/>
    <p:sldId id="383" r:id="rId28"/>
    <p:sldId id="362" r:id="rId29"/>
    <p:sldId id="363" r:id="rId30"/>
    <p:sldId id="366" r:id="rId31"/>
    <p:sldId id="367" r:id="rId32"/>
    <p:sldId id="378" r:id="rId33"/>
    <p:sldId id="361" r:id="rId34"/>
    <p:sldId id="25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0" autoAdjust="0"/>
    <p:restoredTop sz="89181" autoAdjust="0"/>
  </p:normalViewPr>
  <p:slideViewPr>
    <p:cSldViewPr snapToGrid="0">
      <p:cViewPr>
        <p:scale>
          <a:sx n="66" d="100"/>
          <a:sy n="66" d="100"/>
        </p:scale>
        <p:origin x="-2226" y="-10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MLKNGNT1\DATA\USERS\SB0019\PROJECTS\Clear%20Shield\Customer%20Projects\Bio%20Oil\Xenon%20sun%20tester%20-%20TSR%200520165433\TSR0520165433_Sun%20test_EVI_with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Bottles!$B$1</c:f>
              <c:strCache>
                <c:ptCount val="1"/>
                <c:pt idx="0">
                  <c:v>Commercial Bio-Oil PET bottle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Bottles!$A$2:$A$212</c:f>
              <c:numCache>
                <c:formatCode>General</c:formatCode>
                <c:ptCount val="211"/>
                <c:pt idx="0">
                  <c:v>500</c:v>
                </c:pt>
                <c:pt idx="1">
                  <c:v>499</c:v>
                </c:pt>
                <c:pt idx="2">
                  <c:v>498</c:v>
                </c:pt>
                <c:pt idx="3">
                  <c:v>497</c:v>
                </c:pt>
                <c:pt idx="4">
                  <c:v>496</c:v>
                </c:pt>
                <c:pt idx="5">
                  <c:v>495</c:v>
                </c:pt>
                <c:pt idx="6">
                  <c:v>494</c:v>
                </c:pt>
                <c:pt idx="7">
                  <c:v>493</c:v>
                </c:pt>
                <c:pt idx="8">
                  <c:v>492</c:v>
                </c:pt>
                <c:pt idx="9">
                  <c:v>491</c:v>
                </c:pt>
                <c:pt idx="10">
                  <c:v>490</c:v>
                </c:pt>
                <c:pt idx="11">
                  <c:v>489</c:v>
                </c:pt>
                <c:pt idx="12">
                  <c:v>488</c:v>
                </c:pt>
                <c:pt idx="13">
                  <c:v>487</c:v>
                </c:pt>
                <c:pt idx="14">
                  <c:v>486</c:v>
                </c:pt>
                <c:pt idx="15">
                  <c:v>485</c:v>
                </c:pt>
                <c:pt idx="16">
                  <c:v>484</c:v>
                </c:pt>
                <c:pt idx="17">
                  <c:v>483</c:v>
                </c:pt>
                <c:pt idx="18">
                  <c:v>482</c:v>
                </c:pt>
                <c:pt idx="19">
                  <c:v>481</c:v>
                </c:pt>
                <c:pt idx="20">
                  <c:v>480</c:v>
                </c:pt>
                <c:pt idx="21">
                  <c:v>479</c:v>
                </c:pt>
                <c:pt idx="22">
                  <c:v>478</c:v>
                </c:pt>
                <c:pt idx="23">
                  <c:v>477</c:v>
                </c:pt>
                <c:pt idx="24">
                  <c:v>476</c:v>
                </c:pt>
                <c:pt idx="25">
                  <c:v>475</c:v>
                </c:pt>
                <c:pt idx="26">
                  <c:v>474</c:v>
                </c:pt>
                <c:pt idx="27">
                  <c:v>473</c:v>
                </c:pt>
                <c:pt idx="28">
                  <c:v>472</c:v>
                </c:pt>
                <c:pt idx="29">
                  <c:v>471</c:v>
                </c:pt>
                <c:pt idx="30">
                  <c:v>470</c:v>
                </c:pt>
                <c:pt idx="31">
                  <c:v>469</c:v>
                </c:pt>
                <c:pt idx="32">
                  <c:v>468</c:v>
                </c:pt>
                <c:pt idx="33">
                  <c:v>467</c:v>
                </c:pt>
                <c:pt idx="34">
                  <c:v>466</c:v>
                </c:pt>
                <c:pt idx="35">
                  <c:v>465</c:v>
                </c:pt>
                <c:pt idx="36">
                  <c:v>464</c:v>
                </c:pt>
                <c:pt idx="37">
                  <c:v>463</c:v>
                </c:pt>
                <c:pt idx="38">
                  <c:v>462</c:v>
                </c:pt>
                <c:pt idx="39">
                  <c:v>461</c:v>
                </c:pt>
                <c:pt idx="40">
                  <c:v>460</c:v>
                </c:pt>
                <c:pt idx="41">
                  <c:v>459</c:v>
                </c:pt>
                <c:pt idx="42">
                  <c:v>458</c:v>
                </c:pt>
                <c:pt idx="43">
                  <c:v>457</c:v>
                </c:pt>
                <c:pt idx="44">
                  <c:v>456</c:v>
                </c:pt>
                <c:pt idx="45">
                  <c:v>455</c:v>
                </c:pt>
                <c:pt idx="46">
                  <c:v>454</c:v>
                </c:pt>
                <c:pt idx="47">
                  <c:v>453</c:v>
                </c:pt>
                <c:pt idx="48">
                  <c:v>452</c:v>
                </c:pt>
                <c:pt idx="49">
                  <c:v>451</c:v>
                </c:pt>
                <c:pt idx="50">
                  <c:v>450</c:v>
                </c:pt>
                <c:pt idx="51">
                  <c:v>449</c:v>
                </c:pt>
                <c:pt idx="52">
                  <c:v>448</c:v>
                </c:pt>
                <c:pt idx="53">
                  <c:v>447</c:v>
                </c:pt>
                <c:pt idx="54">
                  <c:v>446</c:v>
                </c:pt>
                <c:pt idx="55">
                  <c:v>445</c:v>
                </c:pt>
                <c:pt idx="56">
                  <c:v>444</c:v>
                </c:pt>
                <c:pt idx="57">
                  <c:v>443</c:v>
                </c:pt>
                <c:pt idx="58">
                  <c:v>442</c:v>
                </c:pt>
                <c:pt idx="59">
                  <c:v>441</c:v>
                </c:pt>
                <c:pt idx="60">
                  <c:v>440</c:v>
                </c:pt>
                <c:pt idx="61">
                  <c:v>439</c:v>
                </c:pt>
                <c:pt idx="62">
                  <c:v>438</c:v>
                </c:pt>
                <c:pt idx="63">
                  <c:v>437</c:v>
                </c:pt>
                <c:pt idx="64">
                  <c:v>436</c:v>
                </c:pt>
                <c:pt idx="65">
                  <c:v>435</c:v>
                </c:pt>
                <c:pt idx="66">
                  <c:v>434</c:v>
                </c:pt>
                <c:pt idx="67">
                  <c:v>433</c:v>
                </c:pt>
                <c:pt idx="68">
                  <c:v>432</c:v>
                </c:pt>
                <c:pt idx="69">
                  <c:v>431</c:v>
                </c:pt>
                <c:pt idx="70">
                  <c:v>430</c:v>
                </c:pt>
                <c:pt idx="71">
                  <c:v>429</c:v>
                </c:pt>
                <c:pt idx="72">
                  <c:v>428</c:v>
                </c:pt>
                <c:pt idx="73">
                  <c:v>427</c:v>
                </c:pt>
                <c:pt idx="74">
                  <c:v>426</c:v>
                </c:pt>
                <c:pt idx="75">
                  <c:v>425</c:v>
                </c:pt>
                <c:pt idx="76">
                  <c:v>424</c:v>
                </c:pt>
                <c:pt idx="77">
                  <c:v>423</c:v>
                </c:pt>
                <c:pt idx="78">
                  <c:v>422</c:v>
                </c:pt>
                <c:pt idx="79">
                  <c:v>421</c:v>
                </c:pt>
                <c:pt idx="80">
                  <c:v>420</c:v>
                </c:pt>
                <c:pt idx="81">
                  <c:v>419</c:v>
                </c:pt>
                <c:pt idx="82">
                  <c:v>418</c:v>
                </c:pt>
                <c:pt idx="83">
                  <c:v>417</c:v>
                </c:pt>
                <c:pt idx="84">
                  <c:v>416</c:v>
                </c:pt>
                <c:pt idx="85">
                  <c:v>415</c:v>
                </c:pt>
                <c:pt idx="86">
                  <c:v>414</c:v>
                </c:pt>
                <c:pt idx="87">
                  <c:v>413</c:v>
                </c:pt>
                <c:pt idx="88">
                  <c:v>412</c:v>
                </c:pt>
                <c:pt idx="89">
                  <c:v>411</c:v>
                </c:pt>
                <c:pt idx="90">
                  <c:v>410</c:v>
                </c:pt>
                <c:pt idx="91">
                  <c:v>409</c:v>
                </c:pt>
                <c:pt idx="92">
                  <c:v>408</c:v>
                </c:pt>
                <c:pt idx="93">
                  <c:v>407</c:v>
                </c:pt>
                <c:pt idx="94">
                  <c:v>406</c:v>
                </c:pt>
                <c:pt idx="95">
                  <c:v>405</c:v>
                </c:pt>
                <c:pt idx="96">
                  <c:v>404</c:v>
                </c:pt>
                <c:pt idx="97">
                  <c:v>403</c:v>
                </c:pt>
                <c:pt idx="98">
                  <c:v>402</c:v>
                </c:pt>
                <c:pt idx="99">
                  <c:v>401</c:v>
                </c:pt>
                <c:pt idx="100">
                  <c:v>400</c:v>
                </c:pt>
                <c:pt idx="101">
                  <c:v>399</c:v>
                </c:pt>
                <c:pt idx="102">
                  <c:v>398</c:v>
                </c:pt>
                <c:pt idx="103">
                  <c:v>397</c:v>
                </c:pt>
                <c:pt idx="104">
                  <c:v>396</c:v>
                </c:pt>
                <c:pt idx="105">
                  <c:v>395</c:v>
                </c:pt>
                <c:pt idx="106">
                  <c:v>394</c:v>
                </c:pt>
                <c:pt idx="107">
                  <c:v>393</c:v>
                </c:pt>
                <c:pt idx="108">
                  <c:v>392</c:v>
                </c:pt>
                <c:pt idx="109">
                  <c:v>391</c:v>
                </c:pt>
                <c:pt idx="110">
                  <c:v>390</c:v>
                </c:pt>
                <c:pt idx="111">
                  <c:v>389</c:v>
                </c:pt>
                <c:pt idx="112">
                  <c:v>388</c:v>
                </c:pt>
                <c:pt idx="113">
                  <c:v>387</c:v>
                </c:pt>
                <c:pt idx="114">
                  <c:v>386</c:v>
                </c:pt>
                <c:pt idx="115">
                  <c:v>385</c:v>
                </c:pt>
                <c:pt idx="116">
                  <c:v>384</c:v>
                </c:pt>
                <c:pt idx="117">
                  <c:v>383</c:v>
                </c:pt>
                <c:pt idx="118">
                  <c:v>382</c:v>
                </c:pt>
                <c:pt idx="119">
                  <c:v>381</c:v>
                </c:pt>
                <c:pt idx="120">
                  <c:v>380</c:v>
                </c:pt>
                <c:pt idx="121">
                  <c:v>379</c:v>
                </c:pt>
                <c:pt idx="122">
                  <c:v>378</c:v>
                </c:pt>
                <c:pt idx="123">
                  <c:v>377</c:v>
                </c:pt>
                <c:pt idx="124">
                  <c:v>376</c:v>
                </c:pt>
                <c:pt idx="125">
                  <c:v>375</c:v>
                </c:pt>
                <c:pt idx="126">
                  <c:v>374</c:v>
                </c:pt>
                <c:pt idx="127">
                  <c:v>373</c:v>
                </c:pt>
                <c:pt idx="128">
                  <c:v>372</c:v>
                </c:pt>
                <c:pt idx="129">
                  <c:v>371</c:v>
                </c:pt>
                <c:pt idx="130">
                  <c:v>370</c:v>
                </c:pt>
                <c:pt idx="131">
                  <c:v>369</c:v>
                </c:pt>
                <c:pt idx="132">
                  <c:v>368</c:v>
                </c:pt>
                <c:pt idx="133">
                  <c:v>367</c:v>
                </c:pt>
                <c:pt idx="134">
                  <c:v>366</c:v>
                </c:pt>
                <c:pt idx="135">
                  <c:v>365</c:v>
                </c:pt>
                <c:pt idx="136">
                  <c:v>364</c:v>
                </c:pt>
                <c:pt idx="137">
                  <c:v>363</c:v>
                </c:pt>
                <c:pt idx="138">
                  <c:v>362</c:v>
                </c:pt>
                <c:pt idx="139">
                  <c:v>361</c:v>
                </c:pt>
                <c:pt idx="140">
                  <c:v>360</c:v>
                </c:pt>
                <c:pt idx="141">
                  <c:v>359</c:v>
                </c:pt>
                <c:pt idx="142">
                  <c:v>358</c:v>
                </c:pt>
                <c:pt idx="143">
                  <c:v>357</c:v>
                </c:pt>
                <c:pt idx="144">
                  <c:v>356</c:v>
                </c:pt>
                <c:pt idx="145">
                  <c:v>355</c:v>
                </c:pt>
                <c:pt idx="146">
                  <c:v>354</c:v>
                </c:pt>
                <c:pt idx="147">
                  <c:v>353</c:v>
                </c:pt>
                <c:pt idx="148">
                  <c:v>352</c:v>
                </c:pt>
                <c:pt idx="149">
                  <c:v>351</c:v>
                </c:pt>
                <c:pt idx="150">
                  <c:v>350</c:v>
                </c:pt>
                <c:pt idx="151">
                  <c:v>349</c:v>
                </c:pt>
                <c:pt idx="152">
                  <c:v>348</c:v>
                </c:pt>
                <c:pt idx="153">
                  <c:v>347</c:v>
                </c:pt>
                <c:pt idx="154">
                  <c:v>346</c:v>
                </c:pt>
                <c:pt idx="155">
                  <c:v>345</c:v>
                </c:pt>
                <c:pt idx="156">
                  <c:v>344</c:v>
                </c:pt>
                <c:pt idx="157">
                  <c:v>343</c:v>
                </c:pt>
                <c:pt idx="158">
                  <c:v>342</c:v>
                </c:pt>
                <c:pt idx="159">
                  <c:v>341</c:v>
                </c:pt>
                <c:pt idx="160">
                  <c:v>340</c:v>
                </c:pt>
                <c:pt idx="161">
                  <c:v>339</c:v>
                </c:pt>
                <c:pt idx="162">
                  <c:v>338</c:v>
                </c:pt>
                <c:pt idx="163">
                  <c:v>337</c:v>
                </c:pt>
                <c:pt idx="164">
                  <c:v>336</c:v>
                </c:pt>
                <c:pt idx="165">
                  <c:v>335</c:v>
                </c:pt>
                <c:pt idx="166">
                  <c:v>334</c:v>
                </c:pt>
                <c:pt idx="167">
                  <c:v>333</c:v>
                </c:pt>
                <c:pt idx="168">
                  <c:v>332</c:v>
                </c:pt>
                <c:pt idx="169">
                  <c:v>331</c:v>
                </c:pt>
                <c:pt idx="170">
                  <c:v>330</c:v>
                </c:pt>
                <c:pt idx="171">
                  <c:v>329</c:v>
                </c:pt>
                <c:pt idx="172">
                  <c:v>328</c:v>
                </c:pt>
                <c:pt idx="173">
                  <c:v>327</c:v>
                </c:pt>
                <c:pt idx="174">
                  <c:v>326</c:v>
                </c:pt>
                <c:pt idx="175">
                  <c:v>325</c:v>
                </c:pt>
                <c:pt idx="176">
                  <c:v>324</c:v>
                </c:pt>
                <c:pt idx="177">
                  <c:v>323</c:v>
                </c:pt>
                <c:pt idx="178">
                  <c:v>322</c:v>
                </c:pt>
                <c:pt idx="179">
                  <c:v>321</c:v>
                </c:pt>
                <c:pt idx="180">
                  <c:v>320</c:v>
                </c:pt>
                <c:pt idx="181">
                  <c:v>319</c:v>
                </c:pt>
                <c:pt idx="182">
                  <c:v>318</c:v>
                </c:pt>
                <c:pt idx="183">
                  <c:v>317</c:v>
                </c:pt>
                <c:pt idx="184">
                  <c:v>316</c:v>
                </c:pt>
                <c:pt idx="185">
                  <c:v>315</c:v>
                </c:pt>
                <c:pt idx="186">
                  <c:v>314</c:v>
                </c:pt>
                <c:pt idx="187">
                  <c:v>313</c:v>
                </c:pt>
                <c:pt idx="188">
                  <c:v>312</c:v>
                </c:pt>
                <c:pt idx="189">
                  <c:v>311</c:v>
                </c:pt>
                <c:pt idx="190">
                  <c:v>310</c:v>
                </c:pt>
                <c:pt idx="191">
                  <c:v>309</c:v>
                </c:pt>
                <c:pt idx="192">
                  <c:v>308</c:v>
                </c:pt>
                <c:pt idx="193">
                  <c:v>307</c:v>
                </c:pt>
                <c:pt idx="194">
                  <c:v>306</c:v>
                </c:pt>
                <c:pt idx="195">
                  <c:v>305</c:v>
                </c:pt>
                <c:pt idx="196">
                  <c:v>304</c:v>
                </c:pt>
                <c:pt idx="197">
                  <c:v>303</c:v>
                </c:pt>
                <c:pt idx="198">
                  <c:v>302</c:v>
                </c:pt>
                <c:pt idx="199">
                  <c:v>301</c:v>
                </c:pt>
                <c:pt idx="200">
                  <c:v>300</c:v>
                </c:pt>
                <c:pt idx="201">
                  <c:v>299</c:v>
                </c:pt>
                <c:pt idx="202">
                  <c:v>298</c:v>
                </c:pt>
                <c:pt idx="203">
                  <c:v>297</c:v>
                </c:pt>
                <c:pt idx="204">
                  <c:v>296</c:v>
                </c:pt>
                <c:pt idx="205">
                  <c:v>295</c:v>
                </c:pt>
                <c:pt idx="206">
                  <c:v>294</c:v>
                </c:pt>
                <c:pt idx="207">
                  <c:v>293</c:v>
                </c:pt>
                <c:pt idx="208">
                  <c:v>292</c:v>
                </c:pt>
                <c:pt idx="209">
                  <c:v>291</c:v>
                </c:pt>
                <c:pt idx="210">
                  <c:v>290</c:v>
                </c:pt>
              </c:numCache>
            </c:numRef>
          </c:xVal>
          <c:yVal>
            <c:numRef>
              <c:f>Bottles!$B$2:$B$212</c:f>
              <c:numCache>
                <c:formatCode>General</c:formatCode>
                <c:ptCount val="211"/>
                <c:pt idx="0">
                  <c:v>84.774794999999997</c:v>
                </c:pt>
                <c:pt idx="1">
                  <c:v>84.753703000000002</c:v>
                </c:pt>
                <c:pt idx="2">
                  <c:v>84.734917999999993</c:v>
                </c:pt>
                <c:pt idx="3">
                  <c:v>84.724053999999995</c:v>
                </c:pt>
                <c:pt idx="4">
                  <c:v>84.696167000000003</c:v>
                </c:pt>
                <c:pt idx="5">
                  <c:v>84.681306000000006</c:v>
                </c:pt>
                <c:pt idx="6">
                  <c:v>84.662131000000002</c:v>
                </c:pt>
                <c:pt idx="7">
                  <c:v>84.635121999999996</c:v>
                </c:pt>
                <c:pt idx="8">
                  <c:v>84.621938</c:v>
                </c:pt>
                <c:pt idx="9">
                  <c:v>84.598922000000002</c:v>
                </c:pt>
                <c:pt idx="10">
                  <c:v>84.574706000000006</c:v>
                </c:pt>
                <c:pt idx="11">
                  <c:v>84.556477999999998</c:v>
                </c:pt>
                <c:pt idx="12">
                  <c:v>84.537689</c:v>
                </c:pt>
                <c:pt idx="13">
                  <c:v>84.517537000000004</c:v>
                </c:pt>
                <c:pt idx="14">
                  <c:v>84.487309999999994</c:v>
                </c:pt>
                <c:pt idx="15">
                  <c:v>84.469138000000001</c:v>
                </c:pt>
                <c:pt idx="16">
                  <c:v>84.446338999999995</c:v>
                </c:pt>
                <c:pt idx="17">
                  <c:v>84.420392000000007</c:v>
                </c:pt>
                <c:pt idx="18">
                  <c:v>84.396285000000006</c:v>
                </c:pt>
                <c:pt idx="19">
                  <c:v>84.371684999999999</c:v>
                </c:pt>
                <c:pt idx="20">
                  <c:v>84.344505999999996</c:v>
                </c:pt>
                <c:pt idx="21">
                  <c:v>84.313806999999997</c:v>
                </c:pt>
                <c:pt idx="22">
                  <c:v>84.299439000000007</c:v>
                </c:pt>
                <c:pt idx="23">
                  <c:v>84.279139999999998</c:v>
                </c:pt>
                <c:pt idx="24">
                  <c:v>84.253231999999997</c:v>
                </c:pt>
                <c:pt idx="25">
                  <c:v>84.224673999999993</c:v>
                </c:pt>
                <c:pt idx="26">
                  <c:v>84.199663999999999</c:v>
                </c:pt>
                <c:pt idx="27">
                  <c:v>84.173974999999999</c:v>
                </c:pt>
                <c:pt idx="28">
                  <c:v>84.144369999999995</c:v>
                </c:pt>
                <c:pt idx="29">
                  <c:v>84.124399999999994</c:v>
                </c:pt>
                <c:pt idx="30">
                  <c:v>84.099024999999997</c:v>
                </c:pt>
                <c:pt idx="31">
                  <c:v>84.069613000000004</c:v>
                </c:pt>
                <c:pt idx="32">
                  <c:v>84.051092999999995</c:v>
                </c:pt>
                <c:pt idx="33">
                  <c:v>84.019034000000005</c:v>
                </c:pt>
                <c:pt idx="34">
                  <c:v>83.990960000000001</c:v>
                </c:pt>
                <c:pt idx="35">
                  <c:v>83.970016999999999</c:v>
                </c:pt>
                <c:pt idx="36">
                  <c:v>83.939831999999996</c:v>
                </c:pt>
                <c:pt idx="37">
                  <c:v>83.911804000000004</c:v>
                </c:pt>
                <c:pt idx="38">
                  <c:v>83.875195000000005</c:v>
                </c:pt>
                <c:pt idx="39">
                  <c:v>83.846605999999994</c:v>
                </c:pt>
                <c:pt idx="40">
                  <c:v>83.809873999999994</c:v>
                </c:pt>
                <c:pt idx="41">
                  <c:v>83.773486000000005</c:v>
                </c:pt>
                <c:pt idx="42">
                  <c:v>83.736755000000002</c:v>
                </c:pt>
                <c:pt idx="43">
                  <c:v>83.708395999999993</c:v>
                </c:pt>
                <c:pt idx="44">
                  <c:v>83.669094000000001</c:v>
                </c:pt>
                <c:pt idx="45">
                  <c:v>83.631853000000007</c:v>
                </c:pt>
                <c:pt idx="46">
                  <c:v>83.586217000000005</c:v>
                </c:pt>
                <c:pt idx="47">
                  <c:v>83.551241000000005</c:v>
                </c:pt>
                <c:pt idx="48">
                  <c:v>83.508690999999999</c:v>
                </c:pt>
                <c:pt idx="49">
                  <c:v>83.465412000000001</c:v>
                </c:pt>
                <c:pt idx="50">
                  <c:v>83.418609000000004</c:v>
                </c:pt>
                <c:pt idx="51">
                  <c:v>83.379857000000001</c:v>
                </c:pt>
                <c:pt idx="52">
                  <c:v>83.335266000000004</c:v>
                </c:pt>
                <c:pt idx="53">
                  <c:v>83.274629000000004</c:v>
                </c:pt>
                <c:pt idx="54">
                  <c:v>83.229381000000004</c:v>
                </c:pt>
                <c:pt idx="55">
                  <c:v>83.188794999999999</c:v>
                </c:pt>
                <c:pt idx="56">
                  <c:v>83.146174000000002</c:v>
                </c:pt>
                <c:pt idx="57">
                  <c:v>83.097815999999995</c:v>
                </c:pt>
                <c:pt idx="58">
                  <c:v>83.051655999999994</c:v>
                </c:pt>
                <c:pt idx="59">
                  <c:v>82.986869999999996</c:v>
                </c:pt>
                <c:pt idx="60">
                  <c:v>82.923306999999994</c:v>
                </c:pt>
                <c:pt idx="61">
                  <c:v>82.855715000000004</c:v>
                </c:pt>
                <c:pt idx="62">
                  <c:v>82.797220999999993</c:v>
                </c:pt>
                <c:pt idx="63">
                  <c:v>82.738715999999997</c:v>
                </c:pt>
                <c:pt idx="64">
                  <c:v>82.671171999999999</c:v>
                </c:pt>
                <c:pt idx="65">
                  <c:v>82.605681000000004</c:v>
                </c:pt>
                <c:pt idx="66">
                  <c:v>82.551796999999993</c:v>
                </c:pt>
                <c:pt idx="67">
                  <c:v>82.462061000000006</c:v>
                </c:pt>
                <c:pt idx="68">
                  <c:v>82.394298000000006</c:v>
                </c:pt>
                <c:pt idx="69">
                  <c:v>82.321883</c:v>
                </c:pt>
                <c:pt idx="70">
                  <c:v>82.285751000000005</c:v>
                </c:pt>
                <c:pt idx="71">
                  <c:v>82.223506</c:v>
                </c:pt>
                <c:pt idx="72">
                  <c:v>82.122827000000001</c:v>
                </c:pt>
                <c:pt idx="73">
                  <c:v>82.020487000000003</c:v>
                </c:pt>
                <c:pt idx="74">
                  <c:v>81.921739000000002</c:v>
                </c:pt>
                <c:pt idx="75">
                  <c:v>81.847972999999996</c:v>
                </c:pt>
                <c:pt idx="76">
                  <c:v>81.748174000000006</c:v>
                </c:pt>
                <c:pt idx="77">
                  <c:v>81.645921999999999</c:v>
                </c:pt>
                <c:pt idx="78">
                  <c:v>81.541197999999994</c:v>
                </c:pt>
                <c:pt idx="79">
                  <c:v>81.435888000000006</c:v>
                </c:pt>
                <c:pt idx="80">
                  <c:v>81.336391000000006</c:v>
                </c:pt>
                <c:pt idx="81">
                  <c:v>81.220264999999998</c:v>
                </c:pt>
                <c:pt idx="82">
                  <c:v>81.108158000000003</c:v>
                </c:pt>
                <c:pt idx="83">
                  <c:v>80.989221000000001</c:v>
                </c:pt>
                <c:pt idx="84">
                  <c:v>80.870943999999994</c:v>
                </c:pt>
                <c:pt idx="85">
                  <c:v>80.743638000000004</c:v>
                </c:pt>
                <c:pt idx="86">
                  <c:v>80.620171999999997</c:v>
                </c:pt>
                <c:pt idx="87">
                  <c:v>80.489451000000003</c:v>
                </c:pt>
                <c:pt idx="88">
                  <c:v>80.356588000000002</c:v>
                </c:pt>
                <c:pt idx="89">
                  <c:v>80.216448</c:v>
                </c:pt>
                <c:pt idx="90">
                  <c:v>80.078434999999999</c:v>
                </c:pt>
                <c:pt idx="91">
                  <c:v>79.927363</c:v>
                </c:pt>
                <c:pt idx="92">
                  <c:v>79.776724999999999</c:v>
                </c:pt>
                <c:pt idx="93">
                  <c:v>79.624154000000004</c:v>
                </c:pt>
                <c:pt idx="94">
                  <c:v>79.462620999999999</c:v>
                </c:pt>
                <c:pt idx="95">
                  <c:v>79.293833000000006</c:v>
                </c:pt>
                <c:pt idx="96">
                  <c:v>79.121808999999999</c:v>
                </c:pt>
                <c:pt idx="97">
                  <c:v>78.944492999999994</c:v>
                </c:pt>
                <c:pt idx="98">
                  <c:v>78.754445000000004</c:v>
                </c:pt>
                <c:pt idx="99">
                  <c:v>78.561177000000001</c:v>
                </c:pt>
                <c:pt idx="100">
                  <c:v>78.366017999999997</c:v>
                </c:pt>
                <c:pt idx="101">
                  <c:v>78.154715999999993</c:v>
                </c:pt>
                <c:pt idx="102">
                  <c:v>77.944357999999994</c:v>
                </c:pt>
                <c:pt idx="103">
                  <c:v>77.725672000000003</c:v>
                </c:pt>
                <c:pt idx="104">
                  <c:v>77.513811000000004</c:v>
                </c:pt>
                <c:pt idx="105">
                  <c:v>77.310879</c:v>
                </c:pt>
                <c:pt idx="106">
                  <c:v>77.095421000000002</c:v>
                </c:pt>
                <c:pt idx="107">
                  <c:v>76.888407999999998</c:v>
                </c:pt>
                <c:pt idx="108">
                  <c:v>76.678623000000002</c:v>
                </c:pt>
                <c:pt idx="109">
                  <c:v>76.477328999999997</c:v>
                </c:pt>
                <c:pt idx="110">
                  <c:v>76.265687</c:v>
                </c:pt>
                <c:pt idx="111">
                  <c:v>76.050545999999997</c:v>
                </c:pt>
                <c:pt idx="112">
                  <c:v>75.840170000000001</c:v>
                </c:pt>
                <c:pt idx="113">
                  <c:v>75.625797000000006</c:v>
                </c:pt>
                <c:pt idx="114">
                  <c:v>75.403566999999995</c:v>
                </c:pt>
                <c:pt idx="115">
                  <c:v>75.163083999999998</c:v>
                </c:pt>
                <c:pt idx="116">
                  <c:v>74.852395000000001</c:v>
                </c:pt>
                <c:pt idx="117">
                  <c:v>74.569225000000003</c:v>
                </c:pt>
                <c:pt idx="118">
                  <c:v>74.263142999999999</c:v>
                </c:pt>
                <c:pt idx="119">
                  <c:v>74.019617999999994</c:v>
                </c:pt>
                <c:pt idx="120">
                  <c:v>73.678844999999995</c:v>
                </c:pt>
                <c:pt idx="121">
                  <c:v>73.380043999999998</c:v>
                </c:pt>
                <c:pt idx="122">
                  <c:v>73.026351000000005</c:v>
                </c:pt>
                <c:pt idx="123">
                  <c:v>72.655469999999994</c:v>
                </c:pt>
                <c:pt idx="124">
                  <c:v>72.247145000000003</c:v>
                </c:pt>
                <c:pt idx="125">
                  <c:v>71.825149999999994</c:v>
                </c:pt>
                <c:pt idx="126">
                  <c:v>71.368756000000005</c:v>
                </c:pt>
                <c:pt idx="127">
                  <c:v>70.827652</c:v>
                </c:pt>
                <c:pt idx="128">
                  <c:v>70.274101999999999</c:v>
                </c:pt>
                <c:pt idx="129">
                  <c:v>69.651911999999996</c:v>
                </c:pt>
                <c:pt idx="130">
                  <c:v>68.971110999999993</c:v>
                </c:pt>
                <c:pt idx="131">
                  <c:v>68.219369</c:v>
                </c:pt>
                <c:pt idx="132">
                  <c:v>67.442785000000001</c:v>
                </c:pt>
                <c:pt idx="133">
                  <c:v>66.606854999999996</c:v>
                </c:pt>
                <c:pt idx="134">
                  <c:v>65.739735999999994</c:v>
                </c:pt>
                <c:pt idx="135">
                  <c:v>64.867130000000003</c:v>
                </c:pt>
                <c:pt idx="136">
                  <c:v>63.982723</c:v>
                </c:pt>
                <c:pt idx="137">
                  <c:v>63.096260999999998</c:v>
                </c:pt>
                <c:pt idx="138">
                  <c:v>62.238911999999999</c:v>
                </c:pt>
                <c:pt idx="139">
                  <c:v>61.386958</c:v>
                </c:pt>
                <c:pt idx="140">
                  <c:v>60.568646999999999</c:v>
                </c:pt>
                <c:pt idx="141">
                  <c:v>59.758417000000001</c:v>
                </c:pt>
                <c:pt idx="142">
                  <c:v>58.963172</c:v>
                </c:pt>
                <c:pt idx="143">
                  <c:v>58.159405</c:v>
                </c:pt>
                <c:pt idx="144">
                  <c:v>57.334637000000001</c:v>
                </c:pt>
                <c:pt idx="145">
                  <c:v>56.490839000000001</c:v>
                </c:pt>
                <c:pt idx="146">
                  <c:v>55.601325000000003</c:v>
                </c:pt>
                <c:pt idx="147">
                  <c:v>54.663037000000003</c:v>
                </c:pt>
                <c:pt idx="148">
                  <c:v>53.686022999999999</c:v>
                </c:pt>
                <c:pt idx="149">
                  <c:v>52.657935999999999</c:v>
                </c:pt>
                <c:pt idx="150">
                  <c:v>51.637489000000002</c:v>
                </c:pt>
                <c:pt idx="151">
                  <c:v>50.576014000000001</c:v>
                </c:pt>
                <c:pt idx="152">
                  <c:v>49.540581000000003</c:v>
                </c:pt>
                <c:pt idx="153">
                  <c:v>48.530794</c:v>
                </c:pt>
                <c:pt idx="154">
                  <c:v>47.526037000000002</c:v>
                </c:pt>
                <c:pt idx="155">
                  <c:v>46.567332</c:v>
                </c:pt>
                <c:pt idx="156">
                  <c:v>45.637846000000003</c:v>
                </c:pt>
                <c:pt idx="157">
                  <c:v>44.732216000000001</c:v>
                </c:pt>
                <c:pt idx="158">
                  <c:v>43.849780000000003</c:v>
                </c:pt>
                <c:pt idx="159">
                  <c:v>42.986175000000003</c:v>
                </c:pt>
                <c:pt idx="160">
                  <c:v>42.126446999999999</c:v>
                </c:pt>
                <c:pt idx="161">
                  <c:v>41.240177000000003</c:v>
                </c:pt>
                <c:pt idx="162">
                  <c:v>40.308295999999999</c:v>
                </c:pt>
                <c:pt idx="163">
                  <c:v>39.304090000000002</c:v>
                </c:pt>
                <c:pt idx="164">
                  <c:v>38.208216</c:v>
                </c:pt>
                <c:pt idx="165">
                  <c:v>36.977331</c:v>
                </c:pt>
                <c:pt idx="166">
                  <c:v>35.550556</c:v>
                </c:pt>
                <c:pt idx="167">
                  <c:v>33.901452999999997</c:v>
                </c:pt>
                <c:pt idx="168">
                  <c:v>31.945962000000002</c:v>
                </c:pt>
                <c:pt idx="169">
                  <c:v>29.660405000000001</c:v>
                </c:pt>
                <c:pt idx="170">
                  <c:v>27.055761</c:v>
                </c:pt>
                <c:pt idx="171">
                  <c:v>24.121670000000002</c:v>
                </c:pt>
                <c:pt idx="172">
                  <c:v>20.812749</c:v>
                </c:pt>
                <c:pt idx="173">
                  <c:v>16.548369000000001</c:v>
                </c:pt>
                <c:pt idx="174">
                  <c:v>13.256983999999999</c:v>
                </c:pt>
                <c:pt idx="175">
                  <c:v>10.013232</c:v>
                </c:pt>
                <c:pt idx="176">
                  <c:v>7.0470050000000004</c:v>
                </c:pt>
                <c:pt idx="177">
                  <c:v>4.489725</c:v>
                </c:pt>
                <c:pt idx="178">
                  <c:v>2.522732</c:v>
                </c:pt>
                <c:pt idx="179">
                  <c:v>1.20563</c:v>
                </c:pt>
                <c:pt idx="180">
                  <c:v>0.48622700000000002</c:v>
                </c:pt>
                <c:pt idx="181">
                  <c:v>0.16062899999999999</c:v>
                </c:pt>
                <c:pt idx="182">
                  <c:v>6.4047000000000007E-2</c:v>
                </c:pt>
                <c:pt idx="183">
                  <c:v>3.6907000000000002E-2</c:v>
                </c:pt>
                <c:pt idx="184">
                  <c:v>3.4730999999999998E-2</c:v>
                </c:pt>
                <c:pt idx="185">
                  <c:v>3.3646000000000002E-2</c:v>
                </c:pt>
                <c:pt idx="186">
                  <c:v>2.6048999999999999E-2</c:v>
                </c:pt>
                <c:pt idx="187">
                  <c:v>3.2556000000000002E-2</c:v>
                </c:pt>
                <c:pt idx="188">
                  <c:v>2.1707000000000001E-2</c:v>
                </c:pt>
                <c:pt idx="189">
                  <c:v>2.2792E-2</c:v>
                </c:pt>
                <c:pt idx="190">
                  <c:v>2.0619999999999999E-2</c:v>
                </c:pt>
                <c:pt idx="191">
                  <c:v>2.1701999999999999E-2</c:v>
                </c:pt>
                <c:pt idx="192">
                  <c:v>2.2787000000000002E-2</c:v>
                </c:pt>
                <c:pt idx="193">
                  <c:v>2.4951999999999998E-2</c:v>
                </c:pt>
                <c:pt idx="194">
                  <c:v>1.3018999999999999E-2</c:v>
                </c:pt>
                <c:pt idx="195">
                  <c:v>1.9524E-2</c:v>
                </c:pt>
                <c:pt idx="196">
                  <c:v>1.6271000000000001E-2</c:v>
                </c:pt>
                <c:pt idx="197">
                  <c:v>1.6267E-2</c:v>
                </c:pt>
                <c:pt idx="198">
                  <c:v>1.1931000000000001E-2</c:v>
                </c:pt>
                <c:pt idx="199">
                  <c:v>1.5183E-2</c:v>
                </c:pt>
                <c:pt idx="200">
                  <c:v>1.6267E-2</c:v>
                </c:pt>
                <c:pt idx="201">
                  <c:v>1.6268000000000001E-2</c:v>
                </c:pt>
                <c:pt idx="202">
                  <c:v>1.4102E-2</c:v>
                </c:pt>
                <c:pt idx="203">
                  <c:v>1.193E-2</c:v>
                </c:pt>
                <c:pt idx="204">
                  <c:v>1.1934E-2</c:v>
                </c:pt>
                <c:pt idx="205">
                  <c:v>1.4102999999999999E-2</c:v>
                </c:pt>
                <c:pt idx="206">
                  <c:v>1.519E-2</c:v>
                </c:pt>
                <c:pt idx="207">
                  <c:v>1.4107E-2</c:v>
                </c:pt>
                <c:pt idx="208">
                  <c:v>1.3025E-2</c:v>
                </c:pt>
                <c:pt idx="209">
                  <c:v>1.4116E-2</c:v>
                </c:pt>
                <c:pt idx="210">
                  <c:v>1.4120000000000001E-2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Bottles!$C$1</c:f>
              <c:strCache>
                <c:ptCount val="1"/>
                <c:pt idx="0">
                  <c:v>0.1% UV absorber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Bottles!$A$2:$A$212</c:f>
              <c:numCache>
                <c:formatCode>General</c:formatCode>
                <c:ptCount val="211"/>
                <c:pt idx="0">
                  <c:v>500</c:v>
                </c:pt>
                <c:pt idx="1">
                  <c:v>499</c:v>
                </c:pt>
                <c:pt idx="2">
                  <c:v>498</c:v>
                </c:pt>
                <c:pt idx="3">
                  <c:v>497</c:v>
                </c:pt>
                <c:pt idx="4">
                  <c:v>496</c:v>
                </c:pt>
                <c:pt idx="5">
                  <c:v>495</c:v>
                </c:pt>
                <c:pt idx="6">
                  <c:v>494</c:v>
                </c:pt>
                <c:pt idx="7">
                  <c:v>493</c:v>
                </c:pt>
                <c:pt idx="8">
                  <c:v>492</c:v>
                </c:pt>
                <c:pt idx="9">
                  <c:v>491</c:v>
                </c:pt>
                <c:pt idx="10">
                  <c:v>490</c:v>
                </c:pt>
                <c:pt idx="11">
                  <c:v>489</c:v>
                </c:pt>
                <c:pt idx="12">
                  <c:v>488</c:v>
                </c:pt>
                <c:pt idx="13">
                  <c:v>487</c:v>
                </c:pt>
                <c:pt idx="14">
                  <c:v>486</c:v>
                </c:pt>
                <c:pt idx="15">
                  <c:v>485</c:v>
                </c:pt>
                <c:pt idx="16">
                  <c:v>484</c:v>
                </c:pt>
                <c:pt idx="17">
                  <c:v>483</c:v>
                </c:pt>
                <c:pt idx="18">
                  <c:v>482</c:v>
                </c:pt>
                <c:pt idx="19">
                  <c:v>481</c:v>
                </c:pt>
                <c:pt idx="20">
                  <c:v>480</c:v>
                </c:pt>
                <c:pt idx="21">
                  <c:v>479</c:v>
                </c:pt>
                <c:pt idx="22">
                  <c:v>478</c:v>
                </c:pt>
                <c:pt idx="23">
                  <c:v>477</c:v>
                </c:pt>
                <c:pt idx="24">
                  <c:v>476</c:v>
                </c:pt>
                <c:pt idx="25">
                  <c:v>475</c:v>
                </c:pt>
                <c:pt idx="26">
                  <c:v>474</c:v>
                </c:pt>
                <c:pt idx="27">
                  <c:v>473</c:v>
                </c:pt>
                <c:pt idx="28">
                  <c:v>472</c:v>
                </c:pt>
                <c:pt idx="29">
                  <c:v>471</c:v>
                </c:pt>
                <c:pt idx="30">
                  <c:v>470</c:v>
                </c:pt>
                <c:pt idx="31">
                  <c:v>469</c:v>
                </c:pt>
                <c:pt idx="32">
                  <c:v>468</c:v>
                </c:pt>
                <c:pt idx="33">
                  <c:v>467</c:v>
                </c:pt>
                <c:pt idx="34">
                  <c:v>466</c:v>
                </c:pt>
                <c:pt idx="35">
                  <c:v>465</c:v>
                </c:pt>
                <c:pt idx="36">
                  <c:v>464</c:v>
                </c:pt>
                <c:pt idx="37">
                  <c:v>463</c:v>
                </c:pt>
                <c:pt idx="38">
                  <c:v>462</c:v>
                </c:pt>
                <c:pt idx="39">
                  <c:v>461</c:v>
                </c:pt>
                <c:pt idx="40">
                  <c:v>460</c:v>
                </c:pt>
                <c:pt idx="41">
                  <c:v>459</c:v>
                </c:pt>
                <c:pt idx="42">
                  <c:v>458</c:v>
                </c:pt>
                <c:pt idx="43">
                  <c:v>457</c:v>
                </c:pt>
                <c:pt idx="44">
                  <c:v>456</c:v>
                </c:pt>
                <c:pt idx="45">
                  <c:v>455</c:v>
                </c:pt>
                <c:pt idx="46">
                  <c:v>454</c:v>
                </c:pt>
                <c:pt idx="47">
                  <c:v>453</c:v>
                </c:pt>
                <c:pt idx="48">
                  <c:v>452</c:v>
                </c:pt>
                <c:pt idx="49">
                  <c:v>451</c:v>
                </c:pt>
                <c:pt idx="50">
                  <c:v>450</c:v>
                </c:pt>
                <c:pt idx="51">
                  <c:v>449</c:v>
                </c:pt>
                <c:pt idx="52">
                  <c:v>448</c:v>
                </c:pt>
                <c:pt idx="53">
                  <c:v>447</c:v>
                </c:pt>
                <c:pt idx="54">
                  <c:v>446</c:v>
                </c:pt>
                <c:pt idx="55">
                  <c:v>445</c:v>
                </c:pt>
                <c:pt idx="56">
                  <c:v>444</c:v>
                </c:pt>
                <c:pt idx="57">
                  <c:v>443</c:v>
                </c:pt>
                <c:pt idx="58">
                  <c:v>442</c:v>
                </c:pt>
                <c:pt idx="59">
                  <c:v>441</c:v>
                </c:pt>
                <c:pt idx="60">
                  <c:v>440</c:v>
                </c:pt>
                <c:pt idx="61">
                  <c:v>439</c:v>
                </c:pt>
                <c:pt idx="62">
                  <c:v>438</c:v>
                </c:pt>
                <c:pt idx="63">
                  <c:v>437</c:v>
                </c:pt>
                <c:pt idx="64">
                  <c:v>436</c:v>
                </c:pt>
                <c:pt idx="65">
                  <c:v>435</c:v>
                </c:pt>
                <c:pt idx="66">
                  <c:v>434</c:v>
                </c:pt>
                <c:pt idx="67">
                  <c:v>433</c:v>
                </c:pt>
                <c:pt idx="68">
                  <c:v>432</c:v>
                </c:pt>
                <c:pt idx="69">
                  <c:v>431</c:v>
                </c:pt>
                <c:pt idx="70">
                  <c:v>430</c:v>
                </c:pt>
                <c:pt idx="71">
                  <c:v>429</c:v>
                </c:pt>
                <c:pt idx="72">
                  <c:v>428</c:v>
                </c:pt>
                <c:pt idx="73">
                  <c:v>427</c:v>
                </c:pt>
                <c:pt idx="74">
                  <c:v>426</c:v>
                </c:pt>
                <c:pt idx="75">
                  <c:v>425</c:v>
                </c:pt>
                <c:pt idx="76">
                  <c:v>424</c:v>
                </c:pt>
                <c:pt idx="77">
                  <c:v>423</c:v>
                </c:pt>
                <c:pt idx="78">
                  <c:v>422</c:v>
                </c:pt>
                <c:pt idx="79">
                  <c:v>421</c:v>
                </c:pt>
                <c:pt idx="80">
                  <c:v>420</c:v>
                </c:pt>
                <c:pt idx="81">
                  <c:v>419</c:v>
                </c:pt>
                <c:pt idx="82">
                  <c:v>418</c:v>
                </c:pt>
                <c:pt idx="83">
                  <c:v>417</c:v>
                </c:pt>
                <c:pt idx="84">
                  <c:v>416</c:v>
                </c:pt>
                <c:pt idx="85">
                  <c:v>415</c:v>
                </c:pt>
                <c:pt idx="86">
                  <c:v>414</c:v>
                </c:pt>
                <c:pt idx="87">
                  <c:v>413</c:v>
                </c:pt>
                <c:pt idx="88">
                  <c:v>412</c:v>
                </c:pt>
                <c:pt idx="89">
                  <c:v>411</c:v>
                </c:pt>
                <c:pt idx="90">
                  <c:v>410</c:v>
                </c:pt>
                <c:pt idx="91">
                  <c:v>409</c:v>
                </c:pt>
                <c:pt idx="92">
                  <c:v>408</c:v>
                </c:pt>
                <c:pt idx="93">
                  <c:v>407</c:v>
                </c:pt>
                <c:pt idx="94">
                  <c:v>406</c:v>
                </c:pt>
                <c:pt idx="95">
                  <c:v>405</c:v>
                </c:pt>
                <c:pt idx="96">
                  <c:v>404</c:v>
                </c:pt>
                <c:pt idx="97">
                  <c:v>403</c:v>
                </c:pt>
                <c:pt idx="98">
                  <c:v>402</c:v>
                </c:pt>
                <c:pt idx="99">
                  <c:v>401</c:v>
                </c:pt>
                <c:pt idx="100">
                  <c:v>400</c:v>
                </c:pt>
                <c:pt idx="101">
                  <c:v>399</c:v>
                </c:pt>
                <c:pt idx="102">
                  <c:v>398</c:v>
                </c:pt>
                <c:pt idx="103">
                  <c:v>397</c:v>
                </c:pt>
                <c:pt idx="104">
                  <c:v>396</c:v>
                </c:pt>
                <c:pt idx="105">
                  <c:v>395</c:v>
                </c:pt>
                <c:pt idx="106">
                  <c:v>394</c:v>
                </c:pt>
                <c:pt idx="107">
                  <c:v>393</c:v>
                </c:pt>
                <c:pt idx="108">
                  <c:v>392</c:v>
                </c:pt>
                <c:pt idx="109">
                  <c:v>391</c:v>
                </c:pt>
                <c:pt idx="110">
                  <c:v>390</c:v>
                </c:pt>
                <c:pt idx="111">
                  <c:v>389</c:v>
                </c:pt>
                <c:pt idx="112">
                  <c:v>388</c:v>
                </c:pt>
                <c:pt idx="113">
                  <c:v>387</c:v>
                </c:pt>
                <c:pt idx="114">
                  <c:v>386</c:v>
                </c:pt>
                <c:pt idx="115">
                  <c:v>385</c:v>
                </c:pt>
                <c:pt idx="116">
                  <c:v>384</c:v>
                </c:pt>
                <c:pt idx="117">
                  <c:v>383</c:v>
                </c:pt>
                <c:pt idx="118">
                  <c:v>382</c:v>
                </c:pt>
                <c:pt idx="119">
                  <c:v>381</c:v>
                </c:pt>
                <c:pt idx="120">
                  <c:v>380</c:v>
                </c:pt>
                <c:pt idx="121">
                  <c:v>379</c:v>
                </c:pt>
                <c:pt idx="122">
                  <c:v>378</c:v>
                </c:pt>
                <c:pt idx="123">
                  <c:v>377</c:v>
                </c:pt>
                <c:pt idx="124">
                  <c:v>376</c:v>
                </c:pt>
                <c:pt idx="125">
                  <c:v>375</c:v>
                </c:pt>
                <c:pt idx="126">
                  <c:v>374</c:v>
                </c:pt>
                <c:pt idx="127">
                  <c:v>373</c:v>
                </c:pt>
                <c:pt idx="128">
                  <c:v>372</c:v>
                </c:pt>
                <c:pt idx="129">
                  <c:v>371</c:v>
                </c:pt>
                <c:pt idx="130">
                  <c:v>370</c:v>
                </c:pt>
                <c:pt idx="131">
                  <c:v>369</c:v>
                </c:pt>
                <c:pt idx="132">
                  <c:v>368</c:v>
                </c:pt>
                <c:pt idx="133">
                  <c:v>367</c:v>
                </c:pt>
                <c:pt idx="134">
                  <c:v>366</c:v>
                </c:pt>
                <c:pt idx="135">
                  <c:v>365</c:v>
                </c:pt>
                <c:pt idx="136">
                  <c:v>364</c:v>
                </c:pt>
                <c:pt idx="137">
                  <c:v>363</c:v>
                </c:pt>
                <c:pt idx="138">
                  <c:v>362</c:v>
                </c:pt>
                <c:pt idx="139">
                  <c:v>361</c:v>
                </c:pt>
                <c:pt idx="140">
                  <c:v>360</c:v>
                </c:pt>
                <c:pt idx="141">
                  <c:v>359</c:v>
                </c:pt>
                <c:pt idx="142">
                  <c:v>358</c:v>
                </c:pt>
                <c:pt idx="143">
                  <c:v>357</c:v>
                </c:pt>
                <c:pt idx="144">
                  <c:v>356</c:v>
                </c:pt>
                <c:pt idx="145">
                  <c:v>355</c:v>
                </c:pt>
                <c:pt idx="146">
                  <c:v>354</c:v>
                </c:pt>
                <c:pt idx="147">
                  <c:v>353</c:v>
                </c:pt>
                <c:pt idx="148">
                  <c:v>352</c:v>
                </c:pt>
                <c:pt idx="149">
                  <c:v>351</c:v>
                </c:pt>
                <c:pt idx="150">
                  <c:v>350</c:v>
                </c:pt>
                <c:pt idx="151">
                  <c:v>349</c:v>
                </c:pt>
                <c:pt idx="152">
                  <c:v>348</c:v>
                </c:pt>
                <c:pt idx="153">
                  <c:v>347</c:v>
                </c:pt>
                <c:pt idx="154">
                  <c:v>346</c:v>
                </c:pt>
                <c:pt idx="155">
                  <c:v>345</c:v>
                </c:pt>
                <c:pt idx="156">
                  <c:v>344</c:v>
                </c:pt>
                <c:pt idx="157">
                  <c:v>343</c:v>
                </c:pt>
                <c:pt idx="158">
                  <c:v>342</c:v>
                </c:pt>
                <c:pt idx="159">
                  <c:v>341</c:v>
                </c:pt>
                <c:pt idx="160">
                  <c:v>340</c:v>
                </c:pt>
                <c:pt idx="161">
                  <c:v>339</c:v>
                </c:pt>
                <c:pt idx="162">
                  <c:v>338</c:v>
                </c:pt>
                <c:pt idx="163">
                  <c:v>337</c:v>
                </c:pt>
                <c:pt idx="164">
                  <c:v>336</c:v>
                </c:pt>
                <c:pt idx="165">
                  <c:v>335</c:v>
                </c:pt>
                <c:pt idx="166">
                  <c:v>334</c:v>
                </c:pt>
                <c:pt idx="167">
                  <c:v>333</c:v>
                </c:pt>
                <c:pt idx="168">
                  <c:v>332</c:v>
                </c:pt>
                <c:pt idx="169">
                  <c:v>331</c:v>
                </c:pt>
                <c:pt idx="170">
                  <c:v>330</c:v>
                </c:pt>
                <c:pt idx="171">
                  <c:v>329</c:v>
                </c:pt>
                <c:pt idx="172">
                  <c:v>328</c:v>
                </c:pt>
                <c:pt idx="173">
                  <c:v>327</c:v>
                </c:pt>
                <c:pt idx="174">
                  <c:v>326</c:v>
                </c:pt>
                <c:pt idx="175">
                  <c:v>325</c:v>
                </c:pt>
                <c:pt idx="176">
                  <c:v>324</c:v>
                </c:pt>
                <c:pt idx="177">
                  <c:v>323</c:v>
                </c:pt>
                <c:pt idx="178">
                  <c:v>322</c:v>
                </c:pt>
                <c:pt idx="179">
                  <c:v>321</c:v>
                </c:pt>
                <c:pt idx="180">
                  <c:v>320</c:v>
                </c:pt>
                <c:pt idx="181">
                  <c:v>319</c:v>
                </c:pt>
                <c:pt idx="182">
                  <c:v>318</c:v>
                </c:pt>
                <c:pt idx="183">
                  <c:v>317</c:v>
                </c:pt>
                <c:pt idx="184">
                  <c:v>316</c:v>
                </c:pt>
                <c:pt idx="185">
                  <c:v>315</c:v>
                </c:pt>
                <c:pt idx="186">
                  <c:v>314</c:v>
                </c:pt>
                <c:pt idx="187">
                  <c:v>313</c:v>
                </c:pt>
                <c:pt idx="188">
                  <c:v>312</c:v>
                </c:pt>
                <c:pt idx="189">
                  <c:v>311</c:v>
                </c:pt>
                <c:pt idx="190">
                  <c:v>310</c:v>
                </c:pt>
                <c:pt idx="191">
                  <c:v>309</c:v>
                </c:pt>
                <c:pt idx="192">
                  <c:v>308</c:v>
                </c:pt>
                <c:pt idx="193">
                  <c:v>307</c:v>
                </c:pt>
                <c:pt idx="194">
                  <c:v>306</c:v>
                </c:pt>
                <c:pt idx="195">
                  <c:v>305</c:v>
                </c:pt>
                <c:pt idx="196">
                  <c:v>304</c:v>
                </c:pt>
                <c:pt idx="197">
                  <c:v>303</c:v>
                </c:pt>
                <c:pt idx="198">
                  <c:v>302</c:v>
                </c:pt>
                <c:pt idx="199">
                  <c:v>301</c:v>
                </c:pt>
                <c:pt idx="200">
                  <c:v>300</c:v>
                </c:pt>
                <c:pt idx="201">
                  <c:v>299</c:v>
                </c:pt>
                <c:pt idx="202">
                  <c:v>298</c:v>
                </c:pt>
                <c:pt idx="203">
                  <c:v>297</c:v>
                </c:pt>
                <c:pt idx="204">
                  <c:v>296</c:v>
                </c:pt>
                <c:pt idx="205">
                  <c:v>295</c:v>
                </c:pt>
                <c:pt idx="206">
                  <c:v>294</c:v>
                </c:pt>
                <c:pt idx="207">
                  <c:v>293</c:v>
                </c:pt>
                <c:pt idx="208">
                  <c:v>292</c:v>
                </c:pt>
                <c:pt idx="209">
                  <c:v>291</c:v>
                </c:pt>
                <c:pt idx="210">
                  <c:v>290</c:v>
                </c:pt>
              </c:numCache>
            </c:numRef>
          </c:xVal>
          <c:yVal>
            <c:numRef>
              <c:f>Bottles!$C$2:$C$212</c:f>
              <c:numCache>
                <c:formatCode>General</c:formatCode>
                <c:ptCount val="211"/>
                <c:pt idx="0">
                  <c:v>85.153944999999993</c:v>
                </c:pt>
                <c:pt idx="1">
                  <c:v>85.141171</c:v>
                </c:pt>
                <c:pt idx="2">
                  <c:v>85.126517000000007</c:v>
                </c:pt>
                <c:pt idx="3">
                  <c:v>85.118781999999996</c:v>
                </c:pt>
                <c:pt idx="4">
                  <c:v>85.107510000000005</c:v>
                </c:pt>
                <c:pt idx="5">
                  <c:v>85.098890999999995</c:v>
                </c:pt>
                <c:pt idx="6">
                  <c:v>85.081805000000003</c:v>
                </c:pt>
                <c:pt idx="7">
                  <c:v>85.065185</c:v>
                </c:pt>
                <c:pt idx="8">
                  <c:v>85.058283000000003</c:v>
                </c:pt>
                <c:pt idx="9">
                  <c:v>85.036310999999998</c:v>
                </c:pt>
                <c:pt idx="10">
                  <c:v>85.017298999999994</c:v>
                </c:pt>
                <c:pt idx="11">
                  <c:v>85.007429000000002</c:v>
                </c:pt>
                <c:pt idx="12">
                  <c:v>84.987634</c:v>
                </c:pt>
                <c:pt idx="13">
                  <c:v>84.975837999999996</c:v>
                </c:pt>
                <c:pt idx="14">
                  <c:v>84.950840999999997</c:v>
                </c:pt>
                <c:pt idx="15">
                  <c:v>84.937943000000004</c:v>
                </c:pt>
                <c:pt idx="16">
                  <c:v>84.915172999999996</c:v>
                </c:pt>
                <c:pt idx="17">
                  <c:v>84.894516999999993</c:v>
                </c:pt>
                <c:pt idx="18">
                  <c:v>84.871520000000004</c:v>
                </c:pt>
                <c:pt idx="19">
                  <c:v>84.854284000000007</c:v>
                </c:pt>
                <c:pt idx="20">
                  <c:v>84.827206000000004</c:v>
                </c:pt>
                <c:pt idx="21">
                  <c:v>84.810113000000001</c:v>
                </c:pt>
                <c:pt idx="22">
                  <c:v>84.793854999999994</c:v>
                </c:pt>
                <c:pt idx="23">
                  <c:v>84.781024000000002</c:v>
                </c:pt>
                <c:pt idx="24">
                  <c:v>84.759444999999999</c:v>
                </c:pt>
                <c:pt idx="25">
                  <c:v>84.738327999999996</c:v>
                </c:pt>
                <c:pt idx="26">
                  <c:v>84.718733</c:v>
                </c:pt>
                <c:pt idx="27">
                  <c:v>84.704740999999999</c:v>
                </c:pt>
                <c:pt idx="28">
                  <c:v>84.676367999999997</c:v>
                </c:pt>
                <c:pt idx="29">
                  <c:v>84.659779</c:v>
                </c:pt>
                <c:pt idx="30">
                  <c:v>84.634660999999994</c:v>
                </c:pt>
                <c:pt idx="31">
                  <c:v>84.615947000000006</c:v>
                </c:pt>
                <c:pt idx="32">
                  <c:v>84.600910999999996</c:v>
                </c:pt>
                <c:pt idx="33">
                  <c:v>84.578540000000004</c:v>
                </c:pt>
                <c:pt idx="34">
                  <c:v>84.554938000000007</c:v>
                </c:pt>
                <c:pt idx="35">
                  <c:v>84.538477999999998</c:v>
                </c:pt>
                <c:pt idx="36">
                  <c:v>84.511763000000002</c:v>
                </c:pt>
                <c:pt idx="37">
                  <c:v>84.488179000000002</c:v>
                </c:pt>
                <c:pt idx="38">
                  <c:v>84.457071999999997</c:v>
                </c:pt>
                <c:pt idx="39">
                  <c:v>84.436099999999996</c:v>
                </c:pt>
                <c:pt idx="40">
                  <c:v>84.395362000000006</c:v>
                </c:pt>
                <c:pt idx="41">
                  <c:v>84.360239000000007</c:v>
                </c:pt>
                <c:pt idx="42">
                  <c:v>84.331125</c:v>
                </c:pt>
                <c:pt idx="43">
                  <c:v>84.296730999999994</c:v>
                </c:pt>
                <c:pt idx="44">
                  <c:v>84.264951999999994</c:v>
                </c:pt>
                <c:pt idx="45">
                  <c:v>84.216279999999998</c:v>
                </c:pt>
                <c:pt idx="46">
                  <c:v>84.172949000000003</c:v>
                </c:pt>
                <c:pt idx="47">
                  <c:v>84.137118999999998</c:v>
                </c:pt>
                <c:pt idx="48">
                  <c:v>84.092630999999997</c:v>
                </c:pt>
                <c:pt idx="49">
                  <c:v>84.041087000000005</c:v>
                </c:pt>
                <c:pt idx="50">
                  <c:v>83.986061000000007</c:v>
                </c:pt>
                <c:pt idx="51">
                  <c:v>83.934985999999995</c:v>
                </c:pt>
                <c:pt idx="52">
                  <c:v>83.870661999999996</c:v>
                </c:pt>
                <c:pt idx="53">
                  <c:v>83.806128999999999</c:v>
                </c:pt>
                <c:pt idx="54">
                  <c:v>83.738061000000002</c:v>
                </c:pt>
                <c:pt idx="55">
                  <c:v>83.675753999999998</c:v>
                </c:pt>
                <c:pt idx="56">
                  <c:v>83.601911999999999</c:v>
                </c:pt>
                <c:pt idx="57">
                  <c:v>83.525452000000001</c:v>
                </c:pt>
                <c:pt idx="58">
                  <c:v>83.423575999999997</c:v>
                </c:pt>
                <c:pt idx="59">
                  <c:v>83.324140999999997</c:v>
                </c:pt>
                <c:pt idx="60">
                  <c:v>83.204679999999996</c:v>
                </c:pt>
                <c:pt idx="61">
                  <c:v>83.053424000000007</c:v>
                </c:pt>
                <c:pt idx="62">
                  <c:v>82.916396000000006</c:v>
                </c:pt>
                <c:pt idx="63">
                  <c:v>82.761081000000004</c:v>
                </c:pt>
                <c:pt idx="64">
                  <c:v>82.573100999999994</c:v>
                </c:pt>
                <c:pt idx="65">
                  <c:v>82.358211999999995</c:v>
                </c:pt>
                <c:pt idx="66">
                  <c:v>82.130161999999999</c:v>
                </c:pt>
                <c:pt idx="67">
                  <c:v>81.845851999999994</c:v>
                </c:pt>
                <c:pt idx="68">
                  <c:v>81.544839999999994</c:v>
                </c:pt>
                <c:pt idx="69">
                  <c:v>81.199631999999994</c:v>
                </c:pt>
                <c:pt idx="70">
                  <c:v>80.825873999999999</c:v>
                </c:pt>
                <c:pt idx="71">
                  <c:v>80.384854000000004</c:v>
                </c:pt>
                <c:pt idx="72">
                  <c:v>79.818477999999999</c:v>
                </c:pt>
                <c:pt idx="73">
                  <c:v>79.175364000000002</c:v>
                </c:pt>
                <c:pt idx="74">
                  <c:v>78.452973999999998</c:v>
                </c:pt>
                <c:pt idx="75">
                  <c:v>77.628563</c:v>
                </c:pt>
                <c:pt idx="76">
                  <c:v>76.685303000000005</c:v>
                </c:pt>
                <c:pt idx="77">
                  <c:v>75.608946000000003</c:v>
                </c:pt>
                <c:pt idx="78">
                  <c:v>74.374082999999999</c:v>
                </c:pt>
                <c:pt idx="79">
                  <c:v>72.975058000000004</c:v>
                </c:pt>
                <c:pt idx="80">
                  <c:v>71.378822999999997</c:v>
                </c:pt>
                <c:pt idx="81">
                  <c:v>69.550168999999997</c:v>
                </c:pt>
                <c:pt idx="82">
                  <c:v>67.489231000000004</c:v>
                </c:pt>
                <c:pt idx="83">
                  <c:v>65.183335999999997</c:v>
                </c:pt>
                <c:pt idx="84">
                  <c:v>62.652693999999997</c:v>
                </c:pt>
                <c:pt idx="85">
                  <c:v>59.873559999999998</c:v>
                </c:pt>
                <c:pt idx="86">
                  <c:v>56.866568999999998</c:v>
                </c:pt>
                <c:pt idx="87">
                  <c:v>53.624274999999997</c:v>
                </c:pt>
                <c:pt idx="88">
                  <c:v>50.170901000000001</c:v>
                </c:pt>
                <c:pt idx="89">
                  <c:v>46.529868999999998</c:v>
                </c:pt>
                <c:pt idx="90">
                  <c:v>42.730857</c:v>
                </c:pt>
                <c:pt idx="91">
                  <c:v>38.815739999999998</c:v>
                </c:pt>
                <c:pt idx="92">
                  <c:v>34.911825999999998</c:v>
                </c:pt>
                <c:pt idx="93">
                  <c:v>31.061969999999999</c:v>
                </c:pt>
                <c:pt idx="94">
                  <c:v>27.331748000000001</c:v>
                </c:pt>
                <c:pt idx="95">
                  <c:v>23.780650999999999</c:v>
                </c:pt>
                <c:pt idx="96">
                  <c:v>20.466840000000001</c:v>
                </c:pt>
                <c:pt idx="97">
                  <c:v>17.411470000000001</c:v>
                </c:pt>
                <c:pt idx="98">
                  <c:v>14.643943999999999</c:v>
                </c:pt>
                <c:pt idx="99">
                  <c:v>12.172264999999999</c:v>
                </c:pt>
                <c:pt idx="100">
                  <c:v>10.002463000000001</c:v>
                </c:pt>
                <c:pt idx="101">
                  <c:v>8.1470059999999993</c:v>
                </c:pt>
                <c:pt idx="102">
                  <c:v>6.5826390000000004</c:v>
                </c:pt>
                <c:pt idx="103">
                  <c:v>5.2998430000000001</c:v>
                </c:pt>
                <c:pt idx="104">
                  <c:v>4.2632009999999996</c:v>
                </c:pt>
                <c:pt idx="105">
                  <c:v>3.437681</c:v>
                </c:pt>
                <c:pt idx="106">
                  <c:v>2.7778369999999999</c:v>
                </c:pt>
                <c:pt idx="107">
                  <c:v>2.25881</c:v>
                </c:pt>
                <c:pt idx="108">
                  <c:v>1.850206</c:v>
                </c:pt>
                <c:pt idx="109">
                  <c:v>1.532481</c:v>
                </c:pt>
                <c:pt idx="110">
                  <c:v>1.2849619999999999</c:v>
                </c:pt>
                <c:pt idx="111">
                  <c:v>1.0944529999999999</c:v>
                </c:pt>
                <c:pt idx="112">
                  <c:v>0.94887200000000005</c:v>
                </c:pt>
                <c:pt idx="113">
                  <c:v>0.83439600000000003</c:v>
                </c:pt>
                <c:pt idx="114">
                  <c:v>0.74446999999999997</c:v>
                </c:pt>
                <c:pt idx="115">
                  <c:v>0.69518100000000005</c:v>
                </c:pt>
                <c:pt idx="116">
                  <c:v>0.37357499999999999</c:v>
                </c:pt>
                <c:pt idx="117">
                  <c:v>0.230964</c:v>
                </c:pt>
                <c:pt idx="118">
                  <c:v>0.18676300000000001</c:v>
                </c:pt>
                <c:pt idx="119">
                  <c:v>0.14810400000000001</c:v>
                </c:pt>
                <c:pt idx="120">
                  <c:v>0.122324</c:v>
                </c:pt>
                <c:pt idx="121">
                  <c:v>9.3351000000000003E-2</c:v>
                </c:pt>
                <c:pt idx="122">
                  <c:v>6.9768999999999998E-2</c:v>
                </c:pt>
                <c:pt idx="123">
                  <c:v>6.2241999999999999E-2</c:v>
                </c:pt>
                <c:pt idx="124">
                  <c:v>4.6149000000000003E-2</c:v>
                </c:pt>
                <c:pt idx="125">
                  <c:v>4.7233999999999998E-2</c:v>
                </c:pt>
                <c:pt idx="126">
                  <c:v>3.6503000000000001E-2</c:v>
                </c:pt>
                <c:pt idx="127">
                  <c:v>3.4355999999999998E-2</c:v>
                </c:pt>
                <c:pt idx="128">
                  <c:v>3.7592E-2</c:v>
                </c:pt>
                <c:pt idx="129">
                  <c:v>3.3305000000000001E-2</c:v>
                </c:pt>
                <c:pt idx="130">
                  <c:v>3.3304E-2</c:v>
                </c:pt>
                <c:pt idx="131">
                  <c:v>3.4376999999999998E-2</c:v>
                </c:pt>
                <c:pt idx="132">
                  <c:v>3.5457000000000002E-2</c:v>
                </c:pt>
                <c:pt idx="133">
                  <c:v>3.3307999999999997E-2</c:v>
                </c:pt>
                <c:pt idx="134">
                  <c:v>3.8682000000000001E-2</c:v>
                </c:pt>
                <c:pt idx="135">
                  <c:v>3.4386E-2</c:v>
                </c:pt>
                <c:pt idx="136">
                  <c:v>3.5456000000000001E-2</c:v>
                </c:pt>
                <c:pt idx="137">
                  <c:v>3.7601999999999997E-2</c:v>
                </c:pt>
                <c:pt idx="138">
                  <c:v>3.3307999999999997E-2</c:v>
                </c:pt>
                <c:pt idx="139">
                  <c:v>3.0086000000000002E-2</c:v>
                </c:pt>
                <c:pt idx="140">
                  <c:v>3.0086999999999999E-2</c:v>
                </c:pt>
                <c:pt idx="141">
                  <c:v>2.6866000000000001E-2</c:v>
                </c:pt>
                <c:pt idx="142">
                  <c:v>2.7941000000000001E-2</c:v>
                </c:pt>
                <c:pt idx="143">
                  <c:v>2.1495E-2</c:v>
                </c:pt>
                <c:pt idx="144">
                  <c:v>2.9020000000000001E-2</c:v>
                </c:pt>
                <c:pt idx="145">
                  <c:v>2.6879E-2</c:v>
                </c:pt>
                <c:pt idx="146">
                  <c:v>2.7963999999999999E-2</c:v>
                </c:pt>
                <c:pt idx="147">
                  <c:v>2.7976999999999998E-2</c:v>
                </c:pt>
                <c:pt idx="148">
                  <c:v>2.9062000000000001E-2</c:v>
                </c:pt>
                <c:pt idx="149">
                  <c:v>3.4463000000000001E-2</c:v>
                </c:pt>
                <c:pt idx="150">
                  <c:v>3.8808000000000002E-2</c:v>
                </c:pt>
                <c:pt idx="151">
                  <c:v>4.4226000000000001E-2</c:v>
                </c:pt>
                <c:pt idx="152">
                  <c:v>5.1825999999999997E-2</c:v>
                </c:pt>
                <c:pt idx="153">
                  <c:v>6.268E-2</c:v>
                </c:pt>
                <c:pt idx="154">
                  <c:v>6.1645999999999999E-2</c:v>
                </c:pt>
                <c:pt idx="155">
                  <c:v>7.0386000000000004E-2</c:v>
                </c:pt>
                <c:pt idx="156">
                  <c:v>7.8049999999999994E-2</c:v>
                </c:pt>
                <c:pt idx="157">
                  <c:v>8.3546999999999996E-2</c:v>
                </c:pt>
                <c:pt idx="158">
                  <c:v>8.4710999999999995E-2</c:v>
                </c:pt>
                <c:pt idx="159">
                  <c:v>9.2386999999999997E-2</c:v>
                </c:pt>
                <c:pt idx="160">
                  <c:v>0.102254</c:v>
                </c:pt>
                <c:pt idx="161">
                  <c:v>0.10557900000000001</c:v>
                </c:pt>
                <c:pt idx="162">
                  <c:v>9.9134E-2</c:v>
                </c:pt>
                <c:pt idx="163">
                  <c:v>0.103558</c:v>
                </c:pt>
                <c:pt idx="164">
                  <c:v>0.114536</c:v>
                </c:pt>
                <c:pt idx="165">
                  <c:v>0.12770000000000001</c:v>
                </c:pt>
                <c:pt idx="166">
                  <c:v>0.137598</c:v>
                </c:pt>
                <c:pt idx="167">
                  <c:v>0.15295500000000001</c:v>
                </c:pt>
                <c:pt idx="168">
                  <c:v>0.157391</c:v>
                </c:pt>
                <c:pt idx="169">
                  <c:v>0.17274900000000001</c:v>
                </c:pt>
                <c:pt idx="170">
                  <c:v>0.15531700000000001</c:v>
                </c:pt>
                <c:pt idx="171">
                  <c:v>0.15537000000000001</c:v>
                </c:pt>
                <c:pt idx="172">
                  <c:v>0.13771700000000001</c:v>
                </c:pt>
                <c:pt idx="173">
                  <c:v>0.11053200000000001</c:v>
                </c:pt>
                <c:pt idx="174">
                  <c:v>8.7845000000000006E-2</c:v>
                </c:pt>
                <c:pt idx="175">
                  <c:v>7.2669999999999998E-2</c:v>
                </c:pt>
                <c:pt idx="176">
                  <c:v>6.0749999999999998E-2</c:v>
                </c:pt>
                <c:pt idx="177">
                  <c:v>4.1230000000000003E-2</c:v>
                </c:pt>
                <c:pt idx="178">
                  <c:v>2.1701000000000002E-2</c:v>
                </c:pt>
                <c:pt idx="179">
                  <c:v>1.3022000000000001E-2</c:v>
                </c:pt>
                <c:pt idx="180">
                  <c:v>1.0853E-2</c:v>
                </c:pt>
                <c:pt idx="181">
                  <c:v>5.4270000000000004E-3</c:v>
                </c:pt>
                <c:pt idx="182">
                  <c:v>5.4279999999999997E-3</c:v>
                </c:pt>
                <c:pt idx="183">
                  <c:v>7.5979999999999997E-3</c:v>
                </c:pt>
                <c:pt idx="184">
                  <c:v>9.7680000000000006E-3</c:v>
                </c:pt>
                <c:pt idx="185">
                  <c:v>1.1939E-2</c:v>
                </c:pt>
                <c:pt idx="186">
                  <c:v>6.5120000000000004E-3</c:v>
                </c:pt>
                <c:pt idx="187">
                  <c:v>7.5960000000000003E-3</c:v>
                </c:pt>
                <c:pt idx="188">
                  <c:v>7.5969999999999996E-3</c:v>
                </c:pt>
                <c:pt idx="189">
                  <c:v>4.3410000000000002E-3</c:v>
                </c:pt>
                <c:pt idx="190">
                  <c:v>1.0853E-2</c:v>
                </c:pt>
                <c:pt idx="191">
                  <c:v>4.3400000000000001E-3</c:v>
                </c:pt>
                <c:pt idx="192">
                  <c:v>1.3021E-2</c:v>
                </c:pt>
                <c:pt idx="193">
                  <c:v>8.6789999999999992E-3</c:v>
                </c:pt>
                <c:pt idx="194">
                  <c:v>8.6789999999999992E-3</c:v>
                </c:pt>
                <c:pt idx="195">
                  <c:v>7.5929999999999999E-3</c:v>
                </c:pt>
                <c:pt idx="196">
                  <c:v>7.5929999999999999E-3</c:v>
                </c:pt>
                <c:pt idx="197">
                  <c:v>5.4219999999999997E-3</c:v>
                </c:pt>
                <c:pt idx="198">
                  <c:v>6.5079999999999999E-3</c:v>
                </c:pt>
                <c:pt idx="199">
                  <c:v>8.6759999999999997E-3</c:v>
                </c:pt>
                <c:pt idx="200">
                  <c:v>9.7599999999999996E-3</c:v>
                </c:pt>
                <c:pt idx="201">
                  <c:v>6.5069999999999998E-3</c:v>
                </c:pt>
                <c:pt idx="202">
                  <c:v>5.424E-3</c:v>
                </c:pt>
                <c:pt idx="203">
                  <c:v>3.2539999999999999E-3</c:v>
                </c:pt>
                <c:pt idx="204">
                  <c:v>4.3400000000000001E-3</c:v>
                </c:pt>
                <c:pt idx="205">
                  <c:v>2.1700000000000001E-3</c:v>
                </c:pt>
                <c:pt idx="206">
                  <c:v>7.5950000000000002E-3</c:v>
                </c:pt>
                <c:pt idx="207">
                  <c:v>2.1700000000000001E-3</c:v>
                </c:pt>
                <c:pt idx="208">
                  <c:v>5.4270000000000004E-3</c:v>
                </c:pt>
                <c:pt idx="209">
                  <c:v>1.1945000000000001E-2</c:v>
                </c:pt>
                <c:pt idx="210">
                  <c:v>6.5170000000000002E-3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611520"/>
        <c:axId val="75625984"/>
      </c:scatterChart>
      <c:valAx>
        <c:axId val="75611520"/>
        <c:scaling>
          <c:orientation val="minMax"/>
          <c:max val="450"/>
          <c:min val="3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Wavelenght (nm)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5625984"/>
        <c:crosses val="autoZero"/>
        <c:crossBetween val="midCat"/>
      </c:valAx>
      <c:valAx>
        <c:axId val="7562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Bottle Transmission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56115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33960671717738"/>
          <c:w val="0.95028440617411825"/>
          <c:h val="6.24632099960435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g"/><Relationship Id="rId1" Type="http://schemas.openxmlformats.org/officeDocument/2006/relationships/image" Target="../media/image59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image" Target="../media/image31.jp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g"/><Relationship Id="rId1" Type="http://schemas.openxmlformats.org/officeDocument/2006/relationships/image" Target="../media/image59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image" Target="../media/image3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53AB17-0FF3-4F1C-8E3E-37952A071D68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0D7F89A-F9C2-4806-BF0B-37B0F54E47CE}">
      <dgm:prSet/>
      <dgm:spPr/>
      <dgm:t>
        <a:bodyPr/>
        <a:lstStyle/>
        <a:p>
          <a:pPr rtl="0"/>
          <a:r>
            <a:rPr lang="nl-BE" dirty="0" smtClean="0">
              <a:solidFill>
                <a:srgbClr val="00B0F0"/>
              </a:solidFill>
            </a:rPr>
            <a:t>NX™ UltraClear PP in thermoformed applications</a:t>
          </a:r>
          <a:endParaRPr lang="en-US" dirty="0">
            <a:solidFill>
              <a:srgbClr val="00B0F0"/>
            </a:solidFill>
          </a:endParaRPr>
        </a:p>
      </dgm:t>
      <dgm:extLst/>
    </dgm:pt>
    <dgm:pt modelId="{B0FAB4A6-1697-4037-B566-2323ACB4E03F}" type="parTrans" cxnId="{258E7EB5-5D95-4561-9590-F9B6CF08F801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A197C5A2-0FB4-4DEB-B7E2-096D2C6E56AF}" type="sibTrans" cxnId="{258E7EB5-5D95-4561-9590-F9B6CF08F801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87CADE73-F257-4789-9B5B-142E027E3BC1}">
      <dgm:prSet/>
      <dgm:spPr/>
      <dgm:t>
        <a:bodyPr/>
        <a:lstStyle/>
        <a:p>
          <a:pPr rtl="0"/>
          <a:r>
            <a:rPr lang="nl-BE" dirty="0" smtClean="0">
              <a:solidFill>
                <a:srgbClr val="00B0F0"/>
              </a:solidFill>
            </a:rPr>
            <a:t>NX™ UltraClear PP in blow molded applications</a:t>
          </a:r>
          <a:endParaRPr lang="en-US" dirty="0">
            <a:solidFill>
              <a:srgbClr val="00B0F0"/>
            </a:solidFill>
          </a:endParaRPr>
        </a:p>
      </dgm:t>
      <dgm:extLst/>
    </dgm:pt>
    <dgm:pt modelId="{57420496-90FA-47CE-921E-7D5EF1CA506A}" type="parTrans" cxnId="{3C96F6F8-AFB8-4A75-88DF-25D4815992A2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EC071FC0-2239-4AAB-A485-CFACA026DEBE}" type="sibTrans" cxnId="{3C96F6F8-AFB8-4A75-88DF-25D4815992A2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D99E532C-25AB-41B2-8BE5-2ED86F72B6AA}">
      <dgm:prSet/>
      <dgm:spPr/>
      <dgm:t>
        <a:bodyPr/>
        <a:lstStyle/>
        <a:p>
          <a:pPr rtl="0"/>
          <a:r>
            <a:rPr lang="nl-BE" dirty="0" smtClean="0">
              <a:solidFill>
                <a:srgbClr val="00B0F0"/>
              </a:solidFill>
            </a:rPr>
            <a:t>NX™ UltraClear PP in injection molded applications</a:t>
          </a:r>
          <a:endParaRPr lang="en-US" dirty="0">
            <a:solidFill>
              <a:srgbClr val="00B0F0"/>
            </a:solidFill>
          </a:endParaRPr>
        </a:p>
      </dgm:t>
      <dgm:extLst/>
    </dgm:pt>
    <dgm:pt modelId="{308DE498-7C8F-457E-95B1-922A44DC069C}" type="parTrans" cxnId="{F84801CF-376F-45B4-9228-AC125BFF8003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8B8D541A-2D36-48B0-896E-BACAA9C47E83}" type="sibTrans" cxnId="{F84801CF-376F-45B4-9228-AC125BFF8003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7D435D3F-415B-4501-8DAC-9E8288EF78E1}">
      <dgm:prSet/>
      <dgm:spPr/>
      <dgm:t>
        <a:bodyPr/>
        <a:lstStyle/>
        <a:p>
          <a:pPr rtl="0"/>
          <a:r>
            <a:rPr lang="en-US" dirty="0" err="1" smtClean="0">
              <a:solidFill>
                <a:srgbClr val="00B0F0"/>
              </a:solidFill>
            </a:rPr>
            <a:t>Millad</a:t>
          </a:r>
          <a:r>
            <a:rPr lang="en-US" baseline="30000" dirty="0" smtClean="0">
              <a:solidFill>
                <a:srgbClr val="00B0F0"/>
              </a:solidFill>
            </a:rPr>
            <a:t>®</a:t>
          </a:r>
          <a:r>
            <a:rPr lang="en-US" dirty="0" smtClean="0">
              <a:solidFill>
                <a:srgbClr val="00B0F0"/>
              </a:solidFill>
            </a:rPr>
            <a:t> NX™ 8000 - Bringing clarity to products worldwide</a:t>
          </a:r>
          <a:endParaRPr lang="en-US" dirty="0">
            <a:solidFill>
              <a:srgbClr val="00B0F0"/>
            </a:solidFill>
          </a:endParaRPr>
        </a:p>
      </dgm:t>
      <dgm:extLst/>
    </dgm:pt>
    <dgm:pt modelId="{CDAB55B7-0BDA-4C50-ADF5-63CCD6A69953}" type="parTrans" cxnId="{E7E709B9-282E-47E0-85A7-D3F4253E8027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772A7076-2D3C-4142-ACDD-7CF923D45C51}" type="sibTrans" cxnId="{E7E709B9-282E-47E0-85A7-D3F4253E8027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96D06924-DE69-4CCC-A766-E6192B50C164}" type="pres">
      <dgm:prSet presAssocID="{8C53AB17-0FF3-4F1C-8E3E-37952A071D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E95EA7-7903-4E30-B958-61DC8D8F4C83}" type="pres">
      <dgm:prSet presAssocID="{10D7F89A-F9C2-4806-BF0B-37B0F54E47C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120D4-6BD0-4968-9D3D-950344467A10}" type="pres">
      <dgm:prSet presAssocID="{A197C5A2-0FB4-4DEB-B7E2-096D2C6E56AF}" presName="spacer" presStyleCnt="0"/>
      <dgm:spPr/>
    </dgm:pt>
    <dgm:pt modelId="{645D9A14-F602-4A36-B3A2-C813953F0F22}" type="pres">
      <dgm:prSet presAssocID="{87CADE73-F257-4789-9B5B-142E027E3BC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BD81A-00A1-4FAA-9359-11B1BCA9A881}" type="pres">
      <dgm:prSet presAssocID="{EC071FC0-2239-4AAB-A485-CFACA026DEBE}" presName="spacer" presStyleCnt="0"/>
      <dgm:spPr/>
    </dgm:pt>
    <dgm:pt modelId="{D9CCCD5A-15FA-4355-8857-484576703074}" type="pres">
      <dgm:prSet presAssocID="{D99E532C-25AB-41B2-8BE5-2ED86F72B6A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1D9C8-BEF4-4CAB-97A4-E7BDE7A08C16}" type="pres">
      <dgm:prSet presAssocID="{8B8D541A-2D36-48B0-896E-BACAA9C47E83}" presName="spacer" presStyleCnt="0"/>
      <dgm:spPr/>
    </dgm:pt>
    <dgm:pt modelId="{40FB24D7-FB59-4B89-9F9B-32C5910E17E3}" type="pres">
      <dgm:prSet presAssocID="{7D435D3F-415B-4501-8DAC-9E8288EF78E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4801CF-376F-45B4-9228-AC125BFF8003}" srcId="{8C53AB17-0FF3-4F1C-8E3E-37952A071D68}" destId="{D99E532C-25AB-41B2-8BE5-2ED86F72B6AA}" srcOrd="2" destOrd="0" parTransId="{308DE498-7C8F-457E-95B1-922A44DC069C}" sibTransId="{8B8D541A-2D36-48B0-896E-BACAA9C47E83}"/>
    <dgm:cxn modelId="{070D125E-D2A9-4194-AF25-7F09256FE3FB}" type="presOf" srcId="{D99E532C-25AB-41B2-8BE5-2ED86F72B6AA}" destId="{D9CCCD5A-15FA-4355-8857-484576703074}" srcOrd="0" destOrd="0" presId="urn:microsoft.com/office/officeart/2005/8/layout/vList2"/>
    <dgm:cxn modelId="{E7E709B9-282E-47E0-85A7-D3F4253E8027}" srcId="{8C53AB17-0FF3-4F1C-8E3E-37952A071D68}" destId="{7D435D3F-415B-4501-8DAC-9E8288EF78E1}" srcOrd="3" destOrd="0" parTransId="{CDAB55B7-0BDA-4C50-ADF5-63CCD6A69953}" sibTransId="{772A7076-2D3C-4142-ACDD-7CF923D45C51}"/>
    <dgm:cxn modelId="{FD8B21DF-CAE2-4720-AE8A-0702E1AFE1B2}" type="presOf" srcId="{7D435D3F-415B-4501-8DAC-9E8288EF78E1}" destId="{40FB24D7-FB59-4B89-9F9B-32C5910E17E3}" srcOrd="0" destOrd="0" presId="urn:microsoft.com/office/officeart/2005/8/layout/vList2"/>
    <dgm:cxn modelId="{DBD32F2C-53A8-478C-992B-204772DD9FFD}" type="presOf" srcId="{87CADE73-F257-4789-9B5B-142E027E3BC1}" destId="{645D9A14-F602-4A36-B3A2-C813953F0F22}" srcOrd="0" destOrd="0" presId="urn:microsoft.com/office/officeart/2005/8/layout/vList2"/>
    <dgm:cxn modelId="{258E7EB5-5D95-4561-9590-F9B6CF08F801}" srcId="{8C53AB17-0FF3-4F1C-8E3E-37952A071D68}" destId="{10D7F89A-F9C2-4806-BF0B-37B0F54E47CE}" srcOrd="0" destOrd="0" parTransId="{B0FAB4A6-1697-4037-B566-2323ACB4E03F}" sibTransId="{A197C5A2-0FB4-4DEB-B7E2-096D2C6E56AF}"/>
    <dgm:cxn modelId="{C2B5BE2F-77A7-40CF-9B9F-C5FAD132025D}" type="presOf" srcId="{10D7F89A-F9C2-4806-BF0B-37B0F54E47CE}" destId="{C6E95EA7-7903-4E30-B958-61DC8D8F4C83}" srcOrd="0" destOrd="0" presId="urn:microsoft.com/office/officeart/2005/8/layout/vList2"/>
    <dgm:cxn modelId="{3C96F6F8-AFB8-4A75-88DF-25D4815992A2}" srcId="{8C53AB17-0FF3-4F1C-8E3E-37952A071D68}" destId="{87CADE73-F257-4789-9B5B-142E027E3BC1}" srcOrd="1" destOrd="0" parTransId="{57420496-90FA-47CE-921E-7D5EF1CA506A}" sibTransId="{EC071FC0-2239-4AAB-A485-CFACA026DEBE}"/>
    <dgm:cxn modelId="{CE9A3099-552C-483D-AEDB-D4100F180E88}" type="presOf" srcId="{8C53AB17-0FF3-4F1C-8E3E-37952A071D68}" destId="{96D06924-DE69-4CCC-A766-E6192B50C164}" srcOrd="0" destOrd="0" presId="urn:microsoft.com/office/officeart/2005/8/layout/vList2"/>
    <dgm:cxn modelId="{047A9B42-3C4C-4C95-9DD7-258143AF2379}" type="presParOf" srcId="{96D06924-DE69-4CCC-A766-E6192B50C164}" destId="{C6E95EA7-7903-4E30-B958-61DC8D8F4C83}" srcOrd="0" destOrd="0" presId="urn:microsoft.com/office/officeart/2005/8/layout/vList2"/>
    <dgm:cxn modelId="{F6934EAF-6629-4B79-955D-287685EAC351}" type="presParOf" srcId="{96D06924-DE69-4CCC-A766-E6192B50C164}" destId="{004120D4-6BD0-4968-9D3D-950344467A10}" srcOrd="1" destOrd="0" presId="urn:microsoft.com/office/officeart/2005/8/layout/vList2"/>
    <dgm:cxn modelId="{622D79BF-735F-4955-83EA-3378BEC8A070}" type="presParOf" srcId="{96D06924-DE69-4CCC-A766-E6192B50C164}" destId="{645D9A14-F602-4A36-B3A2-C813953F0F22}" srcOrd="2" destOrd="0" presId="urn:microsoft.com/office/officeart/2005/8/layout/vList2"/>
    <dgm:cxn modelId="{E3038630-CA81-4D72-B370-9FB9DBF60DA1}" type="presParOf" srcId="{96D06924-DE69-4CCC-A766-E6192B50C164}" destId="{D93BD81A-00A1-4FAA-9359-11B1BCA9A881}" srcOrd="3" destOrd="0" presId="urn:microsoft.com/office/officeart/2005/8/layout/vList2"/>
    <dgm:cxn modelId="{6C3D36B5-AE93-4358-90E2-BCFF4A70C2C8}" type="presParOf" srcId="{96D06924-DE69-4CCC-A766-E6192B50C164}" destId="{D9CCCD5A-15FA-4355-8857-484576703074}" srcOrd="4" destOrd="0" presId="urn:microsoft.com/office/officeart/2005/8/layout/vList2"/>
    <dgm:cxn modelId="{44FE8052-1E37-4F26-BC90-EE723D78E13C}" type="presParOf" srcId="{96D06924-DE69-4CCC-A766-E6192B50C164}" destId="{1CD1D9C8-BEF4-4CAB-97A4-E7BDE7A08C16}" srcOrd="5" destOrd="0" presId="urn:microsoft.com/office/officeart/2005/8/layout/vList2"/>
    <dgm:cxn modelId="{170606C8-BFE9-4D16-8C37-C1DC485AFB9E}" type="presParOf" srcId="{96D06924-DE69-4CCC-A766-E6192B50C164}" destId="{40FB24D7-FB59-4B89-9F9B-32C5910E17E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53AB17-0FF3-4F1C-8E3E-37952A071D68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0D7F89A-F9C2-4806-BF0B-37B0F54E47CE}">
      <dgm:prSet/>
      <dgm:spPr/>
      <dgm:t>
        <a:bodyPr/>
        <a:lstStyle/>
        <a:p>
          <a:pPr rtl="0"/>
          <a:r>
            <a:rPr lang="nl-BE" dirty="0" smtClean="0">
              <a:solidFill>
                <a:schemeClr val="bg1">
                  <a:lumMod val="95000"/>
                </a:schemeClr>
              </a:solidFill>
            </a:rPr>
            <a:t>NX™ UltraClear PP in thermoformed applications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  <dgm:extLst/>
    </dgm:pt>
    <dgm:pt modelId="{B0FAB4A6-1697-4037-B566-2323ACB4E03F}" type="parTrans" cxnId="{258E7EB5-5D95-4561-9590-F9B6CF08F801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A197C5A2-0FB4-4DEB-B7E2-096D2C6E56AF}" type="sibTrans" cxnId="{258E7EB5-5D95-4561-9590-F9B6CF08F801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87CADE73-F257-4789-9B5B-142E027E3BC1}">
      <dgm:prSet/>
      <dgm:spPr/>
      <dgm:t>
        <a:bodyPr/>
        <a:lstStyle/>
        <a:p>
          <a:pPr rtl="0"/>
          <a:r>
            <a:rPr lang="nl-BE" dirty="0" smtClean="0">
              <a:solidFill>
                <a:schemeClr val="bg1">
                  <a:lumMod val="95000"/>
                </a:schemeClr>
              </a:solidFill>
            </a:rPr>
            <a:t>NX™ UltraClear PP in blow molded applications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  <dgm:extLst/>
    </dgm:pt>
    <dgm:pt modelId="{57420496-90FA-47CE-921E-7D5EF1CA506A}" type="parTrans" cxnId="{3C96F6F8-AFB8-4A75-88DF-25D4815992A2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EC071FC0-2239-4AAB-A485-CFACA026DEBE}" type="sibTrans" cxnId="{3C96F6F8-AFB8-4A75-88DF-25D4815992A2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D99E532C-25AB-41B2-8BE5-2ED86F72B6AA}">
      <dgm:prSet/>
      <dgm:spPr/>
      <dgm:t>
        <a:bodyPr/>
        <a:lstStyle/>
        <a:p>
          <a:pPr rtl="0"/>
          <a:r>
            <a:rPr lang="nl-BE" dirty="0" smtClean="0">
              <a:solidFill>
                <a:schemeClr val="bg1">
                  <a:lumMod val="95000"/>
                </a:schemeClr>
              </a:solidFill>
            </a:rPr>
            <a:t>NX™ UltraClear PP in injection molded applications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  <dgm:extLst/>
    </dgm:pt>
    <dgm:pt modelId="{308DE498-7C8F-457E-95B1-922A44DC069C}" type="parTrans" cxnId="{F84801CF-376F-45B4-9228-AC125BFF8003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8B8D541A-2D36-48B0-896E-BACAA9C47E83}" type="sibTrans" cxnId="{F84801CF-376F-45B4-9228-AC125BFF8003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7D435D3F-415B-4501-8DAC-9E8288EF78E1}">
      <dgm:prSet/>
      <dgm:spPr/>
      <dgm:t>
        <a:bodyPr/>
        <a:lstStyle/>
        <a:p>
          <a:pPr rtl="0"/>
          <a:r>
            <a:rPr lang="en-US" dirty="0" err="1" smtClean="0">
              <a:solidFill>
                <a:srgbClr val="00B0F0"/>
              </a:solidFill>
            </a:rPr>
            <a:t>Millad</a:t>
          </a:r>
          <a:r>
            <a:rPr lang="en-US" baseline="30000" dirty="0" smtClean="0">
              <a:solidFill>
                <a:srgbClr val="00B0F0"/>
              </a:solidFill>
            </a:rPr>
            <a:t>®</a:t>
          </a:r>
          <a:r>
            <a:rPr lang="en-US" dirty="0" smtClean="0">
              <a:solidFill>
                <a:srgbClr val="00B0F0"/>
              </a:solidFill>
            </a:rPr>
            <a:t> NX™ 8000 - Bringing clarity to products worldwide</a:t>
          </a:r>
          <a:endParaRPr lang="en-US" dirty="0">
            <a:solidFill>
              <a:srgbClr val="00B0F0"/>
            </a:solidFill>
          </a:endParaRPr>
        </a:p>
      </dgm:t>
      <dgm:extLst/>
    </dgm:pt>
    <dgm:pt modelId="{CDAB55B7-0BDA-4C50-ADF5-63CCD6A69953}" type="parTrans" cxnId="{E7E709B9-282E-47E0-85A7-D3F4253E8027}">
      <dgm:prSet/>
      <dgm:spPr/>
      <dgm:t>
        <a:bodyPr/>
        <a:lstStyle/>
        <a:p>
          <a:endParaRPr lang="en-US"/>
        </a:p>
      </dgm:t>
    </dgm:pt>
    <dgm:pt modelId="{772A7076-2D3C-4142-ACDD-7CF923D45C51}" type="sibTrans" cxnId="{E7E709B9-282E-47E0-85A7-D3F4253E8027}">
      <dgm:prSet/>
      <dgm:spPr/>
      <dgm:t>
        <a:bodyPr/>
        <a:lstStyle/>
        <a:p>
          <a:endParaRPr lang="en-US"/>
        </a:p>
      </dgm:t>
    </dgm:pt>
    <dgm:pt modelId="{96D06924-DE69-4CCC-A766-E6192B50C164}" type="pres">
      <dgm:prSet presAssocID="{8C53AB17-0FF3-4F1C-8E3E-37952A071D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E95EA7-7903-4E30-B958-61DC8D8F4C83}" type="pres">
      <dgm:prSet presAssocID="{10D7F89A-F9C2-4806-BF0B-37B0F54E47C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120D4-6BD0-4968-9D3D-950344467A10}" type="pres">
      <dgm:prSet presAssocID="{A197C5A2-0FB4-4DEB-B7E2-096D2C6E56AF}" presName="spacer" presStyleCnt="0"/>
      <dgm:spPr/>
    </dgm:pt>
    <dgm:pt modelId="{645D9A14-F602-4A36-B3A2-C813953F0F22}" type="pres">
      <dgm:prSet presAssocID="{87CADE73-F257-4789-9B5B-142E027E3BC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BD81A-00A1-4FAA-9359-11B1BCA9A881}" type="pres">
      <dgm:prSet presAssocID="{EC071FC0-2239-4AAB-A485-CFACA026DEBE}" presName="spacer" presStyleCnt="0"/>
      <dgm:spPr/>
    </dgm:pt>
    <dgm:pt modelId="{D9CCCD5A-15FA-4355-8857-484576703074}" type="pres">
      <dgm:prSet presAssocID="{D99E532C-25AB-41B2-8BE5-2ED86F72B6A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1D9C8-BEF4-4CAB-97A4-E7BDE7A08C16}" type="pres">
      <dgm:prSet presAssocID="{8B8D541A-2D36-48B0-896E-BACAA9C47E83}" presName="spacer" presStyleCnt="0"/>
      <dgm:spPr/>
    </dgm:pt>
    <dgm:pt modelId="{40FB24D7-FB59-4B89-9F9B-32C5910E17E3}" type="pres">
      <dgm:prSet presAssocID="{7D435D3F-415B-4501-8DAC-9E8288EF78E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4801CF-376F-45B4-9228-AC125BFF8003}" srcId="{8C53AB17-0FF3-4F1C-8E3E-37952A071D68}" destId="{D99E532C-25AB-41B2-8BE5-2ED86F72B6AA}" srcOrd="2" destOrd="0" parTransId="{308DE498-7C8F-457E-95B1-922A44DC069C}" sibTransId="{8B8D541A-2D36-48B0-896E-BACAA9C47E83}"/>
    <dgm:cxn modelId="{E7E709B9-282E-47E0-85A7-D3F4253E8027}" srcId="{8C53AB17-0FF3-4F1C-8E3E-37952A071D68}" destId="{7D435D3F-415B-4501-8DAC-9E8288EF78E1}" srcOrd="3" destOrd="0" parTransId="{CDAB55B7-0BDA-4C50-ADF5-63CCD6A69953}" sibTransId="{772A7076-2D3C-4142-ACDD-7CF923D45C51}"/>
    <dgm:cxn modelId="{58207353-BF72-4ACB-8359-FD645D193D39}" type="presOf" srcId="{8C53AB17-0FF3-4F1C-8E3E-37952A071D68}" destId="{96D06924-DE69-4CCC-A766-E6192B50C164}" srcOrd="0" destOrd="0" presId="urn:microsoft.com/office/officeart/2005/8/layout/vList2"/>
    <dgm:cxn modelId="{258E7EB5-5D95-4561-9590-F9B6CF08F801}" srcId="{8C53AB17-0FF3-4F1C-8E3E-37952A071D68}" destId="{10D7F89A-F9C2-4806-BF0B-37B0F54E47CE}" srcOrd="0" destOrd="0" parTransId="{B0FAB4A6-1697-4037-B566-2323ACB4E03F}" sibTransId="{A197C5A2-0FB4-4DEB-B7E2-096D2C6E56AF}"/>
    <dgm:cxn modelId="{39A76944-9CC5-4DDC-915E-02C1200727F5}" type="presOf" srcId="{7D435D3F-415B-4501-8DAC-9E8288EF78E1}" destId="{40FB24D7-FB59-4B89-9F9B-32C5910E17E3}" srcOrd="0" destOrd="0" presId="urn:microsoft.com/office/officeart/2005/8/layout/vList2"/>
    <dgm:cxn modelId="{641AA6FF-0CB1-4C61-A251-CBC76FE7B296}" type="presOf" srcId="{87CADE73-F257-4789-9B5B-142E027E3BC1}" destId="{645D9A14-F602-4A36-B3A2-C813953F0F22}" srcOrd="0" destOrd="0" presId="urn:microsoft.com/office/officeart/2005/8/layout/vList2"/>
    <dgm:cxn modelId="{D0D51609-BFDE-40C4-90C6-871436F3311C}" type="presOf" srcId="{D99E532C-25AB-41B2-8BE5-2ED86F72B6AA}" destId="{D9CCCD5A-15FA-4355-8857-484576703074}" srcOrd="0" destOrd="0" presId="urn:microsoft.com/office/officeart/2005/8/layout/vList2"/>
    <dgm:cxn modelId="{092DBAAA-A42C-44C1-B74C-1E645208DDAC}" type="presOf" srcId="{10D7F89A-F9C2-4806-BF0B-37B0F54E47CE}" destId="{C6E95EA7-7903-4E30-B958-61DC8D8F4C83}" srcOrd="0" destOrd="0" presId="urn:microsoft.com/office/officeart/2005/8/layout/vList2"/>
    <dgm:cxn modelId="{3C96F6F8-AFB8-4A75-88DF-25D4815992A2}" srcId="{8C53AB17-0FF3-4F1C-8E3E-37952A071D68}" destId="{87CADE73-F257-4789-9B5B-142E027E3BC1}" srcOrd="1" destOrd="0" parTransId="{57420496-90FA-47CE-921E-7D5EF1CA506A}" sibTransId="{EC071FC0-2239-4AAB-A485-CFACA026DEBE}"/>
    <dgm:cxn modelId="{306EF270-822B-4D13-8AEB-49010B4FFC4D}" type="presParOf" srcId="{96D06924-DE69-4CCC-A766-E6192B50C164}" destId="{C6E95EA7-7903-4E30-B958-61DC8D8F4C83}" srcOrd="0" destOrd="0" presId="urn:microsoft.com/office/officeart/2005/8/layout/vList2"/>
    <dgm:cxn modelId="{55BFF26A-E946-4928-82CD-A54BFCEA199A}" type="presParOf" srcId="{96D06924-DE69-4CCC-A766-E6192B50C164}" destId="{004120D4-6BD0-4968-9D3D-950344467A10}" srcOrd="1" destOrd="0" presId="urn:microsoft.com/office/officeart/2005/8/layout/vList2"/>
    <dgm:cxn modelId="{E6B48F2B-6FC1-46D9-9AD5-E79F5E39F76F}" type="presParOf" srcId="{96D06924-DE69-4CCC-A766-E6192B50C164}" destId="{645D9A14-F602-4A36-B3A2-C813953F0F22}" srcOrd="2" destOrd="0" presId="urn:microsoft.com/office/officeart/2005/8/layout/vList2"/>
    <dgm:cxn modelId="{8CB504EC-C126-403F-B107-847AFAFF34DC}" type="presParOf" srcId="{96D06924-DE69-4CCC-A766-E6192B50C164}" destId="{D93BD81A-00A1-4FAA-9359-11B1BCA9A881}" srcOrd="3" destOrd="0" presId="urn:microsoft.com/office/officeart/2005/8/layout/vList2"/>
    <dgm:cxn modelId="{CB4F7195-7207-4E40-8592-F023BBB5869A}" type="presParOf" srcId="{96D06924-DE69-4CCC-A766-E6192B50C164}" destId="{D9CCCD5A-15FA-4355-8857-484576703074}" srcOrd="4" destOrd="0" presId="urn:microsoft.com/office/officeart/2005/8/layout/vList2"/>
    <dgm:cxn modelId="{9F4475C2-5884-4AD7-8656-7E8C94780106}" type="presParOf" srcId="{96D06924-DE69-4CCC-A766-E6192B50C164}" destId="{1CD1D9C8-BEF4-4CAB-97A4-E7BDE7A08C16}" srcOrd="5" destOrd="0" presId="urn:microsoft.com/office/officeart/2005/8/layout/vList2"/>
    <dgm:cxn modelId="{6C3542E5-3952-49D9-8E70-033A67E24CD9}" type="presParOf" srcId="{96D06924-DE69-4CCC-A766-E6192B50C164}" destId="{40FB24D7-FB59-4B89-9F9B-32C5910E17E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5FA2B93-3A5F-4667-82E4-EB8CBECEFCF2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7175D35-4B4D-4098-A02F-FF38FD2FB1A5}">
      <dgm:prSet/>
      <dgm:spPr/>
      <dgm:t>
        <a:bodyPr/>
        <a:lstStyle/>
        <a:p>
          <a:pPr rtl="0"/>
          <a:r>
            <a:rPr lang="en-US" smtClean="0"/>
            <a:t>Delivering a consistent product experience is critical</a:t>
          </a:r>
          <a:endParaRPr lang="en-US"/>
        </a:p>
      </dgm:t>
    </dgm:pt>
    <dgm:pt modelId="{5D7D0533-BCA8-4779-AC9F-22138E576B92}" type="parTrans" cxnId="{DDA57617-0110-4DA9-A98E-83DACF88F4B0}">
      <dgm:prSet/>
      <dgm:spPr/>
      <dgm:t>
        <a:bodyPr/>
        <a:lstStyle/>
        <a:p>
          <a:endParaRPr lang="en-US"/>
        </a:p>
      </dgm:t>
    </dgm:pt>
    <dgm:pt modelId="{9E1D465D-AD94-406C-AFD4-972EADAC12CE}" type="sibTrans" cxnId="{DDA57617-0110-4DA9-A98E-83DACF88F4B0}">
      <dgm:prSet/>
      <dgm:spPr/>
      <dgm:t>
        <a:bodyPr/>
        <a:lstStyle/>
        <a:p>
          <a:endParaRPr lang="en-US"/>
        </a:p>
      </dgm:t>
    </dgm:pt>
    <dgm:pt modelId="{1CF0FABA-696D-4F90-8B76-4528949F6D18}">
      <dgm:prSet/>
      <dgm:spPr/>
      <dgm:t>
        <a:bodyPr/>
        <a:lstStyle/>
        <a:p>
          <a:pPr rtl="0"/>
          <a:r>
            <a:rPr lang="en-US" smtClean="0"/>
            <a:t>Key brand elements</a:t>
          </a:r>
          <a:endParaRPr lang="en-US"/>
        </a:p>
      </dgm:t>
    </dgm:pt>
    <dgm:pt modelId="{B92E62D9-165C-4CEB-9D71-8FDA979567A7}" type="parTrans" cxnId="{861CBD7F-BC31-4C37-8747-554B9DDD652A}">
      <dgm:prSet/>
      <dgm:spPr/>
      <dgm:t>
        <a:bodyPr/>
        <a:lstStyle/>
        <a:p>
          <a:endParaRPr lang="en-US"/>
        </a:p>
      </dgm:t>
    </dgm:pt>
    <dgm:pt modelId="{EE9E1254-417C-4DCF-AC55-8F39FA601621}" type="sibTrans" cxnId="{861CBD7F-BC31-4C37-8747-554B9DDD652A}">
      <dgm:prSet/>
      <dgm:spPr/>
      <dgm:t>
        <a:bodyPr/>
        <a:lstStyle/>
        <a:p>
          <a:endParaRPr lang="en-US"/>
        </a:p>
      </dgm:t>
    </dgm:pt>
    <dgm:pt modelId="{315AA6F5-3AD4-48F5-8F46-A7948B36998B}">
      <dgm:prSet/>
      <dgm:spPr/>
      <dgm:t>
        <a:bodyPr/>
        <a:lstStyle/>
        <a:p>
          <a:pPr rtl="0"/>
          <a:r>
            <a:rPr lang="en-US" smtClean="0"/>
            <a:t>Color and appearance</a:t>
          </a:r>
          <a:endParaRPr lang="en-US"/>
        </a:p>
      </dgm:t>
    </dgm:pt>
    <dgm:pt modelId="{C20FA2DC-49C6-4317-943A-290FC81FB59B}" type="parTrans" cxnId="{D92FA130-F1E1-4B0E-ABE1-85A04986009C}">
      <dgm:prSet/>
      <dgm:spPr/>
      <dgm:t>
        <a:bodyPr/>
        <a:lstStyle/>
        <a:p>
          <a:endParaRPr lang="en-US"/>
        </a:p>
      </dgm:t>
    </dgm:pt>
    <dgm:pt modelId="{6BF0BEB8-A8BC-49E1-8930-CFA3E79C656F}" type="sibTrans" cxnId="{D92FA130-F1E1-4B0E-ABE1-85A04986009C}">
      <dgm:prSet/>
      <dgm:spPr/>
      <dgm:t>
        <a:bodyPr/>
        <a:lstStyle/>
        <a:p>
          <a:endParaRPr lang="en-US"/>
        </a:p>
      </dgm:t>
    </dgm:pt>
    <dgm:pt modelId="{1EAEEE35-996B-466C-B65A-02C88F613A92}">
      <dgm:prSet/>
      <dgm:spPr/>
      <dgm:t>
        <a:bodyPr/>
        <a:lstStyle/>
        <a:p>
          <a:pPr rtl="0"/>
          <a:r>
            <a:rPr lang="en-US" smtClean="0"/>
            <a:t>Aroma</a:t>
          </a:r>
          <a:endParaRPr lang="en-US"/>
        </a:p>
      </dgm:t>
    </dgm:pt>
    <dgm:pt modelId="{1AC4F6C3-7487-4CC7-929A-0375FC2C99E2}" type="parTrans" cxnId="{F7590BF6-B429-4749-BF17-9158674520A7}">
      <dgm:prSet/>
      <dgm:spPr/>
      <dgm:t>
        <a:bodyPr/>
        <a:lstStyle/>
        <a:p>
          <a:endParaRPr lang="en-US"/>
        </a:p>
      </dgm:t>
    </dgm:pt>
    <dgm:pt modelId="{C09A2079-4A31-49C0-8CA5-EBBABFBB4519}" type="sibTrans" cxnId="{F7590BF6-B429-4749-BF17-9158674520A7}">
      <dgm:prSet/>
      <dgm:spPr/>
      <dgm:t>
        <a:bodyPr/>
        <a:lstStyle/>
        <a:p>
          <a:endParaRPr lang="en-US"/>
        </a:p>
      </dgm:t>
    </dgm:pt>
    <dgm:pt modelId="{8E89DBA5-B262-4B45-91D4-E76667DEA642}">
      <dgm:prSet/>
      <dgm:spPr/>
      <dgm:t>
        <a:bodyPr/>
        <a:lstStyle/>
        <a:p>
          <a:pPr rtl="0"/>
          <a:r>
            <a:rPr lang="en-US" smtClean="0"/>
            <a:t>Functional or nutrient qualities</a:t>
          </a:r>
          <a:endParaRPr lang="en-US"/>
        </a:p>
      </dgm:t>
    </dgm:pt>
    <dgm:pt modelId="{5DDC421A-E054-4090-98B9-5E45B665E4E6}" type="parTrans" cxnId="{1AE6F549-633E-4072-97CA-DE869016871D}">
      <dgm:prSet/>
      <dgm:spPr/>
      <dgm:t>
        <a:bodyPr/>
        <a:lstStyle/>
        <a:p>
          <a:endParaRPr lang="en-US"/>
        </a:p>
      </dgm:t>
    </dgm:pt>
    <dgm:pt modelId="{B922706D-D1B8-4274-96D8-A5B37BEAB3BD}" type="sibTrans" cxnId="{1AE6F549-633E-4072-97CA-DE869016871D}">
      <dgm:prSet/>
      <dgm:spPr/>
      <dgm:t>
        <a:bodyPr/>
        <a:lstStyle/>
        <a:p>
          <a:endParaRPr lang="en-US"/>
        </a:p>
      </dgm:t>
    </dgm:pt>
    <dgm:pt modelId="{55E7BB6F-CF55-4422-931E-8B6084E3D3C8}">
      <dgm:prSet/>
      <dgm:spPr/>
      <dgm:t>
        <a:bodyPr/>
        <a:lstStyle/>
        <a:p>
          <a:pPr rtl="0"/>
          <a:r>
            <a:rPr lang="en-US" dirty="0" smtClean="0"/>
            <a:t>Shelf-life affected by</a:t>
          </a:r>
          <a:endParaRPr lang="en-US" dirty="0"/>
        </a:p>
      </dgm:t>
    </dgm:pt>
    <dgm:pt modelId="{A3C64DA5-558F-47E4-A11D-61D6875BE8D3}" type="parTrans" cxnId="{11F20E56-3FF5-4F7A-A96E-4B6387046335}">
      <dgm:prSet/>
      <dgm:spPr/>
      <dgm:t>
        <a:bodyPr/>
        <a:lstStyle/>
        <a:p>
          <a:endParaRPr lang="en-US"/>
        </a:p>
      </dgm:t>
    </dgm:pt>
    <dgm:pt modelId="{69CC0AD8-DF81-48DC-99A1-E9914C87BA11}" type="sibTrans" cxnId="{11F20E56-3FF5-4F7A-A96E-4B6387046335}">
      <dgm:prSet/>
      <dgm:spPr/>
      <dgm:t>
        <a:bodyPr/>
        <a:lstStyle/>
        <a:p>
          <a:endParaRPr lang="en-US"/>
        </a:p>
      </dgm:t>
    </dgm:pt>
    <dgm:pt modelId="{EE86CA0C-DD6E-4F5E-A23B-923CDB4332B7}">
      <dgm:prSet/>
      <dgm:spPr/>
      <dgm:t>
        <a:bodyPr/>
        <a:lstStyle/>
        <a:p>
          <a:pPr rtl="0"/>
          <a:r>
            <a:rPr lang="en-US" dirty="0" smtClean="0"/>
            <a:t>Formulation (ingredients, pH, stabilizers)</a:t>
          </a:r>
          <a:endParaRPr lang="en-US" dirty="0"/>
        </a:p>
      </dgm:t>
    </dgm:pt>
    <dgm:pt modelId="{2C207F8F-E928-412A-B5B9-AD553A427823}" type="parTrans" cxnId="{AD14BE50-F4AB-4FD4-A676-01C13C36C0EC}">
      <dgm:prSet/>
      <dgm:spPr/>
      <dgm:t>
        <a:bodyPr/>
        <a:lstStyle/>
        <a:p>
          <a:endParaRPr lang="en-US"/>
        </a:p>
      </dgm:t>
    </dgm:pt>
    <dgm:pt modelId="{1A731C4C-F3FE-467A-8B60-A308C2BBEC6D}" type="sibTrans" cxnId="{AD14BE50-F4AB-4FD4-A676-01C13C36C0EC}">
      <dgm:prSet/>
      <dgm:spPr/>
      <dgm:t>
        <a:bodyPr/>
        <a:lstStyle/>
        <a:p>
          <a:endParaRPr lang="en-US"/>
        </a:p>
      </dgm:t>
    </dgm:pt>
    <dgm:pt modelId="{B6D16F22-4B3A-4DE9-914F-24F28F48F22D}">
      <dgm:prSet/>
      <dgm:spPr/>
      <dgm:t>
        <a:bodyPr/>
        <a:lstStyle/>
        <a:p>
          <a:pPr rtl="0"/>
          <a:r>
            <a:rPr lang="en-US" dirty="0" smtClean="0"/>
            <a:t>Environmental (light, temperature, humidity)</a:t>
          </a:r>
          <a:endParaRPr lang="en-US" dirty="0"/>
        </a:p>
      </dgm:t>
    </dgm:pt>
    <dgm:pt modelId="{CF53A4D6-4F64-4DC7-A2AD-F4ED0711DBAD}" type="parTrans" cxnId="{11F30AE4-039C-4D4A-893E-919D55CD7D4A}">
      <dgm:prSet/>
      <dgm:spPr/>
      <dgm:t>
        <a:bodyPr/>
        <a:lstStyle/>
        <a:p>
          <a:endParaRPr lang="en-US"/>
        </a:p>
      </dgm:t>
    </dgm:pt>
    <dgm:pt modelId="{14A119B2-9417-40F4-BA80-11286DB49203}" type="sibTrans" cxnId="{11F30AE4-039C-4D4A-893E-919D55CD7D4A}">
      <dgm:prSet/>
      <dgm:spPr/>
      <dgm:t>
        <a:bodyPr/>
        <a:lstStyle/>
        <a:p>
          <a:endParaRPr lang="en-US"/>
        </a:p>
      </dgm:t>
    </dgm:pt>
    <dgm:pt modelId="{6056B6AF-B4C7-43C5-8F61-899EB6539B6F}">
      <dgm:prSet/>
      <dgm:spPr/>
      <dgm:t>
        <a:bodyPr/>
        <a:lstStyle/>
        <a:p>
          <a:pPr rtl="0"/>
          <a:r>
            <a:rPr lang="en-US" smtClean="0"/>
            <a:t>Package design</a:t>
          </a:r>
          <a:endParaRPr lang="en-US"/>
        </a:p>
      </dgm:t>
    </dgm:pt>
    <dgm:pt modelId="{E17AA760-08AF-4D4A-B47E-E97558D3DA8F}" type="parTrans" cxnId="{461D1916-128A-46EC-A48D-9B6B35D4D1B9}">
      <dgm:prSet/>
      <dgm:spPr/>
      <dgm:t>
        <a:bodyPr/>
        <a:lstStyle/>
        <a:p>
          <a:endParaRPr lang="en-US"/>
        </a:p>
      </dgm:t>
    </dgm:pt>
    <dgm:pt modelId="{906A654F-FF27-4C16-AF20-DA6E4F1DCBFE}" type="sibTrans" cxnId="{461D1916-128A-46EC-A48D-9B6B35D4D1B9}">
      <dgm:prSet/>
      <dgm:spPr/>
      <dgm:t>
        <a:bodyPr/>
        <a:lstStyle/>
        <a:p>
          <a:endParaRPr lang="en-US"/>
        </a:p>
      </dgm:t>
    </dgm:pt>
    <dgm:pt modelId="{FCCABBC3-DA16-4ABB-B0E6-9CC17E9B344B}" type="pres">
      <dgm:prSet presAssocID="{25FA2B93-3A5F-4667-82E4-EB8CBECEFC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E137A4-B50E-4911-A9EE-531E4F5E6AE2}" type="pres">
      <dgm:prSet presAssocID="{A7175D35-4B4D-4098-A02F-FF38FD2FB1A5}" presName="composite" presStyleCnt="0"/>
      <dgm:spPr/>
    </dgm:pt>
    <dgm:pt modelId="{F8133055-8604-40E4-A0CD-3617E9517E8F}" type="pres">
      <dgm:prSet presAssocID="{A7175D35-4B4D-4098-A02F-FF38FD2FB1A5}" presName="rect1" presStyleLbl="b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9275CD11-EC4F-46A0-BAFD-1704DA214429}" type="pres">
      <dgm:prSet presAssocID="{A7175D35-4B4D-4098-A02F-FF38FD2FB1A5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EA9FC-F42B-42D1-848D-95CD8CB4DC76}" type="pres">
      <dgm:prSet presAssocID="{9E1D465D-AD94-406C-AFD4-972EADAC12CE}" presName="sibTrans" presStyleCnt="0"/>
      <dgm:spPr/>
    </dgm:pt>
    <dgm:pt modelId="{6B01B329-F814-41A7-8C78-BAC92A4AAACD}" type="pres">
      <dgm:prSet presAssocID="{1CF0FABA-696D-4F90-8B76-4528949F6D18}" presName="composite" presStyleCnt="0"/>
      <dgm:spPr/>
    </dgm:pt>
    <dgm:pt modelId="{CF4939DB-726B-41D9-BA97-54CB926D91FF}" type="pres">
      <dgm:prSet presAssocID="{1CF0FABA-696D-4F90-8B76-4528949F6D18}" presName="rect1" presStyleLbl="b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602" t="-46305" r="-37462" b="-13519"/>
          </a:stretch>
        </a:blipFill>
      </dgm:spPr>
      <dgm:t>
        <a:bodyPr/>
        <a:lstStyle/>
        <a:p>
          <a:endParaRPr lang="en-US"/>
        </a:p>
      </dgm:t>
    </dgm:pt>
    <dgm:pt modelId="{CFB3EAC7-2C81-424C-ACC5-ED4CCF619126}" type="pres">
      <dgm:prSet presAssocID="{1CF0FABA-696D-4F90-8B76-4528949F6D18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88B4B-B978-41D2-8CC6-82B248E3081B}" type="pres">
      <dgm:prSet presAssocID="{EE9E1254-417C-4DCF-AC55-8F39FA601621}" presName="sibTrans" presStyleCnt="0"/>
      <dgm:spPr/>
    </dgm:pt>
    <dgm:pt modelId="{E26EF2B5-5F9D-4BE7-8AF6-1388F7C9CC32}" type="pres">
      <dgm:prSet presAssocID="{55E7BB6F-CF55-4422-931E-8B6084E3D3C8}" presName="composite" presStyleCnt="0"/>
      <dgm:spPr/>
    </dgm:pt>
    <dgm:pt modelId="{B9C60C55-99EA-4B9C-AB36-EE43B3D35C26}" type="pres">
      <dgm:prSet presAssocID="{55E7BB6F-CF55-4422-931E-8B6084E3D3C8}" presName="rect1" presStyleLbl="bgImgPlace1" presStyleIdx="2" presStyleCnt="3" custLinFactNeighborX="-316" custLinFactNeighborY="-8682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000" r="10000"/>
          </a:stretch>
        </a:blipFill>
      </dgm:spPr>
      <dgm:t>
        <a:bodyPr/>
        <a:lstStyle/>
        <a:p>
          <a:endParaRPr lang="en-US"/>
        </a:p>
      </dgm:t>
    </dgm:pt>
    <dgm:pt modelId="{40E5C772-7F15-482D-A5E0-3885FD2B5459}" type="pres">
      <dgm:prSet presAssocID="{55E7BB6F-CF55-4422-931E-8B6084E3D3C8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33DCA3-0306-40AC-BD06-9A079FDA81E1}" type="presOf" srcId="{1EAEEE35-996B-466C-B65A-02C88F613A92}" destId="{CFB3EAC7-2C81-424C-ACC5-ED4CCF619126}" srcOrd="0" destOrd="2" presId="urn:microsoft.com/office/officeart/2008/layout/BendingPictureCaptionList"/>
    <dgm:cxn modelId="{461D1916-128A-46EC-A48D-9B6B35D4D1B9}" srcId="{55E7BB6F-CF55-4422-931E-8B6084E3D3C8}" destId="{6056B6AF-B4C7-43C5-8F61-899EB6539B6F}" srcOrd="2" destOrd="0" parTransId="{E17AA760-08AF-4D4A-B47E-E97558D3DA8F}" sibTransId="{906A654F-FF27-4C16-AF20-DA6E4F1DCBFE}"/>
    <dgm:cxn modelId="{70A99055-3731-4201-B426-5FA599620629}" type="presOf" srcId="{8E89DBA5-B262-4B45-91D4-E76667DEA642}" destId="{CFB3EAC7-2C81-424C-ACC5-ED4CCF619126}" srcOrd="0" destOrd="3" presId="urn:microsoft.com/office/officeart/2008/layout/BendingPictureCaptionList"/>
    <dgm:cxn modelId="{C678CFED-E681-4438-9980-5C3ECB5893A6}" type="presOf" srcId="{EE86CA0C-DD6E-4F5E-A23B-923CDB4332B7}" destId="{40E5C772-7F15-482D-A5E0-3885FD2B5459}" srcOrd="0" destOrd="1" presId="urn:microsoft.com/office/officeart/2008/layout/BendingPictureCaptionList"/>
    <dgm:cxn modelId="{DDA57617-0110-4DA9-A98E-83DACF88F4B0}" srcId="{25FA2B93-3A5F-4667-82E4-EB8CBECEFCF2}" destId="{A7175D35-4B4D-4098-A02F-FF38FD2FB1A5}" srcOrd="0" destOrd="0" parTransId="{5D7D0533-BCA8-4779-AC9F-22138E576B92}" sibTransId="{9E1D465D-AD94-406C-AFD4-972EADAC12CE}"/>
    <dgm:cxn modelId="{11F30AE4-039C-4D4A-893E-919D55CD7D4A}" srcId="{55E7BB6F-CF55-4422-931E-8B6084E3D3C8}" destId="{B6D16F22-4B3A-4DE9-914F-24F28F48F22D}" srcOrd="1" destOrd="0" parTransId="{CF53A4D6-4F64-4DC7-A2AD-F4ED0711DBAD}" sibTransId="{14A119B2-9417-40F4-BA80-11286DB49203}"/>
    <dgm:cxn modelId="{A4084009-12A4-4951-A3FB-F3BB81223087}" type="presOf" srcId="{25FA2B93-3A5F-4667-82E4-EB8CBECEFCF2}" destId="{FCCABBC3-DA16-4ABB-B0E6-9CC17E9B344B}" srcOrd="0" destOrd="0" presId="urn:microsoft.com/office/officeart/2008/layout/BendingPictureCaptionList"/>
    <dgm:cxn modelId="{21F53B44-78DC-4CBC-8501-FDE3C4C3C5D6}" type="presOf" srcId="{A7175D35-4B4D-4098-A02F-FF38FD2FB1A5}" destId="{9275CD11-EC4F-46A0-BAFD-1704DA214429}" srcOrd="0" destOrd="0" presId="urn:microsoft.com/office/officeart/2008/layout/BendingPictureCaptionList"/>
    <dgm:cxn modelId="{A62F80D7-8373-4822-81B6-B21D7563EF15}" type="presOf" srcId="{1CF0FABA-696D-4F90-8B76-4528949F6D18}" destId="{CFB3EAC7-2C81-424C-ACC5-ED4CCF619126}" srcOrd="0" destOrd="0" presId="urn:microsoft.com/office/officeart/2008/layout/BendingPictureCaptionList"/>
    <dgm:cxn modelId="{F7590BF6-B429-4749-BF17-9158674520A7}" srcId="{1CF0FABA-696D-4F90-8B76-4528949F6D18}" destId="{1EAEEE35-996B-466C-B65A-02C88F613A92}" srcOrd="1" destOrd="0" parTransId="{1AC4F6C3-7487-4CC7-929A-0375FC2C99E2}" sibTransId="{C09A2079-4A31-49C0-8CA5-EBBABFBB4519}"/>
    <dgm:cxn modelId="{B7C28F33-A3DA-41E3-844C-22450D19B03E}" type="presOf" srcId="{6056B6AF-B4C7-43C5-8F61-899EB6539B6F}" destId="{40E5C772-7F15-482D-A5E0-3885FD2B5459}" srcOrd="0" destOrd="3" presId="urn:microsoft.com/office/officeart/2008/layout/BendingPictureCaptionList"/>
    <dgm:cxn modelId="{0AC273A1-8C51-42A9-96C0-067E0D852A41}" type="presOf" srcId="{B6D16F22-4B3A-4DE9-914F-24F28F48F22D}" destId="{40E5C772-7F15-482D-A5E0-3885FD2B5459}" srcOrd="0" destOrd="2" presId="urn:microsoft.com/office/officeart/2008/layout/BendingPictureCaptionList"/>
    <dgm:cxn modelId="{D92FA130-F1E1-4B0E-ABE1-85A04986009C}" srcId="{1CF0FABA-696D-4F90-8B76-4528949F6D18}" destId="{315AA6F5-3AD4-48F5-8F46-A7948B36998B}" srcOrd="0" destOrd="0" parTransId="{C20FA2DC-49C6-4317-943A-290FC81FB59B}" sibTransId="{6BF0BEB8-A8BC-49E1-8930-CFA3E79C656F}"/>
    <dgm:cxn modelId="{AD14BE50-F4AB-4FD4-A676-01C13C36C0EC}" srcId="{55E7BB6F-CF55-4422-931E-8B6084E3D3C8}" destId="{EE86CA0C-DD6E-4F5E-A23B-923CDB4332B7}" srcOrd="0" destOrd="0" parTransId="{2C207F8F-E928-412A-B5B9-AD553A427823}" sibTransId="{1A731C4C-F3FE-467A-8B60-A308C2BBEC6D}"/>
    <dgm:cxn modelId="{11F20E56-3FF5-4F7A-A96E-4B6387046335}" srcId="{25FA2B93-3A5F-4667-82E4-EB8CBECEFCF2}" destId="{55E7BB6F-CF55-4422-931E-8B6084E3D3C8}" srcOrd="2" destOrd="0" parTransId="{A3C64DA5-558F-47E4-A11D-61D6875BE8D3}" sibTransId="{69CC0AD8-DF81-48DC-99A1-E9914C87BA11}"/>
    <dgm:cxn modelId="{92CFBE3F-73BE-43C5-BB58-3130C1B593C0}" type="presOf" srcId="{315AA6F5-3AD4-48F5-8F46-A7948B36998B}" destId="{CFB3EAC7-2C81-424C-ACC5-ED4CCF619126}" srcOrd="0" destOrd="1" presId="urn:microsoft.com/office/officeart/2008/layout/BendingPictureCaptionList"/>
    <dgm:cxn modelId="{861CBD7F-BC31-4C37-8747-554B9DDD652A}" srcId="{25FA2B93-3A5F-4667-82E4-EB8CBECEFCF2}" destId="{1CF0FABA-696D-4F90-8B76-4528949F6D18}" srcOrd="1" destOrd="0" parTransId="{B92E62D9-165C-4CEB-9D71-8FDA979567A7}" sibTransId="{EE9E1254-417C-4DCF-AC55-8F39FA601621}"/>
    <dgm:cxn modelId="{E38397A8-9605-4B9D-BCAC-7AF1216EDA21}" type="presOf" srcId="{55E7BB6F-CF55-4422-931E-8B6084E3D3C8}" destId="{40E5C772-7F15-482D-A5E0-3885FD2B5459}" srcOrd="0" destOrd="0" presId="urn:microsoft.com/office/officeart/2008/layout/BendingPictureCaptionList"/>
    <dgm:cxn modelId="{1AE6F549-633E-4072-97CA-DE869016871D}" srcId="{1CF0FABA-696D-4F90-8B76-4528949F6D18}" destId="{8E89DBA5-B262-4B45-91D4-E76667DEA642}" srcOrd="2" destOrd="0" parTransId="{5DDC421A-E054-4090-98B9-5E45B665E4E6}" sibTransId="{B922706D-D1B8-4274-96D8-A5B37BEAB3BD}"/>
    <dgm:cxn modelId="{663DDCD1-5AA9-4523-A5B0-D24343833EE2}" type="presParOf" srcId="{FCCABBC3-DA16-4ABB-B0E6-9CC17E9B344B}" destId="{ADE137A4-B50E-4911-A9EE-531E4F5E6AE2}" srcOrd="0" destOrd="0" presId="urn:microsoft.com/office/officeart/2008/layout/BendingPictureCaptionList"/>
    <dgm:cxn modelId="{FD7A9159-9FA8-4F1C-86BF-C2122B43CE08}" type="presParOf" srcId="{ADE137A4-B50E-4911-A9EE-531E4F5E6AE2}" destId="{F8133055-8604-40E4-A0CD-3617E9517E8F}" srcOrd="0" destOrd="0" presId="urn:microsoft.com/office/officeart/2008/layout/BendingPictureCaptionList"/>
    <dgm:cxn modelId="{ECA63B0A-731C-4870-8EE9-FF223E8D25BE}" type="presParOf" srcId="{ADE137A4-B50E-4911-A9EE-531E4F5E6AE2}" destId="{9275CD11-EC4F-46A0-BAFD-1704DA214429}" srcOrd="1" destOrd="0" presId="urn:microsoft.com/office/officeart/2008/layout/BendingPictureCaptionList"/>
    <dgm:cxn modelId="{92F4B72A-74CC-4F51-814B-E9430BCF35DD}" type="presParOf" srcId="{FCCABBC3-DA16-4ABB-B0E6-9CC17E9B344B}" destId="{F5AEA9FC-F42B-42D1-848D-95CD8CB4DC76}" srcOrd="1" destOrd="0" presId="urn:microsoft.com/office/officeart/2008/layout/BendingPictureCaptionList"/>
    <dgm:cxn modelId="{ACB3BDBC-A388-4B70-B426-7F27680258FC}" type="presParOf" srcId="{FCCABBC3-DA16-4ABB-B0E6-9CC17E9B344B}" destId="{6B01B329-F814-41A7-8C78-BAC92A4AAACD}" srcOrd="2" destOrd="0" presId="urn:microsoft.com/office/officeart/2008/layout/BendingPictureCaptionList"/>
    <dgm:cxn modelId="{4B381346-BB6D-4850-A609-623EE3258553}" type="presParOf" srcId="{6B01B329-F814-41A7-8C78-BAC92A4AAACD}" destId="{CF4939DB-726B-41D9-BA97-54CB926D91FF}" srcOrd="0" destOrd="0" presId="urn:microsoft.com/office/officeart/2008/layout/BendingPictureCaptionList"/>
    <dgm:cxn modelId="{9F1F9C33-D0CA-4B0D-B08C-CF28D8B53F0E}" type="presParOf" srcId="{6B01B329-F814-41A7-8C78-BAC92A4AAACD}" destId="{CFB3EAC7-2C81-424C-ACC5-ED4CCF619126}" srcOrd="1" destOrd="0" presId="urn:microsoft.com/office/officeart/2008/layout/BendingPictureCaptionList"/>
    <dgm:cxn modelId="{2F6ED842-CDDB-4E95-8408-4D0E7F827218}" type="presParOf" srcId="{FCCABBC3-DA16-4ABB-B0E6-9CC17E9B344B}" destId="{12288B4B-B978-41D2-8CC6-82B248E3081B}" srcOrd="3" destOrd="0" presId="urn:microsoft.com/office/officeart/2008/layout/BendingPictureCaptionList"/>
    <dgm:cxn modelId="{5334A795-CE7E-419C-8808-7C5E0C1616FA}" type="presParOf" srcId="{FCCABBC3-DA16-4ABB-B0E6-9CC17E9B344B}" destId="{E26EF2B5-5F9D-4BE7-8AF6-1388F7C9CC32}" srcOrd="4" destOrd="0" presId="urn:microsoft.com/office/officeart/2008/layout/BendingPictureCaptionList"/>
    <dgm:cxn modelId="{296A66B0-A277-49DE-9202-E9B06C6F1A59}" type="presParOf" srcId="{E26EF2B5-5F9D-4BE7-8AF6-1388F7C9CC32}" destId="{B9C60C55-99EA-4B9C-AB36-EE43B3D35C26}" srcOrd="0" destOrd="0" presId="urn:microsoft.com/office/officeart/2008/layout/BendingPictureCaptionList"/>
    <dgm:cxn modelId="{8006B3BD-3E24-419F-8586-76E0F4C7E470}" type="presParOf" srcId="{E26EF2B5-5F9D-4BE7-8AF6-1388F7C9CC32}" destId="{40E5C772-7F15-482D-A5E0-3885FD2B5459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0920AEF-0055-43A2-B5C7-6CFD7532EE5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551AD25-74B7-4B43-8559-183B9C659076}">
      <dgm:prSet/>
      <dgm:spPr/>
      <dgm:t>
        <a:bodyPr/>
        <a:lstStyle/>
        <a:p>
          <a:pPr rtl="0"/>
          <a:r>
            <a:rPr lang="nl-BE" dirty="0" smtClean="0"/>
            <a:t>Reduce formulation complexity and add UV absorber to PET</a:t>
          </a:r>
          <a:endParaRPr lang="en-US" dirty="0"/>
        </a:p>
      </dgm:t>
    </dgm:pt>
    <dgm:pt modelId="{719DE7C4-9382-4EA5-805B-4DE4A2979860}" type="parTrans" cxnId="{CEA68FF4-9ED6-4734-B6D7-BFDEA1AC2480}">
      <dgm:prSet/>
      <dgm:spPr/>
      <dgm:t>
        <a:bodyPr/>
        <a:lstStyle/>
        <a:p>
          <a:endParaRPr lang="en-US"/>
        </a:p>
      </dgm:t>
    </dgm:pt>
    <dgm:pt modelId="{06F3466D-4DE0-4299-8894-5CEA8CD0F045}" type="sibTrans" cxnId="{CEA68FF4-9ED6-4734-B6D7-BFDEA1AC2480}">
      <dgm:prSet/>
      <dgm:spPr/>
      <dgm:t>
        <a:bodyPr/>
        <a:lstStyle/>
        <a:p>
          <a:endParaRPr lang="en-US"/>
        </a:p>
      </dgm:t>
    </dgm:pt>
    <dgm:pt modelId="{E908112D-E42F-45D7-B8CE-F76AC9930B42}" type="pres">
      <dgm:prSet presAssocID="{50920AEF-0055-43A2-B5C7-6CFD7532EE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551419-7E24-4812-B0BE-D7AD1ECAEA84}" type="pres">
      <dgm:prSet presAssocID="{1551AD25-74B7-4B43-8559-183B9C659076}" presName="node" presStyleLbl="node1" presStyleIdx="0" presStyleCnt="1" custAng="20768270" custLinFactNeighborX="61798" custLinFactNeighborY="-338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91F416-5D3A-4CC5-A2B4-1F754B49C9F2}" type="presOf" srcId="{50920AEF-0055-43A2-B5C7-6CFD7532EE5D}" destId="{E908112D-E42F-45D7-B8CE-F76AC9930B42}" srcOrd="0" destOrd="0" presId="urn:microsoft.com/office/officeart/2005/8/layout/process1"/>
    <dgm:cxn modelId="{553EFF91-A99F-4505-B404-64D88C004EBD}" type="presOf" srcId="{1551AD25-74B7-4B43-8559-183B9C659076}" destId="{A9551419-7E24-4812-B0BE-D7AD1ECAEA84}" srcOrd="0" destOrd="0" presId="urn:microsoft.com/office/officeart/2005/8/layout/process1"/>
    <dgm:cxn modelId="{CEA68FF4-9ED6-4734-B6D7-BFDEA1AC2480}" srcId="{50920AEF-0055-43A2-B5C7-6CFD7532EE5D}" destId="{1551AD25-74B7-4B43-8559-183B9C659076}" srcOrd="0" destOrd="0" parTransId="{719DE7C4-9382-4EA5-805B-4DE4A2979860}" sibTransId="{06F3466D-4DE0-4299-8894-5CEA8CD0F045}"/>
    <dgm:cxn modelId="{CA742684-3A01-4862-BCE4-D5DC5461ED74}" type="presParOf" srcId="{E908112D-E42F-45D7-B8CE-F76AC9930B42}" destId="{A9551419-7E24-4812-B0BE-D7AD1ECAEA8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5848E49-BD05-4E97-9556-183B4764BFFE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A1DB1A-558D-4D5B-847A-1735D0003890}">
      <dgm:prSet/>
      <dgm:spPr/>
      <dgm:t>
        <a:bodyPr/>
        <a:lstStyle/>
        <a:p>
          <a:pPr rtl="0"/>
          <a:r>
            <a:rPr lang="en-US" dirty="0" smtClean="0"/>
            <a:t>Exposure to sunlight or indoor lighting during storage, distribution, retail display, and post-purchase storage</a:t>
          </a:r>
          <a:endParaRPr lang="en-US" dirty="0"/>
        </a:p>
      </dgm:t>
    </dgm:pt>
    <dgm:pt modelId="{3F20FD3B-7D43-49F1-BB5B-2BD715859799}" type="parTrans" cxnId="{AF838ABC-BDA0-4415-AF52-BAEF1F376934}">
      <dgm:prSet/>
      <dgm:spPr/>
      <dgm:t>
        <a:bodyPr/>
        <a:lstStyle/>
        <a:p>
          <a:endParaRPr lang="en-US"/>
        </a:p>
      </dgm:t>
    </dgm:pt>
    <dgm:pt modelId="{2A0CB5ED-2A05-4076-8DFE-F1BD56D89F3C}" type="sibTrans" cxnId="{AF838ABC-BDA0-4415-AF52-BAEF1F376934}">
      <dgm:prSet/>
      <dgm:spPr/>
      <dgm:t>
        <a:bodyPr/>
        <a:lstStyle/>
        <a:p>
          <a:endParaRPr lang="en-US"/>
        </a:p>
      </dgm:t>
    </dgm:pt>
    <dgm:pt modelId="{D86A6039-398D-4A54-97A4-C9E8F824C24B}">
      <dgm:prSet/>
      <dgm:spPr/>
      <dgm:t>
        <a:bodyPr/>
        <a:lstStyle/>
        <a:p>
          <a:pPr rtl="0"/>
          <a:r>
            <a:rPr lang="en-US" smtClean="0"/>
            <a:t>…reducing the profits of the supply chain </a:t>
          </a:r>
          <a:endParaRPr lang="en-US"/>
        </a:p>
      </dgm:t>
    </dgm:pt>
    <dgm:pt modelId="{9564CC93-52CE-4254-A11A-A6C06B45D11F}" type="parTrans" cxnId="{1DF0913D-A07E-4C00-A054-C2640B7F2E76}">
      <dgm:prSet/>
      <dgm:spPr/>
      <dgm:t>
        <a:bodyPr/>
        <a:lstStyle/>
        <a:p>
          <a:endParaRPr lang="en-US"/>
        </a:p>
      </dgm:t>
    </dgm:pt>
    <dgm:pt modelId="{80E2E697-1BAB-41FA-A06B-7A1DC4BD3EE0}" type="sibTrans" cxnId="{1DF0913D-A07E-4C00-A054-C2640B7F2E76}">
      <dgm:prSet/>
      <dgm:spPr/>
      <dgm:t>
        <a:bodyPr/>
        <a:lstStyle/>
        <a:p>
          <a:endParaRPr lang="en-US"/>
        </a:p>
      </dgm:t>
    </dgm:pt>
    <dgm:pt modelId="{5212494D-5897-4F79-A3BE-04A9B76F84BD}">
      <dgm:prSet/>
      <dgm:spPr/>
      <dgm:t>
        <a:bodyPr/>
        <a:lstStyle/>
        <a:p>
          <a:pPr rtl="0"/>
          <a:r>
            <a:rPr lang="en-US" smtClean="0"/>
            <a:t>Increased supply costs due to reduced shelf-life and product returns</a:t>
          </a:r>
          <a:endParaRPr lang="en-US"/>
        </a:p>
      </dgm:t>
    </dgm:pt>
    <dgm:pt modelId="{CB49D60D-512A-4103-9614-2EE86D224F5B}" type="parTrans" cxnId="{17EB94C7-E7FE-47EA-A936-B34FBF978DC9}">
      <dgm:prSet/>
      <dgm:spPr/>
      <dgm:t>
        <a:bodyPr/>
        <a:lstStyle/>
        <a:p>
          <a:endParaRPr lang="en-US"/>
        </a:p>
      </dgm:t>
    </dgm:pt>
    <dgm:pt modelId="{734E8A2E-56D7-45CE-A6CD-071D01628F62}" type="sibTrans" cxnId="{17EB94C7-E7FE-47EA-A936-B34FBF978DC9}">
      <dgm:prSet/>
      <dgm:spPr/>
      <dgm:t>
        <a:bodyPr/>
        <a:lstStyle/>
        <a:p>
          <a:endParaRPr lang="en-US"/>
        </a:p>
      </dgm:t>
    </dgm:pt>
    <dgm:pt modelId="{051DC2B7-1F6F-4753-9566-AA829B24B9CB}">
      <dgm:prSet/>
      <dgm:spPr/>
      <dgm:t>
        <a:bodyPr/>
        <a:lstStyle/>
        <a:p>
          <a:pPr rtl="0"/>
          <a:r>
            <a:rPr lang="en-US" dirty="0" smtClean="0"/>
            <a:t>Off quality complaints</a:t>
          </a:r>
          <a:endParaRPr lang="en-US" dirty="0"/>
        </a:p>
      </dgm:t>
    </dgm:pt>
    <dgm:pt modelId="{2F5EFED6-E806-47E2-9183-B8D7DF0F1175}" type="parTrans" cxnId="{CB05530F-0D06-42E1-9DAF-C285C603F3CE}">
      <dgm:prSet/>
      <dgm:spPr/>
      <dgm:t>
        <a:bodyPr/>
        <a:lstStyle/>
        <a:p>
          <a:endParaRPr lang="en-US"/>
        </a:p>
      </dgm:t>
    </dgm:pt>
    <dgm:pt modelId="{587C5E03-B564-4E2A-82B6-6F3613074860}" type="sibTrans" cxnId="{CB05530F-0D06-42E1-9DAF-C285C603F3CE}">
      <dgm:prSet/>
      <dgm:spPr/>
      <dgm:t>
        <a:bodyPr/>
        <a:lstStyle/>
        <a:p>
          <a:endParaRPr lang="en-US"/>
        </a:p>
      </dgm:t>
    </dgm:pt>
    <dgm:pt modelId="{EBD71B59-0E71-423D-9B87-89A77E27E8D4}">
      <dgm:prSet/>
      <dgm:spPr/>
      <dgm:t>
        <a:bodyPr/>
        <a:lstStyle/>
        <a:p>
          <a:pPr rtl="0"/>
          <a:r>
            <a:rPr lang="en-US" dirty="0" smtClean="0"/>
            <a:t>Causing change in Appearance – Color - Flavor - fragrance – Nutrient value</a:t>
          </a:r>
          <a:endParaRPr lang="en-US" dirty="0"/>
        </a:p>
      </dgm:t>
    </dgm:pt>
    <dgm:pt modelId="{414A34B8-B90E-4BC7-91BE-546301E9F46F}" type="parTrans" cxnId="{85B0B062-755C-4DC2-97A0-E5E76D7B27A7}">
      <dgm:prSet/>
      <dgm:spPr/>
      <dgm:t>
        <a:bodyPr/>
        <a:lstStyle/>
        <a:p>
          <a:endParaRPr lang="en-US"/>
        </a:p>
      </dgm:t>
    </dgm:pt>
    <dgm:pt modelId="{4DA41E70-0A04-4657-B38D-C8C36065EC73}" type="sibTrans" cxnId="{85B0B062-755C-4DC2-97A0-E5E76D7B27A7}">
      <dgm:prSet/>
      <dgm:spPr/>
      <dgm:t>
        <a:bodyPr/>
        <a:lstStyle/>
        <a:p>
          <a:endParaRPr lang="en-US"/>
        </a:p>
      </dgm:t>
    </dgm:pt>
    <dgm:pt modelId="{CA3CB25D-026D-4009-AE46-0BA2C596CDC9}">
      <dgm:prSet/>
      <dgm:spPr/>
      <dgm:t>
        <a:bodyPr/>
        <a:lstStyle/>
        <a:p>
          <a:pPr rtl="0"/>
          <a:r>
            <a:rPr lang="nl-BE" dirty="0" smtClean="0"/>
            <a:t>Brand damage</a:t>
          </a:r>
          <a:endParaRPr lang="en-US" dirty="0"/>
        </a:p>
      </dgm:t>
    </dgm:pt>
    <dgm:pt modelId="{581DC4D3-16F5-497A-A7D4-E7C2D31C5E12}" type="parTrans" cxnId="{BB5B844D-3ACC-42F2-A1B1-097642189A1C}">
      <dgm:prSet/>
      <dgm:spPr/>
      <dgm:t>
        <a:bodyPr/>
        <a:lstStyle/>
        <a:p>
          <a:endParaRPr lang="en-US"/>
        </a:p>
      </dgm:t>
    </dgm:pt>
    <dgm:pt modelId="{E8365365-1BCF-4D00-98F7-AD771DA97475}" type="sibTrans" cxnId="{BB5B844D-3ACC-42F2-A1B1-097642189A1C}">
      <dgm:prSet/>
      <dgm:spPr/>
      <dgm:t>
        <a:bodyPr/>
        <a:lstStyle/>
        <a:p>
          <a:endParaRPr lang="en-US"/>
        </a:p>
      </dgm:t>
    </dgm:pt>
    <dgm:pt modelId="{3EA30B7B-218A-497E-A145-7B8F1B29AEF3}" type="pres">
      <dgm:prSet presAssocID="{55848E49-BD05-4E97-9556-183B4764BFF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217B33-BCA0-4556-B0DD-C65270ED9EB4}" type="pres">
      <dgm:prSet presAssocID="{55848E49-BD05-4E97-9556-183B4764BFFE}" presName="dummyMaxCanvas" presStyleCnt="0">
        <dgm:presLayoutVars/>
      </dgm:prSet>
      <dgm:spPr/>
    </dgm:pt>
    <dgm:pt modelId="{F1602898-0385-40A7-A5FC-C820D409B6D4}" type="pres">
      <dgm:prSet presAssocID="{55848E49-BD05-4E97-9556-183B4764BFF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52476-B53F-4ACA-8C45-7C5FB371BD66}" type="pres">
      <dgm:prSet presAssocID="{55848E49-BD05-4E97-9556-183B4764BFF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AE917-9D25-4ED4-B709-40922CCD317A}" type="pres">
      <dgm:prSet presAssocID="{55848E49-BD05-4E97-9556-183B4764BFF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4E524-780C-4381-8794-89CC190CC0C0}" type="pres">
      <dgm:prSet presAssocID="{55848E49-BD05-4E97-9556-183B4764BFF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FD314-1718-457D-90C0-8F43F45554B9}" type="pres">
      <dgm:prSet presAssocID="{55848E49-BD05-4E97-9556-183B4764BFF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1EA08-E6DA-4955-89E7-1BED0B65B259}" type="pres">
      <dgm:prSet presAssocID="{55848E49-BD05-4E97-9556-183B4764BFF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24080-7CBE-409D-AC42-85F8FC5BBA62}" type="pres">
      <dgm:prSet presAssocID="{55848E49-BD05-4E97-9556-183B4764BFF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F51BE-6E0C-4BDB-A87B-0A7A771083DA}" type="pres">
      <dgm:prSet presAssocID="{55848E49-BD05-4E97-9556-183B4764BFF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73FC3E-108A-421A-A892-3C5F06458B00}" type="presOf" srcId="{55848E49-BD05-4E97-9556-183B4764BFFE}" destId="{3EA30B7B-218A-497E-A145-7B8F1B29AEF3}" srcOrd="0" destOrd="0" presId="urn:microsoft.com/office/officeart/2005/8/layout/vProcess5"/>
    <dgm:cxn modelId="{689B7D50-C4CA-44B5-996C-972FE24D378D}" type="presOf" srcId="{B4A1DB1A-558D-4D5B-847A-1735D0003890}" destId="{6EF1EA08-E6DA-4955-89E7-1BED0B65B259}" srcOrd="1" destOrd="0" presId="urn:microsoft.com/office/officeart/2005/8/layout/vProcess5"/>
    <dgm:cxn modelId="{8474F767-D676-46B4-A78C-EB7AA9F73763}" type="presOf" srcId="{5212494D-5897-4F79-A3BE-04A9B76F84BD}" destId="{8D8AE917-9D25-4ED4-B709-40922CCD317A}" srcOrd="0" destOrd="1" presId="urn:microsoft.com/office/officeart/2005/8/layout/vProcess5"/>
    <dgm:cxn modelId="{A3B635D7-D52B-4532-9A2F-A17C181025CE}" type="presOf" srcId="{EBD71B59-0E71-423D-9B87-89A77E27E8D4}" destId="{E6824080-7CBE-409D-AC42-85F8FC5BBA62}" srcOrd="1" destOrd="0" presId="urn:microsoft.com/office/officeart/2005/8/layout/vProcess5"/>
    <dgm:cxn modelId="{5512891C-6599-48E7-BD74-2A6B1F1F20D4}" type="presOf" srcId="{D86A6039-398D-4A54-97A4-C9E8F824C24B}" destId="{8D8AE917-9D25-4ED4-B709-40922CCD317A}" srcOrd="0" destOrd="0" presId="urn:microsoft.com/office/officeart/2005/8/layout/vProcess5"/>
    <dgm:cxn modelId="{09137F29-49F7-45F9-8E7B-E622C970FF53}" type="presOf" srcId="{CA3CB25D-026D-4009-AE46-0BA2C596CDC9}" destId="{7FBF51BE-6E0C-4BDB-A87B-0A7A771083DA}" srcOrd="1" destOrd="3" presId="urn:microsoft.com/office/officeart/2005/8/layout/vProcess5"/>
    <dgm:cxn modelId="{E2271CA8-84CA-4CB6-9E43-4E0752E39D4C}" type="presOf" srcId="{D86A6039-398D-4A54-97A4-C9E8F824C24B}" destId="{7FBF51BE-6E0C-4BDB-A87B-0A7A771083DA}" srcOrd="1" destOrd="0" presId="urn:microsoft.com/office/officeart/2005/8/layout/vProcess5"/>
    <dgm:cxn modelId="{CB05530F-0D06-42E1-9DAF-C285C603F3CE}" srcId="{D86A6039-398D-4A54-97A4-C9E8F824C24B}" destId="{051DC2B7-1F6F-4753-9566-AA829B24B9CB}" srcOrd="1" destOrd="0" parTransId="{2F5EFED6-E806-47E2-9183-B8D7DF0F1175}" sibTransId="{587C5E03-B564-4E2A-82B6-6F3613074860}"/>
    <dgm:cxn modelId="{BB5B844D-3ACC-42F2-A1B1-097642189A1C}" srcId="{D86A6039-398D-4A54-97A4-C9E8F824C24B}" destId="{CA3CB25D-026D-4009-AE46-0BA2C596CDC9}" srcOrd="2" destOrd="0" parTransId="{581DC4D3-16F5-497A-A7D4-E7C2D31C5E12}" sibTransId="{E8365365-1BCF-4D00-98F7-AD771DA97475}"/>
    <dgm:cxn modelId="{17EB94C7-E7FE-47EA-A936-B34FBF978DC9}" srcId="{D86A6039-398D-4A54-97A4-C9E8F824C24B}" destId="{5212494D-5897-4F79-A3BE-04A9B76F84BD}" srcOrd="0" destOrd="0" parTransId="{CB49D60D-512A-4103-9614-2EE86D224F5B}" sibTransId="{734E8A2E-56D7-45CE-A6CD-071D01628F62}"/>
    <dgm:cxn modelId="{809129C7-CBE9-410B-81F8-FE4086C74576}" type="presOf" srcId="{5212494D-5897-4F79-A3BE-04A9B76F84BD}" destId="{7FBF51BE-6E0C-4BDB-A87B-0A7A771083DA}" srcOrd="1" destOrd="1" presId="urn:microsoft.com/office/officeart/2005/8/layout/vProcess5"/>
    <dgm:cxn modelId="{92B45376-4ED8-4FA9-8F3E-76AE67032008}" type="presOf" srcId="{051DC2B7-1F6F-4753-9566-AA829B24B9CB}" destId="{8D8AE917-9D25-4ED4-B709-40922CCD317A}" srcOrd="0" destOrd="2" presId="urn:microsoft.com/office/officeart/2005/8/layout/vProcess5"/>
    <dgm:cxn modelId="{A1560C82-C00A-453F-8AC5-5E03EA1A51F3}" type="presOf" srcId="{4DA41E70-0A04-4657-B38D-C8C36065EC73}" destId="{1D3FD314-1718-457D-90C0-8F43F45554B9}" srcOrd="0" destOrd="0" presId="urn:microsoft.com/office/officeart/2005/8/layout/vProcess5"/>
    <dgm:cxn modelId="{33050D5E-4964-4570-9F31-9CBCB0A86B60}" type="presOf" srcId="{051DC2B7-1F6F-4753-9566-AA829B24B9CB}" destId="{7FBF51BE-6E0C-4BDB-A87B-0A7A771083DA}" srcOrd="1" destOrd="2" presId="urn:microsoft.com/office/officeart/2005/8/layout/vProcess5"/>
    <dgm:cxn modelId="{A25120C8-6C42-420F-B588-0419A9BB8EB3}" type="presOf" srcId="{CA3CB25D-026D-4009-AE46-0BA2C596CDC9}" destId="{8D8AE917-9D25-4ED4-B709-40922CCD317A}" srcOrd="0" destOrd="3" presId="urn:microsoft.com/office/officeart/2005/8/layout/vProcess5"/>
    <dgm:cxn modelId="{AF838ABC-BDA0-4415-AF52-BAEF1F376934}" srcId="{55848E49-BD05-4E97-9556-183B4764BFFE}" destId="{B4A1DB1A-558D-4D5B-847A-1735D0003890}" srcOrd="0" destOrd="0" parTransId="{3F20FD3B-7D43-49F1-BB5B-2BD715859799}" sibTransId="{2A0CB5ED-2A05-4076-8DFE-F1BD56D89F3C}"/>
    <dgm:cxn modelId="{1DF0913D-A07E-4C00-A054-C2640B7F2E76}" srcId="{55848E49-BD05-4E97-9556-183B4764BFFE}" destId="{D86A6039-398D-4A54-97A4-C9E8F824C24B}" srcOrd="2" destOrd="0" parTransId="{9564CC93-52CE-4254-A11A-A6C06B45D11F}" sibTransId="{80E2E697-1BAB-41FA-A06B-7A1DC4BD3EE0}"/>
    <dgm:cxn modelId="{DAAD420B-3A97-432C-9D09-12EE7A798BA3}" type="presOf" srcId="{EBD71B59-0E71-423D-9B87-89A77E27E8D4}" destId="{98152476-B53F-4ACA-8C45-7C5FB371BD66}" srcOrd="0" destOrd="0" presId="urn:microsoft.com/office/officeart/2005/8/layout/vProcess5"/>
    <dgm:cxn modelId="{85B0B062-755C-4DC2-97A0-E5E76D7B27A7}" srcId="{55848E49-BD05-4E97-9556-183B4764BFFE}" destId="{EBD71B59-0E71-423D-9B87-89A77E27E8D4}" srcOrd="1" destOrd="0" parTransId="{414A34B8-B90E-4BC7-91BE-546301E9F46F}" sibTransId="{4DA41E70-0A04-4657-B38D-C8C36065EC73}"/>
    <dgm:cxn modelId="{DAF66F72-AA8F-4220-8DD5-B4ECCC58C290}" type="presOf" srcId="{2A0CB5ED-2A05-4076-8DFE-F1BD56D89F3C}" destId="{F0D4E524-780C-4381-8794-89CC190CC0C0}" srcOrd="0" destOrd="0" presId="urn:microsoft.com/office/officeart/2005/8/layout/vProcess5"/>
    <dgm:cxn modelId="{9885D7CF-E9C7-4840-854A-6BA68C71D72D}" type="presOf" srcId="{B4A1DB1A-558D-4D5B-847A-1735D0003890}" destId="{F1602898-0385-40A7-A5FC-C820D409B6D4}" srcOrd="0" destOrd="0" presId="urn:microsoft.com/office/officeart/2005/8/layout/vProcess5"/>
    <dgm:cxn modelId="{B9A61707-7ECB-4D0A-99AD-05314657752E}" type="presParOf" srcId="{3EA30B7B-218A-497E-A145-7B8F1B29AEF3}" destId="{C6217B33-BCA0-4556-B0DD-C65270ED9EB4}" srcOrd="0" destOrd="0" presId="urn:microsoft.com/office/officeart/2005/8/layout/vProcess5"/>
    <dgm:cxn modelId="{289BDE03-4391-4247-9DEC-AE011D29A784}" type="presParOf" srcId="{3EA30B7B-218A-497E-A145-7B8F1B29AEF3}" destId="{F1602898-0385-40A7-A5FC-C820D409B6D4}" srcOrd="1" destOrd="0" presId="urn:microsoft.com/office/officeart/2005/8/layout/vProcess5"/>
    <dgm:cxn modelId="{6DCBB28F-D7C0-4030-9696-4D50444A41DB}" type="presParOf" srcId="{3EA30B7B-218A-497E-A145-7B8F1B29AEF3}" destId="{98152476-B53F-4ACA-8C45-7C5FB371BD66}" srcOrd="2" destOrd="0" presId="urn:microsoft.com/office/officeart/2005/8/layout/vProcess5"/>
    <dgm:cxn modelId="{FD5BD899-B9E2-45AB-8AA6-0CE0BAA31203}" type="presParOf" srcId="{3EA30B7B-218A-497E-A145-7B8F1B29AEF3}" destId="{8D8AE917-9D25-4ED4-B709-40922CCD317A}" srcOrd="3" destOrd="0" presId="urn:microsoft.com/office/officeart/2005/8/layout/vProcess5"/>
    <dgm:cxn modelId="{E2C20354-0256-46CE-837E-6902F7CE0EA0}" type="presParOf" srcId="{3EA30B7B-218A-497E-A145-7B8F1B29AEF3}" destId="{F0D4E524-780C-4381-8794-89CC190CC0C0}" srcOrd="4" destOrd="0" presId="urn:microsoft.com/office/officeart/2005/8/layout/vProcess5"/>
    <dgm:cxn modelId="{74EF6315-9AB2-4E2F-B7DC-0B5B3A3A00FD}" type="presParOf" srcId="{3EA30B7B-218A-497E-A145-7B8F1B29AEF3}" destId="{1D3FD314-1718-457D-90C0-8F43F45554B9}" srcOrd="5" destOrd="0" presId="urn:microsoft.com/office/officeart/2005/8/layout/vProcess5"/>
    <dgm:cxn modelId="{EA6C2468-4A1C-4A83-B2DF-3A3B219FB73A}" type="presParOf" srcId="{3EA30B7B-218A-497E-A145-7B8F1B29AEF3}" destId="{6EF1EA08-E6DA-4955-89E7-1BED0B65B259}" srcOrd="6" destOrd="0" presId="urn:microsoft.com/office/officeart/2005/8/layout/vProcess5"/>
    <dgm:cxn modelId="{8A329003-4C87-4236-992B-088A449248C6}" type="presParOf" srcId="{3EA30B7B-218A-497E-A145-7B8F1B29AEF3}" destId="{E6824080-7CBE-409D-AC42-85F8FC5BBA62}" srcOrd="7" destOrd="0" presId="urn:microsoft.com/office/officeart/2005/8/layout/vProcess5"/>
    <dgm:cxn modelId="{753C11E6-C29D-43C3-AECD-23218AEF8F21}" type="presParOf" srcId="{3EA30B7B-218A-497E-A145-7B8F1B29AEF3}" destId="{7FBF51BE-6E0C-4BDB-A87B-0A7A771083D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E911994-F10D-450A-B38A-17863F7DAD93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B684D0E-0017-431F-992B-5DBAA017596B}">
      <dgm:prSet/>
      <dgm:spPr/>
      <dgm:t>
        <a:bodyPr/>
        <a:lstStyle/>
        <a:p>
          <a:pPr rtl="0"/>
          <a:r>
            <a:rPr lang="en-US" dirty="0" smtClean="0"/>
            <a:t>PET passes significant UV radiation above 320 nm</a:t>
          </a:r>
          <a:endParaRPr lang="en-US" dirty="0"/>
        </a:p>
      </dgm:t>
    </dgm:pt>
    <dgm:pt modelId="{D5F4417E-E541-4B32-B45D-C984B5CE2957}" type="parTrans" cxnId="{F2AE99CB-A9E6-44D8-B904-D68E30242D11}">
      <dgm:prSet/>
      <dgm:spPr/>
      <dgm:t>
        <a:bodyPr/>
        <a:lstStyle/>
        <a:p>
          <a:endParaRPr lang="en-US"/>
        </a:p>
      </dgm:t>
    </dgm:pt>
    <dgm:pt modelId="{5E4BCA66-FCBA-4B65-AA60-AC7BF41CB65B}" type="sibTrans" cxnId="{F2AE99CB-A9E6-44D8-B904-D68E30242D11}">
      <dgm:prSet/>
      <dgm:spPr/>
      <dgm:t>
        <a:bodyPr/>
        <a:lstStyle/>
        <a:p>
          <a:endParaRPr lang="en-US"/>
        </a:p>
      </dgm:t>
    </dgm:pt>
    <dgm:pt modelId="{DF747CD0-4842-47B5-B67C-67EE97AE192A}">
      <dgm:prSet/>
      <dgm:spPr/>
      <dgm:t>
        <a:bodyPr/>
        <a:lstStyle/>
        <a:p>
          <a:pPr rtl="0"/>
          <a:r>
            <a:rPr lang="en-US" dirty="0" smtClean="0"/>
            <a:t>390 UV absorbers  filter virtually all UV radiation, while preserving bottle aesthetics</a:t>
          </a:r>
          <a:endParaRPr lang="en-US" dirty="0"/>
        </a:p>
      </dgm:t>
    </dgm:pt>
    <dgm:pt modelId="{DB30C342-6186-4F3C-9CC2-F3BAC6D498AA}" type="parTrans" cxnId="{E6F8A961-8C6A-4E11-9755-709A692CEA2A}">
      <dgm:prSet/>
      <dgm:spPr/>
      <dgm:t>
        <a:bodyPr/>
        <a:lstStyle/>
        <a:p>
          <a:endParaRPr lang="en-US"/>
        </a:p>
      </dgm:t>
    </dgm:pt>
    <dgm:pt modelId="{57208A23-8138-4A61-AD17-A8DF71E280EE}" type="sibTrans" cxnId="{E6F8A961-8C6A-4E11-9755-709A692CEA2A}">
      <dgm:prSet/>
      <dgm:spPr/>
      <dgm:t>
        <a:bodyPr/>
        <a:lstStyle/>
        <a:p>
          <a:endParaRPr lang="en-US"/>
        </a:p>
      </dgm:t>
    </dgm:pt>
    <dgm:pt modelId="{25C1D495-A368-44FF-98B2-0A92BE3DEE33}">
      <dgm:prSet/>
      <dgm:spPr/>
      <dgm:t>
        <a:bodyPr/>
        <a:lstStyle/>
        <a:p>
          <a:pPr rtl="0"/>
          <a:r>
            <a:rPr lang="en-US" dirty="0" smtClean="0"/>
            <a:t>Traditional UV absorbers offer protection up to 370, but still damaging above</a:t>
          </a:r>
          <a:endParaRPr lang="en-US" dirty="0"/>
        </a:p>
      </dgm:t>
    </dgm:pt>
    <dgm:pt modelId="{7F75BA82-1DE1-4EED-B59A-81F50BAC0F62}" type="parTrans" cxnId="{6886F59A-9168-4009-88BF-F8E58DC7F6BD}">
      <dgm:prSet/>
      <dgm:spPr/>
      <dgm:t>
        <a:bodyPr/>
        <a:lstStyle/>
        <a:p>
          <a:endParaRPr lang="ca-ES"/>
        </a:p>
      </dgm:t>
    </dgm:pt>
    <dgm:pt modelId="{03A1D61D-02C9-4E10-B9D0-E988671458EB}" type="sibTrans" cxnId="{6886F59A-9168-4009-88BF-F8E58DC7F6BD}">
      <dgm:prSet/>
      <dgm:spPr/>
      <dgm:t>
        <a:bodyPr/>
        <a:lstStyle/>
        <a:p>
          <a:endParaRPr lang="ca-ES"/>
        </a:p>
      </dgm:t>
    </dgm:pt>
    <dgm:pt modelId="{70652CA8-EDB2-4C26-BB63-CB7330F84773}" type="pres">
      <dgm:prSet presAssocID="{2E911994-F10D-450A-B38A-17863F7DAD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39C64F-DE56-4E90-931C-E6CAF6268D73}" type="pres">
      <dgm:prSet presAssocID="{BB684D0E-0017-431F-992B-5DBAA017596B}" presName="node" presStyleLbl="node1" presStyleIdx="0" presStyleCnt="3" custLinFactNeighborX="-73427" custLinFactNeighborY="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07718-C65B-482F-9035-FCDFC7C68968}" type="pres">
      <dgm:prSet presAssocID="{5E4BCA66-FCBA-4B65-AA60-AC7BF41CB65B}" presName="sibTrans" presStyleCnt="0"/>
      <dgm:spPr/>
      <dgm:t>
        <a:bodyPr/>
        <a:lstStyle/>
        <a:p>
          <a:endParaRPr lang="en-US"/>
        </a:p>
      </dgm:t>
    </dgm:pt>
    <dgm:pt modelId="{8A8A834C-C908-40DE-97EC-636A8207B0D4}" type="pres">
      <dgm:prSet presAssocID="{DF747CD0-4842-47B5-B67C-67EE97AE192A}" presName="node" presStyleLbl="node1" presStyleIdx="1" presStyleCnt="3" custLinFactNeighborX="91087" custLinFactNeighborY="1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49985-A9EF-4C46-A6A9-8DC6EC47BA55}" type="pres">
      <dgm:prSet presAssocID="{57208A23-8138-4A61-AD17-A8DF71E280EE}" presName="sibTrans" presStyleCnt="0"/>
      <dgm:spPr/>
    </dgm:pt>
    <dgm:pt modelId="{EC44D69C-C9B0-4B54-A588-C044C0CFC6CF}" type="pres">
      <dgm:prSet presAssocID="{25C1D495-A368-44FF-98B2-0A92BE3DEE33}" presName="node" presStyleLbl="node1" presStyleIdx="2" presStyleCnt="3" custLinFactX="-35911" custLinFactNeighborX="-100000" custLinFactNeighborY="122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9B4947DC-7935-427A-B43D-EEE649C04A13}" type="presOf" srcId="{2E911994-F10D-450A-B38A-17863F7DAD93}" destId="{70652CA8-EDB2-4C26-BB63-CB7330F84773}" srcOrd="0" destOrd="0" presId="urn:microsoft.com/office/officeart/2005/8/layout/default"/>
    <dgm:cxn modelId="{6886F59A-9168-4009-88BF-F8E58DC7F6BD}" srcId="{2E911994-F10D-450A-B38A-17863F7DAD93}" destId="{25C1D495-A368-44FF-98B2-0A92BE3DEE33}" srcOrd="2" destOrd="0" parTransId="{7F75BA82-1DE1-4EED-B59A-81F50BAC0F62}" sibTransId="{03A1D61D-02C9-4E10-B9D0-E988671458EB}"/>
    <dgm:cxn modelId="{F2AE99CB-A9E6-44D8-B904-D68E30242D11}" srcId="{2E911994-F10D-450A-B38A-17863F7DAD93}" destId="{BB684D0E-0017-431F-992B-5DBAA017596B}" srcOrd="0" destOrd="0" parTransId="{D5F4417E-E541-4B32-B45D-C984B5CE2957}" sibTransId="{5E4BCA66-FCBA-4B65-AA60-AC7BF41CB65B}"/>
    <dgm:cxn modelId="{E6F8A961-8C6A-4E11-9755-709A692CEA2A}" srcId="{2E911994-F10D-450A-B38A-17863F7DAD93}" destId="{DF747CD0-4842-47B5-B67C-67EE97AE192A}" srcOrd="1" destOrd="0" parTransId="{DB30C342-6186-4F3C-9CC2-F3BAC6D498AA}" sibTransId="{57208A23-8138-4A61-AD17-A8DF71E280EE}"/>
    <dgm:cxn modelId="{094CFA21-3C96-43C7-A55C-02D764BD4D62}" type="presOf" srcId="{BB684D0E-0017-431F-992B-5DBAA017596B}" destId="{9339C64F-DE56-4E90-931C-E6CAF6268D73}" srcOrd="0" destOrd="0" presId="urn:microsoft.com/office/officeart/2005/8/layout/default"/>
    <dgm:cxn modelId="{F860BB60-3F9F-4D18-8FF3-72FB6520C200}" type="presOf" srcId="{DF747CD0-4842-47B5-B67C-67EE97AE192A}" destId="{8A8A834C-C908-40DE-97EC-636A8207B0D4}" srcOrd="0" destOrd="0" presId="urn:microsoft.com/office/officeart/2005/8/layout/default"/>
    <dgm:cxn modelId="{E0EE3873-0E30-441F-A075-ECCF06D8B971}" type="presOf" srcId="{25C1D495-A368-44FF-98B2-0A92BE3DEE33}" destId="{EC44D69C-C9B0-4B54-A588-C044C0CFC6CF}" srcOrd="0" destOrd="0" presId="urn:microsoft.com/office/officeart/2005/8/layout/default"/>
    <dgm:cxn modelId="{C4718865-AB41-437E-9FA4-D44AA5C2FDC0}" type="presParOf" srcId="{70652CA8-EDB2-4C26-BB63-CB7330F84773}" destId="{9339C64F-DE56-4E90-931C-E6CAF6268D73}" srcOrd="0" destOrd="0" presId="urn:microsoft.com/office/officeart/2005/8/layout/default"/>
    <dgm:cxn modelId="{0C4C8696-8456-4AB6-9CB9-28B73E020193}" type="presParOf" srcId="{70652CA8-EDB2-4C26-BB63-CB7330F84773}" destId="{0F107718-C65B-482F-9035-FCDFC7C68968}" srcOrd="1" destOrd="0" presId="urn:microsoft.com/office/officeart/2005/8/layout/default"/>
    <dgm:cxn modelId="{45132C0F-E7B0-466C-8FA9-158EECC76F05}" type="presParOf" srcId="{70652CA8-EDB2-4C26-BB63-CB7330F84773}" destId="{8A8A834C-C908-40DE-97EC-636A8207B0D4}" srcOrd="2" destOrd="0" presId="urn:microsoft.com/office/officeart/2005/8/layout/default"/>
    <dgm:cxn modelId="{F3A9EE1D-EF67-4176-AD04-1945DB207D39}" type="presParOf" srcId="{70652CA8-EDB2-4C26-BB63-CB7330F84773}" destId="{71E49985-A9EF-4C46-A6A9-8DC6EC47BA55}" srcOrd="3" destOrd="0" presId="urn:microsoft.com/office/officeart/2005/8/layout/default"/>
    <dgm:cxn modelId="{659F31F8-85EE-46DD-9331-04F85418D494}" type="presParOf" srcId="{70652CA8-EDB2-4C26-BB63-CB7330F84773}" destId="{EC44D69C-C9B0-4B54-A588-C044C0CFC6C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92ED751-DBDF-438A-97CE-17B1658AF3B2}" type="doc">
      <dgm:prSet loTypeId="urn:microsoft.com/office/officeart/2005/8/layout/default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4F7BBE6-3DDD-460E-A1FE-9DA2B11A3A9D}">
      <dgm:prSet/>
      <dgm:spPr/>
      <dgm:t>
        <a:bodyPr/>
        <a:lstStyle/>
        <a:p>
          <a:pPr rtl="0"/>
          <a:r>
            <a:rPr lang="en-US" dirty="0" smtClean="0"/>
            <a:t>Protecting content from harmful UV light</a:t>
          </a:r>
          <a:endParaRPr lang="en-US" dirty="0"/>
        </a:p>
      </dgm:t>
    </dgm:pt>
    <dgm:pt modelId="{F46A34F8-2E7C-4732-907E-7A1B3051412E}" type="parTrans" cxnId="{24FFE7CC-D9A0-470E-A85C-0D0FF6537231}">
      <dgm:prSet/>
      <dgm:spPr/>
      <dgm:t>
        <a:bodyPr/>
        <a:lstStyle/>
        <a:p>
          <a:endParaRPr lang="en-US"/>
        </a:p>
      </dgm:t>
    </dgm:pt>
    <dgm:pt modelId="{D0AAC2FC-AE9F-4DD0-90F7-6C615075AAC9}" type="sibTrans" cxnId="{24FFE7CC-D9A0-470E-A85C-0D0FF6537231}">
      <dgm:prSet/>
      <dgm:spPr/>
      <dgm:t>
        <a:bodyPr/>
        <a:lstStyle/>
        <a:p>
          <a:endParaRPr lang="en-US"/>
        </a:p>
      </dgm:t>
    </dgm:pt>
    <dgm:pt modelId="{D289408F-73A9-4384-AAEC-DB7D94A8499A}">
      <dgm:prSet/>
      <dgm:spPr/>
      <dgm:t>
        <a:bodyPr/>
        <a:lstStyle/>
        <a:p>
          <a:pPr rtl="0"/>
          <a:r>
            <a:rPr lang="en-US" dirty="0" smtClean="0"/>
            <a:t>Allowing extended shelf life</a:t>
          </a:r>
          <a:endParaRPr lang="en-US" dirty="0"/>
        </a:p>
      </dgm:t>
    </dgm:pt>
    <dgm:pt modelId="{2D5956F1-2362-4FFC-A9D6-CEFE458E414A}" type="parTrans" cxnId="{EEA4ADD7-2E45-40DD-88A7-5EAA0F6F1C01}">
      <dgm:prSet/>
      <dgm:spPr/>
      <dgm:t>
        <a:bodyPr/>
        <a:lstStyle/>
        <a:p>
          <a:endParaRPr lang="en-US"/>
        </a:p>
      </dgm:t>
    </dgm:pt>
    <dgm:pt modelId="{3A627D26-5D53-47E8-A88D-54FCA6D7C1A9}" type="sibTrans" cxnId="{EEA4ADD7-2E45-40DD-88A7-5EAA0F6F1C01}">
      <dgm:prSet/>
      <dgm:spPr/>
      <dgm:t>
        <a:bodyPr/>
        <a:lstStyle/>
        <a:p>
          <a:endParaRPr lang="en-US"/>
        </a:p>
      </dgm:t>
    </dgm:pt>
    <dgm:pt modelId="{A3AD255A-7CEC-4DB4-BDE3-ACE9EDDEA870}">
      <dgm:prSet/>
      <dgm:spPr/>
      <dgm:t>
        <a:bodyPr/>
        <a:lstStyle/>
        <a:p>
          <a:pPr rtl="0"/>
          <a:r>
            <a:rPr lang="en-US" dirty="0" smtClean="0"/>
            <a:t>Ensuring consistent  brand image</a:t>
          </a:r>
          <a:endParaRPr lang="en-US" dirty="0"/>
        </a:p>
      </dgm:t>
    </dgm:pt>
    <dgm:pt modelId="{97A929B8-36C0-4112-B133-E4278C590ECB}" type="parTrans" cxnId="{4AEAFF46-3281-4B26-ADD9-5143F9E8AD46}">
      <dgm:prSet/>
      <dgm:spPr/>
      <dgm:t>
        <a:bodyPr/>
        <a:lstStyle/>
        <a:p>
          <a:endParaRPr lang="en-US"/>
        </a:p>
      </dgm:t>
    </dgm:pt>
    <dgm:pt modelId="{DBF17001-A1EE-4D3E-8D4E-E2C560319E8F}" type="sibTrans" cxnId="{4AEAFF46-3281-4B26-ADD9-5143F9E8AD46}">
      <dgm:prSet/>
      <dgm:spPr/>
      <dgm:t>
        <a:bodyPr/>
        <a:lstStyle/>
        <a:p>
          <a:endParaRPr lang="en-US"/>
        </a:p>
      </dgm:t>
    </dgm:pt>
    <dgm:pt modelId="{DD775239-4652-4415-B20B-41AF77586759}">
      <dgm:prSet/>
      <dgm:spPr/>
      <dgm:t>
        <a:bodyPr/>
        <a:lstStyle/>
        <a:p>
          <a:pPr rtl="0"/>
          <a:r>
            <a:rPr lang="en-US" dirty="0" smtClean="0"/>
            <a:t>Reducing formulation complexity</a:t>
          </a:r>
          <a:endParaRPr lang="en-US" dirty="0"/>
        </a:p>
      </dgm:t>
    </dgm:pt>
    <dgm:pt modelId="{A335D9BC-4777-4730-8A81-D422C29D1032}" type="parTrans" cxnId="{D1B3ECD6-1D01-4EF7-A15A-7FA86DF869F0}">
      <dgm:prSet/>
      <dgm:spPr/>
      <dgm:t>
        <a:bodyPr/>
        <a:lstStyle/>
        <a:p>
          <a:endParaRPr lang="en-US"/>
        </a:p>
      </dgm:t>
    </dgm:pt>
    <dgm:pt modelId="{EC94A3B9-8ABA-4EE0-9616-7EA9CC19BF3B}" type="sibTrans" cxnId="{D1B3ECD6-1D01-4EF7-A15A-7FA86DF869F0}">
      <dgm:prSet/>
      <dgm:spPr/>
      <dgm:t>
        <a:bodyPr/>
        <a:lstStyle/>
        <a:p>
          <a:endParaRPr lang="en-US"/>
        </a:p>
      </dgm:t>
    </dgm:pt>
    <dgm:pt modelId="{75CE9D13-D185-42C4-BB15-127B4115F425}" type="pres">
      <dgm:prSet presAssocID="{A92ED751-DBDF-438A-97CE-17B1658AF3B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16611-6746-42D0-8847-067729D9DA4B}" type="pres">
      <dgm:prSet presAssocID="{B4F7BBE6-3DDD-460E-A1FE-9DA2B11A3A9D}" presName="node" presStyleLbl="node1" presStyleIdx="0" presStyleCnt="4" custLinFactNeighborY="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E57A0-5007-471F-92C7-7C4A19C18D85}" type="pres">
      <dgm:prSet presAssocID="{D0AAC2FC-AE9F-4DD0-90F7-6C615075AAC9}" presName="sibTrans" presStyleCnt="0"/>
      <dgm:spPr/>
      <dgm:t>
        <a:bodyPr/>
        <a:lstStyle/>
        <a:p>
          <a:endParaRPr lang="en-US"/>
        </a:p>
      </dgm:t>
    </dgm:pt>
    <dgm:pt modelId="{D749B0CD-4C85-4344-931D-F63EC5B7BBBF}" type="pres">
      <dgm:prSet presAssocID="{D289408F-73A9-4384-AAEC-DB7D94A8499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331A1-6F62-4265-B3EF-6B2C0BAAD3CC}" type="pres">
      <dgm:prSet presAssocID="{3A627D26-5D53-47E8-A88D-54FCA6D7C1A9}" presName="sibTrans" presStyleCnt="0"/>
      <dgm:spPr/>
      <dgm:t>
        <a:bodyPr/>
        <a:lstStyle/>
        <a:p>
          <a:endParaRPr lang="en-US"/>
        </a:p>
      </dgm:t>
    </dgm:pt>
    <dgm:pt modelId="{A19AE1F6-32E1-4CF0-84DC-D5EDC06A1DB4}" type="pres">
      <dgm:prSet presAssocID="{A3AD255A-7CEC-4DB4-BDE3-ACE9EDDEA87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F0224-9367-4149-A680-71E6E4AF48E6}" type="pres">
      <dgm:prSet presAssocID="{DBF17001-A1EE-4D3E-8D4E-E2C560319E8F}" presName="sibTrans" presStyleCnt="0"/>
      <dgm:spPr/>
      <dgm:t>
        <a:bodyPr/>
        <a:lstStyle/>
        <a:p>
          <a:endParaRPr lang="en-US"/>
        </a:p>
      </dgm:t>
    </dgm:pt>
    <dgm:pt modelId="{92CE3859-126E-4994-A427-2DF335F829C2}" type="pres">
      <dgm:prSet presAssocID="{DD775239-4652-4415-B20B-41AF7758675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77E8CF-6ED1-4D2F-B88E-43E78C5946E0}" type="presOf" srcId="{A92ED751-DBDF-438A-97CE-17B1658AF3B2}" destId="{75CE9D13-D185-42C4-BB15-127B4115F425}" srcOrd="0" destOrd="0" presId="urn:microsoft.com/office/officeart/2005/8/layout/default"/>
    <dgm:cxn modelId="{EEA4ADD7-2E45-40DD-88A7-5EAA0F6F1C01}" srcId="{A92ED751-DBDF-438A-97CE-17B1658AF3B2}" destId="{D289408F-73A9-4384-AAEC-DB7D94A8499A}" srcOrd="1" destOrd="0" parTransId="{2D5956F1-2362-4FFC-A9D6-CEFE458E414A}" sibTransId="{3A627D26-5D53-47E8-A88D-54FCA6D7C1A9}"/>
    <dgm:cxn modelId="{D1B3ECD6-1D01-4EF7-A15A-7FA86DF869F0}" srcId="{A92ED751-DBDF-438A-97CE-17B1658AF3B2}" destId="{DD775239-4652-4415-B20B-41AF77586759}" srcOrd="3" destOrd="0" parTransId="{A335D9BC-4777-4730-8A81-D422C29D1032}" sibTransId="{EC94A3B9-8ABA-4EE0-9616-7EA9CC19BF3B}"/>
    <dgm:cxn modelId="{4AEAFF46-3281-4B26-ADD9-5143F9E8AD46}" srcId="{A92ED751-DBDF-438A-97CE-17B1658AF3B2}" destId="{A3AD255A-7CEC-4DB4-BDE3-ACE9EDDEA870}" srcOrd="2" destOrd="0" parTransId="{97A929B8-36C0-4112-B133-E4278C590ECB}" sibTransId="{DBF17001-A1EE-4D3E-8D4E-E2C560319E8F}"/>
    <dgm:cxn modelId="{1224D11A-DEC0-471C-AF7E-56863EA65F44}" type="presOf" srcId="{D289408F-73A9-4384-AAEC-DB7D94A8499A}" destId="{D749B0CD-4C85-4344-931D-F63EC5B7BBBF}" srcOrd="0" destOrd="0" presId="urn:microsoft.com/office/officeart/2005/8/layout/default"/>
    <dgm:cxn modelId="{4B240D54-8FC4-4BEC-8995-30DA14CF9183}" type="presOf" srcId="{A3AD255A-7CEC-4DB4-BDE3-ACE9EDDEA870}" destId="{A19AE1F6-32E1-4CF0-84DC-D5EDC06A1DB4}" srcOrd="0" destOrd="0" presId="urn:microsoft.com/office/officeart/2005/8/layout/default"/>
    <dgm:cxn modelId="{CDB550C5-76B1-460C-8F81-CEB44717A768}" type="presOf" srcId="{B4F7BBE6-3DDD-460E-A1FE-9DA2B11A3A9D}" destId="{E4316611-6746-42D0-8847-067729D9DA4B}" srcOrd="0" destOrd="0" presId="urn:microsoft.com/office/officeart/2005/8/layout/default"/>
    <dgm:cxn modelId="{24FFE7CC-D9A0-470E-A85C-0D0FF6537231}" srcId="{A92ED751-DBDF-438A-97CE-17B1658AF3B2}" destId="{B4F7BBE6-3DDD-460E-A1FE-9DA2B11A3A9D}" srcOrd="0" destOrd="0" parTransId="{F46A34F8-2E7C-4732-907E-7A1B3051412E}" sibTransId="{D0AAC2FC-AE9F-4DD0-90F7-6C615075AAC9}"/>
    <dgm:cxn modelId="{519ADB1D-32BD-467B-A338-CDF6D7DABCEB}" type="presOf" srcId="{DD775239-4652-4415-B20B-41AF77586759}" destId="{92CE3859-126E-4994-A427-2DF335F829C2}" srcOrd="0" destOrd="0" presId="urn:microsoft.com/office/officeart/2005/8/layout/default"/>
    <dgm:cxn modelId="{5FCD5D04-64E1-48F9-8B3E-67B66A4B3724}" type="presParOf" srcId="{75CE9D13-D185-42C4-BB15-127B4115F425}" destId="{E4316611-6746-42D0-8847-067729D9DA4B}" srcOrd="0" destOrd="0" presId="urn:microsoft.com/office/officeart/2005/8/layout/default"/>
    <dgm:cxn modelId="{9961799D-2CCC-4E75-AE0B-EF47065AABED}" type="presParOf" srcId="{75CE9D13-D185-42C4-BB15-127B4115F425}" destId="{BD2E57A0-5007-471F-92C7-7C4A19C18D85}" srcOrd="1" destOrd="0" presId="urn:microsoft.com/office/officeart/2005/8/layout/default"/>
    <dgm:cxn modelId="{486F1EDF-C7AE-4F99-BB69-C0D9F074E774}" type="presParOf" srcId="{75CE9D13-D185-42C4-BB15-127B4115F425}" destId="{D749B0CD-4C85-4344-931D-F63EC5B7BBBF}" srcOrd="2" destOrd="0" presId="urn:microsoft.com/office/officeart/2005/8/layout/default"/>
    <dgm:cxn modelId="{6F0BCA43-44F1-4E69-936D-4C5612954F14}" type="presParOf" srcId="{75CE9D13-D185-42C4-BB15-127B4115F425}" destId="{C73331A1-6F62-4265-B3EF-6B2C0BAAD3CC}" srcOrd="3" destOrd="0" presId="urn:microsoft.com/office/officeart/2005/8/layout/default"/>
    <dgm:cxn modelId="{FE2D20F0-48BB-4597-A242-F01D31D24CD3}" type="presParOf" srcId="{75CE9D13-D185-42C4-BB15-127B4115F425}" destId="{A19AE1F6-32E1-4CF0-84DC-D5EDC06A1DB4}" srcOrd="4" destOrd="0" presId="urn:microsoft.com/office/officeart/2005/8/layout/default"/>
    <dgm:cxn modelId="{13C22F87-A507-4D6B-90EB-C06D8857963B}" type="presParOf" srcId="{75CE9D13-D185-42C4-BB15-127B4115F425}" destId="{1E7F0224-9367-4149-A680-71E6E4AF48E6}" srcOrd="5" destOrd="0" presId="urn:microsoft.com/office/officeart/2005/8/layout/default"/>
    <dgm:cxn modelId="{E1B40A95-C556-4F70-A496-582F95037B00}" type="presParOf" srcId="{75CE9D13-D185-42C4-BB15-127B4115F425}" destId="{92CE3859-126E-4994-A427-2DF335F829C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53AB17-0FF3-4F1C-8E3E-37952A071D68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0D7F89A-F9C2-4806-BF0B-37B0F54E47CE}">
      <dgm:prSet/>
      <dgm:spPr/>
      <dgm:t>
        <a:bodyPr/>
        <a:lstStyle/>
        <a:p>
          <a:pPr rtl="0"/>
          <a:r>
            <a:rPr lang="nl-BE" dirty="0" smtClean="0">
              <a:solidFill>
                <a:srgbClr val="00B0F0"/>
              </a:solidFill>
            </a:rPr>
            <a:t>NX™ UltraClear PP in thermoformed applications</a:t>
          </a:r>
          <a:endParaRPr lang="en-US" dirty="0">
            <a:solidFill>
              <a:srgbClr val="00B0F0"/>
            </a:solidFill>
          </a:endParaRPr>
        </a:p>
      </dgm:t>
      <dgm:extLst/>
    </dgm:pt>
    <dgm:pt modelId="{B0FAB4A6-1697-4037-B566-2323ACB4E03F}" type="parTrans" cxnId="{258E7EB5-5D95-4561-9590-F9B6CF08F801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A197C5A2-0FB4-4DEB-B7E2-096D2C6E56AF}" type="sibTrans" cxnId="{258E7EB5-5D95-4561-9590-F9B6CF08F801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87CADE73-F257-4789-9B5B-142E027E3BC1}">
      <dgm:prSet/>
      <dgm:spPr/>
      <dgm:t>
        <a:bodyPr/>
        <a:lstStyle/>
        <a:p>
          <a:pPr rtl="0"/>
          <a:r>
            <a:rPr lang="nl-BE" dirty="0" smtClean="0">
              <a:solidFill>
                <a:schemeClr val="bg1">
                  <a:lumMod val="95000"/>
                </a:schemeClr>
              </a:solidFill>
            </a:rPr>
            <a:t>NX™ UltraClear PP in blow molded applications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  <dgm:extLst/>
    </dgm:pt>
    <dgm:pt modelId="{57420496-90FA-47CE-921E-7D5EF1CA506A}" type="parTrans" cxnId="{3C96F6F8-AFB8-4A75-88DF-25D4815992A2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EC071FC0-2239-4AAB-A485-CFACA026DEBE}" type="sibTrans" cxnId="{3C96F6F8-AFB8-4A75-88DF-25D4815992A2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D99E532C-25AB-41B2-8BE5-2ED86F72B6AA}">
      <dgm:prSet/>
      <dgm:spPr/>
      <dgm:t>
        <a:bodyPr/>
        <a:lstStyle/>
        <a:p>
          <a:pPr rtl="0"/>
          <a:r>
            <a:rPr lang="nl-BE" dirty="0" smtClean="0">
              <a:solidFill>
                <a:schemeClr val="bg1">
                  <a:lumMod val="95000"/>
                </a:schemeClr>
              </a:solidFill>
            </a:rPr>
            <a:t>NX™ UltraClear PP in injection molded applications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  <dgm:extLst/>
    </dgm:pt>
    <dgm:pt modelId="{308DE498-7C8F-457E-95B1-922A44DC069C}" type="parTrans" cxnId="{F84801CF-376F-45B4-9228-AC125BFF8003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8B8D541A-2D36-48B0-896E-BACAA9C47E83}" type="sibTrans" cxnId="{F84801CF-376F-45B4-9228-AC125BFF8003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7D435D3F-415B-4501-8DAC-9E8288EF78E1}">
      <dgm:prSet/>
      <dgm:spPr/>
      <dgm:t>
        <a:bodyPr/>
        <a:lstStyle/>
        <a:p>
          <a:pPr rtl="0"/>
          <a:r>
            <a:rPr lang="en-US" dirty="0" err="1" smtClean="0">
              <a:solidFill>
                <a:schemeClr val="bg1">
                  <a:lumMod val="95000"/>
                </a:schemeClr>
              </a:solidFill>
            </a:rPr>
            <a:t>Millad</a:t>
          </a:r>
          <a:r>
            <a:rPr lang="en-US" baseline="30000" dirty="0" smtClean="0">
              <a:solidFill>
                <a:schemeClr val="bg1">
                  <a:lumMod val="95000"/>
                </a:schemeClr>
              </a:solidFill>
            </a:rPr>
            <a:t>®</a:t>
          </a:r>
          <a:r>
            <a:rPr lang="en-US" dirty="0" smtClean="0">
              <a:solidFill>
                <a:schemeClr val="bg1">
                  <a:lumMod val="95000"/>
                </a:schemeClr>
              </a:solidFill>
            </a:rPr>
            <a:t> NX™ 8000 - Bringing clarity to products worldwide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  <dgm:extLst/>
    </dgm:pt>
    <dgm:pt modelId="{CDAB55B7-0BDA-4C50-ADF5-63CCD6A69953}" type="parTrans" cxnId="{E7E709B9-282E-47E0-85A7-D3F4253E8027}">
      <dgm:prSet/>
      <dgm:spPr/>
      <dgm:t>
        <a:bodyPr/>
        <a:lstStyle/>
        <a:p>
          <a:endParaRPr lang="en-US"/>
        </a:p>
      </dgm:t>
    </dgm:pt>
    <dgm:pt modelId="{772A7076-2D3C-4142-ACDD-7CF923D45C51}" type="sibTrans" cxnId="{E7E709B9-282E-47E0-85A7-D3F4253E8027}">
      <dgm:prSet/>
      <dgm:spPr/>
      <dgm:t>
        <a:bodyPr/>
        <a:lstStyle/>
        <a:p>
          <a:endParaRPr lang="en-US"/>
        </a:p>
      </dgm:t>
    </dgm:pt>
    <dgm:pt modelId="{96D06924-DE69-4CCC-A766-E6192B50C164}" type="pres">
      <dgm:prSet presAssocID="{8C53AB17-0FF3-4F1C-8E3E-37952A071D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E95EA7-7903-4E30-B958-61DC8D8F4C83}" type="pres">
      <dgm:prSet presAssocID="{10D7F89A-F9C2-4806-BF0B-37B0F54E47C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120D4-6BD0-4968-9D3D-950344467A10}" type="pres">
      <dgm:prSet presAssocID="{A197C5A2-0FB4-4DEB-B7E2-096D2C6E56AF}" presName="spacer" presStyleCnt="0"/>
      <dgm:spPr/>
    </dgm:pt>
    <dgm:pt modelId="{645D9A14-F602-4A36-B3A2-C813953F0F22}" type="pres">
      <dgm:prSet presAssocID="{87CADE73-F257-4789-9B5B-142E027E3BC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BD81A-00A1-4FAA-9359-11B1BCA9A881}" type="pres">
      <dgm:prSet presAssocID="{EC071FC0-2239-4AAB-A485-CFACA026DEBE}" presName="spacer" presStyleCnt="0"/>
      <dgm:spPr/>
    </dgm:pt>
    <dgm:pt modelId="{D9CCCD5A-15FA-4355-8857-484576703074}" type="pres">
      <dgm:prSet presAssocID="{D99E532C-25AB-41B2-8BE5-2ED86F72B6A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1D9C8-BEF4-4CAB-97A4-E7BDE7A08C16}" type="pres">
      <dgm:prSet presAssocID="{8B8D541A-2D36-48B0-896E-BACAA9C47E83}" presName="spacer" presStyleCnt="0"/>
      <dgm:spPr/>
    </dgm:pt>
    <dgm:pt modelId="{40FB24D7-FB59-4B89-9F9B-32C5910E17E3}" type="pres">
      <dgm:prSet presAssocID="{7D435D3F-415B-4501-8DAC-9E8288EF78E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B300DE-1793-433F-93FF-19101F2C599C}" type="presOf" srcId="{D99E532C-25AB-41B2-8BE5-2ED86F72B6AA}" destId="{D9CCCD5A-15FA-4355-8857-484576703074}" srcOrd="0" destOrd="0" presId="urn:microsoft.com/office/officeart/2005/8/layout/vList2"/>
    <dgm:cxn modelId="{3C96F6F8-AFB8-4A75-88DF-25D4815992A2}" srcId="{8C53AB17-0FF3-4F1C-8E3E-37952A071D68}" destId="{87CADE73-F257-4789-9B5B-142E027E3BC1}" srcOrd="1" destOrd="0" parTransId="{57420496-90FA-47CE-921E-7D5EF1CA506A}" sibTransId="{EC071FC0-2239-4AAB-A485-CFACA026DEBE}"/>
    <dgm:cxn modelId="{B364155B-881E-41E2-90DC-1AAEC716E82C}" type="presOf" srcId="{7D435D3F-415B-4501-8DAC-9E8288EF78E1}" destId="{40FB24D7-FB59-4B89-9F9B-32C5910E17E3}" srcOrd="0" destOrd="0" presId="urn:microsoft.com/office/officeart/2005/8/layout/vList2"/>
    <dgm:cxn modelId="{74F1EB10-1704-4563-B0C8-69C677C6549E}" type="presOf" srcId="{87CADE73-F257-4789-9B5B-142E027E3BC1}" destId="{645D9A14-F602-4A36-B3A2-C813953F0F22}" srcOrd="0" destOrd="0" presId="urn:microsoft.com/office/officeart/2005/8/layout/vList2"/>
    <dgm:cxn modelId="{F84801CF-376F-45B4-9228-AC125BFF8003}" srcId="{8C53AB17-0FF3-4F1C-8E3E-37952A071D68}" destId="{D99E532C-25AB-41B2-8BE5-2ED86F72B6AA}" srcOrd="2" destOrd="0" parTransId="{308DE498-7C8F-457E-95B1-922A44DC069C}" sibTransId="{8B8D541A-2D36-48B0-896E-BACAA9C47E83}"/>
    <dgm:cxn modelId="{F2E79146-497B-4ADF-9D66-2CCC26A78617}" type="presOf" srcId="{8C53AB17-0FF3-4F1C-8E3E-37952A071D68}" destId="{96D06924-DE69-4CCC-A766-E6192B50C164}" srcOrd="0" destOrd="0" presId="urn:microsoft.com/office/officeart/2005/8/layout/vList2"/>
    <dgm:cxn modelId="{E7E709B9-282E-47E0-85A7-D3F4253E8027}" srcId="{8C53AB17-0FF3-4F1C-8E3E-37952A071D68}" destId="{7D435D3F-415B-4501-8DAC-9E8288EF78E1}" srcOrd="3" destOrd="0" parTransId="{CDAB55B7-0BDA-4C50-ADF5-63CCD6A69953}" sibTransId="{772A7076-2D3C-4142-ACDD-7CF923D45C51}"/>
    <dgm:cxn modelId="{258E7EB5-5D95-4561-9590-F9B6CF08F801}" srcId="{8C53AB17-0FF3-4F1C-8E3E-37952A071D68}" destId="{10D7F89A-F9C2-4806-BF0B-37B0F54E47CE}" srcOrd="0" destOrd="0" parTransId="{B0FAB4A6-1697-4037-B566-2323ACB4E03F}" sibTransId="{A197C5A2-0FB4-4DEB-B7E2-096D2C6E56AF}"/>
    <dgm:cxn modelId="{C784C8A1-9640-4049-9C03-4D03C337BBDB}" type="presOf" srcId="{10D7F89A-F9C2-4806-BF0B-37B0F54E47CE}" destId="{C6E95EA7-7903-4E30-B958-61DC8D8F4C83}" srcOrd="0" destOrd="0" presId="urn:microsoft.com/office/officeart/2005/8/layout/vList2"/>
    <dgm:cxn modelId="{DEF00259-1918-45E4-AD0A-12D17C504694}" type="presParOf" srcId="{96D06924-DE69-4CCC-A766-E6192B50C164}" destId="{C6E95EA7-7903-4E30-B958-61DC8D8F4C83}" srcOrd="0" destOrd="0" presId="urn:microsoft.com/office/officeart/2005/8/layout/vList2"/>
    <dgm:cxn modelId="{0AF008F5-B406-434C-ABDF-A89716F82AD7}" type="presParOf" srcId="{96D06924-DE69-4CCC-A766-E6192B50C164}" destId="{004120D4-6BD0-4968-9D3D-950344467A10}" srcOrd="1" destOrd="0" presId="urn:microsoft.com/office/officeart/2005/8/layout/vList2"/>
    <dgm:cxn modelId="{9125697D-39FC-4FD3-AA4B-83FBCDD22046}" type="presParOf" srcId="{96D06924-DE69-4CCC-A766-E6192B50C164}" destId="{645D9A14-F602-4A36-B3A2-C813953F0F22}" srcOrd="2" destOrd="0" presId="urn:microsoft.com/office/officeart/2005/8/layout/vList2"/>
    <dgm:cxn modelId="{E9FE441A-8A17-4605-AA1D-AC9F0F56AF60}" type="presParOf" srcId="{96D06924-DE69-4CCC-A766-E6192B50C164}" destId="{D93BD81A-00A1-4FAA-9359-11B1BCA9A881}" srcOrd="3" destOrd="0" presId="urn:microsoft.com/office/officeart/2005/8/layout/vList2"/>
    <dgm:cxn modelId="{6DF9990A-444D-4E08-AF75-208176E8D9A9}" type="presParOf" srcId="{96D06924-DE69-4CCC-A766-E6192B50C164}" destId="{D9CCCD5A-15FA-4355-8857-484576703074}" srcOrd="4" destOrd="0" presId="urn:microsoft.com/office/officeart/2005/8/layout/vList2"/>
    <dgm:cxn modelId="{2F37AE61-085F-43AE-9550-0ABCDD25C1B0}" type="presParOf" srcId="{96D06924-DE69-4CCC-A766-E6192B50C164}" destId="{1CD1D9C8-BEF4-4CAB-97A4-E7BDE7A08C16}" srcOrd="5" destOrd="0" presId="urn:microsoft.com/office/officeart/2005/8/layout/vList2"/>
    <dgm:cxn modelId="{59CDB12F-F32C-4C71-A007-FBE9CD87CA2B}" type="presParOf" srcId="{96D06924-DE69-4CCC-A766-E6192B50C164}" destId="{40FB24D7-FB59-4B89-9F9B-32C5910E17E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3EC17B-C453-467B-BF86-C992F7E905ED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42699EF-CDA0-425E-A454-8A7C1FBBAAB7}">
      <dgm:prSet phldrT="[Text]"/>
      <dgm:spPr/>
      <dgm:t>
        <a:bodyPr/>
        <a:lstStyle/>
        <a:p>
          <a:pPr rtl="0"/>
          <a:r>
            <a:rPr lang="en-US" u="none" strike="noStrike" dirty="0" smtClean="0">
              <a:effectLst/>
            </a:rPr>
            <a:t>1 million PET Trays</a:t>
          </a:r>
          <a:endParaRPr lang="en-US" dirty="0"/>
        </a:p>
      </dgm:t>
    </dgm:pt>
    <dgm:pt modelId="{B3AD20B5-6F0F-4246-89E3-CD949CFBF7CB}" type="parTrans" cxnId="{05D0D192-DCF1-4239-B997-1C04E4471672}">
      <dgm:prSet/>
      <dgm:spPr/>
      <dgm:t>
        <a:bodyPr/>
        <a:lstStyle/>
        <a:p>
          <a:endParaRPr lang="en-US"/>
        </a:p>
      </dgm:t>
    </dgm:pt>
    <dgm:pt modelId="{3861BC72-24BA-4B86-96D8-6648043570AB}" type="sibTrans" cxnId="{05D0D192-DCF1-4239-B997-1C04E4471672}">
      <dgm:prSet/>
      <dgm:spPr/>
      <dgm:t>
        <a:bodyPr/>
        <a:lstStyle/>
        <a:p>
          <a:endParaRPr lang="en-US"/>
        </a:p>
      </dgm:t>
    </dgm:pt>
    <dgm:pt modelId="{BA86EA56-C8F8-4ABA-9247-26E11C3C3346}">
      <dgm:prSet phldrT="[Text]"/>
      <dgm:spPr/>
      <dgm:t>
        <a:bodyPr/>
        <a:lstStyle/>
        <a:p>
          <a:pPr rtl="0"/>
          <a:r>
            <a:rPr lang="nl-BE" dirty="0" err="1" smtClean="0"/>
            <a:t>Weight</a:t>
          </a:r>
          <a:r>
            <a:rPr lang="nl-BE" dirty="0" smtClean="0"/>
            <a:t>  17,4 Ton</a:t>
          </a:r>
        </a:p>
      </dgm:t>
    </dgm:pt>
    <dgm:pt modelId="{1AFB1AE6-BD7D-4377-B213-D1B9D83ED871}" type="parTrans" cxnId="{310093FA-B2F9-4696-84DB-9FFB9C235199}">
      <dgm:prSet/>
      <dgm:spPr/>
      <dgm:t>
        <a:bodyPr/>
        <a:lstStyle/>
        <a:p>
          <a:endParaRPr lang="en-US"/>
        </a:p>
      </dgm:t>
    </dgm:pt>
    <dgm:pt modelId="{B7BD2050-533B-4530-B24C-EEEE8A80F8F8}" type="sibTrans" cxnId="{310093FA-B2F9-4696-84DB-9FFB9C235199}">
      <dgm:prSet/>
      <dgm:spPr/>
      <dgm:t>
        <a:bodyPr/>
        <a:lstStyle/>
        <a:p>
          <a:endParaRPr lang="en-US"/>
        </a:p>
      </dgm:t>
    </dgm:pt>
    <dgm:pt modelId="{0FC3B83B-79BE-47EB-8FD9-32CE322F4D1C}">
      <dgm:prSet phldrT="[Text]"/>
      <dgm:spPr/>
      <dgm:t>
        <a:bodyPr/>
        <a:lstStyle/>
        <a:p>
          <a:pPr rtl="0"/>
          <a:r>
            <a:rPr lang="nl-BE" dirty="0" smtClean="0"/>
            <a:t>1 </a:t>
          </a:r>
          <a:r>
            <a:rPr lang="nl-BE" dirty="0" err="1" smtClean="0"/>
            <a:t>million</a:t>
          </a:r>
          <a:r>
            <a:rPr lang="nl-BE" dirty="0" smtClean="0"/>
            <a:t> Ultra </a:t>
          </a:r>
          <a:r>
            <a:rPr lang="nl-BE" dirty="0" err="1" smtClean="0"/>
            <a:t>Clear</a:t>
          </a:r>
          <a:r>
            <a:rPr lang="nl-BE" dirty="0" smtClean="0"/>
            <a:t> PP </a:t>
          </a:r>
          <a:r>
            <a:rPr lang="nl-BE" dirty="0" err="1" smtClean="0"/>
            <a:t>Trays</a:t>
          </a:r>
          <a:r>
            <a:rPr lang="nl-BE" dirty="0" smtClean="0"/>
            <a:t> </a:t>
          </a:r>
          <a:endParaRPr lang="en-US" dirty="0"/>
        </a:p>
      </dgm:t>
    </dgm:pt>
    <dgm:pt modelId="{B4688BD7-13AC-4804-81FC-D18FD1DF7FE2}" type="parTrans" cxnId="{4E9C37DC-FA21-4F5C-B183-647755C2C02B}">
      <dgm:prSet/>
      <dgm:spPr/>
      <dgm:t>
        <a:bodyPr/>
        <a:lstStyle/>
        <a:p>
          <a:endParaRPr lang="en-US"/>
        </a:p>
      </dgm:t>
    </dgm:pt>
    <dgm:pt modelId="{5835AA5B-5A8F-4762-A2E6-4737A2F98AB8}" type="sibTrans" cxnId="{4E9C37DC-FA21-4F5C-B183-647755C2C02B}">
      <dgm:prSet/>
      <dgm:spPr/>
      <dgm:t>
        <a:bodyPr/>
        <a:lstStyle/>
        <a:p>
          <a:endParaRPr lang="en-US"/>
        </a:p>
      </dgm:t>
    </dgm:pt>
    <dgm:pt modelId="{2172BD13-4968-4E3A-98EA-C73D2816368F}">
      <dgm:prSet phldrT="[Text]"/>
      <dgm:spPr/>
      <dgm:t>
        <a:bodyPr/>
        <a:lstStyle/>
        <a:p>
          <a:pPr rtl="0"/>
          <a:r>
            <a:rPr lang="nl-BE" dirty="0" err="1" smtClean="0"/>
            <a:t>Weight</a:t>
          </a:r>
          <a:r>
            <a:rPr lang="nl-BE" dirty="0" smtClean="0"/>
            <a:t>  14,3 Ton</a:t>
          </a:r>
        </a:p>
      </dgm:t>
    </dgm:pt>
    <dgm:pt modelId="{9B6325CB-7E66-4CD0-B181-47AD5F2BE800}" type="parTrans" cxnId="{4E8F9F69-30B4-460D-B49C-EE13052A9A5A}">
      <dgm:prSet/>
      <dgm:spPr/>
      <dgm:t>
        <a:bodyPr/>
        <a:lstStyle/>
        <a:p>
          <a:endParaRPr lang="en-US"/>
        </a:p>
      </dgm:t>
    </dgm:pt>
    <dgm:pt modelId="{0A9CDB36-9F4A-44F3-8A2B-9EF8D314C890}" type="sibTrans" cxnId="{4E8F9F69-30B4-460D-B49C-EE13052A9A5A}">
      <dgm:prSet/>
      <dgm:spPr/>
      <dgm:t>
        <a:bodyPr/>
        <a:lstStyle/>
        <a:p>
          <a:endParaRPr lang="en-US"/>
        </a:p>
      </dgm:t>
    </dgm:pt>
    <dgm:pt modelId="{63985C85-0335-48C3-8049-713DE62F09BA}">
      <dgm:prSet phldrT="[Text]"/>
      <dgm:spPr/>
      <dgm:t>
        <a:bodyPr/>
        <a:lstStyle/>
        <a:p>
          <a:pPr rtl="0"/>
          <a:r>
            <a:rPr lang="nl-BE" smtClean="0"/>
            <a:t>Carbon Footprint 78700 </a:t>
          </a:r>
          <a:r>
            <a:rPr lang="en-US" dirty="0" smtClean="0"/>
            <a:t>kg CO</a:t>
          </a:r>
          <a:r>
            <a:rPr lang="en-US" baseline="-25000" dirty="0" smtClean="0"/>
            <a:t>2 </a:t>
          </a:r>
          <a:r>
            <a:rPr lang="en-US" dirty="0" smtClean="0"/>
            <a:t>EQ</a:t>
          </a:r>
          <a:endParaRPr lang="nl-BE" dirty="0" smtClean="0"/>
        </a:p>
      </dgm:t>
    </dgm:pt>
    <dgm:pt modelId="{48EF373C-8C23-4CF6-976C-1B533C2E0DB4}" type="parTrans" cxnId="{43B0A8D3-0957-4704-BA02-8F8A3DD03AB6}">
      <dgm:prSet/>
      <dgm:spPr/>
      <dgm:t>
        <a:bodyPr/>
        <a:lstStyle/>
        <a:p>
          <a:endParaRPr lang="en-US"/>
        </a:p>
      </dgm:t>
    </dgm:pt>
    <dgm:pt modelId="{0DAB544C-944F-4458-B3DF-15286FEE47F1}" type="sibTrans" cxnId="{43B0A8D3-0957-4704-BA02-8F8A3DD03AB6}">
      <dgm:prSet/>
      <dgm:spPr/>
      <dgm:t>
        <a:bodyPr/>
        <a:lstStyle/>
        <a:p>
          <a:endParaRPr lang="en-US"/>
        </a:p>
      </dgm:t>
    </dgm:pt>
    <dgm:pt modelId="{12D658C7-EF32-4E12-A82C-EEC6C81C1FB7}">
      <dgm:prSet phldrT="[Text]"/>
      <dgm:spPr/>
      <dgm:t>
        <a:bodyPr/>
        <a:lstStyle/>
        <a:p>
          <a:pPr rtl="0"/>
          <a:r>
            <a:rPr lang="nl-BE" dirty="0" smtClean="0"/>
            <a:t>Carbon Footprint 49421 </a:t>
          </a:r>
          <a:r>
            <a:rPr lang="en-US" dirty="0" smtClean="0"/>
            <a:t>kg CO</a:t>
          </a:r>
          <a:r>
            <a:rPr lang="en-US" baseline="-25000" dirty="0" smtClean="0"/>
            <a:t>2 </a:t>
          </a:r>
          <a:r>
            <a:rPr lang="en-US" dirty="0" smtClean="0"/>
            <a:t>EQ</a:t>
          </a:r>
          <a:endParaRPr lang="nl-BE" dirty="0" smtClean="0"/>
        </a:p>
      </dgm:t>
    </dgm:pt>
    <dgm:pt modelId="{CB6C82EB-BC8D-4CAF-A401-6F7A5CD0D728}" type="parTrans" cxnId="{759E9C61-F607-42D5-B908-9CF1D7B48768}">
      <dgm:prSet/>
      <dgm:spPr/>
      <dgm:t>
        <a:bodyPr/>
        <a:lstStyle/>
        <a:p>
          <a:endParaRPr lang="en-US"/>
        </a:p>
      </dgm:t>
    </dgm:pt>
    <dgm:pt modelId="{D4441C99-FD6F-4C90-93B1-5C3EFDB21D2D}" type="sibTrans" cxnId="{759E9C61-F607-42D5-B908-9CF1D7B48768}">
      <dgm:prSet/>
      <dgm:spPr/>
      <dgm:t>
        <a:bodyPr/>
        <a:lstStyle/>
        <a:p>
          <a:endParaRPr lang="en-US"/>
        </a:p>
      </dgm:t>
    </dgm:pt>
    <dgm:pt modelId="{AFE7C338-BFE7-4AF8-B11E-4DAF28F8F875}" type="pres">
      <dgm:prSet presAssocID="{8D3EC17B-C453-467B-BF86-C992F7E905E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GB"/>
        </a:p>
      </dgm:t>
    </dgm:pt>
    <dgm:pt modelId="{5FA73736-4087-4474-A923-76F3C4765BBC}" type="pres">
      <dgm:prSet presAssocID="{942699EF-CDA0-425E-A454-8A7C1FBBAAB7}" presName="composite" presStyleCnt="0">
        <dgm:presLayoutVars>
          <dgm:chMax val="1"/>
          <dgm:chPref val="1"/>
        </dgm:presLayoutVars>
      </dgm:prSet>
      <dgm:spPr/>
    </dgm:pt>
    <dgm:pt modelId="{4FF8E469-7DD6-465A-BCF6-6EF1F0DBC3C9}" type="pres">
      <dgm:prSet presAssocID="{942699EF-CDA0-425E-A454-8A7C1FBBAAB7}" presName="Accent" presStyleLbl="trAlignAcc1" presStyleIdx="0" presStyleCnt="2">
        <dgm:presLayoutVars>
          <dgm:chMax val="0"/>
          <dgm:chPref val="0"/>
        </dgm:presLayoutVars>
      </dgm:prSet>
      <dgm:spPr/>
    </dgm:pt>
    <dgm:pt modelId="{21333073-9875-4845-91B3-D7A867C7B88E}" type="pres">
      <dgm:prSet presAssocID="{942699EF-CDA0-425E-A454-8A7C1FBBAAB7}" presName="Image" presStyleLbl="alignImgPlace1" presStyleIdx="0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n-US"/>
        </a:p>
      </dgm:t>
    </dgm:pt>
    <dgm:pt modelId="{5AE56259-A00F-4EF3-B866-7E488B8DE417}" type="pres">
      <dgm:prSet presAssocID="{942699EF-CDA0-425E-A454-8A7C1FBBAAB7}" presName="ChildComposite" presStyleCnt="0"/>
      <dgm:spPr/>
    </dgm:pt>
    <dgm:pt modelId="{2423725A-5548-4D38-A98D-9C0CCF16AD1F}" type="pres">
      <dgm:prSet presAssocID="{942699EF-CDA0-425E-A454-8A7C1FBBAAB7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B0068-E37D-42B8-B042-BDB7CFCF5B96}" type="pres">
      <dgm:prSet presAssocID="{942699EF-CDA0-425E-A454-8A7C1FBBAAB7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D7F8D-D30A-41B2-A840-059BCAC9CA10}" type="pres">
      <dgm:prSet presAssocID="{3861BC72-24BA-4B86-96D8-6648043570AB}" presName="sibTrans" presStyleCnt="0"/>
      <dgm:spPr/>
    </dgm:pt>
    <dgm:pt modelId="{28BE387E-6F7A-456E-BB0F-FEAEA4475295}" type="pres">
      <dgm:prSet presAssocID="{0FC3B83B-79BE-47EB-8FD9-32CE322F4D1C}" presName="composite" presStyleCnt="0">
        <dgm:presLayoutVars>
          <dgm:chMax val="1"/>
          <dgm:chPref val="1"/>
        </dgm:presLayoutVars>
      </dgm:prSet>
      <dgm:spPr/>
    </dgm:pt>
    <dgm:pt modelId="{3AE52F3C-471F-4889-A9C6-1087EB1F129E}" type="pres">
      <dgm:prSet presAssocID="{0FC3B83B-79BE-47EB-8FD9-32CE322F4D1C}" presName="Accent" presStyleLbl="trAlignAcc1" presStyleIdx="1" presStyleCnt="2">
        <dgm:presLayoutVars>
          <dgm:chMax val="0"/>
          <dgm:chPref val="0"/>
        </dgm:presLayoutVars>
      </dgm:prSet>
      <dgm:spPr/>
    </dgm:pt>
    <dgm:pt modelId="{C2A92AE0-43E0-447F-ABB2-A15F7214A229}" type="pres">
      <dgm:prSet presAssocID="{0FC3B83B-79BE-47EB-8FD9-32CE322F4D1C}" presName="Image" presStyleLbl="alignImgPlace1" presStyleIdx="1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n-US"/>
        </a:p>
      </dgm:t>
    </dgm:pt>
    <dgm:pt modelId="{030B3770-C4C4-4AB6-BD88-9B1B979427EA}" type="pres">
      <dgm:prSet presAssocID="{0FC3B83B-79BE-47EB-8FD9-32CE322F4D1C}" presName="ChildComposite" presStyleCnt="0"/>
      <dgm:spPr/>
    </dgm:pt>
    <dgm:pt modelId="{457DE326-9A8B-4873-AADF-C698F452A79E}" type="pres">
      <dgm:prSet presAssocID="{0FC3B83B-79BE-47EB-8FD9-32CE322F4D1C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166ED-87A1-4310-8A9C-2826B95A7706}" type="pres">
      <dgm:prSet presAssocID="{0FC3B83B-79BE-47EB-8FD9-32CE322F4D1C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B0A8D3-0957-4704-BA02-8F8A3DD03AB6}" srcId="{942699EF-CDA0-425E-A454-8A7C1FBBAAB7}" destId="{63985C85-0335-48C3-8049-713DE62F09BA}" srcOrd="1" destOrd="0" parTransId="{48EF373C-8C23-4CF6-976C-1B533C2E0DB4}" sibTransId="{0DAB544C-944F-4458-B3DF-15286FEE47F1}"/>
    <dgm:cxn modelId="{115A3AC2-BC99-4E15-B595-F0A9092269D3}" type="presOf" srcId="{2172BD13-4968-4E3A-98EA-C73D2816368F}" destId="{457DE326-9A8B-4873-AADF-C698F452A79E}" srcOrd="0" destOrd="0" presId="urn:microsoft.com/office/officeart/2008/layout/CaptionedPictures"/>
    <dgm:cxn modelId="{05D0D192-DCF1-4239-B997-1C04E4471672}" srcId="{8D3EC17B-C453-467B-BF86-C992F7E905ED}" destId="{942699EF-CDA0-425E-A454-8A7C1FBBAAB7}" srcOrd="0" destOrd="0" parTransId="{B3AD20B5-6F0F-4246-89E3-CD949CFBF7CB}" sibTransId="{3861BC72-24BA-4B86-96D8-6648043570AB}"/>
    <dgm:cxn modelId="{7C4BF3C5-0825-4D86-A7B2-35E352488D65}" type="presOf" srcId="{BA86EA56-C8F8-4ABA-9247-26E11C3C3346}" destId="{2423725A-5548-4D38-A98D-9C0CCF16AD1F}" srcOrd="0" destOrd="0" presId="urn:microsoft.com/office/officeart/2008/layout/CaptionedPictures"/>
    <dgm:cxn modelId="{65CA81C1-7218-4164-AC59-CD26370A2381}" type="presOf" srcId="{942699EF-CDA0-425E-A454-8A7C1FBBAAB7}" destId="{592B0068-E37D-42B8-B042-BDB7CFCF5B96}" srcOrd="0" destOrd="0" presId="urn:microsoft.com/office/officeart/2008/layout/CaptionedPictures"/>
    <dgm:cxn modelId="{4E9C37DC-FA21-4F5C-B183-647755C2C02B}" srcId="{8D3EC17B-C453-467B-BF86-C992F7E905ED}" destId="{0FC3B83B-79BE-47EB-8FD9-32CE322F4D1C}" srcOrd="1" destOrd="0" parTransId="{B4688BD7-13AC-4804-81FC-D18FD1DF7FE2}" sibTransId="{5835AA5B-5A8F-4762-A2E6-4737A2F98AB8}"/>
    <dgm:cxn modelId="{92FDBF5E-55A3-408A-834C-E31C6E335285}" type="presOf" srcId="{0FC3B83B-79BE-47EB-8FD9-32CE322F4D1C}" destId="{CAD166ED-87A1-4310-8A9C-2826B95A7706}" srcOrd="0" destOrd="0" presId="urn:microsoft.com/office/officeart/2008/layout/CaptionedPictures"/>
    <dgm:cxn modelId="{CED399F0-0AF7-445D-B75B-E664FF613619}" type="presOf" srcId="{12D658C7-EF32-4E12-A82C-EEC6C81C1FB7}" destId="{457DE326-9A8B-4873-AADF-C698F452A79E}" srcOrd="0" destOrd="1" presId="urn:microsoft.com/office/officeart/2008/layout/CaptionedPictures"/>
    <dgm:cxn modelId="{D82EA3E3-880A-499D-9D86-9AAEDC73BEF0}" type="presOf" srcId="{8D3EC17B-C453-467B-BF86-C992F7E905ED}" destId="{AFE7C338-BFE7-4AF8-B11E-4DAF28F8F875}" srcOrd="0" destOrd="0" presId="urn:microsoft.com/office/officeart/2008/layout/CaptionedPictures"/>
    <dgm:cxn modelId="{1F669EBF-890A-4F1D-855D-E94DCC01EE3F}" type="presOf" srcId="{63985C85-0335-48C3-8049-713DE62F09BA}" destId="{2423725A-5548-4D38-A98D-9C0CCF16AD1F}" srcOrd="0" destOrd="1" presId="urn:microsoft.com/office/officeart/2008/layout/CaptionedPictures"/>
    <dgm:cxn modelId="{4E8F9F69-30B4-460D-B49C-EE13052A9A5A}" srcId="{0FC3B83B-79BE-47EB-8FD9-32CE322F4D1C}" destId="{2172BD13-4968-4E3A-98EA-C73D2816368F}" srcOrd="0" destOrd="0" parTransId="{9B6325CB-7E66-4CD0-B181-47AD5F2BE800}" sibTransId="{0A9CDB36-9F4A-44F3-8A2B-9EF8D314C890}"/>
    <dgm:cxn modelId="{310093FA-B2F9-4696-84DB-9FFB9C235199}" srcId="{942699EF-CDA0-425E-A454-8A7C1FBBAAB7}" destId="{BA86EA56-C8F8-4ABA-9247-26E11C3C3346}" srcOrd="0" destOrd="0" parTransId="{1AFB1AE6-BD7D-4377-B213-D1B9D83ED871}" sibTransId="{B7BD2050-533B-4530-B24C-EEEE8A80F8F8}"/>
    <dgm:cxn modelId="{759E9C61-F607-42D5-B908-9CF1D7B48768}" srcId="{0FC3B83B-79BE-47EB-8FD9-32CE322F4D1C}" destId="{12D658C7-EF32-4E12-A82C-EEC6C81C1FB7}" srcOrd="1" destOrd="0" parTransId="{CB6C82EB-BC8D-4CAF-A401-6F7A5CD0D728}" sibTransId="{D4441C99-FD6F-4C90-93B1-5C3EFDB21D2D}"/>
    <dgm:cxn modelId="{516EA8D1-7037-4DBB-B0B8-2F84B08249C4}" type="presParOf" srcId="{AFE7C338-BFE7-4AF8-B11E-4DAF28F8F875}" destId="{5FA73736-4087-4474-A923-76F3C4765BBC}" srcOrd="0" destOrd="0" presId="urn:microsoft.com/office/officeart/2008/layout/CaptionedPictures"/>
    <dgm:cxn modelId="{B400503C-C7BA-409B-9D01-F2E984B9C443}" type="presParOf" srcId="{5FA73736-4087-4474-A923-76F3C4765BBC}" destId="{4FF8E469-7DD6-465A-BCF6-6EF1F0DBC3C9}" srcOrd="0" destOrd="0" presId="urn:microsoft.com/office/officeart/2008/layout/CaptionedPictures"/>
    <dgm:cxn modelId="{6029BA22-CB22-4178-BC39-4162967C6447}" type="presParOf" srcId="{5FA73736-4087-4474-A923-76F3C4765BBC}" destId="{21333073-9875-4845-91B3-D7A867C7B88E}" srcOrd="1" destOrd="0" presId="urn:microsoft.com/office/officeart/2008/layout/CaptionedPictures"/>
    <dgm:cxn modelId="{CF98236E-8130-425B-BAB9-5FF7C73DB066}" type="presParOf" srcId="{5FA73736-4087-4474-A923-76F3C4765BBC}" destId="{5AE56259-A00F-4EF3-B866-7E488B8DE417}" srcOrd="2" destOrd="0" presId="urn:microsoft.com/office/officeart/2008/layout/CaptionedPictures"/>
    <dgm:cxn modelId="{4B1FBE4A-EE0D-47DE-A258-C4F9E232CF48}" type="presParOf" srcId="{5AE56259-A00F-4EF3-B866-7E488B8DE417}" destId="{2423725A-5548-4D38-A98D-9C0CCF16AD1F}" srcOrd="0" destOrd="0" presId="urn:microsoft.com/office/officeart/2008/layout/CaptionedPictures"/>
    <dgm:cxn modelId="{DC45FDE0-962F-45EE-A6C8-F500293C8C75}" type="presParOf" srcId="{5AE56259-A00F-4EF3-B866-7E488B8DE417}" destId="{592B0068-E37D-42B8-B042-BDB7CFCF5B96}" srcOrd="1" destOrd="0" presId="urn:microsoft.com/office/officeart/2008/layout/CaptionedPictures"/>
    <dgm:cxn modelId="{D1B5C68C-40EC-4F6A-A38B-DDF003144A94}" type="presParOf" srcId="{AFE7C338-BFE7-4AF8-B11E-4DAF28F8F875}" destId="{8F2D7F8D-D30A-41B2-A840-059BCAC9CA10}" srcOrd="1" destOrd="0" presId="urn:microsoft.com/office/officeart/2008/layout/CaptionedPictures"/>
    <dgm:cxn modelId="{A99A51CF-E230-49C5-BA98-0F4E6FC695C9}" type="presParOf" srcId="{AFE7C338-BFE7-4AF8-B11E-4DAF28F8F875}" destId="{28BE387E-6F7A-456E-BB0F-FEAEA4475295}" srcOrd="2" destOrd="0" presId="urn:microsoft.com/office/officeart/2008/layout/CaptionedPictures"/>
    <dgm:cxn modelId="{00DC008E-CE58-4EA8-881A-E364394B8589}" type="presParOf" srcId="{28BE387E-6F7A-456E-BB0F-FEAEA4475295}" destId="{3AE52F3C-471F-4889-A9C6-1087EB1F129E}" srcOrd="0" destOrd="0" presId="urn:microsoft.com/office/officeart/2008/layout/CaptionedPictures"/>
    <dgm:cxn modelId="{9F552C4E-45BC-4F65-86CA-C9720BBB99EE}" type="presParOf" srcId="{28BE387E-6F7A-456E-BB0F-FEAEA4475295}" destId="{C2A92AE0-43E0-447F-ABB2-A15F7214A229}" srcOrd="1" destOrd="0" presId="urn:microsoft.com/office/officeart/2008/layout/CaptionedPictures"/>
    <dgm:cxn modelId="{2D2DF2C8-EB7A-4776-9C81-AFDB94EC2C5D}" type="presParOf" srcId="{28BE387E-6F7A-456E-BB0F-FEAEA4475295}" destId="{030B3770-C4C4-4AB6-BD88-9B1B979427EA}" srcOrd="2" destOrd="0" presId="urn:microsoft.com/office/officeart/2008/layout/CaptionedPictures"/>
    <dgm:cxn modelId="{A24D88E7-239B-4A87-A613-2D0311B11E9F}" type="presParOf" srcId="{030B3770-C4C4-4AB6-BD88-9B1B979427EA}" destId="{457DE326-9A8B-4873-AADF-C698F452A79E}" srcOrd="0" destOrd="0" presId="urn:microsoft.com/office/officeart/2008/layout/CaptionedPictures"/>
    <dgm:cxn modelId="{AA62370E-3536-48CA-9D78-C467CD20FAE5}" type="presParOf" srcId="{030B3770-C4C4-4AB6-BD88-9B1B979427EA}" destId="{CAD166ED-87A1-4310-8A9C-2826B95A7706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53AB17-0FF3-4F1C-8E3E-37952A071D68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0D7F89A-F9C2-4806-BF0B-37B0F54E47CE}">
      <dgm:prSet/>
      <dgm:spPr/>
      <dgm:t>
        <a:bodyPr/>
        <a:lstStyle/>
        <a:p>
          <a:pPr rtl="0"/>
          <a:r>
            <a:rPr lang="nl-BE" dirty="0" smtClean="0">
              <a:solidFill>
                <a:schemeClr val="bg1">
                  <a:lumMod val="95000"/>
                </a:schemeClr>
              </a:solidFill>
            </a:rPr>
            <a:t>NX™ UltraClear PP in thermoformed applications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  <dgm:extLst/>
    </dgm:pt>
    <dgm:pt modelId="{B0FAB4A6-1697-4037-B566-2323ACB4E03F}" type="parTrans" cxnId="{258E7EB5-5D95-4561-9590-F9B6CF08F801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A197C5A2-0FB4-4DEB-B7E2-096D2C6E56AF}" type="sibTrans" cxnId="{258E7EB5-5D95-4561-9590-F9B6CF08F801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87CADE73-F257-4789-9B5B-142E027E3BC1}">
      <dgm:prSet/>
      <dgm:spPr/>
      <dgm:t>
        <a:bodyPr/>
        <a:lstStyle/>
        <a:p>
          <a:pPr rtl="0"/>
          <a:r>
            <a:rPr lang="nl-BE" dirty="0" smtClean="0">
              <a:solidFill>
                <a:srgbClr val="00B0F0"/>
              </a:solidFill>
            </a:rPr>
            <a:t>NX™ UltraClear PP in blow molded applications</a:t>
          </a:r>
          <a:endParaRPr lang="en-US" dirty="0">
            <a:solidFill>
              <a:srgbClr val="00B0F0"/>
            </a:solidFill>
          </a:endParaRPr>
        </a:p>
      </dgm:t>
      <dgm:extLst/>
    </dgm:pt>
    <dgm:pt modelId="{57420496-90FA-47CE-921E-7D5EF1CA506A}" type="parTrans" cxnId="{3C96F6F8-AFB8-4A75-88DF-25D4815992A2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EC071FC0-2239-4AAB-A485-CFACA026DEBE}" type="sibTrans" cxnId="{3C96F6F8-AFB8-4A75-88DF-25D4815992A2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D99E532C-25AB-41B2-8BE5-2ED86F72B6AA}">
      <dgm:prSet/>
      <dgm:spPr/>
      <dgm:t>
        <a:bodyPr/>
        <a:lstStyle/>
        <a:p>
          <a:pPr rtl="0"/>
          <a:r>
            <a:rPr lang="nl-BE" dirty="0" smtClean="0">
              <a:solidFill>
                <a:schemeClr val="bg1">
                  <a:lumMod val="95000"/>
                </a:schemeClr>
              </a:solidFill>
            </a:rPr>
            <a:t>NX™ UltraClear PP in injection molded applications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  <dgm:extLst/>
    </dgm:pt>
    <dgm:pt modelId="{308DE498-7C8F-457E-95B1-922A44DC069C}" type="parTrans" cxnId="{F84801CF-376F-45B4-9228-AC125BFF8003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8B8D541A-2D36-48B0-896E-BACAA9C47E83}" type="sibTrans" cxnId="{F84801CF-376F-45B4-9228-AC125BFF8003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7D435D3F-415B-4501-8DAC-9E8288EF78E1}">
      <dgm:prSet/>
      <dgm:spPr/>
      <dgm:t>
        <a:bodyPr/>
        <a:lstStyle/>
        <a:p>
          <a:pPr rtl="0"/>
          <a:r>
            <a:rPr lang="en-US" dirty="0" err="1" smtClean="0">
              <a:solidFill>
                <a:schemeClr val="bg1">
                  <a:lumMod val="95000"/>
                </a:schemeClr>
              </a:solidFill>
            </a:rPr>
            <a:t>Millad</a:t>
          </a:r>
          <a:r>
            <a:rPr lang="en-US" baseline="30000" dirty="0" smtClean="0">
              <a:solidFill>
                <a:schemeClr val="bg1">
                  <a:lumMod val="95000"/>
                </a:schemeClr>
              </a:solidFill>
            </a:rPr>
            <a:t>®</a:t>
          </a:r>
          <a:r>
            <a:rPr lang="en-US" dirty="0" smtClean="0">
              <a:solidFill>
                <a:schemeClr val="bg1">
                  <a:lumMod val="95000"/>
                </a:schemeClr>
              </a:solidFill>
            </a:rPr>
            <a:t> NX™ 8000 - Bringing clarity to products worldwide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  <dgm:extLst/>
    </dgm:pt>
    <dgm:pt modelId="{CDAB55B7-0BDA-4C50-ADF5-63CCD6A69953}" type="parTrans" cxnId="{E7E709B9-282E-47E0-85A7-D3F4253E8027}">
      <dgm:prSet/>
      <dgm:spPr/>
      <dgm:t>
        <a:bodyPr/>
        <a:lstStyle/>
        <a:p>
          <a:endParaRPr lang="en-US"/>
        </a:p>
      </dgm:t>
    </dgm:pt>
    <dgm:pt modelId="{772A7076-2D3C-4142-ACDD-7CF923D45C51}" type="sibTrans" cxnId="{E7E709B9-282E-47E0-85A7-D3F4253E8027}">
      <dgm:prSet/>
      <dgm:spPr/>
      <dgm:t>
        <a:bodyPr/>
        <a:lstStyle/>
        <a:p>
          <a:endParaRPr lang="en-US"/>
        </a:p>
      </dgm:t>
    </dgm:pt>
    <dgm:pt modelId="{96D06924-DE69-4CCC-A766-E6192B50C164}" type="pres">
      <dgm:prSet presAssocID="{8C53AB17-0FF3-4F1C-8E3E-37952A071D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E95EA7-7903-4E30-B958-61DC8D8F4C83}" type="pres">
      <dgm:prSet presAssocID="{10D7F89A-F9C2-4806-BF0B-37B0F54E47C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120D4-6BD0-4968-9D3D-950344467A10}" type="pres">
      <dgm:prSet presAssocID="{A197C5A2-0FB4-4DEB-B7E2-096D2C6E56AF}" presName="spacer" presStyleCnt="0"/>
      <dgm:spPr/>
    </dgm:pt>
    <dgm:pt modelId="{645D9A14-F602-4A36-B3A2-C813953F0F22}" type="pres">
      <dgm:prSet presAssocID="{87CADE73-F257-4789-9B5B-142E027E3BC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BD81A-00A1-4FAA-9359-11B1BCA9A881}" type="pres">
      <dgm:prSet presAssocID="{EC071FC0-2239-4AAB-A485-CFACA026DEBE}" presName="spacer" presStyleCnt="0"/>
      <dgm:spPr/>
    </dgm:pt>
    <dgm:pt modelId="{D9CCCD5A-15FA-4355-8857-484576703074}" type="pres">
      <dgm:prSet presAssocID="{D99E532C-25AB-41B2-8BE5-2ED86F72B6A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1D9C8-BEF4-4CAB-97A4-E7BDE7A08C16}" type="pres">
      <dgm:prSet presAssocID="{8B8D541A-2D36-48B0-896E-BACAA9C47E83}" presName="spacer" presStyleCnt="0"/>
      <dgm:spPr/>
    </dgm:pt>
    <dgm:pt modelId="{40FB24D7-FB59-4B89-9F9B-32C5910E17E3}" type="pres">
      <dgm:prSet presAssocID="{7D435D3F-415B-4501-8DAC-9E8288EF78E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618433-7F91-4F03-BD8F-FDAFFE1E2BCC}" type="presOf" srcId="{7D435D3F-415B-4501-8DAC-9E8288EF78E1}" destId="{40FB24D7-FB59-4B89-9F9B-32C5910E17E3}" srcOrd="0" destOrd="0" presId="urn:microsoft.com/office/officeart/2005/8/layout/vList2"/>
    <dgm:cxn modelId="{FCE7F682-1086-43C3-A813-81AA2FCAFE61}" type="presOf" srcId="{87CADE73-F257-4789-9B5B-142E027E3BC1}" destId="{645D9A14-F602-4A36-B3A2-C813953F0F22}" srcOrd="0" destOrd="0" presId="urn:microsoft.com/office/officeart/2005/8/layout/vList2"/>
    <dgm:cxn modelId="{F84801CF-376F-45B4-9228-AC125BFF8003}" srcId="{8C53AB17-0FF3-4F1C-8E3E-37952A071D68}" destId="{D99E532C-25AB-41B2-8BE5-2ED86F72B6AA}" srcOrd="2" destOrd="0" parTransId="{308DE498-7C8F-457E-95B1-922A44DC069C}" sibTransId="{8B8D541A-2D36-48B0-896E-BACAA9C47E83}"/>
    <dgm:cxn modelId="{EF2037B4-D1F8-4BAC-9C75-670F4D944D28}" type="presOf" srcId="{8C53AB17-0FF3-4F1C-8E3E-37952A071D68}" destId="{96D06924-DE69-4CCC-A766-E6192B50C164}" srcOrd="0" destOrd="0" presId="urn:microsoft.com/office/officeart/2005/8/layout/vList2"/>
    <dgm:cxn modelId="{E7E709B9-282E-47E0-85A7-D3F4253E8027}" srcId="{8C53AB17-0FF3-4F1C-8E3E-37952A071D68}" destId="{7D435D3F-415B-4501-8DAC-9E8288EF78E1}" srcOrd="3" destOrd="0" parTransId="{CDAB55B7-0BDA-4C50-ADF5-63CCD6A69953}" sibTransId="{772A7076-2D3C-4142-ACDD-7CF923D45C51}"/>
    <dgm:cxn modelId="{258E7EB5-5D95-4561-9590-F9B6CF08F801}" srcId="{8C53AB17-0FF3-4F1C-8E3E-37952A071D68}" destId="{10D7F89A-F9C2-4806-BF0B-37B0F54E47CE}" srcOrd="0" destOrd="0" parTransId="{B0FAB4A6-1697-4037-B566-2323ACB4E03F}" sibTransId="{A197C5A2-0FB4-4DEB-B7E2-096D2C6E56AF}"/>
    <dgm:cxn modelId="{59880A4E-E067-4DCA-9CF5-A3464FE8AB29}" type="presOf" srcId="{D99E532C-25AB-41B2-8BE5-2ED86F72B6AA}" destId="{D9CCCD5A-15FA-4355-8857-484576703074}" srcOrd="0" destOrd="0" presId="urn:microsoft.com/office/officeart/2005/8/layout/vList2"/>
    <dgm:cxn modelId="{3C96F6F8-AFB8-4A75-88DF-25D4815992A2}" srcId="{8C53AB17-0FF3-4F1C-8E3E-37952A071D68}" destId="{87CADE73-F257-4789-9B5B-142E027E3BC1}" srcOrd="1" destOrd="0" parTransId="{57420496-90FA-47CE-921E-7D5EF1CA506A}" sibTransId="{EC071FC0-2239-4AAB-A485-CFACA026DEBE}"/>
    <dgm:cxn modelId="{D0626DC2-2D2B-465A-BDDB-BC9FBE6B15DB}" type="presOf" srcId="{10D7F89A-F9C2-4806-BF0B-37B0F54E47CE}" destId="{C6E95EA7-7903-4E30-B958-61DC8D8F4C83}" srcOrd="0" destOrd="0" presId="urn:microsoft.com/office/officeart/2005/8/layout/vList2"/>
    <dgm:cxn modelId="{51035DB4-69C0-48F2-8FCA-D24502B71A8E}" type="presParOf" srcId="{96D06924-DE69-4CCC-A766-E6192B50C164}" destId="{C6E95EA7-7903-4E30-B958-61DC8D8F4C83}" srcOrd="0" destOrd="0" presId="urn:microsoft.com/office/officeart/2005/8/layout/vList2"/>
    <dgm:cxn modelId="{358640BA-0E8D-4574-8B3D-8A6642C9B673}" type="presParOf" srcId="{96D06924-DE69-4CCC-A766-E6192B50C164}" destId="{004120D4-6BD0-4968-9D3D-950344467A10}" srcOrd="1" destOrd="0" presId="urn:microsoft.com/office/officeart/2005/8/layout/vList2"/>
    <dgm:cxn modelId="{C2039A8A-4374-40F8-982D-23FB91DEAFAA}" type="presParOf" srcId="{96D06924-DE69-4CCC-A766-E6192B50C164}" destId="{645D9A14-F602-4A36-B3A2-C813953F0F22}" srcOrd="2" destOrd="0" presId="urn:microsoft.com/office/officeart/2005/8/layout/vList2"/>
    <dgm:cxn modelId="{49D1B943-664F-4555-A939-0C878FF2A13A}" type="presParOf" srcId="{96D06924-DE69-4CCC-A766-E6192B50C164}" destId="{D93BD81A-00A1-4FAA-9359-11B1BCA9A881}" srcOrd="3" destOrd="0" presId="urn:microsoft.com/office/officeart/2005/8/layout/vList2"/>
    <dgm:cxn modelId="{BFBB40D6-15A3-4F57-8292-2163BA2BAE09}" type="presParOf" srcId="{96D06924-DE69-4CCC-A766-E6192B50C164}" destId="{D9CCCD5A-15FA-4355-8857-484576703074}" srcOrd="4" destOrd="0" presId="urn:microsoft.com/office/officeart/2005/8/layout/vList2"/>
    <dgm:cxn modelId="{C54F83D0-3E7B-4BEA-A617-D8E1CD688C55}" type="presParOf" srcId="{96D06924-DE69-4CCC-A766-E6192B50C164}" destId="{1CD1D9C8-BEF4-4CAB-97A4-E7BDE7A08C16}" srcOrd="5" destOrd="0" presId="urn:microsoft.com/office/officeart/2005/8/layout/vList2"/>
    <dgm:cxn modelId="{E430C4FE-5D65-40F6-AF6B-A1F0AC3DCF02}" type="presParOf" srcId="{96D06924-DE69-4CCC-A766-E6192B50C164}" destId="{40FB24D7-FB59-4B89-9F9B-32C5910E17E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4310BC-3385-433F-8C88-1D95EC57C24E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3A12015-EF2C-47DA-8107-D3BE1769B952}">
      <dgm:prSet/>
      <dgm:spPr/>
      <dgm:t>
        <a:bodyPr/>
        <a:lstStyle/>
        <a:p>
          <a:pPr rtl="0"/>
          <a:r>
            <a:rPr lang="nl-BE" dirty="0" smtClean="0"/>
            <a:t>UltraClear PP offers alternative to PET &amp; PVC  </a:t>
          </a:r>
          <a:endParaRPr lang="en-US" dirty="0"/>
        </a:p>
      </dgm:t>
    </dgm:pt>
    <dgm:pt modelId="{2EF86653-FE7F-41C9-8C42-17EFA0FEE731}" type="parTrans" cxnId="{E7ACE1BB-0750-4DBE-A10C-B195EAB9D7B7}">
      <dgm:prSet/>
      <dgm:spPr/>
      <dgm:t>
        <a:bodyPr/>
        <a:lstStyle/>
        <a:p>
          <a:endParaRPr lang="en-US"/>
        </a:p>
      </dgm:t>
    </dgm:pt>
    <dgm:pt modelId="{FAD9E806-4F1B-4DB8-BFB6-6CA45610C446}" type="sibTrans" cxnId="{E7ACE1BB-0750-4DBE-A10C-B195EAB9D7B7}">
      <dgm:prSet/>
      <dgm:spPr/>
      <dgm:t>
        <a:bodyPr/>
        <a:lstStyle/>
        <a:p>
          <a:endParaRPr lang="en-US"/>
        </a:p>
      </dgm:t>
    </dgm:pt>
    <dgm:pt modelId="{CCF1C28E-D8BC-4E8C-951C-ACD23AED8285}">
      <dgm:prSet/>
      <dgm:spPr/>
      <dgm:t>
        <a:bodyPr/>
        <a:lstStyle/>
        <a:p>
          <a:pPr rtl="0"/>
          <a:r>
            <a:rPr lang="nl-BE" dirty="0" smtClean="0"/>
            <a:t>High Clarity - Increased consumer appeal of packaged goods  </a:t>
          </a:r>
          <a:endParaRPr lang="en-US" dirty="0"/>
        </a:p>
      </dgm:t>
    </dgm:pt>
    <dgm:pt modelId="{B4B10294-43FF-4351-99ED-3B4FBC2571D0}" type="parTrans" cxnId="{D7C2D37E-ECE0-4E69-BD2A-09B5E036CEDB}">
      <dgm:prSet/>
      <dgm:spPr/>
      <dgm:t>
        <a:bodyPr/>
        <a:lstStyle/>
        <a:p>
          <a:endParaRPr lang="en-US"/>
        </a:p>
      </dgm:t>
    </dgm:pt>
    <dgm:pt modelId="{F8CBEAAF-12C7-4950-AC02-1068BBBADBF9}" type="sibTrans" cxnId="{D7C2D37E-ECE0-4E69-BD2A-09B5E036CEDB}">
      <dgm:prSet/>
      <dgm:spPr/>
      <dgm:t>
        <a:bodyPr/>
        <a:lstStyle/>
        <a:p>
          <a:endParaRPr lang="en-US"/>
        </a:p>
      </dgm:t>
    </dgm:pt>
    <dgm:pt modelId="{6279108C-4531-4A33-9C44-B231DD2FAB90}" type="pres">
      <dgm:prSet presAssocID="{734310BC-3385-433F-8C88-1D95EC57C2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852D23-B6A9-48C0-9CC9-12CFCE9E9D02}" type="pres">
      <dgm:prSet presAssocID="{B3A12015-EF2C-47DA-8107-D3BE1769B95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6C2DE-901B-432A-BC72-9B5FBD44BB6F}" type="pres">
      <dgm:prSet presAssocID="{FAD9E806-4F1B-4DB8-BFB6-6CA45610C446}" presName="sibTrans" presStyleCnt="0"/>
      <dgm:spPr/>
    </dgm:pt>
    <dgm:pt modelId="{9C7A52D5-FBB6-49EE-98E9-2F5B50F8AB7A}" type="pres">
      <dgm:prSet presAssocID="{CCF1C28E-D8BC-4E8C-951C-ACD23AED828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F259DA-29DB-4A20-82DB-FC8344887B4A}" type="presOf" srcId="{CCF1C28E-D8BC-4E8C-951C-ACD23AED8285}" destId="{9C7A52D5-FBB6-49EE-98E9-2F5B50F8AB7A}" srcOrd="0" destOrd="0" presId="urn:microsoft.com/office/officeart/2005/8/layout/default"/>
    <dgm:cxn modelId="{81F8988D-685B-43B3-ABDF-650BEA36A749}" type="presOf" srcId="{B3A12015-EF2C-47DA-8107-D3BE1769B952}" destId="{03852D23-B6A9-48C0-9CC9-12CFCE9E9D02}" srcOrd="0" destOrd="0" presId="urn:microsoft.com/office/officeart/2005/8/layout/default"/>
    <dgm:cxn modelId="{E7ACE1BB-0750-4DBE-A10C-B195EAB9D7B7}" srcId="{734310BC-3385-433F-8C88-1D95EC57C24E}" destId="{B3A12015-EF2C-47DA-8107-D3BE1769B952}" srcOrd="0" destOrd="0" parTransId="{2EF86653-FE7F-41C9-8C42-17EFA0FEE731}" sibTransId="{FAD9E806-4F1B-4DB8-BFB6-6CA45610C446}"/>
    <dgm:cxn modelId="{6C4C0FFA-DE5E-41A0-8D68-CE99251D06E8}" type="presOf" srcId="{734310BC-3385-433F-8C88-1D95EC57C24E}" destId="{6279108C-4531-4A33-9C44-B231DD2FAB90}" srcOrd="0" destOrd="0" presId="urn:microsoft.com/office/officeart/2005/8/layout/default"/>
    <dgm:cxn modelId="{D7C2D37E-ECE0-4E69-BD2A-09B5E036CEDB}" srcId="{734310BC-3385-433F-8C88-1D95EC57C24E}" destId="{CCF1C28E-D8BC-4E8C-951C-ACD23AED8285}" srcOrd="1" destOrd="0" parTransId="{B4B10294-43FF-4351-99ED-3B4FBC2571D0}" sibTransId="{F8CBEAAF-12C7-4950-AC02-1068BBBADBF9}"/>
    <dgm:cxn modelId="{627110EE-CABA-4FDC-9211-0EC4FDD9158A}" type="presParOf" srcId="{6279108C-4531-4A33-9C44-B231DD2FAB90}" destId="{03852D23-B6A9-48C0-9CC9-12CFCE9E9D02}" srcOrd="0" destOrd="0" presId="urn:microsoft.com/office/officeart/2005/8/layout/default"/>
    <dgm:cxn modelId="{AA68B0C9-D384-4F47-A5DE-04970BAF5D9C}" type="presParOf" srcId="{6279108C-4531-4A33-9C44-B231DD2FAB90}" destId="{B106C2DE-901B-432A-BC72-9B5FBD44BB6F}" srcOrd="1" destOrd="0" presId="urn:microsoft.com/office/officeart/2005/8/layout/default"/>
    <dgm:cxn modelId="{C62ACEDF-EC88-4854-9929-0F9BCD6BC7D1}" type="presParOf" srcId="{6279108C-4531-4A33-9C44-B231DD2FAB90}" destId="{9C7A52D5-FBB6-49EE-98E9-2F5B50F8AB7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3EC17B-C453-467B-BF86-C992F7E905ED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42699EF-CDA0-425E-A454-8A7C1FBBAAB7}">
      <dgm:prSet phldrT="[Text]"/>
      <dgm:spPr/>
      <dgm:t>
        <a:bodyPr/>
        <a:lstStyle/>
        <a:p>
          <a:pPr rtl="0"/>
          <a:r>
            <a:rPr lang="nl-BE" dirty="0" smtClean="0"/>
            <a:t>1 </a:t>
          </a:r>
          <a:r>
            <a:rPr lang="nl-BE" dirty="0" err="1" smtClean="0"/>
            <a:t>million</a:t>
          </a:r>
          <a:r>
            <a:rPr lang="nl-BE" dirty="0" smtClean="0"/>
            <a:t> PET </a:t>
          </a:r>
          <a:r>
            <a:rPr lang="nl-BE" dirty="0" err="1" smtClean="0"/>
            <a:t>Bottles</a:t>
          </a:r>
          <a:endParaRPr lang="en-US" dirty="0"/>
        </a:p>
      </dgm:t>
    </dgm:pt>
    <dgm:pt modelId="{B3AD20B5-6F0F-4246-89E3-CD949CFBF7CB}" type="parTrans" cxnId="{05D0D192-DCF1-4239-B997-1C04E4471672}">
      <dgm:prSet/>
      <dgm:spPr/>
      <dgm:t>
        <a:bodyPr/>
        <a:lstStyle/>
        <a:p>
          <a:endParaRPr lang="en-US"/>
        </a:p>
      </dgm:t>
    </dgm:pt>
    <dgm:pt modelId="{3861BC72-24BA-4B86-96D8-6648043570AB}" type="sibTrans" cxnId="{05D0D192-DCF1-4239-B997-1C04E4471672}">
      <dgm:prSet/>
      <dgm:spPr/>
      <dgm:t>
        <a:bodyPr/>
        <a:lstStyle/>
        <a:p>
          <a:endParaRPr lang="en-US"/>
        </a:p>
      </dgm:t>
    </dgm:pt>
    <dgm:pt modelId="{BA86EA56-C8F8-4ABA-9247-26E11C3C3346}">
      <dgm:prSet phldrT="[Text]"/>
      <dgm:spPr/>
      <dgm:t>
        <a:bodyPr/>
        <a:lstStyle/>
        <a:p>
          <a:pPr rtl="0"/>
          <a:r>
            <a:rPr lang="nl-BE" dirty="0" smtClean="0"/>
            <a:t>Weight  22,8 Ton</a:t>
          </a:r>
        </a:p>
      </dgm:t>
    </dgm:pt>
    <dgm:pt modelId="{1AFB1AE6-BD7D-4377-B213-D1B9D83ED871}" type="parTrans" cxnId="{310093FA-B2F9-4696-84DB-9FFB9C235199}">
      <dgm:prSet/>
      <dgm:spPr/>
      <dgm:t>
        <a:bodyPr/>
        <a:lstStyle/>
        <a:p>
          <a:endParaRPr lang="en-US"/>
        </a:p>
      </dgm:t>
    </dgm:pt>
    <dgm:pt modelId="{B7BD2050-533B-4530-B24C-EEEE8A80F8F8}" type="sibTrans" cxnId="{310093FA-B2F9-4696-84DB-9FFB9C235199}">
      <dgm:prSet/>
      <dgm:spPr/>
      <dgm:t>
        <a:bodyPr/>
        <a:lstStyle/>
        <a:p>
          <a:endParaRPr lang="en-US"/>
        </a:p>
      </dgm:t>
    </dgm:pt>
    <dgm:pt modelId="{2172BD13-4968-4E3A-98EA-C73D2816368F}">
      <dgm:prSet phldrT="[Text]"/>
      <dgm:spPr/>
      <dgm:t>
        <a:bodyPr/>
        <a:lstStyle/>
        <a:p>
          <a:pPr rtl="0"/>
          <a:r>
            <a:rPr lang="nl-BE" dirty="0" smtClean="0"/>
            <a:t>Weight  18,0 Ton</a:t>
          </a:r>
        </a:p>
      </dgm:t>
    </dgm:pt>
    <dgm:pt modelId="{9B6325CB-7E66-4CD0-B181-47AD5F2BE800}" type="parTrans" cxnId="{4E8F9F69-30B4-460D-B49C-EE13052A9A5A}">
      <dgm:prSet/>
      <dgm:spPr/>
      <dgm:t>
        <a:bodyPr/>
        <a:lstStyle/>
        <a:p>
          <a:endParaRPr lang="en-US"/>
        </a:p>
      </dgm:t>
    </dgm:pt>
    <dgm:pt modelId="{0A9CDB36-9F4A-44F3-8A2B-9EF8D314C890}" type="sibTrans" cxnId="{4E8F9F69-30B4-460D-B49C-EE13052A9A5A}">
      <dgm:prSet/>
      <dgm:spPr/>
      <dgm:t>
        <a:bodyPr/>
        <a:lstStyle/>
        <a:p>
          <a:endParaRPr lang="en-US"/>
        </a:p>
      </dgm:t>
    </dgm:pt>
    <dgm:pt modelId="{0FC3B83B-79BE-47EB-8FD9-32CE322F4D1C}">
      <dgm:prSet phldrT="[Text]"/>
      <dgm:spPr/>
      <dgm:t>
        <a:bodyPr/>
        <a:lstStyle/>
        <a:p>
          <a:pPr rtl="0"/>
          <a:r>
            <a:rPr lang="nl-BE" dirty="0" smtClean="0"/>
            <a:t>1 million UltraClear PP Bottles</a:t>
          </a:r>
          <a:endParaRPr lang="en-US" dirty="0"/>
        </a:p>
      </dgm:t>
    </dgm:pt>
    <dgm:pt modelId="{5835AA5B-5A8F-4762-A2E6-4737A2F98AB8}" type="sibTrans" cxnId="{4E9C37DC-FA21-4F5C-B183-647755C2C02B}">
      <dgm:prSet/>
      <dgm:spPr/>
      <dgm:t>
        <a:bodyPr/>
        <a:lstStyle/>
        <a:p>
          <a:endParaRPr lang="en-US"/>
        </a:p>
      </dgm:t>
    </dgm:pt>
    <dgm:pt modelId="{B4688BD7-13AC-4804-81FC-D18FD1DF7FE2}" type="parTrans" cxnId="{4E9C37DC-FA21-4F5C-B183-647755C2C02B}">
      <dgm:prSet/>
      <dgm:spPr/>
      <dgm:t>
        <a:bodyPr/>
        <a:lstStyle/>
        <a:p>
          <a:endParaRPr lang="en-US"/>
        </a:p>
      </dgm:t>
    </dgm:pt>
    <dgm:pt modelId="{AFE7C338-BFE7-4AF8-B11E-4DAF28F8F875}" type="pres">
      <dgm:prSet presAssocID="{8D3EC17B-C453-467B-BF86-C992F7E905E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GB"/>
        </a:p>
      </dgm:t>
    </dgm:pt>
    <dgm:pt modelId="{5FA73736-4087-4474-A923-76F3C4765BBC}" type="pres">
      <dgm:prSet presAssocID="{942699EF-CDA0-425E-A454-8A7C1FBBAAB7}" presName="composite" presStyleCnt="0">
        <dgm:presLayoutVars>
          <dgm:chMax val="1"/>
          <dgm:chPref val="1"/>
        </dgm:presLayoutVars>
      </dgm:prSet>
      <dgm:spPr/>
    </dgm:pt>
    <dgm:pt modelId="{4FF8E469-7DD6-465A-BCF6-6EF1F0DBC3C9}" type="pres">
      <dgm:prSet presAssocID="{942699EF-CDA0-425E-A454-8A7C1FBBAAB7}" presName="Accent" presStyleLbl="trAlignAcc1" presStyleIdx="0" presStyleCnt="2">
        <dgm:presLayoutVars>
          <dgm:chMax val="0"/>
          <dgm:chPref val="0"/>
        </dgm:presLayoutVars>
      </dgm:prSet>
      <dgm:spPr/>
    </dgm:pt>
    <dgm:pt modelId="{21333073-9875-4845-91B3-D7A867C7B88E}" type="pres">
      <dgm:prSet presAssocID="{942699EF-CDA0-425E-A454-8A7C1FBBAAB7}" presName="Image" presStyleLbl="alignImgPlace1" presStyleIdx="0" presStyleCnt="2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4701" r="24701"/>
          </a:stretch>
        </a:blipFill>
      </dgm:spPr>
      <dgm:t>
        <a:bodyPr/>
        <a:lstStyle/>
        <a:p>
          <a:endParaRPr lang="en-US"/>
        </a:p>
      </dgm:t>
    </dgm:pt>
    <dgm:pt modelId="{5AE56259-A00F-4EF3-B866-7E488B8DE417}" type="pres">
      <dgm:prSet presAssocID="{942699EF-CDA0-425E-A454-8A7C1FBBAAB7}" presName="ChildComposite" presStyleCnt="0"/>
      <dgm:spPr/>
    </dgm:pt>
    <dgm:pt modelId="{2423725A-5548-4D38-A98D-9C0CCF16AD1F}" type="pres">
      <dgm:prSet presAssocID="{942699EF-CDA0-425E-A454-8A7C1FBBAAB7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B0068-E37D-42B8-B042-BDB7CFCF5B96}" type="pres">
      <dgm:prSet presAssocID="{942699EF-CDA0-425E-A454-8A7C1FBBAAB7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D7F8D-D30A-41B2-A840-059BCAC9CA10}" type="pres">
      <dgm:prSet presAssocID="{3861BC72-24BA-4B86-96D8-6648043570AB}" presName="sibTrans" presStyleCnt="0"/>
      <dgm:spPr/>
    </dgm:pt>
    <dgm:pt modelId="{28BE387E-6F7A-456E-BB0F-FEAEA4475295}" type="pres">
      <dgm:prSet presAssocID="{0FC3B83B-79BE-47EB-8FD9-32CE322F4D1C}" presName="composite" presStyleCnt="0">
        <dgm:presLayoutVars>
          <dgm:chMax val="1"/>
          <dgm:chPref val="1"/>
        </dgm:presLayoutVars>
      </dgm:prSet>
      <dgm:spPr/>
    </dgm:pt>
    <dgm:pt modelId="{3AE52F3C-471F-4889-A9C6-1087EB1F129E}" type="pres">
      <dgm:prSet presAssocID="{0FC3B83B-79BE-47EB-8FD9-32CE322F4D1C}" presName="Accent" presStyleLbl="trAlignAcc1" presStyleIdx="1" presStyleCnt="2">
        <dgm:presLayoutVars>
          <dgm:chMax val="0"/>
          <dgm:chPref val="0"/>
        </dgm:presLayoutVars>
      </dgm:prSet>
      <dgm:spPr/>
    </dgm:pt>
    <dgm:pt modelId="{C2A92AE0-43E0-447F-ABB2-A15F7214A229}" type="pres">
      <dgm:prSet presAssocID="{0FC3B83B-79BE-47EB-8FD9-32CE322F4D1C}" presName="Image" presStyleLbl="alignImgPlace1" presStyleIdx="1" presStyleCnt="2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1285" t="2864" r="11285" b="2864"/>
          </a:stretch>
        </a:blipFill>
      </dgm:spPr>
      <dgm:t>
        <a:bodyPr/>
        <a:lstStyle/>
        <a:p>
          <a:endParaRPr lang="en-US"/>
        </a:p>
      </dgm:t>
    </dgm:pt>
    <dgm:pt modelId="{030B3770-C4C4-4AB6-BD88-9B1B979427EA}" type="pres">
      <dgm:prSet presAssocID="{0FC3B83B-79BE-47EB-8FD9-32CE322F4D1C}" presName="ChildComposite" presStyleCnt="0"/>
      <dgm:spPr/>
    </dgm:pt>
    <dgm:pt modelId="{457DE326-9A8B-4873-AADF-C698F452A79E}" type="pres">
      <dgm:prSet presAssocID="{0FC3B83B-79BE-47EB-8FD9-32CE322F4D1C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166ED-87A1-4310-8A9C-2826B95A7706}" type="pres">
      <dgm:prSet presAssocID="{0FC3B83B-79BE-47EB-8FD9-32CE322F4D1C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3B8223-AF50-4DB3-85BC-0EB5F5ABE391}" type="presOf" srcId="{8D3EC17B-C453-467B-BF86-C992F7E905ED}" destId="{AFE7C338-BFE7-4AF8-B11E-4DAF28F8F875}" srcOrd="0" destOrd="0" presId="urn:microsoft.com/office/officeart/2008/layout/CaptionedPictures"/>
    <dgm:cxn modelId="{05D0D192-DCF1-4239-B997-1C04E4471672}" srcId="{8D3EC17B-C453-467B-BF86-C992F7E905ED}" destId="{942699EF-CDA0-425E-A454-8A7C1FBBAAB7}" srcOrd="0" destOrd="0" parTransId="{B3AD20B5-6F0F-4246-89E3-CD949CFBF7CB}" sibTransId="{3861BC72-24BA-4B86-96D8-6648043570AB}"/>
    <dgm:cxn modelId="{8510C475-7651-470C-9068-BD9D907ED4F2}" type="presOf" srcId="{2172BD13-4968-4E3A-98EA-C73D2816368F}" destId="{457DE326-9A8B-4873-AADF-C698F452A79E}" srcOrd="0" destOrd="0" presId="urn:microsoft.com/office/officeart/2008/layout/CaptionedPictures"/>
    <dgm:cxn modelId="{7F1AE490-4FC5-4B31-82E4-B53007950E91}" type="presOf" srcId="{BA86EA56-C8F8-4ABA-9247-26E11C3C3346}" destId="{2423725A-5548-4D38-A98D-9C0CCF16AD1F}" srcOrd="0" destOrd="0" presId="urn:microsoft.com/office/officeart/2008/layout/CaptionedPictures"/>
    <dgm:cxn modelId="{4E9C37DC-FA21-4F5C-B183-647755C2C02B}" srcId="{8D3EC17B-C453-467B-BF86-C992F7E905ED}" destId="{0FC3B83B-79BE-47EB-8FD9-32CE322F4D1C}" srcOrd="1" destOrd="0" parTransId="{B4688BD7-13AC-4804-81FC-D18FD1DF7FE2}" sibTransId="{5835AA5B-5A8F-4762-A2E6-4737A2F98AB8}"/>
    <dgm:cxn modelId="{D59D7F6F-10D1-4A57-A26E-0E3869C0BDEF}" type="presOf" srcId="{0FC3B83B-79BE-47EB-8FD9-32CE322F4D1C}" destId="{CAD166ED-87A1-4310-8A9C-2826B95A7706}" srcOrd="0" destOrd="0" presId="urn:microsoft.com/office/officeart/2008/layout/CaptionedPictures"/>
    <dgm:cxn modelId="{5EE05CCA-030B-44F5-AC63-AE1C3EA263E0}" type="presOf" srcId="{942699EF-CDA0-425E-A454-8A7C1FBBAAB7}" destId="{592B0068-E37D-42B8-B042-BDB7CFCF5B96}" srcOrd="0" destOrd="0" presId="urn:microsoft.com/office/officeart/2008/layout/CaptionedPictures"/>
    <dgm:cxn modelId="{4E8F9F69-30B4-460D-B49C-EE13052A9A5A}" srcId="{0FC3B83B-79BE-47EB-8FD9-32CE322F4D1C}" destId="{2172BD13-4968-4E3A-98EA-C73D2816368F}" srcOrd="0" destOrd="0" parTransId="{9B6325CB-7E66-4CD0-B181-47AD5F2BE800}" sibTransId="{0A9CDB36-9F4A-44F3-8A2B-9EF8D314C890}"/>
    <dgm:cxn modelId="{310093FA-B2F9-4696-84DB-9FFB9C235199}" srcId="{942699EF-CDA0-425E-A454-8A7C1FBBAAB7}" destId="{BA86EA56-C8F8-4ABA-9247-26E11C3C3346}" srcOrd="0" destOrd="0" parTransId="{1AFB1AE6-BD7D-4377-B213-D1B9D83ED871}" sibTransId="{B7BD2050-533B-4530-B24C-EEEE8A80F8F8}"/>
    <dgm:cxn modelId="{1E719767-77A1-4CB0-B487-C6D8FA029373}" type="presParOf" srcId="{AFE7C338-BFE7-4AF8-B11E-4DAF28F8F875}" destId="{5FA73736-4087-4474-A923-76F3C4765BBC}" srcOrd="0" destOrd="0" presId="urn:microsoft.com/office/officeart/2008/layout/CaptionedPictures"/>
    <dgm:cxn modelId="{8D733DD3-05BF-42F2-851F-B21DC4815A86}" type="presParOf" srcId="{5FA73736-4087-4474-A923-76F3C4765BBC}" destId="{4FF8E469-7DD6-465A-BCF6-6EF1F0DBC3C9}" srcOrd="0" destOrd="0" presId="urn:microsoft.com/office/officeart/2008/layout/CaptionedPictures"/>
    <dgm:cxn modelId="{DC376C58-7C74-4930-9AAC-B2D096164062}" type="presParOf" srcId="{5FA73736-4087-4474-A923-76F3C4765BBC}" destId="{21333073-9875-4845-91B3-D7A867C7B88E}" srcOrd="1" destOrd="0" presId="urn:microsoft.com/office/officeart/2008/layout/CaptionedPictures"/>
    <dgm:cxn modelId="{53F89142-2267-4A96-A56D-718082391713}" type="presParOf" srcId="{5FA73736-4087-4474-A923-76F3C4765BBC}" destId="{5AE56259-A00F-4EF3-B866-7E488B8DE417}" srcOrd="2" destOrd="0" presId="urn:microsoft.com/office/officeart/2008/layout/CaptionedPictures"/>
    <dgm:cxn modelId="{73B08763-5574-4117-98D8-8FD4E9B13E93}" type="presParOf" srcId="{5AE56259-A00F-4EF3-B866-7E488B8DE417}" destId="{2423725A-5548-4D38-A98D-9C0CCF16AD1F}" srcOrd="0" destOrd="0" presId="urn:microsoft.com/office/officeart/2008/layout/CaptionedPictures"/>
    <dgm:cxn modelId="{AB948324-5E55-4DB3-B0BE-27E2002A760C}" type="presParOf" srcId="{5AE56259-A00F-4EF3-B866-7E488B8DE417}" destId="{592B0068-E37D-42B8-B042-BDB7CFCF5B96}" srcOrd="1" destOrd="0" presId="urn:microsoft.com/office/officeart/2008/layout/CaptionedPictures"/>
    <dgm:cxn modelId="{C8D7721A-8A74-471B-A48D-219D2AE3C5F6}" type="presParOf" srcId="{AFE7C338-BFE7-4AF8-B11E-4DAF28F8F875}" destId="{8F2D7F8D-D30A-41B2-A840-059BCAC9CA10}" srcOrd="1" destOrd="0" presId="urn:microsoft.com/office/officeart/2008/layout/CaptionedPictures"/>
    <dgm:cxn modelId="{455BA5E8-4620-421A-807E-9506E2124B7D}" type="presParOf" srcId="{AFE7C338-BFE7-4AF8-B11E-4DAF28F8F875}" destId="{28BE387E-6F7A-456E-BB0F-FEAEA4475295}" srcOrd="2" destOrd="0" presId="urn:microsoft.com/office/officeart/2008/layout/CaptionedPictures"/>
    <dgm:cxn modelId="{FDD43610-0310-445E-BC47-A204689FE748}" type="presParOf" srcId="{28BE387E-6F7A-456E-BB0F-FEAEA4475295}" destId="{3AE52F3C-471F-4889-A9C6-1087EB1F129E}" srcOrd="0" destOrd="0" presId="urn:microsoft.com/office/officeart/2008/layout/CaptionedPictures"/>
    <dgm:cxn modelId="{958E4695-5466-478A-A22B-AF7434C153BE}" type="presParOf" srcId="{28BE387E-6F7A-456E-BB0F-FEAEA4475295}" destId="{C2A92AE0-43E0-447F-ABB2-A15F7214A229}" srcOrd="1" destOrd="0" presId="urn:microsoft.com/office/officeart/2008/layout/CaptionedPictures"/>
    <dgm:cxn modelId="{5074F1FD-9B65-420F-BBEE-424D765C9FC5}" type="presParOf" srcId="{28BE387E-6F7A-456E-BB0F-FEAEA4475295}" destId="{030B3770-C4C4-4AB6-BD88-9B1B979427EA}" srcOrd="2" destOrd="0" presId="urn:microsoft.com/office/officeart/2008/layout/CaptionedPictures"/>
    <dgm:cxn modelId="{F7BA95D6-FA0F-4222-8FA8-44133D0F7BDA}" type="presParOf" srcId="{030B3770-C4C4-4AB6-BD88-9B1B979427EA}" destId="{457DE326-9A8B-4873-AADF-C698F452A79E}" srcOrd="0" destOrd="0" presId="urn:microsoft.com/office/officeart/2008/layout/CaptionedPictures"/>
    <dgm:cxn modelId="{0FF32DAE-4D86-4503-99D4-7125AD3D245C}" type="presParOf" srcId="{030B3770-C4C4-4AB6-BD88-9B1B979427EA}" destId="{CAD166ED-87A1-4310-8A9C-2826B95A7706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53AB17-0FF3-4F1C-8E3E-37952A071D68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0D7F89A-F9C2-4806-BF0B-37B0F54E47CE}">
      <dgm:prSet/>
      <dgm:spPr/>
      <dgm:t>
        <a:bodyPr/>
        <a:lstStyle/>
        <a:p>
          <a:pPr rtl="0"/>
          <a:r>
            <a:rPr lang="nl-BE" dirty="0" smtClean="0">
              <a:solidFill>
                <a:schemeClr val="bg1">
                  <a:lumMod val="95000"/>
                </a:schemeClr>
              </a:solidFill>
            </a:rPr>
            <a:t>NX™ UltraClear PP in thermoformed applications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  <dgm:extLst/>
    </dgm:pt>
    <dgm:pt modelId="{B0FAB4A6-1697-4037-B566-2323ACB4E03F}" type="parTrans" cxnId="{258E7EB5-5D95-4561-9590-F9B6CF08F801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A197C5A2-0FB4-4DEB-B7E2-096D2C6E56AF}" type="sibTrans" cxnId="{258E7EB5-5D95-4561-9590-F9B6CF08F801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87CADE73-F257-4789-9B5B-142E027E3BC1}">
      <dgm:prSet/>
      <dgm:spPr/>
      <dgm:t>
        <a:bodyPr/>
        <a:lstStyle/>
        <a:p>
          <a:pPr rtl="0"/>
          <a:r>
            <a:rPr lang="nl-BE" dirty="0" smtClean="0">
              <a:solidFill>
                <a:schemeClr val="bg1">
                  <a:lumMod val="95000"/>
                </a:schemeClr>
              </a:solidFill>
            </a:rPr>
            <a:t>NX™ UltraClear PP in blow molded applications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  <dgm:extLst/>
    </dgm:pt>
    <dgm:pt modelId="{57420496-90FA-47CE-921E-7D5EF1CA506A}" type="parTrans" cxnId="{3C96F6F8-AFB8-4A75-88DF-25D4815992A2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EC071FC0-2239-4AAB-A485-CFACA026DEBE}" type="sibTrans" cxnId="{3C96F6F8-AFB8-4A75-88DF-25D4815992A2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D99E532C-25AB-41B2-8BE5-2ED86F72B6AA}">
      <dgm:prSet/>
      <dgm:spPr/>
      <dgm:t>
        <a:bodyPr/>
        <a:lstStyle/>
        <a:p>
          <a:pPr rtl="0"/>
          <a:r>
            <a:rPr lang="nl-BE" dirty="0" smtClean="0">
              <a:solidFill>
                <a:srgbClr val="00B0F0"/>
              </a:solidFill>
            </a:rPr>
            <a:t>NX™ UltraClear PP in injection molded applications</a:t>
          </a:r>
          <a:endParaRPr lang="en-US" dirty="0">
            <a:solidFill>
              <a:srgbClr val="00B0F0"/>
            </a:solidFill>
          </a:endParaRPr>
        </a:p>
      </dgm:t>
      <dgm:extLst/>
    </dgm:pt>
    <dgm:pt modelId="{308DE498-7C8F-457E-95B1-922A44DC069C}" type="parTrans" cxnId="{F84801CF-376F-45B4-9228-AC125BFF8003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8B8D541A-2D36-48B0-896E-BACAA9C47E83}" type="sibTrans" cxnId="{F84801CF-376F-45B4-9228-AC125BFF8003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7D435D3F-415B-4501-8DAC-9E8288EF78E1}">
      <dgm:prSet/>
      <dgm:spPr/>
      <dgm:t>
        <a:bodyPr/>
        <a:lstStyle/>
        <a:p>
          <a:pPr rtl="0"/>
          <a:r>
            <a:rPr lang="en-US" dirty="0" err="1" smtClean="0">
              <a:solidFill>
                <a:schemeClr val="bg1">
                  <a:lumMod val="95000"/>
                </a:schemeClr>
              </a:solidFill>
            </a:rPr>
            <a:t>Millad</a:t>
          </a:r>
          <a:r>
            <a:rPr lang="en-US" baseline="30000" dirty="0" smtClean="0">
              <a:solidFill>
                <a:schemeClr val="bg1">
                  <a:lumMod val="95000"/>
                </a:schemeClr>
              </a:solidFill>
            </a:rPr>
            <a:t>®</a:t>
          </a:r>
          <a:r>
            <a:rPr lang="en-US" dirty="0" smtClean="0">
              <a:solidFill>
                <a:schemeClr val="bg1">
                  <a:lumMod val="95000"/>
                </a:schemeClr>
              </a:solidFill>
            </a:rPr>
            <a:t> NX™ 8000 - Bringing clarity to products worldwide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  <dgm:extLst/>
    </dgm:pt>
    <dgm:pt modelId="{CDAB55B7-0BDA-4C50-ADF5-63CCD6A69953}" type="parTrans" cxnId="{E7E709B9-282E-47E0-85A7-D3F4253E8027}">
      <dgm:prSet/>
      <dgm:spPr/>
      <dgm:t>
        <a:bodyPr/>
        <a:lstStyle/>
        <a:p>
          <a:endParaRPr lang="en-US"/>
        </a:p>
      </dgm:t>
    </dgm:pt>
    <dgm:pt modelId="{772A7076-2D3C-4142-ACDD-7CF923D45C51}" type="sibTrans" cxnId="{E7E709B9-282E-47E0-85A7-D3F4253E8027}">
      <dgm:prSet/>
      <dgm:spPr/>
      <dgm:t>
        <a:bodyPr/>
        <a:lstStyle/>
        <a:p>
          <a:endParaRPr lang="en-US"/>
        </a:p>
      </dgm:t>
    </dgm:pt>
    <dgm:pt modelId="{96D06924-DE69-4CCC-A766-E6192B50C164}" type="pres">
      <dgm:prSet presAssocID="{8C53AB17-0FF3-4F1C-8E3E-37952A071D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E95EA7-7903-4E30-B958-61DC8D8F4C83}" type="pres">
      <dgm:prSet presAssocID="{10D7F89A-F9C2-4806-BF0B-37B0F54E47C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120D4-6BD0-4968-9D3D-950344467A10}" type="pres">
      <dgm:prSet presAssocID="{A197C5A2-0FB4-4DEB-B7E2-096D2C6E56AF}" presName="spacer" presStyleCnt="0"/>
      <dgm:spPr/>
    </dgm:pt>
    <dgm:pt modelId="{645D9A14-F602-4A36-B3A2-C813953F0F22}" type="pres">
      <dgm:prSet presAssocID="{87CADE73-F257-4789-9B5B-142E027E3BC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BD81A-00A1-4FAA-9359-11B1BCA9A881}" type="pres">
      <dgm:prSet presAssocID="{EC071FC0-2239-4AAB-A485-CFACA026DEBE}" presName="spacer" presStyleCnt="0"/>
      <dgm:spPr/>
    </dgm:pt>
    <dgm:pt modelId="{D9CCCD5A-15FA-4355-8857-484576703074}" type="pres">
      <dgm:prSet presAssocID="{D99E532C-25AB-41B2-8BE5-2ED86F72B6A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1D9C8-BEF4-4CAB-97A4-E7BDE7A08C16}" type="pres">
      <dgm:prSet presAssocID="{8B8D541A-2D36-48B0-896E-BACAA9C47E83}" presName="spacer" presStyleCnt="0"/>
      <dgm:spPr/>
    </dgm:pt>
    <dgm:pt modelId="{40FB24D7-FB59-4B89-9F9B-32C5910E17E3}" type="pres">
      <dgm:prSet presAssocID="{7D435D3F-415B-4501-8DAC-9E8288EF78E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172D86-112C-44C6-9DCC-468C99415C8D}" type="presOf" srcId="{10D7F89A-F9C2-4806-BF0B-37B0F54E47CE}" destId="{C6E95EA7-7903-4E30-B958-61DC8D8F4C83}" srcOrd="0" destOrd="0" presId="urn:microsoft.com/office/officeart/2005/8/layout/vList2"/>
    <dgm:cxn modelId="{3C96F6F8-AFB8-4A75-88DF-25D4815992A2}" srcId="{8C53AB17-0FF3-4F1C-8E3E-37952A071D68}" destId="{87CADE73-F257-4789-9B5B-142E027E3BC1}" srcOrd="1" destOrd="0" parTransId="{57420496-90FA-47CE-921E-7D5EF1CA506A}" sibTransId="{EC071FC0-2239-4AAB-A485-CFACA026DEBE}"/>
    <dgm:cxn modelId="{18DB3146-0C4E-470A-8F0C-378178931127}" type="presOf" srcId="{87CADE73-F257-4789-9B5B-142E027E3BC1}" destId="{645D9A14-F602-4A36-B3A2-C813953F0F22}" srcOrd="0" destOrd="0" presId="urn:microsoft.com/office/officeart/2005/8/layout/vList2"/>
    <dgm:cxn modelId="{F84801CF-376F-45B4-9228-AC125BFF8003}" srcId="{8C53AB17-0FF3-4F1C-8E3E-37952A071D68}" destId="{D99E532C-25AB-41B2-8BE5-2ED86F72B6AA}" srcOrd="2" destOrd="0" parTransId="{308DE498-7C8F-457E-95B1-922A44DC069C}" sibTransId="{8B8D541A-2D36-48B0-896E-BACAA9C47E83}"/>
    <dgm:cxn modelId="{E7E709B9-282E-47E0-85A7-D3F4253E8027}" srcId="{8C53AB17-0FF3-4F1C-8E3E-37952A071D68}" destId="{7D435D3F-415B-4501-8DAC-9E8288EF78E1}" srcOrd="3" destOrd="0" parTransId="{CDAB55B7-0BDA-4C50-ADF5-63CCD6A69953}" sibTransId="{772A7076-2D3C-4142-ACDD-7CF923D45C51}"/>
    <dgm:cxn modelId="{AB555EC9-62FC-4412-9546-F0FAE3F41502}" type="presOf" srcId="{8C53AB17-0FF3-4F1C-8E3E-37952A071D68}" destId="{96D06924-DE69-4CCC-A766-E6192B50C164}" srcOrd="0" destOrd="0" presId="urn:microsoft.com/office/officeart/2005/8/layout/vList2"/>
    <dgm:cxn modelId="{258E7EB5-5D95-4561-9590-F9B6CF08F801}" srcId="{8C53AB17-0FF3-4F1C-8E3E-37952A071D68}" destId="{10D7F89A-F9C2-4806-BF0B-37B0F54E47CE}" srcOrd="0" destOrd="0" parTransId="{B0FAB4A6-1697-4037-B566-2323ACB4E03F}" sibTransId="{A197C5A2-0FB4-4DEB-B7E2-096D2C6E56AF}"/>
    <dgm:cxn modelId="{C9B63EAD-AD4D-44DC-B025-F9E1883F9144}" type="presOf" srcId="{7D435D3F-415B-4501-8DAC-9E8288EF78E1}" destId="{40FB24D7-FB59-4B89-9F9B-32C5910E17E3}" srcOrd="0" destOrd="0" presId="urn:microsoft.com/office/officeart/2005/8/layout/vList2"/>
    <dgm:cxn modelId="{595E691A-7C0A-4153-8616-743FB8CD436E}" type="presOf" srcId="{D99E532C-25AB-41B2-8BE5-2ED86F72B6AA}" destId="{D9CCCD5A-15FA-4355-8857-484576703074}" srcOrd="0" destOrd="0" presId="urn:microsoft.com/office/officeart/2005/8/layout/vList2"/>
    <dgm:cxn modelId="{C53A1310-5F74-4362-9BD6-A311CC34DB42}" type="presParOf" srcId="{96D06924-DE69-4CCC-A766-E6192B50C164}" destId="{C6E95EA7-7903-4E30-B958-61DC8D8F4C83}" srcOrd="0" destOrd="0" presId="urn:microsoft.com/office/officeart/2005/8/layout/vList2"/>
    <dgm:cxn modelId="{F0F913BC-6FEB-4C9B-A4CA-E836198FB7AB}" type="presParOf" srcId="{96D06924-DE69-4CCC-A766-E6192B50C164}" destId="{004120D4-6BD0-4968-9D3D-950344467A10}" srcOrd="1" destOrd="0" presId="urn:microsoft.com/office/officeart/2005/8/layout/vList2"/>
    <dgm:cxn modelId="{9336A7A8-7565-4CAD-802D-B5ADB738C208}" type="presParOf" srcId="{96D06924-DE69-4CCC-A766-E6192B50C164}" destId="{645D9A14-F602-4A36-B3A2-C813953F0F22}" srcOrd="2" destOrd="0" presId="urn:microsoft.com/office/officeart/2005/8/layout/vList2"/>
    <dgm:cxn modelId="{16D9E977-7A7F-4212-A7AC-96FF64FC2F4C}" type="presParOf" srcId="{96D06924-DE69-4CCC-A766-E6192B50C164}" destId="{D93BD81A-00A1-4FAA-9359-11B1BCA9A881}" srcOrd="3" destOrd="0" presId="urn:microsoft.com/office/officeart/2005/8/layout/vList2"/>
    <dgm:cxn modelId="{73A07480-4C2D-4FCE-86D1-8FD31339DA8F}" type="presParOf" srcId="{96D06924-DE69-4CCC-A766-E6192B50C164}" destId="{D9CCCD5A-15FA-4355-8857-484576703074}" srcOrd="4" destOrd="0" presId="urn:microsoft.com/office/officeart/2005/8/layout/vList2"/>
    <dgm:cxn modelId="{95776269-D737-44F7-87C3-A9EEF5BA9341}" type="presParOf" srcId="{96D06924-DE69-4CCC-A766-E6192B50C164}" destId="{1CD1D9C8-BEF4-4CAB-97A4-E7BDE7A08C16}" srcOrd="5" destOrd="0" presId="urn:microsoft.com/office/officeart/2005/8/layout/vList2"/>
    <dgm:cxn modelId="{C5F7F7B1-F3ED-4C97-98A5-BEDBF5855D3B}" type="presParOf" srcId="{96D06924-DE69-4CCC-A766-E6192B50C164}" destId="{40FB24D7-FB59-4B89-9F9B-32C5910E17E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74F5DF-E7F9-4962-90D2-DD0219F88EE9}" type="doc">
      <dgm:prSet loTypeId="urn:microsoft.com/office/officeart/2005/8/layout/lProcess1" loCatId="process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13EEBF0-8711-4A71-BF25-3C7CFE93C155}">
      <dgm:prSet phldrT="[Text]" custT="1"/>
      <dgm:spPr/>
      <dgm:t>
        <a:bodyPr/>
        <a:lstStyle/>
        <a:p>
          <a:r>
            <a:rPr lang="nl-BE" sz="1600" dirty="0" smtClean="0"/>
            <a:t>Lower Process Temperature</a:t>
          </a:r>
          <a:endParaRPr lang="en-US" sz="1600" dirty="0"/>
        </a:p>
      </dgm:t>
    </dgm:pt>
    <dgm:pt modelId="{8B3BC449-9143-479A-8FAF-9F19F1A774C2}" type="parTrans" cxnId="{11A9AC6E-B598-41AB-8215-AFCFF432EF6A}">
      <dgm:prSet/>
      <dgm:spPr/>
      <dgm:t>
        <a:bodyPr/>
        <a:lstStyle/>
        <a:p>
          <a:endParaRPr lang="en-US" sz="1400"/>
        </a:p>
      </dgm:t>
    </dgm:pt>
    <dgm:pt modelId="{A2D5F03F-A8A1-4794-9BD6-256F12831503}" type="sibTrans" cxnId="{11A9AC6E-B598-41AB-8215-AFCFF432EF6A}">
      <dgm:prSet/>
      <dgm:spPr/>
      <dgm:t>
        <a:bodyPr/>
        <a:lstStyle/>
        <a:p>
          <a:endParaRPr lang="en-US" sz="1400"/>
        </a:p>
      </dgm:t>
    </dgm:pt>
    <dgm:pt modelId="{1F01757E-47BB-4CB5-A061-E9C52E364E0F}">
      <dgm:prSet phldrT="[Text]" custT="1"/>
      <dgm:spPr/>
      <dgm:t>
        <a:bodyPr/>
        <a:lstStyle/>
        <a:p>
          <a:r>
            <a:rPr lang="nl-BE" sz="1600" dirty="0" smtClean="0"/>
            <a:t>CO</a:t>
          </a:r>
          <a:r>
            <a:rPr lang="nl-BE" sz="1600" baseline="-25000" dirty="0" smtClean="0"/>
            <a:t>2</a:t>
          </a:r>
          <a:r>
            <a:rPr lang="nl-BE" sz="1600" dirty="0" smtClean="0"/>
            <a:t> Reductions</a:t>
          </a:r>
          <a:endParaRPr lang="en-US" sz="1600" dirty="0"/>
        </a:p>
      </dgm:t>
    </dgm:pt>
    <dgm:pt modelId="{90FCD0C1-1514-4209-8811-F9FEA2A89D67}" type="parTrans" cxnId="{0C111067-B710-4858-98E2-76EA703E456C}">
      <dgm:prSet/>
      <dgm:spPr/>
      <dgm:t>
        <a:bodyPr/>
        <a:lstStyle/>
        <a:p>
          <a:endParaRPr lang="en-US"/>
        </a:p>
      </dgm:t>
    </dgm:pt>
    <dgm:pt modelId="{3C35BFEE-A24E-4B1E-80D8-B528D1CBF648}" type="sibTrans" cxnId="{0C111067-B710-4858-98E2-76EA703E456C}">
      <dgm:prSet/>
      <dgm:spPr/>
      <dgm:t>
        <a:bodyPr/>
        <a:lstStyle/>
        <a:p>
          <a:endParaRPr lang="en-US"/>
        </a:p>
      </dgm:t>
    </dgm:pt>
    <dgm:pt modelId="{07E22E05-3141-46BB-924F-3497A033B53C}">
      <dgm:prSet phldrT="[Text]" custT="1"/>
      <dgm:spPr/>
      <dgm:t>
        <a:bodyPr/>
        <a:lstStyle/>
        <a:p>
          <a:r>
            <a:rPr lang="nl-BE" sz="1600" dirty="0" smtClean="0"/>
            <a:t>Lower Energy</a:t>
          </a:r>
          <a:endParaRPr lang="en-US" sz="1600" dirty="0"/>
        </a:p>
      </dgm:t>
    </dgm:pt>
    <dgm:pt modelId="{14BD26C7-D67B-4042-B788-8B143B63BFF9}" type="parTrans" cxnId="{D08D11AF-85F8-449A-A316-235D28D21B6C}">
      <dgm:prSet/>
      <dgm:spPr/>
      <dgm:t>
        <a:bodyPr/>
        <a:lstStyle/>
        <a:p>
          <a:endParaRPr lang="en-US"/>
        </a:p>
      </dgm:t>
    </dgm:pt>
    <dgm:pt modelId="{77A3450C-D45C-460D-AC22-743363FF43C5}" type="sibTrans" cxnId="{D08D11AF-85F8-449A-A316-235D28D21B6C}">
      <dgm:prSet/>
      <dgm:spPr/>
      <dgm:t>
        <a:bodyPr/>
        <a:lstStyle/>
        <a:p>
          <a:endParaRPr lang="en-US"/>
        </a:p>
      </dgm:t>
    </dgm:pt>
    <dgm:pt modelId="{D1FCB0DE-A9E5-4171-B886-6F5098A21114}" type="pres">
      <dgm:prSet presAssocID="{E774F5DF-E7F9-4962-90D2-DD0219F88E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73CC4E-655D-45EA-8E6C-C469E92DCA3E}" type="pres">
      <dgm:prSet presAssocID="{313EEBF0-8711-4A71-BF25-3C7CFE93C155}" presName="vertFlow" presStyleCnt="0"/>
      <dgm:spPr/>
      <dgm:t>
        <a:bodyPr/>
        <a:lstStyle/>
        <a:p>
          <a:endParaRPr lang="en-US"/>
        </a:p>
      </dgm:t>
    </dgm:pt>
    <dgm:pt modelId="{46AA995D-3903-468E-A0B4-E8A0256E05DE}" type="pres">
      <dgm:prSet presAssocID="{313EEBF0-8711-4A71-BF25-3C7CFE93C155}" presName="header" presStyleLbl="node1" presStyleIdx="0" presStyleCnt="1" custScaleX="132861" custLinFactNeighborX="40" custLinFactNeighborY="-67710"/>
      <dgm:spPr/>
      <dgm:t>
        <a:bodyPr/>
        <a:lstStyle/>
        <a:p>
          <a:endParaRPr lang="en-US"/>
        </a:p>
      </dgm:t>
    </dgm:pt>
    <dgm:pt modelId="{F4AAE30C-58A9-4FEB-AF35-9C389E013F63}" type="pres">
      <dgm:prSet presAssocID="{14BD26C7-D67B-4042-B788-8B143B63BFF9}" presName="parTrans" presStyleLbl="sibTrans2D1" presStyleIdx="0" presStyleCnt="2"/>
      <dgm:spPr/>
      <dgm:t>
        <a:bodyPr/>
        <a:lstStyle/>
        <a:p>
          <a:endParaRPr lang="en-US"/>
        </a:p>
      </dgm:t>
    </dgm:pt>
    <dgm:pt modelId="{868D7975-FC44-41A4-965A-232A0A54FB0A}" type="pres">
      <dgm:prSet presAssocID="{07E22E05-3141-46BB-924F-3497A033B53C}" presName="child" presStyleLbl="alignAccFollowNode1" presStyleIdx="0" presStyleCnt="2" custScaleX="1328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A484D-F9AE-40CC-B1BC-C1A9B9E7E039}" type="pres">
      <dgm:prSet presAssocID="{77A3450C-D45C-460D-AC22-743363FF43C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16EECDC-1310-4F0D-AE39-59400E739A4F}" type="pres">
      <dgm:prSet presAssocID="{1F01757E-47BB-4CB5-A061-E9C52E364E0F}" presName="child" presStyleLbl="alignAccFollowNode1" presStyleIdx="1" presStyleCnt="2" custScaleX="1328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A66F86-7AAE-4E20-A7FD-16BC350EF139}" type="presOf" srcId="{E774F5DF-E7F9-4962-90D2-DD0219F88EE9}" destId="{D1FCB0DE-A9E5-4171-B886-6F5098A21114}" srcOrd="0" destOrd="0" presId="urn:microsoft.com/office/officeart/2005/8/layout/lProcess1"/>
    <dgm:cxn modelId="{D08D11AF-85F8-449A-A316-235D28D21B6C}" srcId="{313EEBF0-8711-4A71-BF25-3C7CFE93C155}" destId="{07E22E05-3141-46BB-924F-3497A033B53C}" srcOrd="0" destOrd="0" parTransId="{14BD26C7-D67B-4042-B788-8B143B63BFF9}" sibTransId="{77A3450C-D45C-460D-AC22-743363FF43C5}"/>
    <dgm:cxn modelId="{0675B408-8A1B-4D17-ADCE-8FE2650BCDFE}" type="presOf" srcId="{77A3450C-D45C-460D-AC22-743363FF43C5}" destId="{DCDA484D-F9AE-40CC-B1BC-C1A9B9E7E039}" srcOrd="0" destOrd="0" presId="urn:microsoft.com/office/officeart/2005/8/layout/lProcess1"/>
    <dgm:cxn modelId="{3D9DB764-DAC2-4E7E-BC11-30D257FE6F2D}" type="presOf" srcId="{07E22E05-3141-46BB-924F-3497A033B53C}" destId="{868D7975-FC44-41A4-965A-232A0A54FB0A}" srcOrd="0" destOrd="0" presId="urn:microsoft.com/office/officeart/2005/8/layout/lProcess1"/>
    <dgm:cxn modelId="{764EE93D-BC90-4B4D-AB2D-AA4C175EB2D3}" type="presOf" srcId="{313EEBF0-8711-4A71-BF25-3C7CFE93C155}" destId="{46AA995D-3903-468E-A0B4-E8A0256E05DE}" srcOrd="0" destOrd="0" presId="urn:microsoft.com/office/officeart/2005/8/layout/lProcess1"/>
    <dgm:cxn modelId="{11A9AC6E-B598-41AB-8215-AFCFF432EF6A}" srcId="{E774F5DF-E7F9-4962-90D2-DD0219F88EE9}" destId="{313EEBF0-8711-4A71-BF25-3C7CFE93C155}" srcOrd="0" destOrd="0" parTransId="{8B3BC449-9143-479A-8FAF-9F19F1A774C2}" sibTransId="{A2D5F03F-A8A1-4794-9BD6-256F12831503}"/>
    <dgm:cxn modelId="{0C111067-B710-4858-98E2-76EA703E456C}" srcId="{313EEBF0-8711-4A71-BF25-3C7CFE93C155}" destId="{1F01757E-47BB-4CB5-A061-E9C52E364E0F}" srcOrd="1" destOrd="0" parTransId="{90FCD0C1-1514-4209-8811-F9FEA2A89D67}" sibTransId="{3C35BFEE-A24E-4B1E-80D8-B528D1CBF648}"/>
    <dgm:cxn modelId="{B3826739-3AD0-4209-9528-5AFF005F88AF}" type="presOf" srcId="{1F01757E-47BB-4CB5-A061-E9C52E364E0F}" destId="{A16EECDC-1310-4F0D-AE39-59400E739A4F}" srcOrd="0" destOrd="0" presId="urn:microsoft.com/office/officeart/2005/8/layout/lProcess1"/>
    <dgm:cxn modelId="{974363B0-8E0E-496F-8C8D-E85A7A22EEA6}" type="presOf" srcId="{14BD26C7-D67B-4042-B788-8B143B63BFF9}" destId="{F4AAE30C-58A9-4FEB-AF35-9C389E013F63}" srcOrd="0" destOrd="0" presId="urn:microsoft.com/office/officeart/2005/8/layout/lProcess1"/>
    <dgm:cxn modelId="{ED7791D2-F3F3-4492-B2B7-941A061A5AC6}" type="presParOf" srcId="{D1FCB0DE-A9E5-4171-B886-6F5098A21114}" destId="{3B73CC4E-655D-45EA-8E6C-C469E92DCA3E}" srcOrd="0" destOrd="0" presId="urn:microsoft.com/office/officeart/2005/8/layout/lProcess1"/>
    <dgm:cxn modelId="{DD7ADCE8-E5E0-490A-8D10-67CC4848A060}" type="presParOf" srcId="{3B73CC4E-655D-45EA-8E6C-C469E92DCA3E}" destId="{46AA995D-3903-468E-A0B4-E8A0256E05DE}" srcOrd="0" destOrd="0" presId="urn:microsoft.com/office/officeart/2005/8/layout/lProcess1"/>
    <dgm:cxn modelId="{D73F9CEB-D8B9-4370-B7D0-2424C2B8A0BB}" type="presParOf" srcId="{3B73CC4E-655D-45EA-8E6C-C469E92DCA3E}" destId="{F4AAE30C-58A9-4FEB-AF35-9C389E013F63}" srcOrd="1" destOrd="0" presId="urn:microsoft.com/office/officeart/2005/8/layout/lProcess1"/>
    <dgm:cxn modelId="{ECB8F8AD-E8D4-40EA-83A3-B534C28ED89C}" type="presParOf" srcId="{3B73CC4E-655D-45EA-8E6C-C469E92DCA3E}" destId="{868D7975-FC44-41A4-965A-232A0A54FB0A}" srcOrd="2" destOrd="0" presId="urn:microsoft.com/office/officeart/2005/8/layout/lProcess1"/>
    <dgm:cxn modelId="{5456F0DF-483A-4333-8B43-41700B3884BF}" type="presParOf" srcId="{3B73CC4E-655D-45EA-8E6C-C469E92DCA3E}" destId="{DCDA484D-F9AE-40CC-B1BC-C1A9B9E7E039}" srcOrd="3" destOrd="0" presId="urn:microsoft.com/office/officeart/2005/8/layout/lProcess1"/>
    <dgm:cxn modelId="{E3EDDC6E-4426-4F9D-AB76-32460E8DB31D}" type="presParOf" srcId="{3B73CC4E-655D-45EA-8E6C-C469E92DCA3E}" destId="{A16EECDC-1310-4F0D-AE39-59400E739A4F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4310BC-3385-433F-8C88-1D95EC57C24E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3A12015-EF2C-47DA-8107-D3BE1769B952}">
      <dgm:prSet/>
      <dgm:spPr/>
      <dgm:t>
        <a:bodyPr/>
        <a:lstStyle/>
        <a:p>
          <a:pPr rtl="0"/>
          <a:r>
            <a:rPr lang="nl-BE" dirty="0" smtClean="0"/>
            <a:t>Ultra-Clear PP offers alternative choice to PC, PS, PMMA </a:t>
          </a:r>
          <a:endParaRPr lang="en-US" dirty="0"/>
        </a:p>
      </dgm:t>
    </dgm:pt>
    <dgm:pt modelId="{2EF86653-FE7F-41C9-8C42-17EFA0FEE731}" type="parTrans" cxnId="{E7ACE1BB-0750-4DBE-A10C-B195EAB9D7B7}">
      <dgm:prSet/>
      <dgm:spPr/>
      <dgm:t>
        <a:bodyPr/>
        <a:lstStyle/>
        <a:p>
          <a:endParaRPr lang="en-US"/>
        </a:p>
      </dgm:t>
    </dgm:pt>
    <dgm:pt modelId="{FAD9E806-4F1B-4DB8-BFB6-6CA45610C446}" type="sibTrans" cxnId="{E7ACE1BB-0750-4DBE-A10C-B195EAB9D7B7}">
      <dgm:prSet/>
      <dgm:spPr/>
      <dgm:t>
        <a:bodyPr/>
        <a:lstStyle/>
        <a:p>
          <a:endParaRPr lang="en-US"/>
        </a:p>
      </dgm:t>
    </dgm:pt>
    <dgm:pt modelId="{CCF1C28E-D8BC-4E8C-951C-ACD23AED8285}">
      <dgm:prSet/>
      <dgm:spPr/>
      <dgm:t>
        <a:bodyPr/>
        <a:lstStyle/>
        <a:p>
          <a:pPr rtl="0"/>
          <a:r>
            <a:rPr lang="nl-BE" dirty="0" smtClean="0"/>
            <a:t>High Clarity - Increase consumer appeal of packaged goods  </a:t>
          </a:r>
          <a:endParaRPr lang="en-US" dirty="0"/>
        </a:p>
      </dgm:t>
    </dgm:pt>
    <dgm:pt modelId="{B4B10294-43FF-4351-99ED-3B4FBC2571D0}" type="parTrans" cxnId="{D7C2D37E-ECE0-4E69-BD2A-09B5E036CEDB}">
      <dgm:prSet/>
      <dgm:spPr/>
      <dgm:t>
        <a:bodyPr/>
        <a:lstStyle/>
        <a:p>
          <a:endParaRPr lang="en-US"/>
        </a:p>
      </dgm:t>
    </dgm:pt>
    <dgm:pt modelId="{F8CBEAAF-12C7-4950-AC02-1068BBBADBF9}" type="sibTrans" cxnId="{D7C2D37E-ECE0-4E69-BD2A-09B5E036CEDB}">
      <dgm:prSet/>
      <dgm:spPr/>
      <dgm:t>
        <a:bodyPr/>
        <a:lstStyle/>
        <a:p>
          <a:endParaRPr lang="en-US"/>
        </a:p>
      </dgm:t>
    </dgm:pt>
    <dgm:pt modelId="{6279108C-4531-4A33-9C44-B231DD2FAB90}" type="pres">
      <dgm:prSet presAssocID="{734310BC-3385-433F-8C88-1D95EC57C2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852D23-B6A9-48C0-9CC9-12CFCE9E9D02}" type="pres">
      <dgm:prSet presAssocID="{B3A12015-EF2C-47DA-8107-D3BE1769B95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6C2DE-901B-432A-BC72-9B5FBD44BB6F}" type="pres">
      <dgm:prSet presAssocID="{FAD9E806-4F1B-4DB8-BFB6-6CA45610C446}" presName="sibTrans" presStyleCnt="0"/>
      <dgm:spPr/>
    </dgm:pt>
    <dgm:pt modelId="{9C7A52D5-FBB6-49EE-98E9-2F5B50F8AB7A}" type="pres">
      <dgm:prSet presAssocID="{CCF1C28E-D8BC-4E8C-951C-ACD23AED828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31EE74-011B-4AA5-8DA8-7FA6019E3AF4}" type="presOf" srcId="{734310BC-3385-433F-8C88-1D95EC57C24E}" destId="{6279108C-4531-4A33-9C44-B231DD2FAB90}" srcOrd="0" destOrd="0" presId="urn:microsoft.com/office/officeart/2005/8/layout/default"/>
    <dgm:cxn modelId="{72F855F1-4605-4A2B-8E40-A3F0DEBAD04B}" type="presOf" srcId="{CCF1C28E-D8BC-4E8C-951C-ACD23AED8285}" destId="{9C7A52D5-FBB6-49EE-98E9-2F5B50F8AB7A}" srcOrd="0" destOrd="0" presId="urn:microsoft.com/office/officeart/2005/8/layout/default"/>
    <dgm:cxn modelId="{E7ACE1BB-0750-4DBE-A10C-B195EAB9D7B7}" srcId="{734310BC-3385-433F-8C88-1D95EC57C24E}" destId="{B3A12015-EF2C-47DA-8107-D3BE1769B952}" srcOrd="0" destOrd="0" parTransId="{2EF86653-FE7F-41C9-8C42-17EFA0FEE731}" sibTransId="{FAD9E806-4F1B-4DB8-BFB6-6CA45610C446}"/>
    <dgm:cxn modelId="{38ED8B80-0601-4092-B418-1ADC9D08D3C2}" type="presOf" srcId="{B3A12015-EF2C-47DA-8107-D3BE1769B952}" destId="{03852D23-B6A9-48C0-9CC9-12CFCE9E9D02}" srcOrd="0" destOrd="0" presId="urn:microsoft.com/office/officeart/2005/8/layout/default"/>
    <dgm:cxn modelId="{D7C2D37E-ECE0-4E69-BD2A-09B5E036CEDB}" srcId="{734310BC-3385-433F-8C88-1D95EC57C24E}" destId="{CCF1C28E-D8BC-4E8C-951C-ACD23AED8285}" srcOrd="1" destOrd="0" parTransId="{B4B10294-43FF-4351-99ED-3B4FBC2571D0}" sibTransId="{F8CBEAAF-12C7-4950-AC02-1068BBBADBF9}"/>
    <dgm:cxn modelId="{64179C8F-DE72-48AD-9029-7CC35935C756}" type="presParOf" srcId="{6279108C-4531-4A33-9C44-B231DD2FAB90}" destId="{03852D23-B6A9-48C0-9CC9-12CFCE9E9D02}" srcOrd="0" destOrd="0" presId="urn:microsoft.com/office/officeart/2005/8/layout/default"/>
    <dgm:cxn modelId="{DF1583AC-7986-4952-9686-11A4CBF1C43A}" type="presParOf" srcId="{6279108C-4531-4A33-9C44-B231DD2FAB90}" destId="{B106C2DE-901B-432A-BC72-9B5FBD44BB6F}" srcOrd="1" destOrd="0" presId="urn:microsoft.com/office/officeart/2005/8/layout/default"/>
    <dgm:cxn modelId="{579F9438-7710-4775-8167-28DB46D7FD51}" type="presParOf" srcId="{6279108C-4531-4A33-9C44-B231DD2FAB90}" destId="{9C7A52D5-FBB6-49EE-98E9-2F5B50F8AB7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95EA7-7903-4E30-B958-61DC8D8F4C83}">
      <dsp:nvSpPr>
        <dsp:cNvPr id="0" name=""/>
        <dsp:cNvSpPr/>
      </dsp:nvSpPr>
      <dsp:spPr>
        <a:xfrm>
          <a:off x="0" y="436295"/>
          <a:ext cx="6011776" cy="397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700" kern="1200" dirty="0" smtClean="0">
              <a:solidFill>
                <a:srgbClr val="00B0F0"/>
              </a:solidFill>
            </a:rPr>
            <a:t>NX™ UltraClear PP in thermoformed applications</a:t>
          </a:r>
          <a:endParaRPr lang="en-US" sz="1700" kern="1200" dirty="0">
            <a:solidFill>
              <a:srgbClr val="00B0F0"/>
            </a:solidFill>
          </a:endParaRPr>
        </a:p>
      </dsp:txBody>
      <dsp:txXfrm>
        <a:off x="19419" y="455714"/>
        <a:ext cx="5972938" cy="358962"/>
      </dsp:txXfrm>
    </dsp:sp>
    <dsp:sp modelId="{645D9A14-F602-4A36-B3A2-C813953F0F22}">
      <dsp:nvSpPr>
        <dsp:cNvPr id="0" name=""/>
        <dsp:cNvSpPr/>
      </dsp:nvSpPr>
      <dsp:spPr>
        <a:xfrm>
          <a:off x="0" y="883055"/>
          <a:ext cx="6011776" cy="397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700" kern="1200" dirty="0" smtClean="0">
              <a:solidFill>
                <a:srgbClr val="00B0F0"/>
              </a:solidFill>
            </a:rPr>
            <a:t>NX™ UltraClear PP in blow molded applications</a:t>
          </a:r>
          <a:endParaRPr lang="en-US" sz="1700" kern="1200" dirty="0">
            <a:solidFill>
              <a:srgbClr val="00B0F0"/>
            </a:solidFill>
          </a:endParaRPr>
        </a:p>
      </dsp:txBody>
      <dsp:txXfrm>
        <a:off x="19419" y="902474"/>
        <a:ext cx="5972938" cy="358962"/>
      </dsp:txXfrm>
    </dsp:sp>
    <dsp:sp modelId="{D9CCCD5A-15FA-4355-8857-484576703074}">
      <dsp:nvSpPr>
        <dsp:cNvPr id="0" name=""/>
        <dsp:cNvSpPr/>
      </dsp:nvSpPr>
      <dsp:spPr>
        <a:xfrm>
          <a:off x="0" y="1329815"/>
          <a:ext cx="6011776" cy="397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700" kern="1200" dirty="0" smtClean="0">
              <a:solidFill>
                <a:srgbClr val="00B0F0"/>
              </a:solidFill>
            </a:rPr>
            <a:t>NX™ UltraClear PP in injection molded applications</a:t>
          </a:r>
          <a:endParaRPr lang="en-US" sz="1700" kern="1200" dirty="0">
            <a:solidFill>
              <a:srgbClr val="00B0F0"/>
            </a:solidFill>
          </a:endParaRPr>
        </a:p>
      </dsp:txBody>
      <dsp:txXfrm>
        <a:off x="19419" y="1349234"/>
        <a:ext cx="5972938" cy="358962"/>
      </dsp:txXfrm>
    </dsp:sp>
    <dsp:sp modelId="{40FB24D7-FB59-4B89-9F9B-32C5910E17E3}">
      <dsp:nvSpPr>
        <dsp:cNvPr id="0" name=""/>
        <dsp:cNvSpPr/>
      </dsp:nvSpPr>
      <dsp:spPr>
        <a:xfrm>
          <a:off x="0" y="1776575"/>
          <a:ext cx="6011776" cy="397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rgbClr val="00B0F0"/>
              </a:solidFill>
            </a:rPr>
            <a:t>Millad</a:t>
          </a:r>
          <a:r>
            <a:rPr lang="en-US" sz="1700" kern="1200" baseline="30000" dirty="0" smtClean="0">
              <a:solidFill>
                <a:srgbClr val="00B0F0"/>
              </a:solidFill>
            </a:rPr>
            <a:t>®</a:t>
          </a:r>
          <a:r>
            <a:rPr lang="en-US" sz="1700" kern="1200" dirty="0" smtClean="0">
              <a:solidFill>
                <a:srgbClr val="00B0F0"/>
              </a:solidFill>
            </a:rPr>
            <a:t> NX™ 8000 - Bringing clarity to products worldwide</a:t>
          </a:r>
          <a:endParaRPr lang="en-US" sz="1700" kern="1200" dirty="0">
            <a:solidFill>
              <a:srgbClr val="00B0F0"/>
            </a:solidFill>
          </a:endParaRPr>
        </a:p>
      </dsp:txBody>
      <dsp:txXfrm>
        <a:off x="19419" y="1795994"/>
        <a:ext cx="5972938" cy="3589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95EA7-7903-4E30-B958-61DC8D8F4C83}">
      <dsp:nvSpPr>
        <dsp:cNvPr id="0" name=""/>
        <dsp:cNvSpPr/>
      </dsp:nvSpPr>
      <dsp:spPr>
        <a:xfrm>
          <a:off x="0" y="436295"/>
          <a:ext cx="6011776" cy="397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700" kern="1200" dirty="0" smtClean="0">
              <a:solidFill>
                <a:schemeClr val="bg1">
                  <a:lumMod val="95000"/>
                </a:schemeClr>
              </a:solidFill>
            </a:rPr>
            <a:t>NX™ UltraClear PP in thermoformed applications</a:t>
          </a:r>
          <a:endParaRPr lang="en-US" sz="17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9419" y="455714"/>
        <a:ext cx="5972938" cy="358962"/>
      </dsp:txXfrm>
    </dsp:sp>
    <dsp:sp modelId="{645D9A14-F602-4A36-B3A2-C813953F0F22}">
      <dsp:nvSpPr>
        <dsp:cNvPr id="0" name=""/>
        <dsp:cNvSpPr/>
      </dsp:nvSpPr>
      <dsp:spPr>
        <a:xfrm>
          <a:off x="0" y="883055"/>
          <a:ext cx="6011776" cy="397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700" kern="1200" dirty="0" smtClean="0">
              <a:solidFill>
                <a:schemeClr val="bg1">
                  <a:lumMod val="95000"/>
                </a:schemeClr>
              </a:solidFill>
            </a:rPr>
            <a:t>NX™ UltraClear PP in blow molded applications</a:t>
          </a:r>
          <a:endParaRPr lang="en-US" sz="17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9419" y="902474"/>
        <a:ext cx="5972938" cy="358962"/>
      </dsp:txXfrm>
    </dsp:sp>
    <dsp:sp modelId="{D9CCCD5A-15FA-4355-8857-484576703074}">
      <dsp:nvSpPr>
        <dsp:cNvPr id="0" name=""/>
        <dsp:cNvSpPr/>
      </dsp:nvSpPr>
      <dsp:spPr>
        <a:xfrm>
          <a:off x="0" y="1329815"/>
          <a:ext cx="6011776" cy="397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700" kern="1200" dirty="0" smtClean="0">
              <a:solidFill>
                <a:schemeClr val="bg1">
                  <a:lumMod val="95000"/>
                </a:schemeClr>
              </a:solidFill>
            </a:rPr>
            <a:t>NX™ UltraClear PP in injection molded applications</a:t>
          </a:r>
          <a:endParaRPr lang="en-US" sz="17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9419" y="1349234"/>
        <a:ext cx="5972938" cy="358962"/>
      </dsp:txXfrm>
    </dsp:sp>
    <dsp:sp modelId="{40FB24D7-FB59-4B89-9F9B-32C5910E17E3}">
      <dsp:nvSpPr>
        <dsp:cNvPr id="0" name=""/>
        <dsp:cNvSpPr/>
      </dsp:nvSpPr>
      <dsp:spPr>
        <a:xfrm>
          <a:off x="0" y="1776575"/>
          <a:ext cx="6011776" cy="397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rgbClr val="00B0F0"/>
              </a:solidFill>
            </a:rPr>
            <a:t>Millad</a:t>
          </a:r>
          <a:r>
            <a:rPr lang="en-US" sz="1700" kern="1200" baseline="30000" dirty="0" smtClean="0">
              <a:solidFill>
                <a:srgbClr val="00B0F0"/>
              </a:solidFill>
            </a:rPr>
            <a:t>®</a:t>
          </a:r>
          <a:r>
            <a:rPr lang="en-US" sz="1700" kern="1200" dirty="0" smtClean="0">
              <a:solidFill>
                <a:srgbClr val="00B0F0"/>
              </a:solidFill>
            </a:rPr>
            <a:t> NX™ 8000 - Bringing clarity to products worldwide</a:t>
          </a:r>
          <a:endParaRPr lang="en-US" sz="1700" kern="1200" dirty="0">
            <a:solidFill>
              <a:srgbClr val="00B0F0"/>
            </a:solidFill>
          </a:endParaRPr>
        </a:p>
      </dsp:txBody>
      <dsp:txXfrm>
        <a:off x="19419" y="1795994"/>
        <a:ext cx="5972938" cy="3589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33055-8604-40E4-A0CD-3617E9517E8F}">
      <dsp:nvSpPr>
        <dsp:cNvPr id="0" name=""/>
        <dsp:cNvSpPr/>
      </dsp:nvSpPr>
      <dsp:spPr>
        <a:xfrm>
          <a:off x="0" y="655461"/>
          <a:ext cx="3755760" cy="300460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5CD11-EC4F-46A0-BAFD-1704DA214429}">
      <dsp:nvSpPr>
        <dsp:cNvPr id="0" name=""/>
        <dsp:cNvSpPr/>
      </dsp:nvSpPr>
      <dsp:spPr>
        <a:xfrm>
          <a:off x="338018" y="3359609"/>
          <a:ext cx="3342626" cy="105161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Delivering a consistent product experience is critical</a:t>
          </a:r>
          <a:endParaRPr lang="en-US" sz="1400" kern="1200"/>
        </a:p>
      </dsp:txBody>
      <dsp:txXfrm>
        <a:off x="338018" y="3359609"/>
        <a:ext cx="3342626" cy="1051612"/>
      </dsp:txXfrm>
    </dsp:sp>
    <dsp:sp modelId="{CF4939DB-726B-41D9-BA97-54CB926D91FF}">
      <dsp:nvSpPr>
        <dsp:cNvPr id="0" name=""/>
        <dsp:cNvSpPr/>
      </dsp:nvSpPr>
      <dsp:spPr>
        <a:xfrm>
          <a:off x="4131336" y="655461"/>
          <a:ext cx="3755760" cy="3004608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602" t="-46305" r="-37462" b="-1351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3EAC7-2C81-424C-ACC5-ED4CCF619126}">
      <dsp:nvSpPr>
        <dsp:cNvPr id="0" name=""/>
        <dsp:cNvSpPr/>
      </dsp:nvSpPr>
      <dsp:spPr>
        <a:xfrm>
          <a:off x="4469354" y="3359609"/>
          <a:ext cx="3342626" cy="105161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Key brand elements</a:t>
          </a:r>
          <a:endParaRPr lang="en-US" sz="14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Color and appearance</a:t>
          </a:r>
          <a:endParaRPr lang="en-US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Aroma</a:t>
          </a:r>
          <a:endParaRPr lang="en-US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Functional or nutrient qualities</a:t>
          </a:r>
          <a:endParaRPr lang="en-US" sz="1100" kern="1200"/>
        </a:p>
      </dsp:txBody>
      <dsp:txXfrm>
        <a:off x="4469354" y="3359609"/>
        <a:ext cx="3342626" cy="1051612"/>
      </dsp:txXfrm>
    </dsp:sp>
    <dsp:sp modelId="{B9C60C55-99EA-4B9C-AB36-EE43B3D35C26}">
      <dsp:nvSpPr>
        <dsp:cNvPr id="0" name=""/>
        <dsp:cNvSpPr/>
      </dsp:nvSpPr>
      <dsp:spPr>
        <a:xfrm>
          <a:off x="8250804" y="394601"/>
          <a:ext cx="3755760" cy="3004608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000" r="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5C772-7F15-482D-A5E0-3885FD2B5459}">
      <dsp:nvSpPr>
        <dsp:cNvPr id="0" name=""/>
        <dsp:cNvSpPr/>
      </dsp:nvSpPr>
      <dsp:spPr>
        <a:xfrm>
          <a:off x="8600691" y="3359609"/>
          <a:ext cx="3342626" cy="105161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Shelf-life affected by</a:t>
          </a:r>
          <a:endParaRPr lang="en-US" sz="14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Formulation (ingredients, pH, stabilizers)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Environmental (light, temperature, humidity)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Package design</a:t>
          </a:r>
          <a:endParaRPr lang="en-US" sz="1100" kern="1200"/>
        </a:p>
      </dsp:txBody>
      <dsp:txXfrm>
        <a:off x="8600691" y="3359609"/>
        <a:ext cx="3342626" cy="105161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51419-7E24-4812-B0BE-D7AD1ECAEA84}">
      <dsp:nvSpPr>
        <dsp:cNvPr id="0" name=""/>
        <dsp:cNvSpPr/>
      </dsp:nvSpPr>
      <dsp:spPr>
        <a:xfrm rot="20768270">
          <a:off x="1199" y="-160328"/>
          <a:ext cx="2453807" cy="474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Reduce formulation complexity and add UV absorber to PET</a:t>
          </a:r>
          <a:endParaRPr lang="en-US" sz="1300" kern="1200" dirty="0"/>
        </a:p>
      </dsp:txBody>
      <dsp:txXfrm>
        <a:off x="15087" y="-146440"/>
        <a:ext cx="2426031" cy="44639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02898-0385-40A7-A5FC-C820D409B6D4}">
      <dsp:nvSpPr>
        <dsp:cNvPr id="0" name=""/>
        <dsp:cNvSpPr/>
      </dsp:nvSpPr>
      <dsp:spPr>
        <a:xfrm>
          <a:off x="0" y="0"/>
          <a:ext cx="8381769" cy="13472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Exposure to sunlight or indoor lighting during storage, distribution, retail display, and post-purchase storage</a:t>
          </a:r>
          <a:endParaRPr lang="en-US" sz="2100" kern="1200" dirty="0"/>
        </a:p>
      </dsp:txBody>
      <dsp:txXfrm>
        <a:off x="39459" y="39459"/>
        <a:ext cx="6928003" cy="1268311"/>
      </dsp:txXfrm>
    </dsp:sp>
    <dsp:sp modelId="{98152476-B53F-4ACA-8C45-7C5FB371BD66}">
      <dsp:nvSpPr>
        <dsp:cNvPr id="0" name=""/>
        <dsp:cNvSpPr/>
      </dsp:nvSpPr>
      <dsp:spPr>
        <a:xfrm>
          <a:off x="739567" y="1571767"/>
          <a:ext cx="8381769" cy="1347229"/>
        </a:xfrm>
        <a:prstGeom prst="roundRect">
          <a:avLst>
            <a:gd name="adj" fmla="val 10000"/>
          </a:avLst>
        </a:prstGeom>
        <a:solidFill>
          <a:schemeClr val="accent2">
            <a:hueOff val="4195846"/>
            <a:satOff val="-14961"/>
            <a:lumOff val="113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Causing change in Appearance – Color - Flavor - fragrance – Nutrient value</a:t>
          </a:r>
          <a:endParaRPr lang="en-US" sz="2100" kern="1200" dirty="0"/>
        </a:p>
      </dsp:txBody>
      <dsp:txXfrm>
        <a:off x="779026" y="1611226"/>
        <a:ext cx="6687584" cy="1268311"/>
      </dsp:txXfrm>
    </dsp:sp>
    <dsp:sp modelId="{8D8AE917-9D25-4ED4-B709-40922CCD317A}">
      <dsp:nvSpPr>
        <dsp:cNvPr id="0" name=""/>
        <dsp:cNvSpPr/>
      </dsp:nvSpPr>
      <dsp:spPr>
        <a:xfrm>
          <a:off x="1479135" y="3143535"/>
          <a:ext cx="8381769" cy="1347229"/>
        </a:xfrm>
        <a:prstGeom prst="roundRect">
          <a:avLst>
            <a:gd name="adj" fmla="val 10000"/>
          </a:avLst>
        </a:prstGeom>
        <a:solidFill>
          <a:schemeClr val="accent2">
            <a:hueOff val="8391693"/>
            <a:satOff val="-29922"/>
            <a:lumOff val="2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…reducing the profits of the supply chain </a:t>
          </a:r>
          <a:endParaRPr lang="en-US" sz="21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Increased supply costs due to reduced shelf-life and product returns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Off quality complaints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600" kern="1200" dirty="0" smtClean="0"/>
            <a:t>Brand damage</a:t>
          </a:r>
          <a:endParaRPr lang="en-US" sz="1600" kern="1200" dirty="0"/>
        </a:p>
      </dsp:txBody>
      <dsp:txXfrm>
        <a:off x="1518594" y="3182994"/>
        <a:ext cx="6687584" cy="1268311"/>
      </dsp:txXfrm>
    </dsp:sp>
    <dsp:sp modelId="{F0D4E524-780C-4381-8794-89CC190CC0C0}">
      <dsp:nvSpPr>
        <dsp:cNvPr id="0" name=""/>
        <dsp:cNvSpPr/>
      </dsp:nvSpPr>
      <dsp:spPr>
        <a:xfrm>
          <a:off x="7506070" y="1021649"/>
          <a:ext cx="875699" cy="87569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703102" y="1021649"/>
        <a:ext cx="481635" cy="658963"/>
      </dsp:txXfrm>
    </dsp:sp>
    <dsp:sp modelId="{1D3FD314-1718-457D-90C0-8F43F45554B9}">
      <dsp:nvSpPr>
        <dsp:cNvPr id="0" name=""/>
        <dsp:cNvSpPr/>
      </dsp:nvSpPr>
      <dsp:spPr>
        <a:xfrm>
          <a:off x="8245637" y="2584435"/>
          <a:ext cx="875699" cy="87569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7676911"/>
            <a:satOff val="38737"/>
            <a:lumOff val="459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7676911"/>
              <a:satOff val="38737"/>
              <a:lumOff val="45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442669" y="2584435"/>
        <a:ext cx="481635" cy="65896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9C64F-DE56-4E90-931C-E6CAF6268D73}">
      <dsp:nvSpPr>
        <dsp:cNvPr id="0" name=""/>
        <dsp:cNvSpPr/>
      </dsp:nvSpPr>
      <dsp:spPr>
        <a:xfrm>
          <a:off x="0" y="1236"/>
          <a:ext cx="2315011" cy="13890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PET passes significant UV radiation above 320 nm</a:t>
          </a:r>
          <a:endParaRPr lang="en-US" sz="1800" kern="1200" dirty="0"/>
        </a:p>
      </dsp:txBody>
      <dsp:txXfrm>
        <a:off x="0" y="1236"/>
        <a:ext cx="2315011" cy="1389006"/>
      </dsp:txXfrm>
    </dsp:sp>
    <dsp:sp modelId="{8A8A834C-C908-40DE-97EC-636A8207B0D4}">
      <dsp:nvSpPr>
        <dsp:cNvPr id="0" name=""/>
        <dsp:cNvSpPr/>
      </dsp:nvSpPr>
      <dsp:spPr>
        <a:xfrm>
          <a:off x="5349261" y="1236"/>
          <a:ext cx="2315011" cy="13890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390 UV absorbers  filter virtually all UV radiation, while preserving bottle aesthetics</a:t>
          </a:r>
          <a:endParaRPr lang="en-US" sz="1800" kern="1200" dirty="0"/>
        </a:p>
      </dsp:txBody>
      <dsp:txXfrm>
        <a:off x="5349261" y="1236"/>
        <a:ext cx="2315011" cy="1389006"/>
      </dsp:txXfrm>
    </dsp:sp>
    <dsp:sp modelId="{EC44D69C-C9B0-4B54-A588-C044C0CFC6CF}">
      <dsp:nvSpPr>
        <dsp:cNvPr id="0" name=""/>
        <dsp:cNvSpPr/>
      </dsp:nvSpPr>
      <dsp:spPr>
        <a:xfrm>
          <a:off x="2640744" y="1236"/>
          <a:ext cx="2315011" cy="13890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Traditional UV absorbers offer protection up to 370, but still damaging above</a:t>
          </a:r>
          <a:endParaRPr lang="en-US" sz="1800" kern="1200" dirty="0"/>
        </a:p>
      </dsp:txBody>
      <dsp:txXfrm>
        <a:off x="2640744" y="1236"/>
        <a:ext cx="2315011" cy="138900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16611-6746-42D0-8847-067729D9DA4B}">
      <dsp:nvSpPr>
        <dsp:cNvPr id="0" name=""/>
        <dsp:cNvSpPr/>
      </dsp:nvSpPr>
      <dsp:spPr>
        <a:xfrm>
          <a:off x="3066" y="383607"/>
          <a:ext cx="2432995" cy="14597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Protecting content from harmful UV light</a:t>
          </a:r>
          <a:endParaRPr lang="en-US" sz="2400" kern="1200" dirty="0"/>
        </a:p>
      </dsp:txBody>
      <dsp:txXfrm>
        <a:off x="3066" y="383607"/>
        <a:ext cx="2432995" cy="1459797"/>
      </dsp:txXfrm>
    </dsp:sp>
    <dsp:sp modelId="{D749B0CD-4C85-4344-931D-F63EC5B7BBBF}">
      <dsp:nvSpPr>
        <dsp:cNvPr id="0" name=""/>
        <dsp:cNvSpPr/>
      </dsp:nvSpPr>
      <dsp:spPr>
        <a:xfrm>
          <a:off x="2679361" y="373447"/>
          <a:ext cx="2432995" cy="14597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Allowing extended shelf life</a:t>
          </a:r>
          <a:endParaRPr lang="en-US" sz="2400" kern="1200" dirty="0"/>
        </a:p>
      </dsp:txBody>
      <dsp:txXfrm>
        <a:off x="2679361" y="373447"/>
        <a:ext cx="2432995" cy="1459797"/>
      </dsp:txXfrm>
    </dsp:sp>
    <dsp:sp modelId="{A19AE1F6-32E1-4CF0-84DC-D5EDC06A1DB4}">
      <dsp:nvSpPr>
        <dsp:cNvPr id="0" name=""/>
        <dsp:cNvSpPr/>
      </dsp:nvSpPr>
      <dsp:spPr>
        <a:xfrm>
          <a:off x="5355656" y="373447"/>
          <a:ext cx="2432995" cy="14597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Ensuring consistent  brand image</a:t>
          </a:r>
          <a:endParaRPr lang="en-US" sz="2400" kern="1200" dirty="0"/>
        </a:p>
      </dsp:txBody>
      <dsp:txXfrm>
        <a:off x="5355656" y="373447"/>
        <a:ext cx="2432995" cy="1459797"/>
      </dsp:txXfrm>
    </dsp:sp>
    <dsp:sp modelId="{92CE3859-126E-4994-A427-2DF335F829C2}">
      <dsp:nvSpPr>
        <dsp:cNvPr id="0" name=""/>
        <dsp:cNvSpPr/>
      </dsp:nvSpPr>
      <dsp:spPr>
        <a:xfrm>
          <a:off x="8031950" y="373447"/>
          <a:ext cx="2432995" cy="14597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Reducing formulation complexity</a:t>
          </a:r>
          <a:endParaRPr lang="en-US" sz="2400" kern="1200" dirty="0"/>
        </a:p>
      </dsp:txBody>
      <dsp:txXfrm>
        <a:off x="8031950" y="373447"/>
        <a:ext cx="2432995" cy="1459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95EA7-7903-4E30-B958-61DC8D8F4C83}">
      <dsp:nvSpPr>
        <dsp:cNvPr id="0" name=""/>
        <dsp:cNvSpPr/>
      </dsp:nvSpPr>
      <dsp:spPr>
        <a:xfrm>
          <a:off x="0" y="436295"/>
          <a:ext cx="6011776" cy="397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700" kern="1200" dirty="0" smtClean="0">
              <a:solidFill>
                <a:srgbClr val="00B0F0"/>
              </a:solidFill>
            </a:rPr>
            <a:t>NX™ UltraClear PP in thermoformed applications</a:t>
          </a:r>
          <a:endParaRPr lang="en-US" sz="1700" kern="1200" dirty="0">
            <a:solidFill>
              <a:srgbClr val="00B0F0"/>
            </a:solidFill>
          </a:endParaRPr>
        </a:p>
      </dsp:txBody>
      <dsp:txXfrm>
        <a:off x="19419" y="455714"/>
        <a:ext cx="5972938" cy="358962"/>
      </dsp:txXfrm>
    </dsp:sp>
    <dsp:sp modelId="{645D9A14-F602-4A36-B3A2-C813953F0F22}">
      <dsp:nvSpPr>
        <dsp:cNvPr id="0" name=""/>
        <dsp:cNvSpPr/>
      </dsp:nvSpPr>
      <dsp:spPr>
        <a:xfrm>
          <a:off x="0" y="883055"/>
          <a:ext cx="6011776" cy="397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700" kern="1200" dirty="0" smtClean="0">
              <a:solidFill>
                <a:schemeClr val="bg1">
                  <a:lumMod val="95000"/>
                </a:schemeClr>
              </a:solidFill>
            </a:rPr>
            <a:t>NX™ UltraClear PP in blow molded applications</a:t>
          </a:r>
          <a:endParaRPr lang="en-US" sz="17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9419" y="902474"/>
        <a:ext cx="5972938" cy="358962"/>
      </dsp:txXfrm>
    </dsp:sp>
    <dsp:sp modelId="{D9CCCD5A-15FA-4355-8857-484576703074}">
      <dsp:nvSpPr>
        <dsp:cNvPr id="0" name=""/>
        <dsp:cNvSpPr/>
      </dsp:nvSpPr>
      <dsp:spPr>
        <a:xfrm>
          <a:off x="0" y="1329815"/>
          <a:ext cx="6011776" cy="397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700" kern="1200" dirty="0" smtClean="0">
              <a:solidFill>
                <a:schemeClr val="bg1">
                  <a:lumMod val="95000"/>
                </a:schemeClr>
              </a:solidFill>
            </a:rPr>
            <a:t>NX™ UltraClear PP in injection molded applications</a:t>
          </a:r>
          <a:endParaRPr lang="en-US" sz="17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9419" y="1349234"/>
        <a:ext cx="5972938" cy="358962"/>
      </dsp:txXfrm>
    </dsp:sp>
    <dsp:sp modelId="{40FB24D7-FB59-4B89-9F9B-32C5910E17E3}">
      <dsp:nvSpPr>
        <dsp:cNvPr id="0" name=""/>
        <dsp:cNvSpPr/>
      </dsp:nvSpPr>
      <dsp:spPr>
        <a:xfrm>
          <a:off x="0" y="1776575"/>
          <a:ext cx="6011776" cy="397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chemeClr val="bg1">
                  <a:lumMod val="95000"/>
                </a:schemeClr>
              </a:solidFill>
            </a:rPr>
            <a:t>Millad</a:t>
          </a:r>
          <a:r>
            <a:rPr lang="en-US" sz="1700" kern="1200" baseline="30000" dirty="0" smtClean="0">
              <a:solidFill>
                <a:schemeClr val="bg1">
                  <a:lumMod val="95000"/>
                </a:schemeClr>
              </a:solidFill>
            </a:rPr>
            <a:t>®</a:t>
          </a:r>
          <a:r>
            <a:rPr lang="en-US" sz="1700" kern="1200" dirty="0" smtClean="0">
              <a:solidFill>
                <a:schemeClr val="bg1">
                  <a:lumMod val="95000"/>
                </a:schemeClr>
              </a:solidFill>
            </a:rPr>
            <a:t> NX™ 8000 - Bringing clarity to products worldwide</a:t>
          </a:r>
          <a:endParaRPr lang="en-US" sz="17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9419" y="1795994"/>
        <a:ext cx="5972938" cy="358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8E469-7DD6-465A-BCF6-6EF1F0DBC3C9}">
      <dsp:nvSpPr>
        <dsp:cNvPr id="0" name=""/>
        <dsp:cNvSpPr/>
      </dsp:nvSpPr>
      <dsp:spPr>
        <a:xfrm>
          <a:off x="3000" y="236170"/>
          <a:ext cx="2996237" cy="352498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33073-9875-4845-91B3-D7A867C7B88E}">
      <dsp:nvSpPr>
        <dsp:cNvPr id="0" name=""/>
        <dsp:cNvSpPr/>
      </dsp:nvSpPr>
      <dsp:spPr>
        <a:xfrm>
          <a:off x="152812" y="377169"/>
          <a:ext cx="2696613" cy="229124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3725A-5548-4D38-A98D-9C0CCF16AD1F}">
      <dsp:nvSpPr>
        <dsp:cNvPr id="0" name=""/>
        <dsp:cNvSpPr/>
      </dsp:nvSpPr>
      <dsp:spPr>
        <a:xfrm>
          <a:off x="152812" y="3020936"/>
          <a:ext cx="2696613" cy="5992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err="1" smtClean="0"/>
            <a:t>Weight</a:t>
          </a:r>
          <a:r>
            <a:rPr lang="nl-BE" sz="1300" kern="1200" dirty="0" smtClean="0"/>
            <a:t>  17,4 Ton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smtClean="0"/>
            <a:t>Carbon Footprint 78700 </a:t>
          </a:r>
          <a:r>
            <a:rPr lang="en-US" sz="1300" kern="1200" dirty="0" smtClean="0"/>
            <a:t>kg CO</a:t>
          </a:r>
          <a:r>
            <a:rPr lang="en-US" sz="1300" kern="1200" baseline="-25000" dirty="0" smtClean="0"/>
            <a:t>2 </a:t>
          </a:r>
          <a:r>
            <a:rPr lang="en-US" sz="1300" kern="1200" dirty="0" smtClean="0"/>
            <a:t>EQ</a:t>
          </a:r>
          <a:endParaRPr lang="nl-BE" sz="1300" kern="1200" dirty="0" smtClean="0"/>
        </a:p>
      </dsp:txBody>
      <dsp:txXfrm>
        <a:off x="152812" y="3020936"/>
        <a:ext cx="2696613" cy="599219"/>
      </dsp:txXfrm>
    </dsp:sp>
    <dsp:sp modelId="{592B0068-E37D-42B8-B042-BDB7CFCF5B96}">
      <dsp:nvSpPr>
        <dsp:cNvPr id="0" name=""/>
        <dsp:cNvSpPr/>
      </dsp:nvSpPr>
      <dsp:spPr>
        <a:xfrm>
          <a:off x="152812" y="2668409"/>
          <a:ext cx="2696613" cy="352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u="none" strike="noStrike" kern="1200" dirty="0" smtClean="0">
              <a:effectLst/>
            </a:rPr>
            <a:t>1 million PET Trays</a:t>
          </a:r>
          <a:endParaRPr lang="en-US" sz="1500" kern="1200" dirty="0"/>
        </a:p>
      </dsp:txBody>
      <dsp:txXfrm>
        <a:off x="152812" y="2668409"/>
        <a:ext cx="2696613" cy="352526"/>
      </dsp:txXfrm>
    </dsp:sp>
    <dsp:sp modelId="{3AE52F3C-471F-4889-A9C6-1087EB1F129E}">
      <dsp:nvSpPr>
        <dsp:cNvPr id="0" name=""/>
        <dsp:cNvSpPr/>
      </dsp:nvSpPr>
      <dsp:spPr>
        <a:xfrm>
          <a:off x="3579362" y="236170"/>
          <a:ext cx="2996237" cy="352498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92AE0-43E0-447F-ABB2-A15F7214A229}">
      <dsp:nvSpPr>
        <dsp:cNvPr id="0" name=""/>
        <dsp:cNvSpPr/>
      </dsp:nvSpPr>
      <dsp:spPr>
        <a:xfrm>
          <a:off x="3729174" y="377169"/>
          <a:ext cx="2696613" cy="229124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DE326-9A8B-4873-AADF-C698F452A79E}">
      <dsp:nvSpPr>
        <dsp:cNvPr id="0" name=""/>
        <dsp:cNvSpPr/>
      </dsp:nvSpPr>
      <dsp:spPr>
        <a:xfrm>
          <a:off x="3729174" y="3020936"/>
          <a:ext cx="2696613" cy="5992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err="1" smtClean="0"/>
            <a:t>Weight</a:t>
          </a:r>
          <a:r>
            <a:rPr lang="nl-BE" sz="1300" kern="1200" dirty="0" smtClean="0"/>
            <a:t>  14,3 Ton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Carbon Footprint 49421 </a:t>
          </a:r>
          <a:r>
            <a:rPr lang="en-US" sz="1300" kern="1200" dirty="0" smtClean="0"/>
            <a:t>kg CO</a:t>
          </a:r>
          <a:r>
            <a:rPr lang="en-US" sz="1300" kern="1200" baseline="-25000" dirty="0" smtClean="0"/>
            <a:t>2 </a:t>
          </a:r>
          <a:r>
            <a:rPr lang="en-US" sz="1300" kern="1200" dirty="0" smtClean="0"/>
            <a:t>EQ</a:t>
          </a:r>
          <a:endParaRPr lang="nl-BE" sz="1300" kern="1200" dirty="0" smtClean="0"/>
        </a:p>
      </dsp:txBody>
      <dsp:txXfrm>
        <a:off x="3729174" y="3020936"/>
        <a:ext cx="2696613" cy="599219"/>
      </dsp:txXfrm>
    </dsp:sp>
    <dsp:sp modelId="{CAD166ED-87A1-4310-8A9C-2826B95A7706}">
      <dsp:nvSpPr>
        <dsp:cNvPr id="0" name=""/>
        <dsp:cNvSpPr/>
      </dsp:nvSpPr>
      <dsp:spPr>
        <a:xfrm>
          <a:off x="3729174" y="2668409"/>
          <a:ext cx="2696613" cy="352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smtClean="0"/>
            <a:t>1 </a:t>
          </a:r>
          <a:r>
            <a:rPr lang="nl-BE" sz="1500" kern="1200" dirty="0" err="1" smtClean="0"/>
            <a:t>million</a:t>
          </a:r>
          <a:r>
            <a:rPr lang="nl-BE" sz="1500" kern="1200" dirty="0" smtClean="0"/>
            <a:t> Ultra </a:t>
          </a:r>
          <a:r>
            <a:rPr lang="nl-BE" sz="1500" kern="1200" dirty="0" err="1" smtClean="0"/>
            <a:t>Clear</a:t>
          </a:r>
          <a:r>
            <a:rPr lang="nl-BE" sz="1500" kern="1200" dirty="0" smtClean="0"/>
            <a:t> PP </a:t>
          </a:r>
          <a:r>
            <a:rPr lang="nl-BE" sz="1500" kern="1200" dirty="0" err="1" smtClean="0"/>
            <a:t>Trays</a:t>
          </a:r>
          <a:r>
            <a:rPr lang="nl-BE" sz="1500" kern="1200" dirty="0" smtClean="0"/>
            <a:t> </a:t>
          </a:r>
          <a:endParaRPr lang="en-US" sz="1500" kern="1200" dirty="0"/>
        </a:p>
      </dsp:txBody>
      <dsp:txXfrm>
        <a:off x="3729174" y="2668409"/>
        <a:ext cx="2696613" cy="3525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95EA7-7903-4E30-B958-61DC8D8F4C83}">
      <dsp:nvSpPr>
        <dsp:cNvPr id="0" name=""/>
        <dsp:cNvSpPr/>
      </dsp:nvSpPr>
      <dsp:spPr>
        <a:xfrm>
          <a:off x="0" y="436295"/>
          <a:ext cx="6011776" cy="397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700" kern="1200" dirty="0" smtClean="0">
              <a:solidFill>
                <a:schemeClr val="bg1">
                  <a:lumMod val="95000"/>
                </a:schemeClr>
              </a:solidFill>
            </a:rPr>
            <a:t>NX™ UltraClear PP in thermoformed applications</a:t>
          </a:r>
          <a:endParaRPr lang="en-US" sz="17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9419" y="455714"/>
        <a:ext cx="5972938" cy="358962"/>
      </dsp:txXfrm>
    </dsp:sp>
    <dsp:sp modelId="{645D9A14-F602-4A36-B3A2-C813953F0F22}">
      <dsp:nvSpPr>
        <dsp:cNvPr id="0" name=""/>
        <dsp:cNvSpPr/>
      </dsp:nvSpPr>
      <dsp:spPr>
        <a:xfrm>
          <a:off x="0" y="883055"/>
          <a:ext cx="6011776" cy="397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700" kern="1200" dirty="0" smtClean="0">
              <a:solidFill>
                <a:srgbClr val="00B0F0"/>
              </a:solidFill>
            </a:rPr>
            <a:t>NX™ UltraClear PP in blow molded applications</a:t>
          </a:r>
          <a:endParaRPr lang="en-US" sz="1700" kern="1200" dirty="0">
            <a:solidFill>
              <a:srgbClr val="00B0F0"/>
            </a:solidFill>
          </a:endParaRPr>
        </a:p>
      </dsp:txBody>
      <dsp:txXfrm>
        <a:off x="19419" y="902474"/>
        <a:ext cx="5972938" cy="358962"/>
      </dsp:txXfrm>
    </dsp:sp>
    <dsp:sp modelId="{D9CCCD5A-15FA-4355-8857-484576703074}">
      <dsp:nvSpPr>
        <dsp:cNvPr id="0" name=""/>
        <dsp:cNvSpPr/>
      </dsp:nvSpPr>
      <dsp:spPr>
        <a:xfrm>
          <a:off x="0" y="1329815"/>
          <a:ext cx="6011776" cy="397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700" kern="1200" dirty="0" smtClean="0">
              <a:solidFill>
                <a:schemeClr val="bg1">
                  <a:lumMod val="95000"/>
                </a:schemeClr>
              </a:solidFill>
            </a:rPr>
            <a:t>NX™ UltraClear PP in injection molded applications</a:t>
          </a:r>
          <a:endParaRPr lang="en-US" sz="17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9419" y="1349234"/>
        <a:ext cx="5972938" cy="358962"/>
      </dsp:txXfrm>
    </dsp:sp>
    <dsp:sp modelId="{40FB24D7-FB59-4B89-9F9B-32C5910E17E3}">
      <dsp:nvSpPr>
        <dsp:cNvPr id="0" name=""/>
        <dsp:cNvSpPr/>
      </dsp:nvSpPr>
      <dsp:spPr>
        <a:xfrm>
          <a:off x="0" y="1776575"/>
          <a:ext cx="6011776" cy="397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chemeClr val="bg1">
                  <a:lumMod val="95000"/>
                </a:schemeClr>
              </a:solidFill>
            </a:rPr>
            <a:t>Millad</a:t>
          </a:r>
          <a:r>
            <a:rPr lang="en-US" sz="1700" kern="1200" baseline="30000" dirty="0" smtClean="0">
              <a:solidFill>
                <a:schemeClr val="bg1">
                  <a:lumMod val="95000"/>
                </a:schemeClr>
              </a:solidFill>
            </a:rPr>
            <a:t>®</a:t>
          </a:r>
          <a:r>
            <a:rPr lang="en-US" sz="1700" kern="1200" dirty="0" smtClean="0">
              <a:solidFill>
                <a:schemeClr val="bg1">
                  <a:lumMod val="95000"/>
                </a:schemeClr>
              </a:solidFill>
            </a:rPr>
            <a:t> NX™ 8000 - Bringing clarity to products worldwide</a:t>
          </a:r>
          <a:endParaRPr lang="en-US" sz="17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9419" y="1795994"/>
        <a:ext cx="5972938" cy="3589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52D23-B6A9-48C0-9CC9-12CFCE9E9D02}">
      <dsp:nvSpPr>
        <dsp:cNvPr id="0" name=""/>
        <dsp:cNvSpPr/>
      </dsp:nvSpPr>
      <dsp:spPr>
        <a:xfrm>
          <a:off x="781042" y="690"/>
          <a:ext cx="2250852" cy="135051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smtClean="0"/>
            <a:t>UltraClear PP offers alternative to PET &amp; PVC  </a:t>
          </a:r>
          <a:endParaRPr lang="en-US" sz="2000" kern="1200" dirty="0"/>
        </a:p>
      </dsp:txBody>
      <dsp:txXfrm>
        <a:off x="781042" y="690"/>
        <a:ext cx="2250852" cy="1350511"/>
      </dsp:txXfrm>
    </dsp:sp>
    <dsp:sp modelId="{9C7A52D5-FBB6-49EE-98E9-2F5B50F8AB7A}">
      <dsp:nvSpPr>
        <dsp:cNvPr id="0" name=""/>
        <dsp:cNvSpPr/>
      </dsp:nvSpPr>
      <dsp:spPr>
        <a:xfrm>
          <a:off x="3256980" y="690"/>
          <a:ext cx="2250852" cy="135051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smtClean="0"/>
            <a:t>High Clarity - Increased consumer appeal of packaged goods  </a:t>
          </a:r>
          <a:endParaRPr lang="en-US" sz="2000" kern="1200" dirty="0"/>
        </a:p>
      </dsp:txBody>
      <dsp:txXfrm>
        <a:off x="3256980" y="690"/>
        <a:ext cx="2250852" cy="13505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8E469-7DD6-465A-BCF6-6EF1F0DBC3C9}">
      <dsp:nvSpPr>
        <dsp:cNvPr id="0" name=""/>
        <dsp:cNvSpPr/>
      </dsp:nvSpPr>
      <dsp:spPr>
        <a:xfrm>
          <a:off x="713" y="90288"/>
          <a:ext cx="3680032" cy="43294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33073-9875-4845-91B3-D7A867C7B88E}">
      <dsp:nvSpPr>
        <dsp:cNvPr id="0" name=""/>
        <dsp:cNvSpPr/>
      </dsp:nvSpPr>
      <dsp:spPr>
        <a:xfrm>
          <a:off x="184714" y="263466"/>
          <a:ext cx="3312029" cy="2814142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4701" r="2470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3725A-5548-4D38-A98D-9C0CCF16AD1F}">
      <dsp:nvSpPr>
        <dsp:cNvPr id="0" name=""/>
        <dsp:cNvSpPr/>
      </dsp:nvSpPr>
      <dsp:spPr>
        <a:xfrm>
          <a:off x="184714" y="3510588"/>
          <a:ext cx="3312029" cy="7359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Weight  22,8 Ton</a:t>
          </a:r>
        </a:p>
      </dsp:txBody>
      <dsp:txXfrm>
        <a:off x="184714" y="3510588"/>
        <a:ext cx="3312029" cy="735971"/>
      </dsp:txXfrm>
    </dsp:sp>
    <dsp:sp modelId="{592B0068-E37D-42B8-B042-BDB7CFCF5B96}">
      <dsp:nvSpPr>
        <dsp:cNvPr id="0" name=""/>
        <dsp:cNvSpPr/>
      </dsp:nvSpPr>
      <dsp:spPr>
        <a:xfrm>
          <a:off x="184714" y="3077608"/>
          <a:ext cx="3312029" cy="432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1 </a:t>
          </a:r>
          <a:r>
            <a:rPr lang="nl-BE" sz="1800" kern="1200" dirty="0" err="1" smtClean="0"/>
            <a:t>million</a:t>
          </a:r>
          <a:r>
            <a:rPr lang="nl-BE" sz="1800" kern="1200" dirty="0" smtClean="0"/>
            <a:t> PET </a:t>
          </a:r>
          <a:r>
            <a:rPr lang="nl-BE" sz="1800" kern="1200" dirty="0" err="1" smtClean="0"/>
            <a:t>Bottles</a:t>
          </a:r>
          <a:endParaRPr lang="en-US" sz="1800" kern="1200" dirty="0"/>
        </a:p>
      </dsp:txBody>
      <dsp:txXfrm>
        <a:off x="184714" y="3077608"/>
        <a:ext cx="3312029" cy="432979"/>
      </dsp:txXfrm>
    </dsp:sp>
    <dsp:sp modelId="{3AE52F3C-471F-4889-A9C6-1087EB1F129E}">
      <dsp:nvSpPr>
        <dsp:cNvPr id="0" name=""/>
        <dsp:cNvSpPr/>
      </dsp:nvSpPr>
      <dsp:spPr>
        <a:xfrm>
          <a:off x="4462461" y="90288"/>
          <a:ext cx="3680032" cy="43294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92AE0-43E0-447F-ABB2-A15F7214A229}">
      <dsp:nvSpPr>
        <dsp:cNvPr id="0" name=""/>
        <dsp:cNvSpPr/>
      </dsp:nvSpPr>
      <dsp:spPr>
        <a:xfrm>
          <a:off x="4646463" y="263466"/>
          <a:ext cx="3312029" cy="2814142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1285" t="2864" r="11285" b="286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DE326-9A8B-4873-AADF-C698F452A79E}">
      <dsp:nvSpPr>
        <dsp:cNvPr id="0" name=""/>
        <dsp:cNvSpPr/>
      </dsp:nvSpPr>
      <dsp:spPr>
        <a:xfrm>
          <a:off x="4646463" y="3510588"/>
          <a:ext cx="3312029" cy="7359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Weight  18,0 Ton</a:t>
          </a:r>
        </a:p>
      </dsp:txBody>
      <dsp:txXfrm>
        <a:off x="4646463" y="3510588"/>
        <a:ext cx="3312029" cy="735971"/>
      </dsp:txXfrm>
    </dsp:sp>
    <dsp:sp modelId="{CAD166ED-87A1-4310-8A9C-2826B95A7706}">
      <dsp:nvSpPr>
        <dsp:cNvPr id="0" name=""/>
        <dsp:cNvSpPr/>
      </dsp:nvSpPr>
      <dsp:spPr>
        <a:xfrm>
          <a:off x="4646463" y="3077608"/>
          <a:ext cx="3312029" cy="432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1 million UltraClear PP Bottles</a:t>
          </a:r>
          <a:endParaRPr lang="en-US" sz="1800" kern="1200" dirty="0"/>
        </a:p>
      </dsp:txBody>
      <dsp:txXfrm>
        <a:off x="4646463" y="3077608"/>
        <a:ext cx="3312029" cy="4329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95EA7-7903-4E30-B958-61DC8D8F4C83}">
      <dsp:nvSpPr>
        <dsp:cNvPr id="0" name=""/>
        <dsp:cNvSpPr/>
      </dsp:nvSpPr>
      <dsp:spPr>
        <a:xfrm>
          <a:off x="0" y="436295"/>
          <a:ext cx="6011776" cy="397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700" kern="1200" dirty="0" smtClean="0">
              <a:solidFill>
                <a:schemeClr val="bg1">
                  <a:lumMod val="95000"/>
                </a:schemeClr>
              </a:solidFill>
            </a:rPr>
            <a:t>NX™ UltraClear PP in thermoformed applications</a:t>
          </a:r>
          <a:endParaRPr lang="en-US" sz="17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9419" y="455714"/>
        <a:ext cx="5972938" cy="358962"/>
      </dsp:txXfrm>
    </dsp:sp>
    <dsp:sp modelId="{645D9A14-F602-4A36-B3A2-C813953F0F22}">
      <dsp:nvSpPr>
        <dsp:cNvPr id="0" name=""/>
        <dsp:cNvSpPr/>
      </dsp:nvSpPr>
      <dsp:spPr>
        <a:xfrm>
          <a:off x="0" y="883055"/>
          <a:ext cx="6011776" cy="397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700" kern="1200" dirty="0" smtClean="0">
              <a:solidFill>
                <a:schemeClr val="bg1">
                  <a:lumMod val="95000"/>
                </a:schemeClr>
              </a:solidFill>
            </a:rPr>
            <a:t>NX™ UltraClear PP in blow molded applications</a:t>
          </a:r>
          <a:endParaRPr lang="en-US" sz="17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9419" y="902474"/>
        <a:ext cx="5972938" cy="358962"/>
      </dsp:txXfrm>
    </dsp:sp>
    <dsp:sp modelId="{D9CCCD5A-15FA-4355-8857-484576703074}">
      <dsp:nvSpPr>
        <dsp:cNvPr id="0" name=""/>
        <dsp:cNvSpPr/>
      </dsp:nvSpPr>
      <dsp:spPr>
        <a:xfrm>
          <a:off x="0" y="1329815"/>
          <a:ext cx="6011776" cy="397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700" kern="1200" dirty="0" smtClean="0">
              <a:solidFill>
                <a:srgbClr val="00B0F0"/>
              </a:solidFill>
            </a:rPr>
            <a:t>NX™ UltraClear PP in injection molded applications</a:t>
          </a:r>
          <a:endParaRPr lang="en-US" sz="1700" kern="1200" dirty="0">
            <a:solidFill>
              <a:srgbClr val="00B0F0"/>
            </a:solidFill>
          </a:endParaRPr>
        </a:p>
      </dsp:txBody>
      <dsp:txXfrm>
        <a:off x="19419" y="1349234"/>
        <a:ext cx="5972938" cy="358962"/>
      </dsp:txXfrm>
    </dsp:sp>
    <dsp:sp modelId="{40FB24D7-FB59-4B89-9F9B-32C5910E17E3}">
      <dsp:nvSpPr>
        <dsp:cNvPr id="0" name=""/>
        <dsp:cNvSpPr/>
      </dsp:nvSpPr>
      <dsp:spPr>
        <a:xfrm>
          <a:off x="0" y="1776575"/>
          <a:ext cx="6011776" cy="397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chemeClr val="bg1">
                  <a:lumMod val="95000"/>
                </a:schemeClr>
              </a:solidFill>
            </a:rPr>
            <a:t>Millad</a:t>
          </a:r>
          <a:r>
            <a:rPr lang="en-US" sz="1700" kern="1200" baseline="30000" dirty="0" smtClean="0">
              <a:solidFill>
                <a:schemeClr val="bg1">
                  <a:lumMod val="95000"/>
                </a:schemeClr>
              </a:solidFill>
            </a:rPr>
            <a:t>®</a:t>
          </a:r>
          <a:r>
            <a:rPr lang="en-US" sz="1700" kern="1200" dirty="0" smtClean="0">
              <a:solidFill>
                <a:schemeClr val="bg1">
                  <a:lumMod val="95000"/>
                </a:schemeClr>
              </a:solidFill>
            </a:rPr>
            <a:t> NX™ 8000 - Bringing clarity to products worldwide</a:t>
          </a:r>
          <a:endParaRPr lang="en-US" sz="17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9419" y="1795994"/>
        <a:ext cx="5972938" cy="3589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A995D-3903-468E-A0B4-E8A0256E05DE}">
      <dsp:nvSpPr>
        <dsp:cNvPr id="0" name=""/>
        <dsp:cNvSpPr/>
      </dsp:nvSpPr>
      <dsp:spPr>
        <a:xfrm>
          <a:off x="3157" y="0"/>
          <a:ext cx="3134188" cy="589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Lower Process Temperature</a:t>
          </a:r>
          <a:endParaRPr lang="en-US" sz="1600" kern="1200" dirty="0"/>
        </a:p>
      </dsp:txBody>
      <dsp:txXfrm>
        <a:off x="20430" y="17273"/>
        <a:ext cx="3099642" cy="555203"/>
      </dsp:txXfrm>
    </dsp:sp>
    <dsp:sp modelId="{F4AAE30C-58A9-4FEB-AF35-9C389E013F63}">
      <dsp:nvSpPr>
        <dsp:cNvPr id="0" name=""/>
        <dsp:cNvSpPr/>
      </dsp:nvSpPr>
      <dsp:spPr>
        <a:xfrm rot="5403676">
          <a:off x="1496635" y="684434"/>
          <a:ext cx="146287" cy="10320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68D7975-FC44-41A4-965A-232A0A54FB0A}">
      <dsp:nvSpPr>
        <dsp:cNvPr id="0" name=""/>
        <dsp:cNvSpPr/>
      </dsp:nvSpPr>
      <dsp:spPr>
        <a:xfrm>
          <a:off x="2213" y="882325"/>
          <a:ext cx="3134188" cy="589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Lower Energy</a:t>
          </a:r>
          <a:endParaRPr lang="en-US" sz="1600" kern="1200" dirty="0"/>
        </a:p>
      </dsp:txBody>
      <dsp:txXfrm>
        <a:off x="19486" y="899598"/>
        <a:ext cx="3099642" cy="555203"/>
      </dsp:txXfrm>
    </dsp:sp>
    <dsp:sp modelId="{DCDA484D-F9AE-40CC-B1BC-C1A9B9E7E039}">
      <dsp:nvSpPr>
        <dsp:cNvPr id="0" name=""/>
        <dsp:cNvSpPr/>
      </dsp:nvSpPr>
      <dsp:spPr>
        <a:xfrm rot="5400000">
          <a:off x="1517704" y="1523677"/>
          <a:ext cx="103206" cy="10320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16EECDC-1310-4F0D-AE39-59400E739A4F}">
      <dsp:nvSpPr>
        <dsp:cNvPr id="0" name=""/>
        <dsp:cNvSpPr/>
      </dsp:nvSpPr>
      <dsp:spPr>
        <a:xfrm>
          <a:off x="2213" y="1678487"/>
          <a:ext cx="3134188" cy="589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CO</a:t>
          </a:r>
          <a:r>
            <a:rPr lang="nl-BE" sz="1600" kern="1200" baseline="-25000" dirty="0" smtClean="0"/>
            <a:t>2</a:t>
          </a:r>
          <a:r>
            <a:rPr lang="nl-BE" sz="1600" kern="1200" dirty="0" smtClean="0"/>
            <a:t> Reductions</a:t>
          </a:r>
          <a:endParaRPr lang="en-US" sz="1600" kern="1200" dirty="0"/>
        </a:p>
      </dsp:txBody>
      <dsp:txXfrm>
        <a:off x="19486" y="1695760"/>
        <a:ext cx="3099642" cy="5552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52D23-B6A9-48C0-9CC9-12CFCE9E9D02}">
      <dsp:nvSpPr>
        <dsp:cNvPr id="0" name=""/>
        <dsp:cNvSpPr/>
      </dsp:nvSpPr>
      <dsp:spPr>
        <a:xfrm>
          <a:off x="369339" y="685"/>
          <a:ext cx="2282209" cy="136932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smtClean="0"/>
            <a:t>Ultra-Clear PP offers alternative choice to PC, PS, PMMA </a:t>
          </a:r>
          <a:endParaRPr lang="en-US" sz="2000" kern="1200" dirty="0"/>
        </a:p>
      </dsp:txBody>
      <dsp:txXfrm>
        <a:off x="369339" y="685"/>
        <a:ext cx="2282209" cy="1369325"/>
      </dsp:txXfrm>
    </dsp:sp>
    <dsp:sp modelId="{9C7A52D5-FBB6-49EE-98E9-2F5B50F8AB7A}">
      <dsp:nvSpPr>
        <dsp:cNvPr id="0" name=""/>
        <dsp:cNvSpPr/>
      </dsp:nvSpPr>
      <dsp:spPr>
        <a:xfrm>
          <a:off x="2879769" y="685"/>
          <a:ext cx="2282209" cy="136932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smtClean="0"/>
            <a:t>High Clarity - Increase consumer appeal of packaged goods  </a:t>
          </a:r>
          <a:endParaRPr lang="en-US" sz="2000" kern="1200" dirty="0"/>
        </a:p>
      </dsp:txBody>
      <dsp:txXfrm>
        <a:off x="2879769" y="685"/>
        <a:ext cx="2282209" cy="1369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6A681-C230-47A5-9A4F-4316C744555D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CF644-5EF9-4398-A321-378360F73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63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F2F33-7651-40B8-9862-A441A34427CA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BEA50-674A-4F27-86CB-722D39FF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BEA50-674A-4F27-86CB-722D39FF2A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48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FFA07-A6F7-4846-8B13-276FF6592FC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08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BEA50-674A-4F27-86CB-722D39FF2A4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09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BEA50-674A-4F27-86CB-722D39FF2A4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17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BEA50-674A-4F27-86CB-722D39FF2A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30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596EB-E6EE-47E9-AB28-BF8CA91BF78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5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BEA50-674A-4F27-86CB-722D39FF2A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97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BEA50-674A-4F27-86CB-722D39FF2A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57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BEA50-674A-4F27-86CB-722D39FF2A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5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BEA50-674A-4F27-86CB-722D39FF2A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34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BEA50-674A-4F27-86CB-722D39FF2A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63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26F15FB-CA00-4FBB-B9CF-A8FC837B320D}" type="slidenum">
              <a:rPr lang="en-US" altLang="en-US" sz="1300" b="0" smtClean="0">
                <a:solidFill>
                  <a:schemeClr val="tx1"/>
                </a:solidFill>
              </a:rPr>
              <a:pPr/>
              <a:t>23</a:t>
            </a:fld>
            <a:endParaRPr lang="en-US" altLang="en-US" sz="1300" b="0" smtClean="0">
              <a:solidFill>
                <a:schemeClr val="tx1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2950"/>
            <a:ext cx="5356225" cy="4316413"/>
          </a:xfrm>
          <a:noFill/>
        </p:spPr>
        <p:txBody>
          <a:bodyPr/>
          <a:lstStyle/>
          <a:p>
            <a:pPr eaLnBrk="1" hangingPunct="1"/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42499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6342" y="4154719"/>
            <a:ext cx="10866057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00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716343" y="6005485"/>
            <a:ext cx="5292573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6341" y="3489102"/>
            <a:ext cx="10972800" cy="646331"/>
          </a:xfrm>
          <a:prstGeom prst="rect">
            <a:avLst/>
          </a:prstGeom>
        </p:spPr>
        <p:txBody>
          <a:bodyPr anchor="b"/>
          <a:lstStyle>
            <a:lvl1pPr algn="l">
              <a:defRPr lang="en-US" sz="3600" dirty="0">
                <a:solidFill>
                  <a:schemeClr val="bg1"/>
                </a:solidFill>
              </a:defRPr>
            </a:lvl1pPr>
          </a:lstStyle>
          <a:p>
            <a:pPr lvl="0" algn="l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21784" y="4038601"/>
            <a:ext cx="10617200" cy="347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56948" y="3452845"/>
            <a:ext cx="10972800" cy="52435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37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7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6035" y="902163"/>
            <a:ext cx="11292117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5433" y="1384917"/>
            <a:ext cx="11303000" cy="5012708"/>
          </a:xfrm>
          <a:prstGeom prst="rect">
            <a:avLst/>
          </a:prstGeom>
        </p:spPr>
        <p:txBody>
          <a:bodyPr/>
          <a:lstStyle>
            <a:lvl1pPr>
              <a:defRPr lang="en-US" dirty="0" smtClean="0">
                <a:solidFill>
                  <a:schemeClr val="tx1"/>
                </a:solidFill>
              </a:defRPr>
            </a:lvl1pPr>
            <a:lvl2pPr>
              <a:defRPr lang="en-US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11415049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9pPr>
          </a:lstStyle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9923" y="138247"/>
            <a:ext cx="9223355" cy="5540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000" kern="1200" dirty="0">
                <a:solidFill>
                  <a:schemeClr val="bg1"/>
                </a:solidFill>
                <a:latin typeface="+mj-lt"/>
                <a:ea typeface="ＭＳ Ｐゴシック" pitchFamily="-110" charset="-128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82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23" y="138247"/>
            <a:ext cx="9223355" cy="5540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000" kern="1200" dirty="0">
                <a:solidFill>
                  <a:schemeClr val="bg1"/>
                </a:solidFill>
                <a:latin typeface="+mj-lt"/>
                <a:ea typeface="ＭＳ Ｐゴシック" pitchFamily="-110" charset="-128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433" y="1384917"/>
            <a:ext cx="11303000" cy="5012708"/>
          </a:xfrm>
          <a:prstGeom prst="rect">
            <a:avLst/>
          </a:prstGeom>
        </p:spPr>
        <p:txBody>
          <a:bodyPr/>
          <a:lstStyle>
            <a:lvl1pPr>
              <a:defRPr lang="en-US" dirty="0" smtClean="0">
                <a:solidFill>
                  <a:schemeClr val="tx1"/>
                </a:solidFill>
              </a:defRPr>
            </a:lvl1pPr>
            <a:lvl2pPr>
              <a:defRPr lang="en-US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11415049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9pPr>
          </a:lstStyle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98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035" y="1500327"/>
            <a:ext cx="6357261" cy="4897299"/>
          </a:xfrm>
          <a:prstGeom prst="rect">
            <a:avLst/>
          </a:prstGeom>
        </p:spPr>
        <p:txBody>
          <a:bodyPr/>
          <a:lstStyle>
            <a:lvl1pPr>
              <a:defRPr lang="en-US" dirty="0" smtClean="0">
                <a:solidFill>
                  <a:schemeClr val="tx1"/>
                </a:solidFill>
              </a:defRPr>
            </a:lvl1pPr>
            <a:lvl2pPr>
              <a:defRPr lang="en-US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1927" y="1651248"/>
            <a:ext cx="4511040" cy="474637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 sz="1200" cap="all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6035" y="902163"/>
            <a:ext cx="11292117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11415049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9pPr>
          </a:lstStyle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79923" y="138247"/>
            <a:ext cx="9223355" cy="5540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000" kern="1200" dirty="0">
                <a:solidFill>
                  <a:schemeClr val="bg1"/>
                </a:solidFill>
                <a:latin typeface="+mj-lt"/>
                <a:ea typeface="ＭＳ Ｐゴシック" pitchFamily="-110" charset="-128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78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035" y="1500327"/>
            <a:ext cx="5567319" cy="4897299"/>
          </a:xfrm>
          <a:prstGeom prst="rect">
            <a:avLst/>
          </a:prstGeom>
        </p:spPr>
        <p:txBody>
          <a:bodyPr/>
          <a:lstStyle>
            <a:lvl1pPr>
              <a:defRPr lang="en-US" dirty="0" smtClean="0">
                <a:solidFill>
                  <a:schemeClr val="tx1"/>
                </a:solidFill>
              </a:defRPr>
            </a:lvl1pPr>
            <a:lvl2pPr>
              <a:defRPr lang="en-US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6035" y="902163"/>
            <a:ext cx="11292117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11415049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9pPr>
          </a:lstStyle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79923" y="138247"/>
            <a:ext cx="9223355" cy="5540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000" kern="1200" dirty="0">
                <a:solidFill>
                  <a:schemeClr val="bg1"/>
                </a:solidFill>
                <a:latin typeface="+mj-lt"/>
                <a:ea typeface="ＭＳ Ｐゴシック" pitchFamily="-110" charset="-128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440833" y="1500327"/>
            <a:ext cx="5567319" cy="4897299"/>
          </a:xfrm>
          <a:prstGeom prst="rect">
            <a:avLst/>
          </a:prstGeom>
        </p:spPr>
        <p:txBody>
          <a:bodyPr/>
          <a:lstStyle>
            <a:lvl1pPr>
              <a:defRPr lang="en-US" dirty="0" smtClean="0">
                <a:solidFill>
                  <a:schemeClr val="tx1"/>
                </a:solidFill>
              </a:defRPr>
            </a:lvl1pPr>
            <a:lvl2pPr>
              <a:defRPr lang="en-US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7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035" y="1500327"/>
            <a:ext cx="6357261" cy="4897299"/>
          </a:xfrm>
          <a:prstGeom prst="rect">
            <a:avLst/>
          </a:prstGeom>
        </p:spPr>
        <p:txBody>
          <a:bodyPr/>
          <a:lstStyle>
            <a:lvl1pPr>
              <a:defRPr lang="en-US" dirty="0" smtClean="0">
                <a:solidFill>
                  <a:schemeClr val="tx1"/>
                </a:solidFill>
              </a:defRPr>
            </a:lvl1pPr>
            <a:lvl2pPr>
              <a:defRPr lang="en-US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1927" y="1828800"/>
            <a:ext cx="4511040" cy="456882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 sz="1200" cap="all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6035" y="902163"/>
            <a:ext cx="11292117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7392916" y="1483795"/>
            <a:ext cx="4490051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400" cap="all" baseline="0">
                <a:solidFill>
                  <a:srgbClr val="00378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11415049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9pPr>
          </a:lstStyle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79923" y="138247"/>
            <a:ext cx="9223355" cy="5540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000" kern="1200" dirty="0">
                <a:solidFill>
                  <a:schemeClr val="bg1"/>
                </a:solidFill>
                <a:latin typeface="+mj-lt"/>
                <a:ea typeface="ＭＳ Ｐゴシック" pitchFamily="-110" charset="-128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3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74775" y="1828800"/>
            <a:ext cx="5266144" cy="456882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 sz="1200" cap="all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6035" y="902163"/>
            <a:ext cx="11292117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499278" y="1483795"/>
            <a:ext cx="524164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 cap="all" baseline="0">
                <a:solidFill>
                  <a:srgbClr val="00378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733405" y="1830279"/>
            <a:ext cx="5185041" cy="456882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 sz="1200" cap="all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754394" y="1485274"/>
            <a:ext cx="5160916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 cap="all" baseline="0">
                <a:solidFill>
                  <a:srgbClr val="00378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11415049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9pPr>
          </a:lstStyle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79923" y="138247"/>
            <a:ext cx="9223355" cy="5540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000" kern="1200" dirty="0">
                <a:solidFill>
                  <a:schemeClr val="bg1"/>
                </a:solidFill>
                <a:latin typeface="+mj-lt"/>
                <a:ea typeface="ＭＳ Ｐゴシック" pitchFamily="-110" charset="-128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11415049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9pPr>
          </a:lstStyle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9923" y="138247"/>
            <a:ext cx="9223355" cy="5540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000" kern="1200" dirty="0">
                <a:solidFill>
                  <a:schemeClr val="bg1"/>
                </a:solidFill>
                <a:latin typeface="+mj-lt"/>
                <a:ea typeface="ＭＳ Ｐゴシック" pitchFamily="-110" charset="-128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01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6342" y="4154719"/>
            <a:ext cx="10866057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00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716343" y="6005485"/>
            <a:ext cx="5292573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6341" y="3489102"/>
            <a:ext cx="10972800" cy="646331"/>
          </a:xfrm>
          <a:prstGeom prst="rect">
            <a:avLst/>
          </a:prstGeom>
        </p:spPr>
        <p:txBody>
          <a:bodyPr anchor="b"/>
          <a:lstStyle>
            <a:lvl1pPr algn="l">
              <a:defRPr lang="en-US" sz="3600" dirty="0">
                <a:solidFill>
                  <a:schemeClr val="bg1"/>
                </a:solidFill>
              </a:defRPr>
            </a:lvl1pPr>
          </a:lstStyle>
          <a:p>
            <a:pPr lvl="0" algn="l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4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back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584" y="5254897"/>
            <a:ext cx="4449712" cy="175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main-titlebacker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11415049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9pPr>
          </a:lstStyle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2" y="-109728"/>
            <a:ext cx="2433638" cy="96012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10260" y="6673511"/>
            <a:ext cx="1727776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9pPr>
          </a:lstStyle>
          <a:p>
            <a:r>
              <a:rPr lang="en-US" sz="800" dirty="0">
                <a:solidFill>
                  <a:srgbClr val="98999B"/>
                </a:solidFill>
              </a:rPr>
              <a:t>©</a:t>
            </a:r>
            <a:r>
              <a:rPr lang="en-US" sz="800" dirty="0" smtClean="0">
                <a:solidFill>
                  <a:srgbClr val="98999B"/>
                </a:solidFill>
              </a:rPr>
              <a:t>2016 Milliken &amp; Company</a:t>
            </a:r>
          </a:p>
        </p:txBody>
      </p:sp>
    </p:spTree>
    <p:extLst>
      <p:ext uri="{BB962C8B-B14F-4D97-AF65-F5344CB8AC3E}">
        <p14:creationId xmlns:p14="http://schemas.microsoft.com/office/powerpoint/2010/main" val="82847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70" r:id="rId3"/>
    <p:sldLayoutId id="2147483724" r:id="rId4"/>
    <p:sldLayoutId id="2147483671" r:id="rId5"/>
    <p:sldLayoutId id="2147483672" r:id="rId6"/>
    <p:sldLayoutId id="2147483673" r:id="rId7"/>
    <p:sldLayoutId id="2147483725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00378C"/>
          </a:solidFill>
          <a:latin typeface="+mj-lt"/>
          <a:ea typeface="ＭＳ Ｐゴシック" pitchFamily="-11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78C"/>
          </a:solidFill>
          <a:latin typeface="Trebuchet MS" pitchFamily="-110" charset="0"/>
          <a:ea typeface="ＭＳ Ｐゴシック" pitchFamily="-11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78C"/>
          </a:solidFill>
          <a:latin typeface="Trebuchet MS" pitchFamily="-110" charset="0"/>
          <a:ea typeface="ＭＳ Ｐゴシック" pitchFamily="-11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78C"/>
          </a:solidFill>
          <a:latin typeface="Trebuchet MS" pitchFamily="-110" charset="0"/>
          <a:ea typeface="ＭＳ Ｐゴシック" pitchFamily="-11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78C"/>
          </a:solidFill>
          <a:latin typeface="Trebuchet MS" pitchFamily="-110" charset="0"/>
          <a:ea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78C"/>
          </a:solidFill>
          <a:latin typeface="Trebuchet MS" pitchFamily="-110" charset="0"/>
          <a:ea typeface="ＭＳ Ｐゴシック" pitchFamily="-11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78C"/>
          </a:solidFill>
          <a:latin typeface="Trebuchet MS" pitchFamily="-110" charset="0"/>
          <a:ea typeface="ＭＳ Ｐゴシック" pitchFamily="-11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78C"/>
          </a:solidFill>
          <a:latin typeface="Trebuchet MS" pitchFamily="-110" charset="0"/>
          <a:ea typeface="ＭＳ Ｐゴシック" pitchFamily="-11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78C"/>
          </a:solidFill>
          <a:latin typeface="Trebuchet MS" pitchFamily="-110" charset="0"/>
          <a:ea typeface="ＭＳ Ｐゴシック" pitchFamily="-110" charset="-128"/>
        </a:defRPr>
      </a:lvl9pPr>
    </p:titleStyle>
    <p:bodyStyle>
      <a:lvl1pPr marL="174625" indent="-174625" algn="l" rtl="0" eaLnBrk="1" fontAlgn="base" hangingPunct="1">
        <a:spcBef>
          <a:spcPts val="12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rgbClr val="666666"/>
          </a:solidFill>
          <a:latin typeface="+mn-lt"/>
          <a:ea typeface="ＭＳ Ｐゴシック" pitchFamily="-110" charset="-128"/>
          <a:cs typeface="+mn-cs"/>
        </a:defRPr>
      </a:lvl1pPr>
      <a:lvl2pPr marL="398463" indent="-22383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-110" charset="2"/>
        <a:buChar char="§"/>
        <a:defRPr sz="2000" kern="1200">
          <a:solidFill>
            <a:srgbClr val="666666"/>
          </a:solidFill>
          <a:latin typeface="+mn-lt"/>
          <a:ea typeface="ＭＳ Ｐゴシック" pitchFamily="-110" charset="-128"/>
          <a:cs typeface="+mn-cs"/>
        </a:defRPr>
      </a:lvl2pPr>
      <a:lvl3pPr marL="631825" indent="-2317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rgbClr val="666666"/>
          </a:solidFill>
          <a:latin typeface="+mn-lt"/>
          <a:ea typeface="ＭＳ Ｐゴシック" pitchFamily="-110" charset="-128"/>
          <a:cs typeface="+mn-cs"/>
        </a:defRPr>
      </a:lvl3pPr>
      <a:lvl4pPr marL="855663" indent="-22383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&gt;"/>
        <a:defRPr sz="1600" kern="1200">
          <a:solidFill>
            <a:srgbClr val="666666"/>
          </a:solidFill>
          <a:latin typeface="+mn-lt"/>
          <a:ea typeface="ＭＳ Ｐゴシック" pitchFamily="-110" charset="-128"/>
          <a:cs typeface="+mn-cs"/>
        </a:defRPr>
      </a:lvl4pPr>
      <a:lvl5pPr marL="1030288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rgbClr val="666666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0" b="14941"/>
          <a:stretch/>
        </p:blipFill>
        <p:spPr>
          <a:xfrm>
            <a:off x="-55975" y="-9428"/>
            <a:ext cx="12247975" cy="6900421"/>
          </a:xfrm>
          <a:prstGeom prst="rect">
            <a:avLst/>
          </a:prstGeom>
        </p:spPr>
      </p:pic>
      <p:pic>
        <p:nvPicPr>
          <p:cNvPr id="10" name="Picture 6" descr="main-titleback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11415049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9pPr>
          </a:lstStyle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2" y="-109728"/>
            <a:ext cx="2433638" cy="9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6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4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9.jpe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microsoft.com/office/2007/relationships/diagramDrawing" Target="../diagrams/drawing5.xml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diagramQuickStyle" Target="../diagrams/quickStyle5.xml"/><Relationship Id="rId5" Type="http://schemas.openxmlformats.org/officeDocument/2006/relationships/image" Target="../media/image21.jpeg"/><Relationship Id="rId10" Type="http://schemas.openxmlformats.org/officeDocument/2006/relationships/diagramLayout" Target="../diagrams/layout5.xml"/><Relationship Id="rId4" Type="http://schemas.openxmlformats.org/officeDocument/2006/relationships/image" Target="../media/image20.jpeg"/><Relationship Id="rId9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9.jpeg"/><Relationship Id="rId9" Type="http://schemas.microsoft.com/office/2007/relationships/diagramDrawing" Target="../diagrams/drawing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11" Type="http://schemas.openxmlformats.org/officeDocument/2006/relationships/image" Target="../media/image36.jpeg"/><Relationship Id="rId5" Type="http://schemas.openxmlformats.org/officeDocument/2006/relationships/diagramData" Target="../diagrams/data8.xml"/><Relationship Id="rId10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microsoft.com/office/2007/relationships/diagramDrawing" Target="../diagrams/drawing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image" Target="../media/image38.jpeg"/><Relationship Id="rId7" Type="http://schemas.openxmlformats.org/officeDocument/2006/relationships/diagramData" Target="../diagrams/data9.xm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microsoft.com/office/2007/relationships/diagramDrawing" Target="../diagrams/drawing9.xml"/><Relationship Id="rId5" Type="http://schemas.openxmlformats.org/officeDocument/2006/relationships/image" Target="../media/image40.jpeg"/><Relationship Id="rId10" Type="http://schemas.openxmlformats.org/officeDocument/2006/relationships/diagramColors" Target="../diagrams/colors9.xml"/><Relationship Id="rId4" Type="http://schemas.openxmlformats.org/officeDocument/2006/relationships/image" Target="../media/image39.jpeg"/><Relationship Id="rId9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9.jpeg"/><Relationship Id="rId9" Type="http://schemas.microsoft.com/office/2007/relationships/diagramDrawing" Target="../diagrams/drawing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jpeg"/><Relationship Id="rId18" Type="http://schemas.openxmlformats.org/officeDocument/2006/relationships/image" Target="../media/image57.jpe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gif"/><Relationship Id="rId17" Type="http://schemas.openxmlformats.org/officeDocument/2006/relationships/image" Target="../media/image56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jpe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62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image" Target="../media/image64.jpeg"/><Relationship Id="rId7" Type="http://schemas.openxmlformats.org/officeDocument/2006/relationships/diagramLayout" Target="../diagrams/layout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5.xml"/><Relationship Id="rId5" Type="http://schemas.openxmlformats.org/officeDocument/2006/relationships/image" Target="../media/image66.jpeg"/><Relationship Id="rId10" Type="http://schemas.microsoft.com/office/2007/relationships/diagramDrawing" Target="../diagrams/drawing15.xml"/><Relationship Id="rId4" Type="http://schemas.openxmlformats.org/officeDocument/2006/relationships/image" Target="../media/image65.jpeg"/><Relationship Id="rId9" Type="http://schemas.openxmlformats.org/officeDocument/2006/relationships/diagramColors" Target="../diagrams/colors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9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16342" y="4470294"/>
            <a:ext cx="10866057" cy="400110"/>
          </a:xfrm>
        </p:spPr>
        <p:txBody>
          <a:bodyPr/>
          <a:lstStyle/>
          <a:p>
            <a:r>
              <a:rPr lang="en-US" dirty="0" smtClean="0"/>
              <a:t>Ruben Subira - Regional Market Manager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6341" y="3489102"/>
            <a:ext cx="9638621" cy="646331"/>
          </a:xfrm>
        </p:spPr>
        <p:txBody>
          <a:bodyPr/>
          <a:lstStyle/>
          <a:p>
            <a:r>
              <a:rPr lang="en-US" dirty="0" smtClean="0"/>
              <a:t>Addressing </a:t>
            </a:r>
            <a:r>
              <a:rPr lang="en-US" dirty="0"/>
              <a:t>sector demands for high-clarity, sustainable </a:t>
            </a:r>
            <a:r>
              <a:rPr lang="en-US" dirty="0" smtClean="0"/>
              <a:t>packaging with: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Clarifying agents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UV absorbers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16035" y="902163"/>
            <a:ext cx="11292117" cy="400110"/>
          </a:xfrm>
        </p:spPr>
        <p:txBody>
          <a:bodyPr/>
          <a:lstStyle/>
          <a:p>
            <a:r>
              <a:rPr lang="en-US" dirty="0"/>
              <a:t>With </a:t>
            </a:r>
            <a:r>
              <a:rPr lang="en-US" dirty="0" err="1" smtClean="0"/>
              <a:t>Millad</a:t>
            </a:r>
            <a:r>
              <a:rPr lang="en-US" dirty="0" smtClean="0"/>
              <a:t> NX 8000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10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Polypropylene Clearer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89000" y="1521243"/>
            <a:ext cx="11303000" cy="1561483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1pPr>
            <a:lvl2pPr marL="398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-110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63182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lang="en-US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855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&gt;"/>
              <a:defRPr lang="en-US" sz="1600" kern="1200" dirty="0" smtClean="0">
                <a:solidFill>
                  <a:srgbClr val="666666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10302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lang="en-US" sz="1600" kern="1200" dirty="0">
                <a:solidFill>
                  <a:srgbClr val="666666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BE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260" y="6673511"/>
            <a:ext cx="1727776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9pPr>
          </a:lstStyle>
          <a:p>
            <a:r>
              <a:rPr lang="en-US" sz="800" dirty="0">
                <a:solidFill>
                  <a:srgbClr val="98999B"/>
                </a:solidFill>
              </a:rPr>
              <a:t>©</a:t>
            </a:r>
            <a:r>
              <a:rPr lang="en-US" sz="800" dirty="0" smtClean="0">
                <a:solidFill>
                  <a:srgbClr val="98999B"/>
                </a:solidFill>
              </a:rPr>
              <a:t>2016 Milliken &amp; Company</a:t>
            </a:r>
          </a:p>
        </p:txBody>
      </p:sp>
      <p:pic>
        <p:nvPicPr>
          <p:cNvPr id="11" name="Picture 10">
            <a:hlinkClick r:id="rId2" action="ppaction://hlinksldjump" tooltip="click for mor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26" y="1408907"/>
            <a:ext cx="3208377" cy="4923199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4"/>
          <a:stretch/>
        </p:blipFill>
        <p:spPr>
          <a:xfrm>
            <a:off x="5212252" y="3626667"/>
            <a:ext cx="5803567" cy="2864559"/>
          </a:xfrm>
          <a:prstGeom prst="rect">
            <a:avLst/>
          </a:prstGeom>
        </p:spPr>
      </p:pic>
      <p:graphicFrame>
        <p:nvGraphicFramePr>
          <p:cNvPr id="13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766998"/>
              </p:ext>
            </p:extLst>
          </p:nvPr>
        </p:nvGraphicFramePr>
        <p:xfrm>
          <a:off x="5291600" y="1245277"/>
          <a:ext cx="6011776" cy="2610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Slide Number Placeholder 3"/>
          <p:cNvSpPr txBox="1">
            <a:spLocks/>
          </p:cNvSpPr>
          <p:nvPr/>
        </p:nvSpPr>
        <p:spPr bwMode="auto">
          <a:xfrm>
            <a:off x="11873446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1pPr>
            <a:lvl2pPr marL="37931725" indent="-37474525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5pPr>
            <a:lvl6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6pPr>
            <a:lvl7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7pPr>
            <a:lvl8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8pPr>
            <a:lvl9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9pPr>
          </a:lstStyle>
          <a:p>
            <a:r>
              <a:rPr lang="hr-HR" smtClean="0">
                <a:solidFill>
                  <a:schemeClr val="tx2"/>
                </a:solidFill>
              </a:rPr>
              <a:t>/29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2" r="14543"/>
          <a:stretch/>
        </p:blipFill>
        <p:spPr>
          <a:xfrm>
            <a:off x="6463825" y="4332158"/>
            <a:ext cx="1775769" cy="2120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81" y="1760926"/>
            <a:ext cx="3396988" cy="2258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12"/>
          <a:stretch/>
        </p:blipFill>
        <p:spPr>
          <a:xfrm>
            <a:off x="2759881" y="4332156"/>
            <a:ext cx="3396988" cy="21200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 smtClean="0"/>
              <a:t>With </a:t>
            </a:r>
            <a:r>
              <a:rPr lang="nl-BE" dirty="0"/>
              <a:t>Millad NX </a:t>
            </a:r>
            <a:r>
              <a:rPr lang="nl-BE" dirty="0" smtClean="0"/>
              <a:t>8000E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11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8" y="1072996"/>
            <a:ext cx="713551" cy="8869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000" y="1729928"/>
            <a:ext cx="3474021" cy="23168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06"/>
          <a:stretch/>
        </p:blipFill>
        <p:spPr>
          <a:xfrm>
            <a:off x="8546550" y="4332156"/>
            <a:ext cx="1407469" cy="21200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659613509"/>
              </p:ext>
            </p:extLst>
          </p:nvPr>
        </p:nvGraphicFramePr>
        <p:xfrm>
          <a:off x="3295562" y="3629086"/>
          <a:ext cx="6288875" cy="1351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79923" y="138247"/>
            <a:ext cx="9223355" cy="554038"/>
          </a:xfrm>
        </p:spPr>
        <p:txBody>
          <a:bodyPr/>
          <a:lstStyle/>
          <a:p>
            <a:r>
              <a:rPr lang="en-US" dirty="0"/>
              <a:t>Making Polypropylene Clearer </a:t>
            </a:r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 bwMode="auto">
          <a:xfrm>
            <a:off x="11873446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1pPr>
            <a:lvl2pPr marL="37931725" indent="-37474525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5pPr>
            <a:lvl6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6pPr>
            <a:lvl7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7pPr>
            <a:lvl8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8pPr>
            <a:lvl9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9pPr>
          </a:lstStyle>
          <a:p>
            <a:r>
              <a:rPr lang="hr-HR" smtClean="0">
                <a:solidFill>
                  <a:schemeClr val="tx2"/>
                </a:solidFill>
              </a:rPr>
              <a:t>/29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16035" y="902163"/>
            <a:ext cx="11292117" cy="400110"/>
          </a:xfrm>
        </p:spPr>
        <p:txBody>
          <a:bodyPr/>
          <a:lstStyle/>
          <a:p>
            <a:r>
              <a:rPr lang="en-US" dirty="0"/>
              <a:t>With </a:t>
            </a:r>
            <a:r>
              <a:rPr lang="en-US" dirty="0" err="1" smtClean="0"/>
              <a:t>Millad</a:t>
            </a:r>
            <a:r>
              <a:rPr lang="en-US" dirty="0" smtClean="0"/>
              <a:t> NX 8000E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12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Polypropylene Clearer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89000" y="1521243"/>
            <a:ext cx="11303000" cy="1561483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1pPr>
            <a:lvl2pPr marL="398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-110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63182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lang="en-US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855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&gt;"/>
              <a:defRPr lang="en-US" sz="1600" kern="1200" dirty="0" smtClean="0">
                <a:solidFill>
                  <a:srgbClr val="666666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10302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lang="en-US" sz="1600" kern="1200" dirty="0">
                <a:solidFill>
                  <a:srgbClr val="666666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BE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260" y="6673511"/>
            <a:ext cx="1727776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9pPr>
          </a:lstStyle>
          <a:p>
            <a:r>
              <a:rPr lang="en-US" sz="800" dirty="0">
                <a:solidFill>
                  <a:srgbClr val="98999B"/>
                </a:solidFill>
              </a:rPr>
              <a:t>©</a:t>
            </a:r>
            <a:r>
              <a:rPr lang="en-US" sz="800" dirty="0" smtClean="0">
                <a:solidFill>
                  <a:srgbClr val="98999B"/>
                </a:solidFill>
              </a:rPr>
              <a:t>2016 Milliken &amp; Company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690912"/>
            <a:ext cx="5951621" cy="2129974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BE" sz="3200" dirty="0" smtClean="0"/>
              <a:t>Hot fill, complex mold design</a:t>
            </a:r>
          </a:p>
          <a:p>
            <a:pPr lvl="0"/>
            <a:endParaRPr lang="nl-BE" sz="2400" dirty="0" smtClean="0"/>
          </a:p>
          <a:p>
            <a:pPr lvl="0"/>
            <a:r>
              <a:rPr lang="en-US" sz="2000" dirty="0"/>
              <a:t>The material’s </a:t>
            </a:r>
            <a:r>
              <a:rPr lang="en-US" sz="2000" dirty="0" smtClean="0"/>
              <a:t>excellent heat </a:t>
            </a:r>
            <a:r>
              <a:rPr lang="en-US" sz="2000" dirty="0"/>
              <a:t>resistance further</a:t>
            </a:r>
          </a:p>
          <a:p>
            <a:pPr lvl="0"/>
            <a:r>
              <a:rPr lang="en-US" sz="2000" dirty="0"/>
              <a:t>extends </a:t>
            </a:r>
            <a:r>
              <a:rPr lang="en-US" sz="2000" dirty="0" smtClean="0"/>
              <a:t>application opportunities </a:t>
            </a:r>
            <a:r>
              <a:rPr lang="en-US" sz="2000" dirty="0"/>
              <a:t>by enabling</a:t>
            </a:r>
          </a:p>
          <a:p>
            <a:pPr lvl="0"/>
            <a:r>
              <a:rPr lang="en-US" sz="2000" dirty="0" smtClean="0"/>
              <a:t>hot fill </a:t>
            </a:r>
            <a:r>
              <a:rPr lang="en-US" sz="2000" dirty="0"/>
              <a:t>capability</a:t>
            </a:r>
            <a:r>
              <a:rPr lang="en-US" sz="2000" dirty="0" smtClean="0"/>
              <a:t>. </a:t>
            </a:r>
            <a:r>
              <a:rPr lang="nl-BE" sz="2000" dirty="0" smtClean="0"/>
              <a:t>A</a:t>
            </a:r>
            <a:r>
              <a:rPr lang="nl-BE" altLang="ca-ES" sz="2000" dirty="0" smtClean="0"/>
              <a:t>llows </a:t>
            </a:r>
            <a:r>
              <a:rPr lang="nl-BE" altLang="ca-ES" sz="2000" dirty="0"/>
              <a:t>processing of complex bottle geometry, handle ware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1"/>
          <a:stretch/>
        </p:blipFill>
        <p:spPr>
          <a:xfrm>
            <a:off x="9590681" y="1500551"/>
            <a:ext cx="2132247" cy="276145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14143"/>
          <a:stretch/>
        </p:blipFill>
        <p:spPr>
          <a:xfrm>
            <a:off x="8584666" y="4480980"/>
            <a:ext cx="2711115" cy="234845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11" descr="DSC_09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96" y="4184486"/>
            <a:ext cx="1633780" cy="25079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021181 NX8000 Milliken handle bottle EB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96" y="1500551"/>
            <a:ext cx="3071057" cy="252335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3"/>
          <p:cNvSpPr txBox="1">
            <a:spLocks/>
          </p:cNvSpPr>
          <p:nvPr/>
        </p:nvSpPr>
        <p:spPr bwMode="auto">
          <a:xfrm>
            <a:off x="11873446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1pPr>
            <a:lvl2pPr marL="37931725" indent="-37474525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5pPr>
            <a:lvl6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6pPr>
            <a:lvl7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7pPr>
            <a:lvl8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8pPr>
            <a:lvl9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9pPr>
          </a:lstStyle>
          <a:p>
            <a:r>
              <a:rPr lang="hr-HR" smtClean="0">
                <a:solidFill>
                  <a:schemeClr val="tx2"/>
                </a:solidFill>
              </a:rPr>
              <a:t>/29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9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16035" y="902163"/>
            <a:ext cx="11292117" cy="400110"/>
          </a:xfrm>
        </p:spPr>
        <p:txBody>
          <a:bodyPr/>
          <a:lstStyle/>
          <a:p>
            <a:r>
              <a:rPr lang="en-US" dirty="0"/>
              <a:t>With </a:t>
            </a:r>
            <a:r>
              <a:rPr lang="en-US" dirty="0" err="1" smtClean="0"/>
              <a:t>Millad</a:t>
            </a:r>
            <a:r>
              <a:rPr lang="en-US" dirty="0" smtClean="0"/>
              <a:t> NX 8000E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13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Polypropylene Clearer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89000" y="1521243"/>
            <a:ext cx="11303000" cy="1561483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1pPr>
            <a:lvl2pPr marL="398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-110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63182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lang="en-US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855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&gt;"/>
              <a:defRPr lang="en-US" sz="1600" kern="1200" dirty="0" smtClean="0">
                <a:solidFill>
                  <a:srgbClr val="666666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10302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lang="en-US" sz="1600" kern="1200" dirty="0">
                <a:solidFill>
                  <a:srgbClr val="666666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BE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260" y="6673511"/>
            <a:ext cx="1727776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9pPr>
          </a:lstStyle>
          <a:p>
            <a:r>
              <a:rPr lang="en-US" sz="800" dirty="0">
                <a:solidFill>
                  <a:srgbClr val="98999B"/>
                </a:solidFill>
              </a:rPr>
              <a:t>©</a:t>
            </a:r>
            <a:r>
              <a:rPr lang="en-US" sz="800" dirty="0" smtClean="0">
                <a:solidFill>
                  <a:srgbClr val="98999B"/>
                </a:solidFill>
              </a:rPr>
              <a:t>2016 Milliken &amp; Company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r="59188"/>
          <a:stretch/>
        </p:blipFill>
        <p:spPr>
          <a:xfrm>
            <a:off x="1553973" y="1736378"/>
            <a:ext cx="2983832" cy="44922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4965" r="7255"/>
          <a:stretch/>
        </p:blipFill>
        <p:spPr>
          <a:xfrm>
            <a:off x="5376345" y="1687625"/>
            <a:ext cx="3112169" cy="45897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197516" y="2936619"/>
            <a:ext cx="3994483" cy="223934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BE" sz="3200" dirty="0" smtClean="0"/>
              <a:t>Easy to empty</a:t>
            </a:r>
          </a:p>
          <a:p>
            <a:pPr lvl="0"/>
            <a:endParaRPr lang="nl-BE" sz="2400" dirty="0" smtClean="0"/>
          </a:p>
          <a:p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polypropylene </a:t>
            </a: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blow-molded </a:t>
            </a:r>
            <a:r>
              <a:rPr lang="en-US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bottle, is </a:t>
            </a: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easier and faster to empty than other </a:t>
            </a:r>
            <a:r>
              <a:rPr lang="en-US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solutions.</a:t>
            </a:r>
            <a:endParaRPr lang="en-US" sz="2000" dirty="0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11873446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1pPr>
            <a:lvl2pPr marL="37931725" indent="-37474525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5pPr>
            <a:lvl6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6pPr>
            <a:lvl7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7pPr>
            <a:lvl8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8pPr>
            <a:lvl9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9pPr>
          </a:lstStyle>
          <a:p>
            <a:r>
              <a:rPr lang="hr-HR" smtClean="0">
                <a:solidFill>
                  <a:schemeClr val="tx2"/>
                </a:solidFill>
              </a:rPr>
              <a:t>/29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9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16035" y="902163"/>
            <a:ext cx="11292117" cy="400110"/>
          </a:xfrm>
        </p:spPr>
        <p:txBody>
          <a:bodyPr/>
          <a:lstStyle/>
          <a:p>
            <a:r>
              <a:rPr lang="en-US" dirty="0"/>
              <a:t>With </a:t>
            </a:r>
            <a:r>
              <a:rPr lang="en-US" dirty="0" err="1" smtClean="0"/>
              <a:t>Millad</a:t>
            </a:r>
            <a:r>
              <a:rPr lang="en-US" dirty="0" smtClean="0"/>
              <a:t> NX 8000E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Polypropylene Clearer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89000" y="1521243"/>
            <a:ext cx="11303000" cy="1561483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1pPr>
            <a:lvl2pPr marL="398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-110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63182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lang="en-US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855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&gt;"/>
              <a:defRPr lang="en-US" sz="1600" kern="1200" dirty="0" smtClean="0">
                <a:solidFill>
                  <a:srgbClr val="666666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10302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lang="en-US" sz="1600" kern="1200" dirty="0">
                <a:solidFill>
                  <a:srgbClr val="666666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BE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260" y="6673511"/>
            <a:ext cx="1727776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9pPr>
          </a:lstStyle>
          <a:p>
            <a:r>
              <a:rPr lang="en-US" sz="800" dirty="0">
                <a:solidFill>
                  <a:srgbClr val="98999B"/>
                </a:solidFill>
              </a:rPr>
              <a:t>©</a:t>
            </a:r>
            <a:r>
              <a:rPr lang="en-US" sz="800" dirty="0" smtClean="0">
                <a:solidFill>
                  <a:srgbClr val="98999B"/>
                </a:solidFill>
              </a:rPr>
              <a:t>2016 Milliken &amp; Company</a:t>
            </a:r>
          </a:p>
        </p:txBody>
      </p:sp>
      <p:graphicFrame>
        <p:nvGraphicFramePr>
          <p:cNvPr id="11" name="Content Placeholder 5"/>
          <p:cNvGraphicFramePr>
            <a:graphicFrameLocks/>
          </p:cNvGraphicFramePr>
          <p:nvPr>
            <p:extLst/>
          </p:nvPr>
        </p:nvGraphicFramePr>
        <p:xfrm>
          <a:off x="1620902" y="1824835"/>
          <a:ext cx="8143207" cy="4510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817270" y="2360653"/>
            <a:ext cx="1930337" cy="800219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nl-BE" sz="2800" b="1" dirty="0" smtClean="0">
                <a:solidFill>
                  <a:schemeClr val="bg1"/>
                </a:solidFill>
              </a:rPr>
              <a:t>20 % </a:t>
            </a:r>
          </a:p>
          <a:p>
            <a:pPr algn="ctr"/>
            <a:r>
              <a:rPr lang="nl-BE" b="1" dirty="0" smtClean="0">
                <a:solidFill>
                  <a:schemeClr val="bg1"/>
                </a:solidFill>
              </a:rPr>
              <a:t>lighter than PET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11873446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1pPr>
            <a:lvl2pPr marL="37931725" indent="-37474525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5pPr>
            <a:lvl6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6pPr>
            <a:lvl7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7pPr>
            <a:lvl8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8pPr>
            <a:lvl9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9pPr>
          </a:lstStyle>
          <a:p>
            <a:r>
              <a:rPr lang="hr-HR" smtClean="0">
                <a:solidFill>
                  <a:schemeClr val="tx2"/>
                </a:solidFill>
              </a:rPr>
              <a:t>/29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16035" y="902163"/>
            <a:ext cx="11292117" cy="400110"/>
          </a:xfrm>
        </p:spPr>
        <p:txBody>
          <a:bodyPr/>
          <a:lstStyle/>
          <a:p>
            <a:r>
              <a:rPr lang="en-US" dirty="0"/>
              <a:t>With </a:t>
            </a:r>
            <a:r>
              <a:rPr lang="en-US" dirty="0" err="1" smtClean="0"/>
              <a:t>Millad</a:t>
            </a:r>
            <a:r>
              <a:rPr lang="en-US" dirty="0" smtClean="0"/>
              <a:t> NX 8000E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Polypropylene Clearer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89000" y="1521243"/>
            <a:ext cx="11303000" cy="1561483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1pPr>
            <a:lvl2pPr marL="398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-110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63182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lang="en-US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855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&gt;"/>
              <a:defRPr lang="en-US" sz="1600" kern="1200" dirty="0" smtClean="0">
                <a:solidFill>
                  <a:srgbClr val="666666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10302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lang="en-US" sz="1600" kern="1200" dirty="0">
                <a:solidFill>
                  <a:srgbClr val="666666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BE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260" y="6673511"/>
            <a:ext cx="1727776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9pPr>
          </a:lstStyle>
          <a:p>
            <a:r>
              <a:rPr lang="en-US" sz="800" dirty="0">
                <a:solidFill>
                  <a:srgbClr val="98999B"/>
                </a:solidFill>
              </a:rPr>
              <a:t>©</a:t>
            </a:r>
            <a:r>
              <a:rPr lang="en-US" sz="800" dirty="0" smtClean="0">
                <a:solidFill>
                  <a:srgbClr val="98999B"/>
                </a:solidFill>
              </a:rPr>
              <a:t>2016 Milliken &amp; Company</a:t>
            </a:r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3" y="1813850"/>
            <a:ext cx="6219846" cy="503316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22523" y="2786697"/>
            <a:ext cx="5374104" cy="3212108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3200" dirty="0" smtClean="0"/>
              <a:t>Recycling opportunity</a:t>
            </a:r>
          </a:p>
          <a:p>
            <a:pPr lvl="0"/>
            <a:endParaRPr lang="nl-BE" sz="2400" dirty="0" smtClean="0"/>
          </a:p>
          <a:p>
            <a:pPr lvl="0"/>
            <a:r>
              <a:rPr lang="en-US" sz="2000" dirty="0" smtClean="0"/>
              <a:t>PP </a:t>
            </a:r>
            <a:r>
              <a:rPr lang="en-US" sz="2000" dirty="0"/>
              <a:t>offers a circular economy which results in end-of-life solutions for applications. There is an existing market for recycled PP (</a:t>
            </a:r>
            <a:r>
              <a:rPr lang="en-US" sz="2000" dirty="0" err="1"/>
              <a:t>rPP</a:t>
            </a:r>
            <a:r>
              <a:rPr lang="en-US" sz="2000" dirty="0"/>
              <a:t>) in a wide range of products such as caps and closures, buckets, automotive applications, pipes, pallets and garden </a:t>
            </a:r>
            <a:r>
              <a:rPr lang="en-US" sz="2000" dirty="0" smtClean="0"/>
              <a:t>furniture</a:t>
            </a:r>
            <a:endParaRPr lang="en-US" sz="2400" dirty="0" smtClean="0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11873446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1pPr>
            <a:lvl2pPr marL="37931725" indent="-37474525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5pPr>
            <a:lvl6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6pPr>
            <a:lvl7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7pPr>
            <a:lvl8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8pPr>
            <a:lvl9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9pPr>
          </a:lstStyle>
          <a:p>
            <a:r>
              <a:rPr lang="hr-HR" smtClean="0">
                <a:solidFill>
                  <a:schemeClr val="tx2"/>
                </a:solidFill>
              </a:rPr>
              <a:t>/29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16035" y="902163"/>
            <a:ext cx="11292117" cy="400110"/>
          </a:xfrm>
        </p:spPr>
        <p:txBody>
          <a:bodyPr/>
          <a:lstStyle/>
          <a:p>
            <a:r>
              <a:rPr lang="en-US" dirty="0"/>
              <a:t>With </a:t>
            </a:r>
            <a:r>
              <a:rPr lang="en-US" dirty="0" err="1" smtClean="0"/>
              <a:t>Millad</a:t>
            </a:r>
            <a:r>
              <a:rPr lang="en-US" dirty="0" smtClean="0"/>
              <a:t> NX 8000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16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Polypropylene Clearer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89000" y="1521243"/>
            <a:ext cx="11303000" cy="1561483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1pPr>
            <a:lvl2pPr marL="398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-110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63182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lang="en-US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855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&gt;"/>
              <a:defRPr lang="en-US" sz="1600" kern="1200" dirty="0" smtClean="0">
                <a:solidFill>
                  <a:srgbClr val="666666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10302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lang="en-US" sz="1600" kern="1200" dirty="0">
                <a:solidFill>
                  <a:srgbClr val="666666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BE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260" y="6673511"/>
            <a:ext cx="1727776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9pPr>
          </a:lstStyle>
          <a:p>
            <a:r>
              <a:rPr lang="en-US" sz="800" dirty="0">
                <a:solidFill>
                  <a:srgbClr val="98999B"/>
                </a:solidFill>
              </a:rPr>
              <a:t>©</a:t>
            </a:r>
            <a:r>
              <a:rPr lang="en-US" sz="800" dirty="0" smtClean="0">
                <a:solidFill>
                  <a:srgbClr val="98999B"/>
                </a:solidFill>
              </a:rPr>
              <a:t>2016 Milliken &amp; Company</a:t>
            </a:r>
          </a:p>
        </p:txBody>
      </p:sp>
      <p:pic>
        <p:nvPicPr>
          <p:cNvPr id="11" name="Picture 10">
            <a:hlinkClick r:id="rId2" action="ppaction://hlinksldjump" tooltip="click for mor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26" y="1408907"/>
            <a:ext cx="3208377" cy="4923199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4"/>
          <a:stretch/>
        </p:blipFill>
        <p:spPr>
          <a:xfrm>
            <a:off x="5212252" y="3626667"/>
            <a:ext cx="5803567" cy="2864559"/>
          </a:xfrm>
          <a:prstGeom prst="rect">
            <a:avLst/>
          </a:prstGeom>
        </p:spPr>
      </p:pic>
      <p:graphicFrame>
        <p:nvGraphicFramePr>
          <p:cNvPr id="13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847211"/>
              </p:ext>
            </p:extLst>
          </p:nvPr>
        </p:nvGraphicFramePr>
        <p:xfrm>
          <a:off x="5291600" y="1245277"/>
          <a:ext cx="6011776" cy="2610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Slide Number Placeholder 3"/>
          <p:cNvSpPr txBox="1">
            <a:spLocks/>
          </p:cNvSpPr>
          <p:nvPr/>
        </p:nvSpPr>
        <p:spPr bwMode="auto">
          <a:xfrm>
            <a:off x="11873446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1pPr>
            <a:lvl2pPr marL="37931725" indent="-37474525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5pPr>
            <a:lvl6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6pPr>
            <a:lvl7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7pPr>
            <a:lvl8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8pPr>
            <a:lvl9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9pPr>
          </a:lstStyle>
          <a:p>
            <a:r>
              <a:rPr lang="hr-HR" smtClean="0">
                <a:solidFill>
                  <a:schemeClr val="tx2"/>
                </a:solidFill>
              </a:rPr>
              <a:t>/29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17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21"/>
          <a:stretch>
            <a:fillRect/>
          </a:stretch>
        </p:blipFill>
        <p:spPr bwMode="auto">
          <a:xfrm>
            <a:off x="3735493" y="1430763"/>
            <a:ext cx="3428604" cy="23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9"/>
          <a:stretch>
            <a:fillRect/>
          </a:stretch>
        </p:blipFill>
        <p:spPr bwMode="auto">
          <a:xfrm>
            <a:off x="7426893" y="1430763"/>
            <a:ext cx="3231699" cy="23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46177" y="46727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958928"/>
              </p:ext>
            </p:extLst>
          </p:nvPr>
        </p:nvGraphicFramePr>
        <p:xfrm>
          <a:off x="5911395" y="4141890"/>
          <a:ext cx="3138616" cy="235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42" y="4136704"/>
            <a:ext cx="2048395" cy="144137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654" y="4142392"/>
            <a:ext cx="2048395" cy="144137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180213" y="5301084"/>
            <a:ext cx="643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200" dirty="0">
                <a:solidFill>
                  <a:schemeClr val="tx2"/>
                </a:solidFill>
                <a:latin typeface="Trebuchet MS" pitchFamily="34" charset="0"/>
              </a:rPr>
              <a:t>DMDBS</a:t>
            </a:r>
            <a:endParaRPr lang="en-US" sz="12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10260" y="5312217"/>
            <a:ext cx="1188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200" dirty="0">
                <a:solidFill>
                  <a:schemeClr val="tx2"/>
                </a:solidFill>
                <a:latin typeface="Trebuchet MS" pitchFamily="34" charset="0"/>
              </a:rPr>
              <a:t>Millad NX 8000</a:t>
            </a:r>
            <a:endParaRPr lang="en-US" sz="12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159577"/>
            <a:ext cx="3446177" cy="2985078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3200" dirty="0" smtClean="0"/>
              <a:t>Energy savings</a:t>
            </a:r>
          </a:p>
          <a:p>
            <a:pPr lvl="0"/>
            <a:endParaRPr lang="nl-BE" sz="2400" dirty="0" smtClean="0"/>
          </a:p>
          <a:p>
            <a:pPr lvl="0"/>
            <a:r>
              <a:rPr lang="en-US" sz="2000" dirty="0" err="1"/>
              <a:t>Millad</a:t>
            </a:r>
            <a:r>
              <a:rPr lang="en-US" sz="2000" dirty="0"/>
              <a:t> NX 8000 allows for low temperature </a:t>
            </a:r>
            <a:r>
              <a:rPr lang="en-US" sz="2000" dirty="0" smtClean="0"/>
              <a:t>and cycle time processing </a:t>
            </a:r>
            <a:r>
              <a:rPr lang="en-US" sz="2000" dirty="0"/>
              <a:t>compared to </a:t>
            </a:r>
            <a:r>
              <a:rPr lang="en-US" sz="2000" dirty="0" smtClean="0"/>
              <a:t>traditional clarified PP, being more sustainable</a:t>
            </a:r>
            <a:endParaRPr lang="en-US" sz="24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Millad</a:t>
            </a:r>
            <a:r>
              <a:rPr lang="es-ES" dirty="0" smtClean="0"/>
              <a:t> NX 8000</a:t>
            </a:r>
            <a:endParaRPr lang="ca-E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86905" y="169432"/>
            <a:ext cx="9223355" cy="5540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000" kern="1200" dirty="0">
                <a:solidFill>
                  <a:schemeClr val="bg1"/>
                </a:solidFill>
                <a:latin typeface="+mj-lt"/>
                <a:ea typeface="ＭＳ Ｐゴシック" pitchFamily="-110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378C"/>
                </a:solidFill>
                <a:latin typeface="Trebuchet MS" pitchFamily="-110" charset="0"/>
                <a:ea typeface="ＭＳ Ｐゴシック" pitchFamily="-11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378C"/>
                </a:solidFill>
                <a:latin typeface="Trebuchet MS" pitchFamily="-110" charset="0"/>
                <a:ea typeface="ＭＳ Ｐゴシック" pitchFamily="-11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378C"/>
                </a:solidFill>
                <a:latin typeface="Trebuchet MS" pitchFamily="-110" charset="0"/>
                <a:ea typeface="ＭＳ Ｐゴシック" pitchFamily="-11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378C"/>
                </a:solidFill>
                <a:latin typeface="Trebuchet MS" pitchFamily="-110" charset="0"/>
                <a:ea typeface="ＭＳ Ｐゴシック" pitchFamily="-11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378C"/>
                </a:solidFill>
                <a:latin typeface="Trebuchet MS" pitchFamily="-110" charset="0"/>
                <a:ea typeface="ＭＳ Ｐゴシック" pitchFamily="-11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378C"/>
                </a:solidFill>
                <a:latin typeface="Trebuchet MS" pitchFamily="-110" charset="0"/>
                <a:ea typeface="ＭＳ Ｐゴシック" pitchFamily="-11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378C"/>
                </a:solidFill>
                <a:latin typeface="Trebuchet MS" pitchFamily="-110" charset="0"/>
                <a:ea typeface="ＭＳ Ｐゴシック" pitchFamily="-11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378C"/>
                </a:solidFill>
                <a:latin typeface="Trebuchet MS" pitchFamily="-110" charset="0"/>
                <a:ea typeface="ＭＳ Ｐゴシック" pitchFamily="-110" charset="-128"/>
              </a:defRPr>
            </a:lvl9pPr>
          </a:lstStyle>
          <a:p>
            <a:r>
              <a:rPr lang="ca-ES" dirty="0" err="1" smtClean="0"/>
              <a:t>Making</a:t>
            </a:r>
            <a:r>
              <a:rPr lang="ca-ES" dirty="0" smtClean="0"/>
              <a:t> </a:t>
            </a:r>
            <a:r>
              <a:rPr lang="ca-ES" dirty="0" err="1" smtClean="0"/>
              <a:t>Polypropylene</a:t>
            </a:r>
            <a:r>
              <a:rPr lang="ca-ES" dirty="0" smtClean="0"/>
              <a:t> </a:t>
            </a:r>
            <a:r>
              <a:rPr lang="ca-ES" dirty="0" err="1" smtClean="0"/>
              <a:t>Clearer</a:t>
            </a:r>
            <a:r>
              <a:rPr lang="ca-ES" dirty="0" smtClean="0"/>
              <a:t> </a:t>
            </a:r>
            <a:endParaRPr lang="ca-ES" dirty="0"/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 bwMode="auto">
          <a:xfrm>
            <a:off x="11873446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1pPr>
            <a:lvl2pPr marL="37931725" indent="-37474525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5pPr>
            <a:lvl6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6pPr>
            <a:lvl7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7pPr>
            <a:lvl8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8pPr>
            <a:lvl9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9pPr>
          </a:lstStyle>
          <a:p>
            <a:r>
              <a:rPr lang="hr-HR" smtClean="0">
                <a:solidFill>
                  <a:schemeClr val="tx2"/>
                </a:solidFill>
              </a:rPr>
              <a:t>/29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16035" y="902163"/>
            <a:ext cx="11292117" cy="400110"/>
          </a:xfrm>
        </p:spPr>
        <p:txBody>
          <a:bodyPr/>
          <a:lstStyle/>
          <a:p>
            <a:r>
              <a:rPr lang="en-US" dirty="0"/>
              <a:t>With </a:t>
            </a:r>
            <a:r>
              <a:rPr lang="en-US" dirty="0" err="1"/>
              <a:t>Millad</a:t>
            </a:r>
            <a:r>
              <a:rPr lang="en-US" dirty="0"/>
              <a:t> NX 8000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Polypropylene Clearer 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89000" y="1521243"/>
            <a:ext cx="11303000" cy="1561483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1pPr>
            <a:lvl2pPr marL="398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-110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63182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lang="en-US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855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&gt;"/>
              <a:defRPr lang="en-US" sz="1600" kern="1200" dirty="0" smtClean="0">
                <a:solidFill>
                  <a:srgbClr val="666666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10302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lang="en-US" sz="1600" kern="1200" dirty="0">
                <a:solidFill>
                  <a:srgbClr val="666666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BE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260" y="6673511"/>
            <a:ext cx="1727776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9pPr>
          </a:lstStyle>
          <a:p>
            <a:r>
              <a:rPr lang="en-US" sz="800" dirty="0">
                <a:solidFill>
                  <a:srgbClr val="98999B"/>
                </a:solidFill>
              </a:rPr>
              <a:t>©</a:t>
            </a:r>
            <a:r>
              <a:rPr lang="en-US" sz="800" dirty="0" smtClean="0">
                <a:solidFill>
                  <a:srgbClr val="98999B"/>
                </a:solidFill>
              </a:rPr>
              <a:t>2016 Milliken &amp; Company</a:t>
            </a:r>
          </a:p>
        </p:txBody>
      </p:sp>
      <p:pic>
        <p:nvPicPr>
          <p:cNvPr id="9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t="14390" r="8942" b="17714"/>
          <a:stretch/>
        </p:blipFill>
        <p:spPr>
          <a:xfrm>
            <a:off x="1299409" y="2084614"/>
            <a:ext cx="8153205" cy="3182198"/>
          </a:xfrm>
        </p:spPr>
      </p:pic>
      <p:sp>
        <p:nvSpPr>
          <p:cNvPr id="13" name="Rectangle 12"/>
          <p:cNvSpPr/>
          <p:nvPr/>
        </p:nvSpPr>
        <p:spPr>
          <a:xfrm>
            <a:off x="5175058" y="4360227"/>
            <a:ext cx="7016942" cy="177893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BE" sz="3200" dirty="0" smtClean="0"/>
              <a:t> Light </a:t>
            </a:r>
            <a:r>
              <a:rPr lang="nl-BE" sz="3200" dirty="0"/>
              <a:t>Weight </a:t>
            </a:r>
            <a:r>
              <a:rPr lang="nl-BE" sz="3200" dirty="0" smtClean="0"/>
              <a:t>material</a:t>
            </a:r>
          </a:p>
          <a:p>
            <a:pPr lvl="0"/>
            <a:endParaRPr lang="nl-BE" sz="2400" dirty="0" smtClean="0"/>
          </a:p>
          <a:p>
            <a:pPr lvl="0"/>
            <a:r>
              <a:rPr lang="nl-BE" sz="2000" dirty="0" smtClean="0"/>
              <a:t>Together with PE, PP has the lowest density of all plastics, allowing for reduced packaging weight, reduced transport cost, reduced waste, reduced eco-tax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1299408" y="1730447"/>
            <a:ext cx="4301291" cy="335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PS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625247" y="1730447"/>
            <a:ext cx="3827367" cy="335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UltraClear PP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99408" y="2238009"/>
            <a:ext cx="1476686" cy="307777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nl-BE" sz="1400" dirty="0" smtClean="0">
                <a:solidFill>
                  <a:schemeClr val="bg1"/>
                </a:solidFill>
              </a:rPr>
              <a:t>1 kg PS = 75 lids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40408" y="2243302"/>
            <a:ext cx="1486241" cy="307777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nl-BE" sz="1400" dirty="0" smtClean="0">
                <a:solidFill>
                  <a:schemeClr val="bg1"/>
                </a:solidFill>
              </a:rPr>
              <a:t>1 kg PP = 98 lids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967286" y="2948878"/>
            <a:ext cx="1266825" cy="93345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dirty="0" smtClean="0"/>
              <a:t>23 % Weight reduction</a:t>
            </a:r>
            <a:endParaRPr lang="en-US" sz="1100" dirty="0"/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 bwMode="auto">
          <a:xfrm>
            <a:off x="11873446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1pPr>
            <a:lvl2pPr marL="37931725" indent="-37474525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5pPr>
            <a:lvl6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6pPr>
            <a:lvl7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7pPr>
            <a:lvl8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8pPr>
            <a:lvl9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9pPr>
          </a:lstStyle>
          <a:p>
            <a:r>
              <a:rPr lang="hr-HR" smtClean="0">
                <a:solidFill>
                  <a:schemeClr val="tx2"/>
                </a:solidFill>
              </a:rPr>
              <a:t>/29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7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3" r="3029" b="12416"/>
          <a:stretch/>
        </p:blipFill>
        <p:spPr>
          <a:xfrm>
            <a:off x="5418931" y="4207120"/>
            <a:ext cx="4158206" cy="215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71" y="1621117"/>
            <a:ext cx="3265524" cy="2448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6" b="6747"/>
          <a:stretch/>
        </p:blipFill>
        <p:spPr>
          <a:xfrm>
            <a:off x="1812759" y="4207120"/>
            <a:ext cx="3294701" cy="215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4" b="5311"/>
          <a:stretch/>
        </p:blipFill>
        <p:spPr>
          <a:xfrm>
            <a:off x="1812759" y="1621340"/>
            <a:ext cx="4196746" cy="2399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W</a:t>
            </a:r>
            <a:r>
              <a:rPr lang="nl-BE" dirty="0" smtClean="0"/>
              <a:t>ith </a:t>
            </a:r>
            <a:r>
              <a:rPr lang="nl-BE" dirty="0"/>
              <a:t>Millad NX </a:t>
            </a:r>
            <a:r>
              <a:rPr lang="nl-BE" dirty="0" smtClean="0"/>
              <a:t>8000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19</a:t>
            </a:fld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779519353"/>
              </p:ext>
            </p:extLst>
          </p:nvPr>
        </p:nvGraphicFramePr>
        <p:xfrm>
          <a:off x="2951747" y="3208422"/>
          <a:ext cx="5531319" cy="137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8" y="1072996"/>
            <a:ext cx="713551" cy="886984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79923" y="138247"/>
            <a:ext cx="9223355" cy="554038"/>
          </a:xfrm>
        </p:spPr>
        <p:txBody>
          <a:bodyPr/>
          <a:lstStyle/>
          <a:p>
            <a:r>
              <a:rPr lang="en-US" dirty="0"/>
              <a:t>Making Polypropylene Clearer </a:t>
            </a:r>
            <a:br>
              <a:rPr lang="en-US" dirty="0"/>
            </a:br>
            <a:endParaRPr lang="en-US" dirty="0"/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 bwMode="auto">
          <a:xfrm>
            <a:off x="11873446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1pPr>
            <a:lvl2pPr marL="37931725" indent="-37474525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5pPr>
            <a:lvl6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6pPr>
            <a:lvl7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7pPr>
            <a:lvl8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8pPr>
            <a:lvl9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9pPr>
          </a:lstStyle>
          <a:p>
            <a:r>
              <a:rPr lang="hr-HR" smtClean="0">
                <a:solidFill>
                  <a:schemeClr val="tx2"/>
                </a:solidFill>
              </a:rPr>
              <a:t>/29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6341" y="3489102"/>
            <a:ext cx="9638621" cy="646331"/>
          </a:xfrm>
          <a:noFill/>
        </p:spPr>
        <p:txBody>
          <a:bodyPr/>
          <a:lstStyle/>
          <a:p>
            <a:r>
              <a:rPr lang="en-US" dirty="0" smtClean="0"/>
              <a:t>Addressing </a:t>
            </a:r>
            <a:r>
              <a:rPr lang="en-US" dirty="0"/>
              <a:t>sector demands for high-clarity, sustainable </a:t>
            </a:r>
            <a:r>
              <a:rPr lang="en-US" dirty="0" smtClean="0"/>
              <a:t>packaging with: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Clarifying agents</a:t>
            </a:r>
            <a:br>
              <a:rPr lang="en-US" dirty="0" smtClean="0"/>
            </a:br>
            <a:r>
              <a:rPr lang="en-US" dirty="0"/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5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16035" y="902163"/>
            <a:ext cx="11292117" cy="400110"/>
          </a:xfrm>
        </p:spPr>
        <p:txBody>
          <a:bodyPr/>
          <a:lstStyle/>
          <a:p>
            <a:r>
              <a:rPr lang="en-US" dirty="0"/>
              <a:t>With </a:t>
            </a:r>
            <a:r>
              <a:rPr lang="en-US" dirty="0" err="1" smtClean="0"/>
              <a:t>Millad</a:t>
            </a:r>
            <a:r>
              <a:rPr lang="en-US" dirty="0" smtClean="0"/>
              <a:t> NX 8000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20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Polypropylene Clearer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89000" y="1521243"/>
            <a:ext cx="11303000" cy="1561483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1pPr>
            <a:lvl2pPr marL="398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-110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63182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lang="en-US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855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&gt;"/>
              <a:defRPr lang="en-US" sz="1600" kern="1200" dirty="0" smtClean="0">
                <a:solidFill>
                  <a:srgbClr val="666666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10302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lang="en-US" sz="1600" kern="1200" dirty="0">
                <a:solidFill>
                  <a:srgbClr val="666666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BE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260" y="6673511"/>
            <a:ext cx="1727776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9pPr>
          </a:lstStyle>
          <a:p>
            <a:r>
              <a:rPr lang="en-US" sz="800" dirty="0">
                <a:solidFill>
                  <a:srgbClr val="98999B"/>
                </a:solidFill>
              </a:rPr>
              <a:t>©</a:t>
            </a:r>
            <a:r>
              <a:rPr lang="en-US" sz="800" dirty="0" smtClean="0">
                <a:solidFill>
                  <a:srgbClr val="98999B"/>
                </a:solidFill>
              </a:rPr>
              <a:t>2016 Milliken &amp; Company</a:t>
            </a:r>
          </a:p>
        </p:txBody>
      </p:sp>
      <p:pic>
        <p:nvPicPr>
          <p:cNvPr id="11" name="Picture 10">
            <a:hlinkClick r:id="rId2" action="ppaction://hlinksldjump" tooltip="click for mor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26" y="1408907"/>
            <a:ext cx="3208377" cy="4923199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4"/>
          <a:stretch/>
        </p:blipFill>
        <p:spPr>
          <a:xfrm>
            <a:off x="5212252" y="3626667"/>
            <a:ext cx="5803567" cy="2864559"/>
          </a:xfrm>
          <a:prstGeom prst="rect">
            <a:avLst/>
          </a:prstGeom>
        </p:spPr>
      </p:pic>
      <p:graphicFrame>
        <p:nvGraphicFramePr>
          <p:cNvPr id="13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58076"/>
              </p:ext>
            </p:extLst>
          </p:nvPr>
        </p:nvGraphicFramePr>
        <p:xfrm>
          <a:off x="5291600" y="1245277"/>
          <a:ext cx="6011776" cy="2610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Slide Number Placeholder 3"/>
          <p:cNvSpPr txBox="1">
            <a:spLocks/>
          </p:cNvSpPr>
          <p:nvPr/>
        </p:nvSpPr>
        <p:spPr bwMode="auto">
          <a:xfrm>
            <a:off x="11873446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1pPr>
            <a:lvl2pPr marL="37931725" indent="-37474525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5pPr>
            <a:lvl6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6pPr>
            <a:lvl7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7pPr>
            <a:lvl8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8pPr>
            <a:lvl9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9pPr>
          </a:lstStyle>
          <a:p>
            <a:r>
              <a:rPr lang="hr-HR" smtClean="0">
                <a:solidFill>
                  <a:schemeClr val="tx2"/>
                </a:solidFill>
              </a:rPr>
              <a:t>/29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0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715433" y="252367"/>
            <a:ext cx="11303000" cy="1561483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1pPr>
            <a:lvl2pPr marL="398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-110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63182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lang="en-US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855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&gt;"/>
              <a:defRPr lang="en-US" sz="1600" kern="1200" dirty="0" smtClean="0">
                <a:solidFill>
                  <a:srgbClr val="666666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10302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lang="en-US" sz="1600" kern="1200" dirty="0">
                <a:solidFill>
                  <a:srgbClr val="666666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BE" sz="4800" dirty="0" smtClean="0">
                <a:solidFill>
                  <a:schemeClr val="tx2"/>
                </a:solidFill>
              </a:rPr>
              <a:t>Bringing clarity to products worldwide</a:t>
            </a:r>
          </a:p>
          <a:p>
            <a:pPr marL="0" indent="0">
              <a:buFont typeface="Arial" charset="0"/>
              <a:buNone/>
            </a:pP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 Millad</a:t>
            </a:r>
            <a:r>
              <a:rPr lang="nl-BE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®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NX™ 8000</a:t>
            </a:r>
            <a:endParaRPr lang="nl-B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21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497641" y="3641148"/>
            <a:ext cx="3188341" cy="1566151"/>
            <a:chOff x="8097676" y="4014365"/>
            <a:chExt cx="3188341" cy="156615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62709" y="5027067"/>
              <a:ext cx="1738711" cy="55344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97676" y="4014365"/>
              <a:ext cx="3188341" cy="101270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466467" y="1166071"/>
            <a:ext cx="2659988" cy="2441434"/>
            <a:chOff x="2968399" y="2130453"/>
            <a:chExt cx="2659988" cy="244143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1850" y="2865880"/>
              <a:ext cx="2516537" cy="17060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/>
            <a:srcRect r="62351"/>
            <a:stretch/>
          </p:blipFill>
          <p:spPr>
            <a:xfrm>
              <a:off x="2968399" y="2130453"/>
              <a:ext cx="1231322" cy="116306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039213" y="4301421"/>
            <a:ext cx="2687478" cy="1788218"/>
            <a:chOff x="5077024" y="4660704"/>
            <a:chExt cx="2687478" cy="178821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77024" y="4660704"/>
              <a:ext cx="2656672" cy="148253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21813" y="5401969"/>
              <a:ext cx="1042689" cy="1046953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3167991" y="1826228"/>
            <a:ext cx="2986318" cy="2236386"/>
            <a:chOff x="2957189" y="920587"/>
            <a:chExt cx="2986318" cy="223638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57189" y="920587"/>
              <a:ext cx="2533272" cy="167813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/>
            <a:srcRect l="49039" t="22244" r="799" b="22303"/>
            <a:stretch/>
          </p:blipFill>
          <p:spPr>
            <a:xfrm>
              <a:off x="3618259" y="2242849"/>
              <a:ext cx="2325248" cy="914124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2143107" y="4312472"/>
            <a:ext cx="2893792" cy="2200668"/>
            <a:chOff x="903829" y="4660704"/>
            <a:chExt cx="2893792" cy="2200668"/>
          </a:xfrm>
        </p:grpSpPr>
        <p:pic>
          <p:nvPicPr>
            <p:cNvPr id="13" name="Picture 12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829" y="4660704"/>
              <a:ext cx="1901335" cy="164066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10911" y="5972400"/>
              <a:ext cx="1386710" cy="888972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024" y="6060183"/>
            <a:ext cx="1711663" cy="67488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0260" y="6673511"/>
            <a:ext cx="1727776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9pPr>
          </a:lstStyle>
          <a:p>
            <a:r>
              <a:rPr lang="en-US" sz="800" dirty="0">
                <a:solidFill>
                  <a:srgbClr val="98999B"/>
                </a:solidFill>
              </a:rPr>
              <a:t>©</a:t>
            </a:r>
            <a:r>
              <a:rPr lang="en-US" sz="800" dirty="0" smtClean="0">
                <a:solidFill>
                  <a:srgbClr val="98999B"/>
                </a:solidFill>
              </a:rPr>
              <a:t>2016 Milliken &amp; Company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26045" y="2103203"/>
            <a:ext cx="2325555" cy="3211827"/>
            <a:chOff x="226045" y="2103203"/>
            <a:chExt cx="2325555" cy="321182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5" y="2740314"/>
              <a:ext cx="1960201" cy="135013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26045" y="2103203"/>
              <a:ext cx="2325555" cy="68539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73687" y="4147073"/>
              <a:ext cx="1215629" cy="1167957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7731319" y="5434803"/>
            <a:ext cx="2349621" cy="1300264"/>
            <a:chOff x="7731319" y="5434803"/>
            <a:chExt cx="2349621" cy="130026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731319" y="6068654"/>
              <a:ext cx="2349621" cy="66641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6544" y="5434803"/>
              <a:ext cx="1317702" cy="87814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9582064" y="1166071"/>
            <a:ext cx="2054673" cy="2469619"/>
            <a:chOff x="9582064" y="1166071"/>
            <a:chExt cx="2054673" cy="246961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1173" y="1660126"/>
              <a:ext cx="1975564" cy="197556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582064" y="1166071"/>
              <a:ext cx="2054673" cy="929785"/>
            </a:xfrm>
            <a:prstGeom prst="rect">
              <a:avLst/>
            </a:prstGeom>
          </p:spPr>
        </p:pic>
      </p:grpSp>
      <p:sp>
        <p:nvSpPr>
          <p:cNvPr id="32" name="Slide Number Placeholder 3"/>
          <p:cNvSpPr txBox="1">
            <a:spLocks/>
          </p:cNvSpPr>
          <p:nvPr/>
        </p:nvSpPr>
        <p:spPr bwMode="auto">
          <a:xfrm>
            <a:off x="11415049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1pPr>
            <a:lvl2pPr marL="37931725" indent="-37474525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5pPr>
            <a:lvl6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6pPr>
            <a:lvl7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7pPr>
            <a:lvl8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8pPr>
            <a:lvl9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9pPr>
          </a:lstStyle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pPr algn="r"/>
              <a:t>21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3" name="Slide Number Placeholder 3"/>
          <p:cNvSpPr txBox="1">
            <a:spLocks/>
          </p:cNvSpPr>
          <p:nvPr/>
        </p:nvSpPr>
        <p:spPr bwMode="auto">
          <a:xfrm>
            <a:off x="11873446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1pPr>
            <a:lvl2pPr marL="37931725" indent="-37474525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5pPr>
            <a:lvl6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6pPr>
            <a:lvl7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7pPr>
            <a:lvl8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8pPr>
            <a:lvl9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9pPr>
          </a:lstStyle>
          <a:p>
            <a:r>
              <a:rPr lang="hr-HR" smtClean="0">
                <a:solidFill>
                  <a:schemeClr val="tx2"/>
                </a:solidFill>
              </a:rPr>
              <a:t>/29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6341" y="3489102"/>
            <a:ext cx="9638621" cy="646331"/>
          </a:xfrm>
          <a:noFill/>
        </p:spPr>
        <p:txBody>
          <a:bodyPr/>
          <a:lstStyle/>
          <a:p>
            <a:r>
              <a:rPr lang="en-US" dirty="0" smtClean="0"/>
              <a:t>Addressing </a:t>
            </a:r>
            <a:r>
              <a:rPr lang="en-US" dirty="0"/>
              <a:t>sector demands for high-clarity, sustainable </a:t>
            </a:r>
            <a:r>
              <a:rPr lang="en-US" dirty="0" smtClean="0"/>
              <a:t>packaging with: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UV absorbers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571267" y="6586538"/>
            <a:ext cx="541867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B66254-DCCD-4EA2-9D20-94A107404490}" type="slidenum">
              <a:rPr lang="en-US" sz="800" smtClean="0">
                <a:solidFill>
                  <a:schemeClr val="bg1"/>
                </a:solidFill>
              </a:rPr>
              <a:pPr algn="r"/>
              <a:t>22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1029664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1pPr>
            <a:lvl2pPr marL="37931725" indent="-37474525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5pPr>
            <a:lvl6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6pPr>
            <a:lvl7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7pPr>
            <a:lvl8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8pPr>
            <a:lvl9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9pPr>
          </a:lstStyle>
          <a:p>
            <a:r>
              <a:rPr lang="hr-HR" smtClean="0">
                <a:solidFill>
                  <a:schemeClr val="bg1"/>
                </a:solidFill>
              </a:rPr>
              <a:t>/29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PET bottles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0" y="1384916"/>
          <a:ext cx="12018433" cy="5066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143387" y="1092529"/>
            <a:ext cx="10447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tx2"/>
                </a:solidFill>
              </a:rPr>
              <a:t>Shelf-Life and </a:t>
            </a:r>
            <a:r>
              <a:rPr lang="en-US" altLang="en-US" sz="3200" dirty="0" smtClean="0">
                <a:solidFill>
                  <a:schemeClr val="tx2"/>
                </a:solidFill>
              </a:rPr>
              <a:t>Shelf-appeal </a:t>
            </a:r>
            <a:r>
              <a:rPr lang="en-US" altLang="en-US" sz="3200" dirty="0">
                <a:solidFill>
                  <a:schemeClr val="tx2"/>
                </a:solidFill>
              </a:rPr>
              <a:t>is Critical to Brand-Integrity</a:t>
            </a:r>
            <a:endParaRPr lang="en-US" sz="3200" dirty="0">
              <a:solidFill>
                <a:schemeClr val="tx2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9231549" y="5877987"/>
          <a:ext cx="2456206" cy="47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15049" y="6586538"/>
            <a:ext cx="541867" cy="153987"/>
          </a:xfrm>
        </p:spPr>
        <p:txBody>
          <a:bodyPr/>
          <a:lstStyle/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23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11873446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1pPr>
            <a:lvl2pPr marL="37931725" indent="-37474525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5pPr>
            <a:lvl6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6pPr>
            <a:lvl7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7pPr>
            <a:lvl8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8pPr>
            <a:lvl9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9pPr>
          </a:lstStyle>
          <a:p>
            <a:r>
              <a:rPr lang="hr-HR" smtClean="0">
                <a:solidFill>
                  <a:schemeClr val="tx2"/>
                </a:solidFill>
              </a:rPr>
              <a:t>/29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UV Problem 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2220847" y="1483112"/>
          <a:ext cx="9860905" cy="4490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7" r="9013"/>
          <a:stretch/>
        </p:blipFill>
        <p:spPr>
          <a:xfrm>
            <a:off x="316874" y="3100039"/>
            <a:ext cx="2348268" cy="2951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15049" y="6586538"/>
            <a:ext cx="541867" cy="153987"/>
          </a:xfrm>
        </p:spPr>
        <p:txBody>
          <a:bodyPr/>
          <a:lstStyle/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24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11873446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1pPr>
            <a:lvl2pPr marL="37931725" indent="-37474525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5pPr>
            <a:lvl6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6pPr>
            <a:lvl7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7pPr>
            <a:lvl8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8pPr>
            <a:lvl9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9pPr>
          </a:lstStyle>
          <a:p>
            <a:r>
              <a:rPr lang="hr-HR" smtClean="0">
                <a:solidFill>
                  <a:schemeClr val="tx2"/>
                </a:solidFill>
              </a:rPr>
              <a:t>/29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1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nl-BE" dirty="0" smtClean="0"/>
              <a:t>ClearShield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25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Polymer Bound </a:t>
            </a:r>
            <a:r>
              <a:rPr lang="nl-BE" dirty="0" smtClean="0"/>
              <a:t>Chemistry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85543" y="1986002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bg1"/>
                </a:solidFill>
              </a:rPr>
              <a:t>AOX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2413" y="3278960"/>
            <a:ext cx="35654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ea typeface="ＭＳ Ｐゴシック" pitchFamily="34" charset="-128"/>
              </a:rPr>
              <a:t>Strong UV-absorbing </a:t>
            </a:r>
            <a:r>
              <a:rPr lang="en-US" sz="1400" dirty="0" err="1">
                <a:ea typeface="ＭＳ Ｐゴシック" pitchFamily="34" charset="-128"/>
              </a:rPr>
              <a:t>chromophore</a:t>
            </a:r>
            <a:r>
              <a:rPr lang="en-US" sz="1400" dirty="0">
                <a:ea typeface="ＭＳ Ｐゴシック" pitchFamily="34" charset="-128"/>
              </a:rPr>
              <a:t> </a:t>
            </a:r>
            <a:r>
              <a:rPr lang="en-US" sz="1400" dirty="0" smtClean="0">
                <a:ea typeface="ＭＳ Ｐゴシック" pitchFamily="34" charset="-128"/>
              </a:rPr>
              <a:t>for PET</a:t>
            </a:r>
          </a:p>
          <a:p>
            <a:pPr algn="ctr"/>
            <a:r>
              <a:rPr lang="en-US" sz="1400" dirty="0">
                <a:ea typeface="ＭＳ Ｐゴシック" pitchFamily="34" charset="-128"/>
              </a:rPr>
              <a:t>Filters 95% of UV to 390nm</a:t>
            </a:r>
          </a:p>
          <a:p>
            <a:pPr algn="ctr"/>
            <a:r>
              <a:rPr lang="en-US" sz="1400" dirty="0">
                <a:ea typeface="ＭＳ Ｐゴシック" pitchFamily="34" charset="-128"/>
              </a:rPr>
              <a:t>Effective at low </a:t>
            </a:r>
            <a:r>
              <a:rPr lang="en-US" sz="1400" dirty="0" smtClean="0">
                <a:ea typeface="ＭＳ Ｐゴシック" pitchFamily="34" charset="-128"/>
              </a:rPr>
              <a:t>loadings</a:t>
            </a:r>
            <a:endParaRPr lang="en-US" sz="1400" dirty="0">
              <a:ea typeface="ＭＳ Ｐゴシック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40314" y="4483924"/>
            <a:ext cx="24160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400" dirty="0" smtClean="0"/>
              <a:t>Liquid </a:t>
            </a:r>
          </a:p>
          <a:p>
            <a:pPr algn="ctr"/>
            <a:r>
              <a:rPr lang="nl-BE" sz="1400" dirty="0" smtClean="0"/>
              <a:t>Easy Handling and metering</a:t>
            </a:r>
          </a:p>
          <a:p>
            <a:pPr algn="ctr"/>
            <a:r>
              <a:rPr lang="nl-BE" sz="1400" dirty="0" smtClean="0"/>
              <a:t>Miscibility/Compatibility</a:t>
            </a:r>
          </a:p>
          <a:p>
            <a:pPr algn="ctr"/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436486" y="5721341"/>
            <a:ext cx="6623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Becomes integral part of PET </a:t>
            </a:r>
            <a:r>
              <a:rPr lang="en-US" sz="1400" dirty="0" smtClean="0"/>
              <a:t>matrix</a:t>
            </a:r>
          </a:p>
          <a:p>
            <a:pPr algn="ctr"/>
            <a:r>
              <a:rPr lang="en-US" sz="1400" dirty="0"/>
              <a:t>Does not extract into </a:t>
            </a:r>
            <a:r>
              <a:rPr lang="en-US" sz="1400" dirty="0" smtClean="0"/>
              <a:t>beverage</a:t>
            </a:r>
          </a:p>
          <a:p>
            <a:pPr algn="ctr"/>
            <a:r>
              <a:rPr lang="en-US" sz="1400" dirty="0"/>
              <a:t>Resists plate-out on bottle molding </a:t>
            </a:r>
            <a:r>
              <a:rPr lang="en-US" sz="1400" dirty="0" smtClean="0"/>
              <a:t>surfaces</a:t>
            </a:r>
            <a:endParaRPr lang="en-US" sz="1400" dirty="0"/>
          </a:p>
          <a:p>
            <a:pPr algn="ctr"/>
            <a:endParaRPr lang="en-US" sz="14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4195763" y="2684428"/>
            <a:ext cx="3257550" cy="588042"/>
            <a:chOff x="2238375" y="2716496"/>
            <a:chExt cx="3257550" cy="588042"/>
          </a:xfrm>
        </p:grpSpPr>
        <p:sp>
          <p:nvSpPr>
            <p:cNvPr id="13" name="Rectangle 12"/>
            <p:cNvSpPr/>
            <p:nvPr/>
          </p:nvSpPr>
          <p:spPr>
            <a:xfrm>
              <a:off x="2238375" y="2952113"/>
              <a:ext cx="3257550" cy="3524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/>
                <a:t>Active Center</a:t>
              </a:r>
              <a:endParaRPr lang="en-US" dirty="0"/>
            </a:p>
          </p:txBody>
        </p:sp>
        <p:cxnSp>
          <p:nvCxnSpPr>
            <p:cNvPr id="18" name="Straight Connector 17"/>
            <p:cNvCxnSpPr>
              <a:stCxn id="13" idx="0"/>
            </p:cNvCxnSpPr>
            <p:nvPr/>
          </p:nvCxnSpPr>
          <p:spPr>
            <a:xfrm flipV="1">
              <a:off x="3867150" y="2716496"/>
              <a:ext cx="0" cy="23561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714134" y="2716496"/>
              <a:ext cx="29527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452241" y="2684415"/>
            <a:ext cx="4739259" cy="1830152"/>
            <a:chOff x="3452241" y="2684415"/>
            <a:chExt cx="4739259" cy="1830152"/>
          </a:xfrm>
        </p:grpSpPr>
        <p:sp>
          <p:nvSpPr>
            <p:cNvPr id="19" name="Rectangle 18"/>
            <p:cNvSpPr/>
            <p:nvPr/>
          </p:nvSpPr>
          <p:spPr>
            <a:xfrm>
              <a:off x="4195763" y="4162142"/>
              <a:ext cx="3257550" cy="35242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/>
                <a:t>Polymeric Tail</a:t>
              </a:r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8038439" y="2684430"/>
              <a:ext cx="5424" cy="1653924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896225" y="2684428"/>
              <a:ext cx="29527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453313" y="4338367"/>
              <a:ext cx="590550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599878" y="2684416"/>
              <a:ext cx="1" cy="165393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452241" y="2684415"/>
              <a:ext cx="29527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599878" y="4338354"/>
              <a:ext cx="590550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904377" y="2668593"/>
            <a:ext cx="7786695" cy="2976241"/>
            <a:chOff x="1904377" y="2668593"/>
            <a:chExt cx="7786695" cy="2976241"/>
          </a:xfrm>
        </p:grpSpPr>
        <p:sp>
          <p:nvSpPr>
            <p:cNvPr id="22" name="Rectangle 21"/>
            <p:cNvSpPr/>
            <p:nvPr/>
          </p:nvSpPr>
          <p:spPr>
            <a:xfrm>
              <a:off x="4172109" y="5292409"/>
              <a:ext cx="3257550" cy="3524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/>
                <a:t>Functional Center</a:t>
              </a:r>
              <a:endParaRPr lang="en-US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9543434" y="2684428"/>
              <a:ext cx="5379" cy="278419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395797" y="2684428"/>
              <a:ext cx="29527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429659" y="5474930"/>
              <a:ext cx="211915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052014" y="2668593"/>
              <a:ext cx="5379" cy="280002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904377" y="2668593"/>
              <a:ext cx="29527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052955" y="5469890"/>
              <a:ext cx="211915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989970" y="1147346"/>
            <a:ext cx="7658377" cy="1441389"/>
            <a:chOff x="1899730" y="1159692"/>
            <a:chExt cx="7658377" cy="14413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71750" y="1159692"/>
              <a:ext cx="6386513" cy="144138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958263" y="1450518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5400" b="1" dirty="0" smtClean="0">
                  <a:solidFill>
                    <a:schemeClr val="accent1"/>
                  </a:solidFill>
                </a:rPr>
                <a:t>X</a:t>
              </a:r>
              <a:endParaRPr lang="en-US" sz="5400" b="1" dirty="0">
                <a:solidFill>
                  <a:schemeClr val="accent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899730" y="1418721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5400" b="1" dirty="0" smtClean="0">
                  <a:solidFill>
                    <a:schemeClr val="accent1"/>
                  </a:solidFill>
                </a:rPr>
                <a:t>X</a:t>
              </a:r>
              <a:endParaRPr 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8" name="Slide Number Placeholder 3"/>
          <p:cNvSpPr txBox="1">
            <a:spLocks/>
          </p:cNvSpPr>
          <p:nvPr/>
        </p:nvSpPr>
        <p:spPr bwMode="auto">
          <a:xfrm>
            <a:off x="11873446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1pPr>
            <a:lvl2pPr marL="37931725" indent="-37474525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5pPr>
            <a:lvl6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6pPr>
            <a:lvl7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7pPr>
            <a:lvl8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8pPr>
            <a:lvl9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9pPr>
          </a:lstStyle>
          <a:p>
            <a:r>
              <a:rPr lang="hr-HR" smtClean="0">
                <a:solidFill>
                  <a:schemeClr val="tx2"/>
                </a:solidFill>
              </a:rPr>
              <a:t>/29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4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Light Transmission Curves for PET Bottles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26</a:t>
            </a:fld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/>
          </p:nvPr>
        </p:nvGraphicFramePr>
        <p:xfrm>
          <a:off x="1151466" y="935212"/>
          <a:ext cx="9719733" cy="3653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5125" y="1331383"/>
            <a:ext cx="1622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3"/>
                </a:solidFill>
              </a:rPr>
              <a:t>Standard PET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0724" y="2306199"/>
            <a:ext cx="2193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1"/>
                </a:solidFill>
              </a:rPr>
              <a:t>PET </a:t>
            </a:r>
            <a:r>
              <a:rPr lang="fr-FR" sz="1600" dirty="0" err="1" smtClean="0">
                <a:solidFill>
                  <a:schemeClr val="accent1"/>
                </a:solidFill>
              </a:rPr>
              <a:t>with</a:t>
            </a:r>
            <a:r>
              <a:rPr lang="fr-FR" sz="1600" dirty="0" smtClean="0">
                <a:solidFill>
                  <a:schemeClr val="accent1"/>
                </a:solidFill>
              </a:rPr>
              <a:t> </a:t>
            </a:r>
            <a:r>
              <a:rPr lang="fr-FR" sz="1600" dirty="0" err="1" smtClean="0">
                <a:solidFill>
                  <a:schemeClr val="accent1"/>
                </a:solidFill>
              </a:rPr>
              <a:t>ClearShield</a:t>
            </a:r>
            <a:r>
              <a:rPr lang="fr-FR" sz="1600" dirty="0" smtClean="0">
                <a:solidFill>
                  <a:schemeClr val="accent1"/>
                </a:solidFill>
              </a:rPr>
              <a:t> UV Absorber</a:t>
            </a:r>
            <a:endParaRPr lang="en-US" sz="16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72378594"/>
              </p:ext>
            </p:extLst>
          </p:nvPr>
        </p:nvGraphicFramePr>
        <p:xfrm>
          <a:off x="2053607" y="5179904"/>
          <a:ext cx="8796185" cy="1390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 Box 1070"/>
          <p:cNvSpPr txBox="1">
            <a:spLocks noChangeArrowheads="1"/>
          </p:cNvSpPr>
          <p:nvPr/>
        </p:nvSpPr>
        <p:spPr bwMode="auto">
          <a:xfrm>
            <a:off x="4768950" y="4768800"/>
            <a:ext cx="1682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0" dirty="0">
                <a:solidFill>
                  <a:schemeClr val="accent2"/>
                </a:solidFill>
                <a:latin typeface="+mn-lt"/>
              </a:rPr>
              <a:t>UV Radiation</a:t>
            </a:r>
          </a:p>
        </p:txBody>
      </p:sp>
      <p:sp>
        <p:nvSpPr>
          <p:cNvPr id="13" name="AutoShape 1076"/>
          <p:cNvSpPr>
            <a:spLocks/>
          </p:cNvSpPr>
          <p:nvPr/>
        </p:nvSpPr>
        <p:spPr bwMode="auto">
          <a:xfrm rot="16200000">
            <a:off x="5274450" y="2390704"/>
            <a:ext cx="242928" cy="4638678"/>
          </a:xfrm>
          <a:prstGeom prst="leftBrace">
            <a:avLst>
              <a:gd name="adj1" fmla="val 117239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" name="Rectangle 14"/>
          <p:cNvSpPr/>
          <p:nvPr/>
        </p:nvSpPr>
        <p:spPr>
          <a:xfrm>
            <a:off x="3152775" y="4312731"/>
            <a:ext cx="3028950" cy="213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b="1" dirty="0" smtClean="0">
                <a:solidFill>
                  <a:schemeClr val="bg2">
                    <a:lumMod val="50000"/>
                  </a:schemeClr>
                </a:solidFill>
              </a:rPr>
              <a:t>Commercial Bio Cosmetic Oil PET Bottle</a:t>
            </a:r>
            <a:endParaRPr lang="en-US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 bwMode="auto">
          <a:xfrm>
            <a:off x="11873446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1pPr>
            <a:lvl2pPr marL="37931725" indent="-37474525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5pPr>
            <a:lvl6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6pPr>
            <a:lvl7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7pPr>
            <a:lvl8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8pPr>
            <a:lvl9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9pPr>
          </a:lstStyle>
          <a:p>
            <a:r>
              <a:rPr lang="hr-HR" smtClean="0">
                <a:solidFill>
                  <a:schemeClr val="tx2"/>
                </a:solidFill>
              </a:rPr>
              <a:t>/29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2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196740" y="1798362"/>
            <a:ext cx="6616929" cy="4135140"/>
            <a:chOff x="860426" y="1631950"/>
            <a:chExt cx="7175500" cy="4392613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ltGray">
            <a:xfrm>
              <a:off x="4419178" y="2134409"/>
              <a:ext cx="3184793" cy="159697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 err="1">
                  <a:solidFill>
                    <a:schemeClr val="accent3"/>
                  </a:solidFill>
                </a:rPr>
                <a:t>ClearShield</a:t>
              </a:r>
              <a:r>
                <a:rPr lang="en-US" b="1" dirty="0">
                  <a:solidFill>
                    <a:schemeClr val="accent3"/>
                  </a:solidFill>
                </a:rPr>
                <a:t> reduces</a:t>
              </a:r>
            </a:p>
            <a:p>
              <a:pPr algn="ctr">
                <a:defRPr/>
              </a:pPr>
              <a:r>
                <a:rPr lang="en-US" b="1" dirty="0">
                  <a:solidFill>
                    <a:schemeClr val="accent3"/>
                  </a:solidFill>
                </a:rPr>
                <a:t>plate-out to equal </a:t>
              </a:r>
            </a:p>
            <a:p>
              <a:pPr algn="ctr">
                <a:defRPr/>
              </a:pPr>
              <a:r>
                <a:rPr lang="en-US" b="1" dirty="0">
                  <a:solidFill>
                    <a:schemeClr val="accent3"/>
                  </a:solidFill>
                </a:rPr>
                <a:t>the control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ltGray">
            <a:xfrm>
              <a:off x="3908436" y="2025989"/>
              <a:ext cx="200325" cy="555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US" sz="2800" b="1" dirty="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ltGray">
            <a:xfrm>
              <a:off x="3062288" y="2384425"/>
              <a:ext cx="1590675" cy="256381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4"/>
            <p:cNvGrpSpPr>
              <a:grpSpLocks noChangeAspect="1"/>
            </p:cNvGrpSpPr>
            <p:nvPr/>
          </p:nvGrpSpPr>
          <p:grpSpPr bwMode="auto">
            <a:xfrm>
              <a:off x="860426" y="1631950"/>
              <a:ext cx="7175500" cy="4392613"/>
              <a:chOff x="542" y="1028"/>
              <a:chExt cx="4520" cy="2767"/>
            </a:xfrm>
          </p:grpSpPr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898" y="1028"/>
                <a:ext cx="4161" cy="2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1252" y="1303"/>
                <a:ext cx="913" cy="208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6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2660" y="3094"/>
                <a:ext cx="962" cy="294"/>
              </a:xfrm>
              <a:prstGeom prst="rect">
                <a:avLst/>
              </a:prstGeom>
              <a:solidFill>
                <a:srgbClr val="00B0F0"/>
              </a:solidFill>
              <a:ln w="6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4096" y="3082"/>
                <a:ext cx="966" cy="305"/>
              </a:xfrm>
              <a:prstGeom prst="rect">
                <a:avLst/>
              </a:prstGeom>
              <a:solidFill>
                <a:srgbClr val="00378C"/>
              </a:solidFill>
              <a:ln w="6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9"/>
              <p:cNvSpPr>
                <a:spLocks/>
              </p:cNvSpPr>
              <p:nvPr/>
            </p:nvSpPr>
            <p:spPr bwMode="auto">
              <a:xfrm>
                <a:off x="898" y="1252"/>
                <a:ext cx="4161" cy="2136"/>
              </a:xfrm>
              <a:custGeom>
                <a:avLst/>
                <a:gdLst>
                  <a:gd name="T0" fmla="*/ 0 w 4461"/>
                  <a:gd name="T1" fmla="*/ 0 h 2477"/>
                  <a:gd name="T2" fmla="*/ 0 w 4461"/>
                  <a:gd name="T3" fmla="*/ 2143 h 2477"/>
                  <a:gd name="T4" fmla="*/ 3620 w 4461"/>
                  <a:gd name="T5" fmla="*/ 2143 h 2477"/>
                  <a:gd name="T6" fmla="*/ 0 60000 65536"/>
                  <a:gd name="T7" fmla="*/ 0 60000 65536"/>
                  <a:gd name="T8" fmla="*/ 0 60000 65536"/>
                  <a:gd name="T9" fmla="*/ 0 w 4461"/>
                  <a:gd name="T10" fmla="*/ 0 h 2477"/>
                  <a:gd name="T11" fmla="*/ 4461 w 4461"/>
                  <a:gd name="T12" fmla="*/ 2477 h 24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61" h="2477">
                    <a:moveTo>
                      <a:pt x="0" y="0"/>
                    </a:moveTo>
                    <a:lnTo>
                      <a:pt x="0" y="2477"/>
                    </a:lnTo>
                    <a:lnTo>
                      <a:pt x="4461" y="2477"/>
                    </a:lnTo>
                  </a:path>
                </a:pathLst>
              </a:custGeom>
              <a:noFill/>
              <a:ln w="0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Rectangle 10"/>
              <p:cNvSpPr>
                <a:spLocks noChangeArrowheads="1"/>
              </p:cNvSpPr>
              <p:nvPr/>
            </p:nvSpPr>
            <p:spPr bwMode="auto">
              <a:xfrm>
                <a:off x="815" y="3316"/>
                <a:ext cx="51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7F7F7F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20" name="Rectangle 11"/>
              <p:cNvSpPr>
                <a:spLocks noChangeArrowheads="1"/>
              </p:cNvSpPr>
              <p:nvPr/>
            </p:nvSpPr>
            <p:spPr bwMode="auto">
              <a:xfrm>
                <a:off x="815" y="2921"/>
                <a:ext cx="51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7F7F7F"/>
                    </a:solidFill>
                    <a:latin typeface="+mj-lt"/>
                  </a:rPr>
                  <a:t>5</a:t>
                </a:r>
              </a:p>
            </p:txBody>
          </p:sp>
          <p:sp>
            <p:nvSpPr>
              <p:cNvPr id="21" name="Rectangle 12"/>
              <p:cNvSpPr>
                <a:spLocks noChangeArrowheads="1"/>
              </p:cNvSpPr>
              <p:nvPr/>
            </p:nvSpPr>
            <p:spPr bwMode="auto">
              <a:xfrm>
                <a:off x="751" y="2531"/>
                <a:ext cx="101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7F7F7F"/>
                    </a:solidFill>
                    <a:latin typeface="+mj-lt"/>
                  </a:rPr>
                  <a:t>10</a:t>
                </a:r>
              </a:p>
            </p:txBody>
          </p:sp>
          <p:sp>
            <p:nvSpPr>
              <p:cNvPr id="22" name="Rectangle 13"/>
              <p:cNvSpPr>
                <a:spLocks noChangeArrowheads="1"/>
              </p:cNvSpPr>
              <p:nvPr/>
            </p:nvSpPr>
            <p:spPr bwMode="auto">
              <a:xfrm>
                <a:off x="751" y="2136"/>
                <a:ext cx="101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7F7F7F"/>
                    </a:solidFill>
                    <a:latin typeface="+mj-lt"/>
                  </a:rPr>
                  <a:t>15</a:t>
                </a:r>
              </a:p>
            </p:txBody>
          </p:sp>
          <p:sp>
            <p:nvSpPr>
              <p:cNvPr id="23" name="Rectangle 14"/>
              <p:cNvSpPr>
                <a:spLocks noChangeArrowheads="1"/>
              </p:cNvSpPr>
              <p:nvPr/>
            </p:nvSpPr>
            <p:spPr bwMode="auto">
              <a:xfrm>
                <a:off x="751" y="1741"/>
                <a:ext cx="101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7F7F7F"/>
                    </a:solidFill>
                    <a:latin typeface="+mj-lt"/>
                  </a:rPr>
                  <a:t>20</a:t>
                </a:r>
              </a:p>
            </p:txBody>
          </p:sp>
          <p:sp>
            <p:nvSpPr>
              <p:cNvPr id="24" name="Rectangle 15"/>
              <p:cNvSpPr>
                <a:spLocks noChangeArrowheads="1"/>
              </p:cNvSpPr>
              <p:nvPr/>
            </p:nvSpPr>
            <p:spPr bwMode="auto">
              <a:xfrm>
                <a:off x="751" y="1351"/>
                <a:ext cx="101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dirty="0">
                    <a:solidFill>
                      <a:srgbClr val="7F7F7F"/>
                    </a:solidFill>
                    <a:latin typeface="+mj-lt"/>
                  </a:rPr>
                  <a:t>25</a:t>
                </a:r>
              </a:p>
            </p:txBody>
          </p:sp>
          <p:sp>
            <p:nvSpPr>
              <p:cNvPr id="26" name="Rectangle 17"/>
              <p:cNvSpPr>
                <a:spLocks noChangeArrowheads="1"/>
              </p:cNvSpPr>
              <p:nvPr/>
            </p:nvSpPr>
            <p:spPr bwMode="auto">
              <a:xfrm>
                <a:off x="989" y="3496"/>
                <a:ext cx="127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Common </a:t>
                </a:r>
                <a:r>
                  <a:rPr lang="en-US" sz="14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Benzotriazole</a:t>
                </a:r>
                <a:endPara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7" name="Rectangle 18"/>
              <p:cNvSpPr>
                <a:spLocks noChangeArrowheads="1"/>
              </p:cNvSpPr>
              <p:nvPr/>
            </p:nvSpPr>
            <p:spPr bwMode="auto">
              <a:xfrm>
                <a:off x="1273" y="3651"/>
                <a:ext cx="669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UV Absorber</a:t>
                </a:r>
                <a:endPara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8" name="Rectangle 19"/>
              <p:cNvSpPr>
                <a:spLocks noChangeArrowheads="1"/>
              </p:cNvSpPr>
              <p:nvPr/>
            </p:nvSpPr>
            <p:spPr bwMode="auto">
              <a:xfrm>
                <a:off x="2631" y="3496"/>
                <a:ext cx="1039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14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ClearShield</a:t>
                </a: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UV 390</a:t>
                </a:r>
                <a:endPara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9" name="Rectangle 20"/>
              <p:cNvSpPr>
                <a:spLocks noChangeArrowheads="1"/>
              </p:cNvSpPr>
              <p:nvPr/>
            </p:nvSpPr>
            <p:spPr bwMode="auto">
              <a:xfrm>
                <a:off x="4287" y="3496"/>
                <a:ext cx="64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Control PET</a:t>
                </a:r>
                <a:endPara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" name="Rectangle 21"/>
              <p:cNvSpPr>
                <a:spLocks noChangeArrowheads="1"/>
              </p:cNvSpPr>
              <p:nvPr/>
            </p:nvSpPr>
            <p:spPr bwMode="auto">
              <a:xfrm rot="16200000">
                <a:off x="152" y="2335"/>
                <a:ext cx="918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300" dirty="0">
                    <a:solidFill>
                      <a:srgbClr val="7F7F7F"/>
                    </a:solidFill>
                  </a:rPr>
                  <a:t>Plate-out, mg/5kg</a:t>
                </a: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 rot="16200000" flipH="1">
              <a:off x="2876718" y="2673639"/>
              <a:ext cx="2698151" cy="1560835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Elimination of UV Additive Plate-Out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ClearShield® UV Absorbers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607733" y="23029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825067" y="2573867"/>
            <a:ext cx="3429000" cy="812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886425" y="2641601"/>
            <a:ext cx="3291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ClearShield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reduces plate-out to equal the control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 Placeholder 1"/>
          <p:cNvSpPr txBox="1">
            <a:spLocks/>
          </p:cNvSpPr>
          <p:nvPr/>
        </p:nvSpPr>
        <p:spPr>
          <a:xfrm>
            <a:off x="1919364" y="6423646"/>
            <a:ext cx="2203374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rIns="91440">
            <a:spAutoFit/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rgbClr val="00B0F0"/>
                </a:solidFill>
                <a:latin typeface="+mn-lt"/>
                <a:ea typeface="ＭＳ Ｐゴシック" pitchFamily="-110" charset="-128"/>
                <a:cs typeface="+mn-cs"/>
              </a:defRPr>
            </a:lvl1pPr>
            <a:lvl2pPr marL="398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-110" charset="2"/>
              <a:buChar char="§"/>
              <a:defRPr sz="2000" kern="1200">
                <a:solidFill>
                  <a:srgbClr val="666666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63182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rgbClr val="666666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855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&gt;"/>
              <a:defRPr sz="1600" kern="1200">
                <a:solidFill>
                  <a:srgbClr val="666666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10302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600" kern="1200">
                <a:solidFill>
                  <a:srgbClr val="666666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15049" y="6586538"/>
            <a:ext cx="541867" cy="153987"/>
          </a:xfrm>
        </p:spPr>
        <p:txBody>
          <a:bodyPr/>
          <a:lstStyle/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27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6" name="Slide Number Placeholder 3"/>
          <p:cNvSpPr txBox="1">
            <a:spLocks/>
          </p:cNvSpPr>
          <p:nvPr/>
        </p:nvSpPr>
        <p:spPr bwMode="auto">
          <a:xfrm>
            <a:off x="11873446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1pPr>
            <a:lvl2pPr marL="37931725" indent="-37474525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5pPr>
            <a:lvl6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6pPr>
            <a:lvl7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7pPr>
            <a:lvl8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8pPr>
            <a:lvl9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9pPr>
          </a:lstStyle>
          <a:p>
            <a:r>
              <a:rPr lang="hr-HR" smtClean="0">
                <a:solidFill>
                  <a:schemeClr val="tx2"/>
                </a:solidFill>
              </a:rPr>
              <a:t>/29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3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4"/>
          <a:stretch/>
        </p:blipFill>
        <p:spPr>
          <a:xfrm>
            <a:off x="4291597" y="2049610"/>
            <a:ext cx="3979816" cy="2491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919" y="1886617"/>
            <a:ext cx="4058079" cy="29426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1"/>
          <a:stretch/>
        </p:blipFill>
        <p:spPr>
          <a:xfrm>
            <a:off x="-4659" y="2844098"/>
            <a:ext cx="4516717" cy="1687262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endPos="0" dist="50800" dir="5400000" sy="-100000" algn="bl" rotWithShape="0"/>
            <a:softEdge rad="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15049" y="6586538"/>
            <a:ext cx="541867" cy="153987"/>
          </a:xfrm>
        </p:spPr>
        <p:txBody>
          <a:bodyPr/>
          <a:lstStyle/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28</a:t>
            </a:fld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880611" y="3589506"/>
          <a:ext cx="10468013" cy="2206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15148" y="974123"/>
            <a:ext cx="759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tx2"/>
                </a:solidFill>
              </a:rPr>
              <a:t>UV Protection in Clear PET bottles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11873446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1pPr>
            <a:lvl2pPr marL="37931725" indent="-37474525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5pPr>
            <a:lvl6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6pPr>
            <a:lvl7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7pPr>
            <a:lvl8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8pPr>
            <a:lvl9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9pPr>
          </a:lstStyle>
          <a:p>
            <a:r>
              <a:rPr lang="hr-HR" smtClean="0">
                <a:solidFill>
                  <a:schemeClr val="tx2"/>
                </a:solidFill>
              </a:rPr>
              <a:t>/29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9" y="911012"/>
            <a:ext cx="5680122" cy="4694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87" y="5001417"/>
            <a:ext cx="3473892" cy="13697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35437" y="568610"/>
            <a:ext cx="7934607" cy="6848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1050" dirty="0">
              <a:solidFill>
                <a:schemeClr val="tx2"/>
              </a:solidFill>
            </a:endParaRP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CREATING INNOVATIVE SOLUTIONS. TOGETHER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09252" y="2503045"/>
            <a:ext cx="5800045" cy="13619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1050" dirty="0">
              <a:solidFill>
                <a:schemeClr val="tx2"/>
              </a:solidFill>
            </a:endParaRP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R</a:t>
            </a:r>
            <a:r>
              <a:rPr lang="en-US" sz="2400" dirty="0" smtClean="0">
                <a:solidFill>
                  <a:schemeClr val="tx2"/>
                </a:solidFill>
              </a:rPr>
              <a:t>uben Subira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T +34 93 4972365 / C +34 669893566</a:t>
            </a:r>
          </a:p>
          <a:p>
            <a:pPr algn="ctr"/>
            <a:r>
              <a:rPr lang="en-US" sz="2400" u="sng" dirty="0" smtClean="0">
                <a:solidFill>
                  <a:schemeClr val="tx2"/>
                </a:solidFill>
              </a:rPr>
              <a:t>ruben.subira@milliken.com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Make Polypropylene Clear</a:t>
            </a:r>
            <a:endParaRPr lang="en-US" dirty="0"/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21345" r="48713" b="24704"/>
          <a:stretch/>
        </p:blipFill>
        <p:spPr>
          <a:xfrm>
            <a:off x="1393235" y="1523379"/>
            <a:ext cx="3888406" cy="30953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Content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1345" r="6602" b="24704"/>
          <a:stretch/>
        </p:blipFill>
        <p:spPr>
          <a:xfrm>
            <a:off x="6720636" y="1512151"/>
            <a:ext cx="3734805" cy="30953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504930" y="4788713"/>
            <a:ext cx="3705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prstClr val="black"/>
                </a:solidFill>
              </a:rPr>
              <a:t>PP often described as </a:t>
            </a:r>
          </a:p>
          <a:p>
            <a:pPr algn="ctr"/>
            <a:r>
              <a:rPr lang="en-GB" sz="1600" dirty="0">
                <a:solidFill>
                  <a:prstClr val="black"/>
                </a:solidFill>
              </a:rPr>
              <a:t>‘Milky’ or ‘Translucent’</a:t>
            </a:r>
          </a:p>
        </p:txBody>
      </p:sp>
      <p:sp>
        <p:nvSpPr>
          <p:cNvPr id="9" name="Rectangle 8"/>
          <p:cNvSpPr/>
          <p:nvPr/>
        </p:nvSpPr>
        <p:spPr>
          <a:xfrm>
            <a:off x="6861474" y="4788712"/>
            <a:ext cx="37057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prstClr val="black"/>
                </a:solidFill>
              </a:rPr>
              <a:t>PP clarified with </a:t>
            </a:r>
            <a:r>
              <a:rPr lang="en-GB" sz="1600" spc="100" dirty="0">
                <a:solidFill>
                  <a:srgbClr val="00B0F0"/>
                </a:solidFill>
              </a:rPr>
              <a:t>Millad NX </a:t>
            </a:r>
            <a:r>
              <a:rPr lang="en-GB" sz="1600" spc="100" dirty="0" smtClean="0">
                <a:solidFill>
                  <a:srgbClr val="00B0F0"/>
                </a:solidFill>
              </a:rPr>
              <a:t>8000</a:t>
            </a:r>
            <a:endParaRPr lang="en-GB" sz="1400" spc="100" dirty="0">
              <a:solidFill>
                <a:srgbClr val="00B0F0"/>
              </a:solidFill>
            </a:endParaRPr>
          </a:p>
          <a:p>
            <a:pPr algn="ctr"/>
            <a:r>
              <a:rPr lang="en-GB" sz="1400" dirty="0">
                <a:solidFill>
                  <a:prstClr val="black"/>
                </a:solidFill>
              </a:rPr>
              <a:t>An innovative clarifying technology from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362" y="5222637"/>
            <a:ext cx="1999949" cy="78902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904952" y="6155651"/>
            <a:ext cx="6226692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lvl="0" rtl="0"/>
            <a:r>
              <a:rPr lang="en-GB" dirty="0" smtClean="0"/>
              <a:t>Clarified PP can be now alternative for PET, PS, PC, SAN…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11873446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1pPr>
            <a:lvl2pPr marL="37931725" indent="-37474525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5pPr>
            <a:lvl6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6pPr>
            <a:lvl7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7pPr>
            <a:lvl8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8pPr>
            <a:lvl9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9pPr>
          </a:lstStyle>
          <a:p>
            <a:r>
              <a:rPr lang="hr-HR" smtClean="0">
                <a:solidFill>
                  <a:schemeClr val="tx2"/>
                </a:solidFill>
              </a:rPr>
              <a:t>/29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16035" y="902163"/>
            <a:ext cx="11292117" cy="400110"/>
          </a:xfrm>
        </p:spPr>
        <p:txBody>
          <a:bodyPr/>
          <a:lstStyle/>
          <a:p>
            <a:r>
              <a:rPr lang="en-US" dirty="0"/>
              <a:t>With </a:t>
            </a:r>
            <a:r>
              <a:rPr lang="en-US" dirty="0" err="1" smtClean="0"/>
              <a:t>Millad</a:t>
            </a:r>
            <a:r>
              <a:rPr lang="en-US" dirty="0" smtClean="0"/>
              <a:t> NX 8000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Polypropylene Clearer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89000" y="1521243"/>
            <a:ext cx="11303000" cy="1561483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1pPr>
            <a:lvl2pPr marL="398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-110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63182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lang="en-US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855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&gt;"/>
              <a:defRPr lang="en-US" sz="1600" kern="1200" dirty="0" smtClean="0">
                <a:solidFill>
                  <a:srgbClr val="666666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10302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lang="en-US" sz="1600" kern="1200" dirty="0">
                <a:solidFill>
                  <a:srgbClr val="666666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BE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260" y="6673511"/>
            <a:ext cx="1727776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9pPr>
          </a:lstStyle>
          <a:p>
            <a:r>
              <a:rPr lang="en-US" sz="800" dirty="0">
                <a:solidFill>
                  <a:srgbClr val="98999B"/>
                </a:solidFill>
              </a:rPr>
              <a:t>©</a:t>
            </a:r>
            <a:r>
              <a:rPr lang="en-US" sz="800" dirty="0" smtClean="0">
                <a:solidFill>
                  <a:srgbClr val="98999B"/>
                </a:solidFill>
              </a:rPr>
              <a:t>2016 Milliken &amp; Company</a:t>
            </a:r>
          </a:p>
        </p:txBody>
      </p:sp>
      <p:pic>
        <p:nvPicPr>
          <p:cNvPr id="11" name="Picture 10">
            <a:hlinkClick r:id="rId2" action="ppaction://hlinksldjump" tooltip="click for mor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26" y="1408907"/>
            <a:ext cx="3208377" cy="4923199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4"/>
          <a:stretch/>
        </p:blipFill>
        <p:spPr>
          <a:xfrm>
            <a:off x="5212252" y="3626667"/>
            <a:ext cx="5803567" cy="2864559"/>
          </a:xfrm>
          <a:prstGeom prst="rect">
            <a:avLst/>
          </a:prstGeom>
        </p:spPr>
      </p:pic>
      <p:graphicFrame>
        <p:nvGraphicFramePr>
          <p:cNvPr id="13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206642"/>
              </p:ext>
            </p:extLst>
          </p:nvPr>
        </p:nvGraphicFramePr>
        <p:xfrm>
          <a:off x="5291600" y="1245277"/>
          <a:ext cx="6011776" cy="2610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Slide Number Placeholder 3"/>
          <p:cNvSpPr txBox="1">
            <a:spLocks/>
          </p:cNvSpPr>
          <p:nvPr/>
        </p:nvSpPr>
        <p:spPr bwMode="auto">
          <a:xfrm>
            <a:off x="11873446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1pPr>
            <a:lvl2pPr marL="37931725" indent="-37474525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5pPr>
            <a:lvl6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6pPr>
            <a:lvl7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7pPr>
            <a:lvl8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8pPr>
            <a:lvl9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9pPr>
          </a:lstStyle>
          <a:p>
            <a:r>
              <a:rPr lang="hr-HR" smtClean="0">
                <a:solidFill>
                  <a:schemeClr val="tx2"/>
                </a:solidFill>
              </a:rPr>
              <a:t>/29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16035" y="902163"/>
            <a:ext cx="11292117" cy="400110"/>
          </a:xfrm>
        </p:spPr>
        <p:txBody>
          <a:bodyPr/>
          <a:lstStyle/>
          <a:p>
            <a:r>
              <a:rPr lang="en-US" dirty="0"/>
              <a:t>With </a:t>
            </a:r>
            <a:r>
              <a:rPr lang="en-US" dirty="0" err="1" smtClean="0"/>
              <a:t>Millad</a:t>
            </a:r>
            <a:r>
              <a:rPr lang="en-US" dirty="0" smtClean="0"/>
              <a:t> NX 8000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Polypropylene Clearer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89000" y="1521243"/>
            <a:ext cx="11303000" cy="1561483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1pPr>
            <a:lvl2pPr marL="398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-110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63182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lang="en-US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855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&gt;"/>
              <a:defRPr lang="en-US" sz="1600" kern="1200" dirty="0" smtClean="0">
                <a:solidFill>
                  <a:srgbClr val="666666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10302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lang="en-US" sz="1600" kern="1200" dirty="0">
                <a:solidFill>
                  <a:srgbClr val="666666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BE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260" y="6673511"/>
            <a:ext cx="1727776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9pPr>
          </a:lstStyle>
          <a:p>
            <a:r>
              <a:rPr lang="en-US" sz="800" dirty="0">
                <a:solidFill>
                  <a:srgbClr val="98999B"/>
                </a:solidFill>
              </a:rPr>
              <a:t>©</a:t>
            </a:r>
            <a:r>
              <a:rPr lang="en-US" sz="800" dirty="0" smtClean="0">
                <a:solidFill>
                  <a:srgbClr val="98999B"/>
                </a:solidFill>
              </a:rPr>
              <a:t>2016 Milliken &amp; Company</a:t>
            </a:r>
          </a:p>
        </p:txBody>
      </p:sp>
      <p:pic>
        <p:nvPicPr>
          <p:cNvPr id="11" name="Picture 10">
            <a:hlinkClick r:id="rId2" action="ppaction://hlinksldjump" tooltip="click for mor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26" y="1408907"/>
            <a:ext cx="3208377" cy="4923199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4"/>
          <a:stretch/>
        </p:blipFill>
        <p:spPr>
          <a:xfrm>
            <a:off x="5212252" y="3626667"/>
            <a:ext cx="5803567" cy="2864559"/>
          </a:xfrm>
          <a:prstGeom prst="rect">
            <a:avLst/>
          </a:prstGeom>
        </p:spPr>
      </p:pic>
      <p:graphicFrame>
        <p:nvGraphicFramePr>
          <p:cNvPr id="13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29273"/>
              </p:ext>
            </p:extLst>
          </p:nvPr>
        </p:nvGraphicFramePr>
        <p:xfrm>
          <a:off x="5291600" y="1245277"/>
          <a:ext cx="6011776" cy="2610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Slide Number Placeholder 3"/>
          <p:cNvSpPr txBox="1">
            <a:spLocks/>
          </p:cNvSpPr>
          <p:nvPr/>
        </p:nvSpPr>
        <p:spPr bwMode="auto">
          <a:xfrm>
            <a:off x="11873446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1pPr>
            <a:lvl2pPr marL="37931725" indent="-37474525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5pPr>
            <a:lvl6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6pPr>
            <a:lvl7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7pPr>
            <a:lvl8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8pPr>
            <a:lvl9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9pPr>
          </a:lstStyle>
          <a:p>
            <a:r>
              <a:rPr lang="hr-HR" smtClean="0">
                <a:solidFill>
                  <a:schemeClr val="tx2"/>
                </a:solidFill>
              </a:rPr>
              <a:t>/29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4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16035" y="902163"/>
            <a:ext cx="11292117" cy="400110"/>
          </a:xfrm>
        </p:spPr>
        <p:txBody>
          <a:bodyPr/>
          <a:lstStyle/>
          <a:p>
            <a:r>
              <a:rPr lang="en-US" dirty="0"/>
              <a:t>With </a:t>
            </a:r>
            <a:r>
              <a:rPr lang="en-US" dirty="0" err="1"/>
              <a:t>Millad</a:t>
            </a:r>
            <a:r>
              <a:rPr lang="en-US" dirty="0"/>
              <a:t> NX 8000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Polypropylene Clearer 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89000" y="1521243"/>
            <a:ext cx="11303000" cy="1561483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1pPr>
            <a:lvl2pPr marL="398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-110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63182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lang="en-US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855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&gt;"/>
              <a:defRPr lang="en-US" sz="1600" kern="1200" dirty="0" smtClean="0">
                <a:solidFill>
                  <a:srgbClr val="666666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10302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lang="en-US" sz="1600" kern="1200" dirty="0">
                <a:solidFill>
                  <a:srgbClr val="666666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BE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260" y="6673511"/>
            <a:ext cx="1727776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9pPr>
          </a:lstStyle>
          <a:p>
            <a:r>
              <a:rPr lang="en-US" sz="800" dirty="0">
                <a:solidFill>
                  <a:srgbClr val="98999B"/>
                </a:solidFill>
              </a:rPr>
              <a:t>©</a:t>
            </a:r>
            <a:r>
              <a:rPr lang="en-US" sz="800" dirty="0" smtClean="0">
                <a:solidFill>
                  <a:srgbClr val="98999B"/>
                </a:solidFill>
              </a:rPr>
              <a:t>2016 Milliken &amp; Company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0" y="1937100"/>
            <a:ext cx="2774662" cy="19006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432" y="1966573"/>
            <a:ext cx="2849896" cy="19006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733" y="1955556"/>
            <a:ext cx="2824700" cy="1883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5874328" y="4097903"/>
            <a:ext cx="6310360" cy="1903036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3200" dirty="0" smtClean="0"/>
              <a:t>High transparency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000" dirty="0" smtClean="0"/>
              <a:t>Milliken’s innovation overcomes </a:t>
            </a:r>
            <a:r>
              <a:rPr lang="en-US" sz="2000" dirty="0"/>
              <a:t>the traditional undesirable milky appearance of </a:t>
            </a:r>
            <a:r>
              <a:rPr lang="en-US" sz="2000" dirty="0" smtClean="0"/>
              <a:t>PP, </a:t>
            </a:r>
            <a:r>
              <a:rPr lang="en-US" sz="2000" dirty="0"/>
              <a:t>creating highly-attractive transparency similar to PET and </a:t>
            </a:r>
            <a:r>
              <a:rPr lang="en-US" sz="2000" dirty="0" smtClean="0"/>
              <a:t>PS</a:t>
            </a:r>
            <a:endParaRPr lang="en-US" sz="3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327" y="1966573"/>
            <a:ext cx="2824700" cy="1883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046" y="4097903"/>
            <a:ext cx="2854554" cy="19030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Slide Number Placeholder 3"/>
          <p:cNvSpPr txBox="1">
            <a:spLocks/>
          </p:cNvSpPr>
          <p:nvPr/>
        </p:nvSpPr>
        <p:spPr bwMode="auto">
          <a:xfrm>
            <a:off x="11873446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1pPr>
            <a:lvl2pPr marL="37931725" indent="-37474525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5pPr>
            <a:lvl6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6pPr>
            <a:lvl7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7pPr>
            <a:lvl8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8pPr>
            <a:lvl9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9pPr>
          </a:lstStyle>
          <a:p>
            <a:r>
              <a:rPr lang="hr-HR" smtClean="0">
                <a:solidFill>
                  <a:schemeClr val="tx2"/>
                </a:solidFill>
              </a:rPr>
              <a:t>/29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UltraClear </a:t>
            </a:r>
            <a:r>
              <a:rPr lang="nl-BE" dirty="0"/>
              <a:t>Polypropylene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4310118"/>
              </p:ext>
            </p:extLst>
          </p:nvPr>
        </p:nvGraphicFramePr>
        <p:xfrm>
          <a:off x="5107382" y="1610218"/>
          <a:ext cx="6578600" cy="399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3100880"/>
            <a:ext cx="4694784" cy="2893376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3200" dirty="0" smtClean="0"/>
              <a:t>Lighter and sustainable</a:t>
            </a:r>
          </a:p>
          <a:p>
            <a:pPr lvl="0"/>
            <a:endParaRPr lang="nl-BE" sz="2400" dirty="0" smtClean="0"/>
          </a:p>
          <a:p>
            <a:pPr lvl="0"/>
            <a:r>
              <a:rPr lang="en-US" sz="2000" dirty="0" smtClean="0"/>
              <a:t>Lower density PP </a:t>
            </a:r>
            <a:r>
              <a:rPr lang="en-US" sz="2000" dirty="0" err="1" smtClean="0"/>
              <a:t>UltraClear</a:t>
            </a:r>
            <a:r>
              <a:rPr lang="en-US" sz="2000" dirty="0" smtClean="0"/>
              <a:t> trays offer lightweight and more sustainable, lower carbon footprint alternatives at equivalent PET transparency. 18% lower weight and 37% less CO2</a:t>
            </a:r>
            <a:endParaRPr lang="en-US" sz="2400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16035" y="902163"/>
            <a:ext cx="11292117" cy="400110"/>
          </a:xfrm>
        </p:spPr>
        <p:txBody>
          <a:bodyPr/>
          <a:lstStyle/>
          <a:p>
            <a:r>
              <a:rPr lang="en-US" dirty="0"/>
              <a:t>With </a:t>
            </a:r>
            <a:r>
              <a:rPr lang="en-US" dirty="0" err="1" smtClean="0"/>
              <a:t>Millad</a:t>
            </a:r>
            <a:r>
              <a:rPr lang="en-US" dirty="0" smtClean="0"/>
              <a:t> NX 8000</a:t>
            </a:r>
            <a:endParaRPr lang="en-US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11873446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1pPr>
            <a:lvl2pPr marL="37931725" indent="-37474525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5pPr>
            <a:lvl6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6pPr>
            <a:lvl7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7pPr>
            <a:lvl8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8pPr>
            <a:lvl9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9pPr>
          </a:lstStyle>
          <a:p>
            <a:r>
              <a:rPr lang="hr-HR" smtClean="0">
                <a:solidFill>
                  <a:schemeClr val="tx2"/>
                </a:solidFill>
              </a:rPr>
              <a:t>/29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3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16035" y="902163"/>
            <a:ext cx="11292117" cy="400110"/>
          </a:xfrm>
        </p:spPr>
        <p:txBody>
          <a:bodyPr/>
          <a:lstStyle/>
          <a:p>
            <a:r>
              <a:rPr lang="en-US" dirty="0"/>
              <a:t>With </a:t>
            </a:r>
            <a:r>
              <a:rPr lang="en-US" dirty="0" err="1" smtClean="0"/>
              <a:t>Millad</a:t>
            </a:r>
            <a:r>
              <a:rPr lang="en-US" dirty="0" smtClean="0"/>
              <a:t> NX 8000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Polypropylene Clearer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89000" y="1521243"/>
            <a:ext cx="11303000" cy="1561483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1pPr>
            <a:lvl2pPr marL="398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-110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63182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lang="en-US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855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&gt;"/>
              <a:defRPr lang="en-US" sz="1600" kern="1200" dirty="0" smtClean="0">
                <a:solidFill>
                  <a:srgbClr val="666666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10302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lang="en-US" sz="1600" kern="1200" dirty="0">
                <a:solidFill>
                  <a:srgbClr val="666666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BE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260" y="6673511"/>
            <a:ext cx="1727776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9pPr>
          </a:lstStyle>
          <a:p>
            <a:r>
              <a:rPr lang="en-US" sz="800" dirty="0">
                <a:solidFill>
                  <a:srgbClr val="98999B"/>
                </a:solidFill>
              </a:rPr>
              <a:t>©</a:t>
            </a:r>
            <a:r>
              <a:rPr lang="en-US" sz="800" dirty="0" smtClean="0">
                <a:solidFill>
                  <a:srgbClr val="98999B"/>
                </a:solidFill>
              </a:rPr>
              <a:t>2016 Milliken &amp; Company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82" y="1893989"/>
            <a:ext cx="7955078" cy="405681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504707"/>
            <a:ext cx="5951621" cy="1879824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BE" sz="3200" dirty="0"/>
              <a:t>Microwaveability - Hot </a:t>
            </a:r>
            <a:r>
              <a:rPr lang="nl-BE" sz="3200" dirty="0" smtClean="0"/>
              <a:t>fill</a:t>
            </a:r>
          </a:p>
          <a:p>
            <a:pPr lvl="0"/>
            <a:endParaRPr lang="nl-BE" sz="2400" dirty="0" smtClean="0"/>
          </a:p>
          <a:p>
            <a:pPr lvl="0"/>
            <a:r>
              <a:rPr lang="en-US" sz="2000" dirty="0"/>
              <a:t>The material’s </a:t>
            </a:r>
            <a:r>
              <a:rPr lang="en-US" sz="2000" dirty="0" smtClean="0"/>
              <a:t>excellent heat </a:t>
            </a:r>
            <a:r>
              <a:rPr lang="en-US" sz="2000" dirty="0"/>
              <a:t>resistance further</a:t>
            </a:r>
          </a:p>
          <a:p>
            <a:pPr lvl="0"/>
            <a:r>
              <a:rPr lang="en-US" sz="2000" dirty="0"/>
              <a:t>extends </a:t>
            </a:r>
            <a:r>
              <a:rPr lang="en-US" sz="2000" dirty="0" smtClean="0"/>
              <a:t>application opportunities </a:t>
            </a:r>
            <a:r>
              <a:rPr lang="en-US" sz="2000" dirty="0"/>
              <a:t>by enabling</a:t>
            </a:r>
          </a:p>
          <a:p>
            <a:pPr lvl="0"/>
            <a:r>
              <a:rPr lang="en-US" sz="2000" dirty="0" err="1"/>
              <a:t>microwaveability</a:t>
            </a:r>
            <a:r>
              <a:rPr lang="en-US" sz="2000" dirty="0"/>
              <a:t> and </a:t>
            </a:r>
            <a:r>
              <a:rPr lang="en-US" sz="2000" dirty="0" smtClean="0"/>
              <a:t>hot fill </a:t>
            </a:r>
            <a:r>
              <a:rPr lang="en-US" sz="2000" dirty="0"/>
              <a:t>capability.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11873446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1pPr>
            <a:lvl2pPr marL="37931725" indent="-37474525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5pPr>
            <a:lvl6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6pPr>
            <a:lvl7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7pPr>
            <a:lvl8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8pPr>
            <a:lvl9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9pPr>
          </a:lstStyle>
          <a:p>
            <a:r>
              <a:rPr lang="hr-HR" smtClean="0">
                <a:solidFill>
                  <a:schemeClr val="tx2"/>
                </a:solidFill>
              </a:rPr>
              <a:t>/29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16035" y="902163"/>
            <a:ext cx="11292117" cy="400110"/>
          </a:xfrm>
        </p:spPr>
        <p:txBody>
          <a:bodyPr/>
          <a:lstStyle/>
          <a:p>
            <a:r>
              <a:rPr lang="en-US" dirty="0"/>
              <a:t>With </a:t>
            </a:r>
            <a:r>
              <a:rPr lang="en-US" dirty="0" err="1"/>
              <a:t>Millad</a:t>
            </a:r>
            <a:r>
              <a:rPr lang="en-US" dirty="0"/>
              <a:t> NX 8000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0B66254-DCCD-4EA2-9D20-94A107404490}" type="slidenum">
              <a:rPr lang="en-US" smtClean="0">
                <a:solidFill>
                  <a:schemeClr val="tx2"/>
                </a:solidFill>
              </a:rPr>
              <a:t>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Polypropylene Clearer 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89000" y="1521243"/>
            <a:ext cx="11303000" cy="1561483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1pPr>
            <a:lvl2pPr marL="398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-110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63182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lang="en-US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855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&gt;"/>
              <a:defRPr lang="en-US" sz="1600" kern="1200" dirty="0" smtClean="0">
                <a:solidFill>
                  <a:srgbClr val="666666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10302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lang="en-US" sz="1600" kern="1200" dirty="0">
                <a:solidFill>
                  <a:srgbClr val="666666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BE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260" y="6673511"/>
            <a:ext cx="1727776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</a:defRPr>
            </a:lvl9pPr>
          </a:lstStyle>
          <a:p>
            <a:r>
              <a:rPr lang="en-US" sz="800" dirty="0">
                <a:solidFill>
                  <a:srgbClr val="98999B"/>
                </a:solidFill>
              </a:rPr>
              <a:t>©</a:t>
            </a:r>
            <a:r>
              <a:rPr lang="en-US" sz="800" dirty="0" smtClean="0">
                <a:solidFill>
                  <a:srgbClr val="98999B"/>
                </a:solidFill>
              </a:rPr>
              <a:t>2016 Milliken &amp; Company</a:t>
            </a:r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3" y="1813850"/>
            <a:ext cx="6219846" cy="503316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22523" y="2786697"/>
            <a:ext cx="5374104" cy="3212108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3200" dirty="0" smtClean="0"/>
              <a:t>Recycling opportunity</a:t>
            </a:r>
          </a:p>
          <a:p>
            <a:pPr lvl="0"/>
            <a:endParaRPr lang="nl-BE" sz="2400" dirty="0" smtClean="0"/>
          </a:p>
          <a:p>
            <a:pPr lvl="0"/>
            <a:r>
              <a:rPr lang="en-US" sz="2000" dirty="0" smtClean="0"/>
              <a:t>PP </a:t>
            </a:r>
            <a:r>
              <a:rPr lang="en-US" sz="2000" dirty="0"/>
              <a:t>offers a circular economy which results in end-of-life solutions for applications. There is an existing market for recycled PP (</a:t>
            </a:r>
            <a:r>
              <a:rPr lang="en-US" sz="2000" dirty="0" err="1"/>
              <a:t>rPP</a:t>
            </a:r>
            <a:r>
              <a:rPr lang="en-US" sz="2000" dirty="0"/>
              <a:t>) in a wide range of products such as caps and closures, buckets, automotive applications, pipes, pallets and garden </a:t>
            </a:r>
            <a:r>
              <a:rPr lang="en-US" sz="2000" dirty="0" smtClean="0"/>
              <a:t>furniture</a:t>
            </a:r>
            <a:endParaRPr lang="en-US" sz="2400" dirty="0" smtClean="0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11873446" y="6586538"/>
            <a:ext cx="54186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1pPr>
            <a:lvl2pPr marL="37931725" indent="-37474525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5pPr>
            <a:lvl6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6pPr>
            <a:lvl7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7pPr>
            <a:lvl8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8pPr>
            <a:lvl9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rebuchet MS" pitchFamily="-110" charset="0"/>
                <a:ea typeface="ＭＳ Ｐゴシック" pitchFamily="-110" charset="-128"/>
                <a:cs typeface="+mn-cs"/>
              </a:defRPr>
            </a:lvl9pPr>
          </a:lstStyle>
          <a:p>
            <a:r>
              <a:rPr lang="hr-HR" smtClean="0">
                <a:solidFill>
                  <a:schemeClr val="tx2"/>
                </a:solidFill>
              </a:rPr>
              <a:t>/29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3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mical2012">
  <a:themeElements>
    <a:clrScheme name="Milliken Chemical">
      <a:dk1>
        <a:sysClr val="windowText" lastClr="000000"/>
      </a:dk1>
      <a:lt1>
        <a:sysClr val="window" lastClr="FFFFFF"/>
      </a:lt1>
      <a:dk2>
        <a:srgbClr val="00378C"/>
      </a:dk2>
      <a:lt2>
        <a:srgbClr val="D4D4D4"/>
      </a:lt2>
      <a:accent1>
        <a:srgbClr val="00ABD4"/>
      </a:accent1>
      <a:accent2>
        <a:srgbClr val="00378C"/>
      </a:accent2>
      <a:accent3>
        <a:srgbClr val="D92732"/>
      </a:accent3>
      <a:accent4>
        <a:srgbClr val="B4BD33"/>
      </a:accent4>
      <a:accent5>
        <a:srgbClr val="FCD60C"/>
      </a:accent5>
      <a:accent6>
        <a:srgbClr val="AA3762"/>
      </a:accent6>
      <a:hlink>
        <a:srgbClr val="00ABD4"/>
      </a:hlink>
      <a:folHlink>
        <a:srgbClr val="AA3762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owerpoint template 16x9 2016" id="{5B731C84-DD0B-4DA8-B1AF-FC70BAFC6734}" vid="{6FBA0E97-B11B-4066-83EA-4D11574AA296}"/>
    </a:ext>
  </a:extLst>
</a:theme>
</file>

<file path=ppt/theme/theme2.xml><?xml version="1.0" encoding="utf-8"?>
<a:theme xmlns:a="http://schemas.openxmlformats.org/drawingml/2006/main" name="MIL_PPT_Tmplt_noLogo_blackcopy">
  <a:themeElements>
    <a:clrScheme name="Milliken Chemical">
      <a:dk1>
        <a:sysClr val="windowText" lastClr="000000"/>
      </a:dk1>
      <a:lt1>
        <a:sysClr val="window" lastClr="FFFFFF"/>
      </a:lt1>
      <a:dk2>
        <a:srgbClr val="00378C"/>
      </a:dk2>
      <a:lt2>
        <a:srgbClr val="D4D4D4"/>
      </a:lt2>
      <a:accent1>
        <a:srgbClr val="00ABD4"/>
      </a:accent1>
      <a:accent2>
        <a:srgbClr val="00378C"/>
      </a:accent2>
      <a:accent3>
        <a:srgbClr val="D92732"/>
      </a:accent3>
      <a:accent4>
        <a:srgbClr val="B4BD33"/>
      </a:accent4>
      <a:accent5>
        <a:srgbClr val="FCD60C"/>
      </a:accent5>
      <a:accent6>
        <a:srgbClr val="AA3762"/>
      </a:accent6>
      <a:hlink>
        <a:srgbClr val="00ABD4"/>
      </a:hlink>
      <a:folHlink>
        <a:srgbClr val="AA376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owerpoint template 16x9 2016" id="{5B731C84-DD0B-4DA8-B1AF-FC70BAFC6734}" vid="{5A3CCCB8-ED44-479F-A67E-D870BCC502B4}"/>
    </a:ext>
  </a:extLst>
</a:theme>
</file>

<file path=ppt/theme/theme3.xml><?xml version="1.0" encoding="utf-8"?>
<a:theme xmlns:a="http://schemas.openxmlformats.org/drawingml/2006/main" name="1_Custom Design">
  <a:themeElements>
    <a:clrScheme name="Milliken Chemical">
      <a:dk1>
        <a:sysClr val="windowText" lastClr="000000"/>
      </a:dk1>
      <a:lt1>
        <a:sysClr val="window" lastClr="FFFFFF"/>
      </a:lt1>
      <a:dk2>
        <a:srgbClr val="00378C"/>
      </a:dk2>
      <a:lt2>
        <a:srgbClr val="D4D4D4"/>
      </a:lt2>
      <a:accent1>
        <a:srgbClr val="00ABD4"/>
      </a:accent1>
      <a:accent2>
        <a:srgbClr val="00378C"/>
      </a:accent2>
      <a:accent3>
        <a:srgbClr val="D92732"/>
      </a:accent3>
      <a:accent4>
        <a:srgbClr val="B4BD33"/>
      </a:accent4>
      <a:accent5>
        <a:srgbClr val="FCD60C"/>
      </a:accent5>
      <a:accent6>
        <a:srgbClr val="AA3762"/>
      </a:accent6>
      <a:hlink>
        <a:srgbClr val="00ABD4"/>
      </a:hlink>
      <a:folHlink>
        <a:srgbClr val="AA376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owerpoint template 16x9 2016" id="{5B731C84-DD0B-4DA8-B1AF-FC70BAFC6734}" vid="{F3BDAA3C-642C-440D-8CEB-C3FB826EF61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BA85236E37DF41B2894C3BFEA17611" ma:contentTypeVersion="" ma:contentTypeDescription="Create a new document." ma:contentTypeScope="" ma:versionID="fbab656ae3b72e9ff36ca4c2e264176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8C6237-C620-4E0A-B239-A53A7D3474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50A4A0C-7409-4897-97B9-71CA695F35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7A299D-B4E9-43B7-8F7D-15960B26ECED}">
  <ds:schemaRefs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Milliken presentation template 16x9 2016</Template>
  <TotalTime>5147</TotalTime>
  <Words>1237</Words>
  <Application>Microsoft Office PowerPoint</Application>
  <PresentationFormat>Custom</PresentationFormat>
  <Paragraphs>276</Paragraphs>
  <Slides>29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Chemical2012</vt:lpstr>
      <vt:lpstr>MIL_PPT_Tmplt_noLogo_blackcopy</vt:lpstr>
      <vt:lpstr>1_Custom Design</vt:lpstr>
      <vt:lpstr>Addressing sector demands for high-clarity, sustainable packaging with:   Clarifying agents  UV absorbers</vt:lpstr>
      <vt:lpstr>Addressing sector demands for high-clarity, sustainable packaging with:   Clarifying agents  </vt:lpstr>
      <vt:lpstr>We Make Polypropylene Clear</vt:lpstr>
      <vt:lpstr>Making Polypropylene Clearer </vt:lpstr>
      <vt:lpstr>Making Polypropylene Clearer </vt:lpstr>
      <vt:lpstr>Making Polypropylene Clearer  </vt:lpstr>
      <vt:lpstr>UltraClear Polypropylene</vt:lpstr>
      <vt:lpstr>Making Polypropylene Clearer </vt:lpstr>
      <vt:lpstr>Making Polypropylene Clearer  </vt:lpstr>
      <vt:lpstr>Making Polypropylene Clearer </vt:lpstr>
      <vt:lpstr>Making Polypropylene Clearer </vt:lpstr>
      <vt:lpstr>Making Polypropylene Clearer </vt:lpstr>
      <vt:lpstr>Making Polypropylene Clearer </vt:lpstr>
      <vt:lpstr>Making Polypropylene Clearer </vt:lpstr>
      <vt:lpstr>Making Polypropylene Clearer </vt:lpstr>
      <vt:lpstr>Making Polypropylene Clearer </vt:lpstr>
      <vt:lpstr>PowerPoint Presentation</vt:lpstr>
      <vt:lpstr>Making Polypropylene Clearer  </vt:lpstr>
      <vt:lpstr>Making Polypropylene Clearer  </vt:lpstr>
      <vt:lpstr>Making Polypropylene Clearer </vt:lpstr>
      <vt:lpstr>PowerPoint Presentation</vt:lpstr>
      <vt:lpstr>Addressing sector demands for high-clarity, sustainable packaging with:     UV absorbers</vt:lpstr>
      <vt:lpstr>PET bottles</vt:lpstr>
      <vt:lpstr>The UV Problem </vt:lpstr>
      <vt:lpstr>Polymer Bound Chemistry</vt:lpstr>
      <vt:lpstr>Light Transmission Curves for PET Bottles</vt:lpstr>
      <vt:lpstr>ClearShield® UV Absorbers </vt:lpstr>
      <vt:lpstr>PowerPoint Presentation</vt:lpstr>
      <vt:lpstr>PowerPoint Presentation</vt:lpstr>
    </vt:vector>
  </TitlesOfParts>
  <Company>Milliken &amp;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Veerle De Wolf</dc:creator>
  <cp:lastModifiedBy>Krešimir Pučić</cp:lastModifiedBy>
  <cp:revision>234</cp:revision>
  <dcterms:created xsi:type="dcterms:W3CDTF">2016-10-09T11:39:31Z</dcterms:created>
  <dcterms:modified xsi:type="dcterms:W3CDTF">2016-11-08T06:46:38Z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0x0101004EBA85236E37DF41B2894C3BFEA17611</vt:lpwstr>
  </property>
</Properties>
</file>