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56" r:id="rId15"/>
    <p:sldId id="268" r:id="rId16"/>
    <p:sldId id="270" r:id="rId17"/>
    <p:sldId id="278" r:id="rId18"/>
    <p:sldId id="279" r:id="rId19"/>
    <p:sldId id="269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>
        <p:scale>
          <a:sx n="66" d="100"/>
          <a:sy n="66" d="100"/>
        </p:scale>
        <p:origin x="-2856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3A7EE-04BD-4101-BF85-1E6D2270637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A7BB63-0662-46A9-8E5A-1EC226146D88}">
      <dgm:prSet phldrT="[Text]"/>
      <dgm:spPr/>
      <dgm:t>
        <a:bodyPr/>
        <a:lstStyle/>
        <a:p>
          <a:r>
            <a:rPr lang="sr-Latn-CS" dirty="0" smtClean="0"/>
            <a:t>SENZORI</a:t>
          </a:r>
          <a:endParaRPr lang="en-US" dirty="0"/>
        </a:p>
      </dgm:t>
    </dgm:pt>
    <dgm:pt modelId="{8842A683-793A-45E5-862C-DBBBF4152574}" type="parTrans" cxnId="{FF5F7BD9-9DC7-47F9-9DB4-8F03644C15D0}">
      <dgm:prSet/>
      <dgm:spPr/>
      <dgm:t>
        <a:bodyPr/>
        <a:lstStyle/>
        <a:p>
          <a:endParaRPr lang="en-US"/>
        </a:p>
      </dgm:t>
    </dgm:pt>
    <dgm:pt modelId="{411DF03B-713E-4EE9-B20E-D1E5BBC9ACEE}" type="sibTrans" cxnId="{FF5F7BD9-9DC7-47F9-9DB4-8F03644C15D0}">
      <dgm:prSet/>
      <dgm:spPr/>
      <dgm:t>
        <a:bodyPr/>
        <a:lstStyle/>
        <a:p>
          <a:endParaRPr lang="en-US"/>
        </a:p>
      </dgm:t>
    </dgm:pt>
    <dgm:pt modelId="{11D994E0-7B6E-46D0-9B24-B9252FBDA116}">
      <dgm:prSet phldrT="[Text]"/>
      <dgm:spPr/>
      <dgm:t>
        <a:bodyPr/>
        <a:lstStyle/>
        <a:p>
          <a:r>
            <a:rPr lang="sr-Latn-CS" dirty="0" smtClean="0"/>
            <a:t>Senzori promene gasa</a:t>
          </a:r>
          <a:endParaRPr lang="en-US" dirty="0"/>
        </a:p>
      </dgm:t>
    </dgm:pt>
    <dgm:pt modelId="{370B89E3-254C-4E2A-BE0A-0F6FFA3A7F18}" type="parTrans" cxnId="{5FC17C6B-1FF3-4D06-A860-0BA8912DFC9B}">
      <dgm:prSet/>
      <dgm:spPr/>
      <dgm:t>
        <a:bodyPr/>
        <a:lstStyle/>
        <a:p>
          <a:endParaRPr lang="en-US"/>
        </a:p>
      </dgm:t>
    </dgm:pt>
    <dgm:pt modelId="{6698C604-37E4-48AC-9815-37C8B0EC5AB7}" type="sibTrans" cxnId="{5FC17C6B-1FF3-4D06-A860-0BA8912DFC9B}">
      <dgm:prSet/>
      <dgm:spPr/>
      <dgm:t>
        <a:bodyPr/>
        <a:lstStyle/>
        <a:p>
          <a:endParaRPr lang="en-US"/>
        </a:p>
      </dgm:t>
    </dgm:pt>
    <dgm:pt modelId="{043A5713-07B5-4F25-993C-4721BEC7EE91}">
      <dgm:prSet phldrT="[Text]"/>
      <dgm:spPr/>
      <dgm:t>
        <a:bodyPr/>
        <a:lstStyle/>
        <a:p>
          <a:r>
            <a:rPr lang="sr-Latn-CS" dirty="0" smtClean="0"/>
            <a:t>Fluorescentni senzori (O</a:t>
          </a:r>
          <a:r>
            <a:rPr lang="sr-Latn-CS" baseline="-25000" dirty="0" smtClean="0"/>
            <a:t>2</a:t>
          </a:r>
          <a:r>
            <a:rPr lang="sr-Latn-CS" dirty="0" smtClean="0"/>
            <a:t>)</a:t>
          </a:r>
          <a:endParaRPr lang="en-US" dirty="0"/>
        </a:p>
      </dgm:t>
    </dgm:pt>
    <dgm:pt modelId="{583E65F9-0D51-4871-8F5E-2C267EA74468}" type="parTrans" cxnId="{9C83370E-FE09-4FD0-A519-E23AEC79C6DE}">
      <dgm:prSet/>
      <dgm:spPr/>
      <dgm:t>
        <a:bodyPr/>
        <a:lstStyle/>
        <a:p>
          <a:endParaRPr lang="en-US"/>
        </a:p>
      </dgm:t>
    </dgm:pt>
    <dgm:pt modelId="{FBA42234-B7C5-483D-96CE-AA7BB6B33DD4}" type="sibTrans" cxnId="{9C83370E-FE09-4FD0-A519-E23AEC79C6DE}">
      <dgm:prSet/>
      <dgm:spPr/>
      <dgm:t>
        <a:bodyPr/>
        <a:lstStyle/>
        <a:p>
          <a:endParaRPr lang="en-US"/>
        </a:p>
      </dgm:t>
    </dgm:pt>
    <dgm:pt modelId="{D3D9BC91-4CF2-47F6-9F42-6B5AF57C8742}">
      <dgm:prSet phldrT="[Text]"/>
      <dgm:spPr/>
      <dgm:t>
        <a:bodyPr/>
        <a:lstStyle/>
        <a:p>
          <a:r>
            <a:rPr lang="sr-Latn-CS" dirty="0" smtClean="0"/>
            <a:t>INDIKATORI</a:t>
          </a:r>
          <a:endParaRPr lang="en-US" dirty="0"/>
        </a:p>
      </dgm:t>
    </dgm:pt>
    <dgm:pt modelId="{FF0823A9-CD18-4CE4-81BD-C4B73B9B64D9}" type="parTrans" cxnId="{A10117E8-E926-4460-AE22-6D52A1093D15}">
      <dgm:prSet/>
      <dgm:spPr/>
      <dgm:t>
        <a:bodyPr/>
        <a:lstStyle/>
        <a:p>
          <a:endParaRPr lang="en-US"/>
        </a:p>
      </dgm:t>
    </dgm:pt>
    <dgm:pt modelId="{46ECE84B-AD2E-4A00-A958-BF4D15BE65E0}" type="sibTrans" cxnId="{A10117E8-E926-4460-AE22-6D52A1093D15}">
      <dgm:prSet/>
      <dgm:spPr/>
      <dgm:t>
        <a:bodyPr/>
        <a:lstStyle/>
        <a:p>
          <a:endParaRPr lang="en-US"/>
        </a:p>
      </dgm:t>
    </dgm:pt>
    <dgm:pt modelId="{69C194D9-4C22-436C-8194-B744948CB4D1}">
      <dgm:prSet phldrT="[Text]"/>
      <dgm:spPr/>
      <dgm:t>
        <a:bodyPr/>
        <a:lstStyle/>
        <a:p>
          <a:r>
            <a:rPr lang="sr-Latn-CS" dirty="0" smtClean="0"/>
            <a:t>Radiofrekventni identifikacioni kodovi</a:t>
          </a:r>
          <a:endParaRPr lang="en-US" dirty="0"/>
        </a:p>
      </dgm:t>
    </dgm:pt>
    <dgm:pt modelId="{DD678FE4-DE52-4AE9-BA1D-BFFCDDAD6052}" type="parTrans" cxnId="{832E79DA-32C9-4BF6-9E2D-27D4CD5D7A63}">
      <dgm:prSet/>
      <dgm:spPr/>
      <dgm:t>
        <a:bodyPr/>
        <a:lstStyle/>
        <a:p>
          <a:endParaRPr lang="en-US"/>
        </a:p>
      </dgm:t>
    </dgm:pt>
    <dgm:pt modelId="{C9A94890-7110-467B-9754-64C8A381F765}" type="sibTrans" cxnId="{832E79DA-32C9-4BF6-9E2D-27D4CD5D7A63}">
      <dgm:prSet/>
      <dgm:spPr/>
      <dgm:t>
        <a:bodyPr/>
        <a:lstStyle/>
        <a:p>
          <a:endParaRPr lang="en-US"/>
        </a:p>
      </dgm:t>
    </dgm:pt>
    <dgm:pt modelId="{2C769291-6719-4224-A42E-0D0F10C96716}">
      <dgm:prSet phldrT="[Text]"/>
      <dgm:spPr/>
      <dgm:t>
        <a:bodyPr/>
        <a:lstStyle/>
        <a:p>
          <a:r>
            <a:rPr lang="sr-Latn-CS" dirty="0" smtClean="0"/>
            <a:t>Biosenzori</a:t>
          </a:r>
          <a:endParaRPr lang="en-US" dirty="0"/>
        </a:p>
      </dgm:t>
    </dgm:pt>
    <dgm:pt modelId="{7744B3D8-97AC-4616-BCC7-DE675D8BF5EC}" type="parTrans" cxnId="{C67C0926-F58A-4561-9BB7-754CD721A03C}">
      <dgm:prSet/>
      <dgm:spPr/>
      <dgm:t>
        <a:bodyPr/>
        <a:lstStyle/>
        <a:p>
          <a:endParaRPr lang="en-US"/>
        </a:p>
      </dgm:t>
    </dgm:pt>
    <dgm:pt modelId="{51A3B793-422D-42AC-A56F-3D4180732FD7}" type="sibTrans" cxnId="{C67C0926-F58A-4561-9BB7-754CD721A03C}">
      <dgm:prSet/>
      <dgm:spPr/>
      <dgm:t>
        <a:bodyPr/>
        <a:lstStyle/>
        <a:p>
          <a:endParaRPr lang="en-US"/>
        </a:p>
      </dgm:t>
    </dgm:pt>
    <dgm:pt modelId="{A0B0EDDB-E90B-4A47-87DA-1645F7D17051}">
      <dgm:prSet phldrT="[Text]"/>
      <dgm:spPr/>
      <dgm:t>
        <a:bodyPr/>
        <a:lstStyle/>
        <a:p>
          <a:r>
            <a:rPr lang="sr-Latn-CS" dirty="0" smtClean="0"/>
            <a:t>RFID</a:t>
          </a:r>
          <a:endParaRPr lang="en-US" dirty="0"/>
        </a:p>
      </dgm:t>
    </dgm:pt>
    <dgm:pt modelId="{635727F1-9DCF-4D1B-A7CE-DD61570ABA23}" type="parTrans" cxnId="{32E5F428-6C4F-45F4-8FD4-1753AED2FC94}">
      <dgm:prSet/>
      <dgm:spPr/>
      <dgm:t>
        <a:bodyPr/>
        <a:lstStyle/>
        <a:p>
          <a:endParaRPr lang="en-US"/>
        </a:p>
      </dgm:t>
    </dgm:pt>
    <dgm:pt modelId="{0E992805-778C-4CDE-B12C-1A853713B94F}" type="sibTrans" cxnId="{32E5F428-6C4F-45F4-8FD4-1753AED2FC94}">
      <dgm:prSet/>
      <dgm:spPr/>
      <dgm:t>
        <a:bodyPr/>
        <a:lstStyle/>
        <a:p>
          <a:endParaRPr lang="en-US"/>
        </a:p>
      </dgm:t>
    </dgm:pt>
    <dgm:pt modelId="{84ADDA3E-A0F5-47AF-A5B3-1E426CA89CD7}">
      <dgm:prSet/>
      <dgm:spPr/>
      <dgm:t>
        <a:bodyPr/>
        <a:lstStyle/>
        <a:p>
          <a:r>
            <a:rPr lang="sr-Latn-CS" smtClean="0"/>
            <a:t>Propustljivosti gasova</a:t>
          </a:r>
          <a:endParaRPr lang="en-US"/>
        </a:p>
      </dgm:t>
    </dgm:pt>
    <dgm:pt modelId="{7049152A-A00C-49EE-ACF4-5D87F9BFD995}" type="parTrans" cxnId="{AD64957C-B784-487D-B5F1-B071653A9990}">
      <dgm:prSet/>
      <dgm:spPr/>
      <dgm:t>
        <a:bodyPr/>
        <a:lstStyle/>
        <a:p>
          <a:endParaRPr lang="en-US"/>
        </a:p>
      </dgm:t>
    </dgm:pt>
    <dgm:pt modelId="{D67B8A2B-4FAB-4DED-B48D-6C5169304B57}" type="sibTrans" cxnId="{AD64957C-B784-487D-B5F1-B071653A9990}">
      <dgm:prSet/>
      <dgm:spPr/>
      <dgm:t>
        <a:bodyPr/>
        <a:lstStyle/>
        <a:p>
          <a:endParaRPr lang="en-US"/>
        </a:p>
      </dgm:t>
    </dgm:pt>
    <dgm:pt modelId="{FB7BEEA0-D311-4492-ADAC-584979C537CE}">
      <dgm:prSet/>
      <dgm:spPr/>
      <dgm:t>
        <a:bodyPr/>
        <a:lstStyle/>
        <a:p>
          <a:r>
            <a:rPr lang="sr-Latn-CS" smtClean="0"/>
            <a:t>Svežine</a:t>
          </a:r>
          <a:endParaRPr lang="en-US" dirty="0"/>
        </a:p>
      </dgm:t>
    </dgm:pt>
    <dgm:pt modelId="{B13A0A14-927A-4D6C-BB64-FE5643757383}" type="parTrans" cxnId="{56F93C0C-FD36-4B9A-8FC5-75A11C71C0D5}">
      <dgm:prSet/>
      <dgm:spPr/>
      <dgm:t>
        <a:bodyPr/>
        <a:lstStyle/>
        <a:p>
          <a:endParaRPr lang="en-US"/>
        </a:p>
      </dgm:t>
    </dgm:pt>
    <dgm:pt modelId="{C58A84D2-8F1B-422E-8DF8-F79A46CA7B43}" type="sibTrans" cxnId="{56F93C0C-FD36-4B9A-8FC5-75A11C71C0D5}">
      <dgm:prSet/>
      <dgm:spPr/>
      <dgm:t>
        <a:bodyPr/>
        <a:lstStyle/>
        <a:p>
          <a:endParaRPr lang="en-US"/>
        </a:p>
      </dgm:t>
    </dgm:pt>
    <dgm:pt modelId="{21A9E524-BFE6-4FC1-BA67-49113CFEAD07}">
      <dgm:prSet/>
      <dgm:spPr/>
      <dgm:t>
        <a:bodyPr/>
        <a:lstStyle/>
        <a:p>
          <a:r>
            <a:rPr lang="sr-Latn-CS" smtClean="0"/>
            <a:t>Vremensko/temperaturni</a:t>
          </a:r>
          <a:endParaRPr lang="en-US" dirty="0"/>
        </a:p>
      </dgm:t>
    </dgm:pt>
    <dgm:pt modelId="{8BDD7FCD-7C78-44D3-A795-5AF35CA2BDCC}" type="parTrans" cxnId="{CF22BAA6-2E3A-4156-8A27-DF026FDA5D6B}">
      <dgm:prSet/>
      <dgm:spPr/>
      <dgm:t>
        <a:bodyPr/>
        <a:lstStyle/>
        <a:p>
          <a:endParaRPr lang="en-US"/>
        </a:p>
      </dgm:t>
    </dgm:pt>
    <dgm:pt modelId="{C1B5DF84-C8DF-4911-BD37-38256000369C}" type="sibTrans" cxnId="{CF22BAA6-2E3A-4156-8A27-DF026FDA5D6B}">
      <dgm:prSet/>
      <dgm:spPr/>
      <dgm:t>
        <a:bodyPr/>
        <a:lstStyle/>
        <a:p>
          <a:endParaRPr lang="en-US"/>
        </a:p>
      </dgm:t>
    </dgm:pt>
    <dgm:pt modelId="{028B1351-A89F-485D-9DB3-6F58B2D8E3D0}" type="pres">
      <dgm:prSet presAssocID="{6FE3A7EE-04BD-4101-BF85-1E6D227063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7FE9F4-0BB5-46BD-8D6B-D9DA477BA2A1}" type="pres">
      <dgm:prSet presAssocID="{7AA7BB63-0662-46A9-8E5A-1EC226146D88}" presName="composite" presStyleCnt="0"/>
      <dgm:spPr/>
    </dgm:pt>
    <dgm:pt modelId="{E988FD39-E763-4B0C-A00E-B3DE45954402}" type="pres">
      <dgm:prSet presAssocID="{7AA7BB63-0662-46A9-8E5A-1EC226146D8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5F9EA-0E6C-4604-913E-6693A793CFEC}" type="pres">
      <dgm:prSet presAssocID="{7AA7BB63-0662-46A9-8E5A-1EC226146D88}" presName="descendantText" presStyleLbl="alignAcc1" presStyleIdx="0" presStyleCnt="3" custLinFactNeighborX="-106" custLinFactNeighborY="8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62B3C-343D-47E9-839E-2BD7BAC097CF}" type="pres">
      <dgm:prSet presAssocID="{411DF03B-713E-4EE9-B20E-D1E5BBC9ACEE}" presName="sp" presStyleCnt="0"/>
      <dgm:spPr/>
    </dgm:pt>
    <dgm:pt modelId="{2C0E939D-E726-4D49-8313-144DE9D10919}" type="pres">
      <dgm:prSet presAssocID="{D3D9BC91-4CF2-47F6-9F42-6B5AF57C8742}" presName="composite" presStyleCnt="0"/>
      <dgm:spPr/>
    </dgm:pt>
    <dgm:pt modelId="{F1C83446-42D8-4E01-A421-E29DF68458E4}" type="pres">
      <dgm:prSet presAssocID="{D3D9BC91-4CF2-47F6-9F42-6B5AF57C874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4C7AA-3ACE-439E-AAC2-7289018DBFF0}" type="pres">
      <dgm:prSet presAssocID="{D3D9BC91-4CF2-47F6-9F42-6B5AF57C8742}" presName="descendantText" presStyleLbl="alignAcc1" presStyleIdx="1" presStyleCnt="3" custLinFactNeighborX="-16" custLinFactNeighborY="-4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9C6F1-A63F-462E-9B11-893254A5FBC9}" type="pres">
      <dgm:prSet presAssocID="{46ECE84B-AD2E-4A00-A958-BF4D15BE65E0}" presName="sp" presStyleCnt="0"/>
      <dgm:spPr/>
    </dgm:pt>
    <dgm:pt modelId="{9A6D2411-DD19-4758-8DCB-33D0E8CB5964}" type="pres">
      <dgm:prSet presAssocID="{A0B0EDDB-E90B-4A47-87DA-1645F7D17051}" presName="composite" presStyleCnt="0"/>
      <dgm:spPr/>
    </dgm:pt>
    <dgm:pt modelId="{6B0FD540-4138-42C0-B762-C6F2A6D66239}" type="pres">
      <dgm:prSet presAssocID="{A0B0EDDB-E90B-4A47-87DA-1645F7D1705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1946C-8462-4D55-B050-CA7866F2A53B}" type="pres">
      <dgm:prSet presAssocID="{A0B0EDDB-E90B-4A47-87DA-1645F7D1705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C17C6B-1FF3-4D06-A860-0BA8912DFC9B}" srcId="{7AA7BB63-0662-46A9-8E5A-1EC226146D88}" destId="{11D994E0-7B6E-46D0-9B24-B9252FBDA116}" srcOrd="0" destOrd="0" parTransId="{370B89E3-254C-4E2A-BE0A-0F6FFA3A7F18}" sibTransId="{6698C604-37E4-48AC-9815-37C8B0EC5AB7}"/>
    <dgm:cxn modelId="{AD64957C-B784-487D-B5F1-B071653A9990}" srcId="{D3D9BC91-4CF2-47F6-9F42-6B5AF57C8742}" destId="{84ADDA3E-A0F5-47AF-A5B3-1E426CA89CD7}" srcOrd="0" destOrd="0" parTransId="{7049152A-A00C-49EE-ACF4-5D87F9BFD995}" sibTransId="{D67B8A2B-4FAB-4DED-B48D-6C5169304B57}"/>
    <dgm:cxn modelId="{D770D648-F6FB-43B6-808E-66045651524B}" type="presOf" srcId="{2C769291-6719-4224-A42E-0D0F10C96716}" destId="{B7D5F9EA-0E6C-4604-913E-6693A793CFEC}" srcOrd="0" destOrd="2" presId="urn:microsoft.com/office/officeart/2005/8/layout/chevron2"/>
    <dgm:cxn modelId="{CEC81525-CA12-4EC0-A05D-7A77114A714C}" type="presOf" srcId="{69C194D9-4C22-436C-8194-B744948CB4D1}" destId="{9B91946C-8462-4D55-B050-CA7866F2A53B}" srcOrd="0" destOrd="0" presId="urn:microsoft.com/office/officeart/2005/8/layout/chevron2"/>
    <dgm:cxn modelId="{3C3EADF1-DDD8-4878-A870-3736BA77973E}" type="presOf" srcId="{D3D9BC91-4CF2-47F6-9F42-6B5AF57C8742}" destId="{F1C83446-42D8-4E01-A421-E29DF68458E4}" srcOrd="0" destOrd="0" presId="urn:microsoft.com/office/officeart/2005/8/layout/chevron2"/>
    <dgm:cxn modelId="{C67C0926-F58A-4561-9BB7-754CD721A03C}" srcId="{7AA7BB63-0662-46A9-8E5A-1EC226146D88}" destId="{2C769291-6719-4224-A42E-0D0F10C96716}" srcOrd="2" destOrd="0" parTransId="{7744B3D8-97AC-4616-BCC7-DE675D8BF5EC}" sibTransId="{51A3B793-422D-42AC-A56F-3D4180732FD7}"/>
    <dgm:cxn modelId="{1571B685-ABCB-43DF-837D-E36F27963920}" type="presOf" srcId="{FB7BEEA0-D311-4492-ADAC-584979C537CE}" destId="{FAD4C7AA-3ACE-439E-AAC2-7289018DBFF0}" srcOrd="0" destOrd="1" presId="urn:microsoft.com/office/officeart/2005/8/layout/chevron2"/>
    <dgm:cxn modelId="{48D6A6C4-2ADD-4D89-81E1-AD6EFC4F134B}" type="presOf" srcId="{A0B0EDDB-E90B-4A47-87DA-1645F7D17051}" destId="{6B0FD540-4138-42C0-B762-C6F2A6D66239}" srcOrd="0" destOrd="0" presId="urn:microsoft.com/office/officeart/2005/8/layout/chevron2"/>
    <dgm:cxn modelId="{832E79DA-32C9-4BF6-9E2D-27D4CD5D7A63}" srcId="{A0B0EDDB-E90B-4A47-87DA-1645F7D17051}" destId="{69C194D9-4C22-436C-8194-B744948CB4D1}" srcOrd="0" destOrd="0" parTransId="{DD678FE4-DE52-4AE9-BA1D-BFFCDDAD6052}" sibTransId="{C9A94890-7110-467B-9754-64C8A381F765}"/>
    <dgm:cxn modelId="{13B3BDDA-FA9D-4EFB-8486-6FC30118EA17}" type="presOf" srcId="{21A9E524-BFE6-4FC1-BA67-49113CFEAD07}" destId="{FAD4C7AA-3ACE-439E-AAC2-7289018DBFF0}" srcOrd="0" destOrd="2" presId="urn:microsoft.com/office/officeart/2005/8/layout/chevron2"/>
    <dgm:cxn modelId="{69888A1E-F48F-4BC3-9FF0-76A357FD8AEE}" type="presOf" srcId="{6FE3A7EE-04BD-4101-BF85-1E6D22706376}" destId="{028B1351-A89F-485D-9DB3-6F58B2D8E3D0}" srcOrd="0" destOrd="0" presId="urn:microsoft.com/office/officeart/2005/8/layout/chevron2"/>
    <dgm:cxn modelId="{A10117E8-E926-4460-AE22-6D52A1093D15}" srcId="{6FE3A7EE-04BD-4101-BF85-1E6D22706376}" destId="{D3D9BC91-4CF2-47F6-9F42-6B5AF57C8742}" srcOrd="1" destOrd="0" parTransId="{FF0823A9-CD18-4CE4-81BD-C4B73B9B64D9}" sibTransId="{46ECE84B-AD2E-4A00-A958-BF4D15BE65E0}"/>
    <dgm:cxn modelId="{4C5483D6-4F01-4D5C-9354-AC6FFD163239}" type="presOf" srcId="{7AA7BB63-0662-46A9-8E5A-1EC226146D88}" destId="{E988FD39-E763-4B0C-A00E-B3DE45954402}" srcOrd="0" destOrd="0" presId="urn:microsoft.com/office/officeart/2005/8/layout/chevron2"/>
    <dgm:cxn modelId="{32E5F428-6C4F-45F4-8FD4-1753AED2FC94}" srcId="{6FE3A7EE-04BD-4101-BF85-1E6D22706376}" destId="{A0B0EDDB-E90B-4A47-87DA-1645F7D17051}" srcOrd="2" destOrd="0" parTransId="{635727F1-9DCF-4D1B-A7CE-DD61570ABA23}" sibTransId="{0E992805-778C-4CDE-B12C-1A853713B94F}"/>
    <dgm:cxn modelId="{10741E89-203E-4D88-8563-5D1ADA21C7F3}" type="presOf" srcId="{11D994E0-7B6E-46D0-9B24-B9252FBDA116}" destId="{B7D5F9EA-0E6C-4604-913E-6693A793CFEC}" srcOrd="0" destOrd="0" presId="urn:microsoft.com/office/officeart/2005/8/layout/chevron2"/>
    <dgm:cxn modelId="{29272610-A1F1-4DA2-A570-81A79FA7EB9A}" type="presOf" srcId="{84ADDA3E-A0F5-47AF-A5B3-1E426CA89CD7}" destId="{FAD4C7AA-3ACE-439E-AAC2-7289018DBFF0}" srcOrd="0" destOrd="0" presId="urn:microsoft.com/office/officeart/2005/8/layout/chevron2"/>
    <dgm:cxn modelId="{56F93C0C-FD36-4B9A-8FC5-75A11C71C0D5}" srcId="{D3D9BC91-4CF2-47F6-9F42-6B5AF57C8742}" destId="{FB7BEEA0-D311-4492-ADAC-584979C537CE}" srcOrd="1" destOrd="0" parTransId="{B13A0A14-927A-4D6C-BB64-FE5643757383}" sibTransId="{C58A84D2-8F1B-422E-8DF8-F79A46CA7B43}"/>
    <dgm:cxn modelId="{FF5F7BD9-9DC7-47F9-9DB4-8F03644C15D0}" srcId="{6FE3A7EE-04BD-4101-BF85-1E6D22706376}" destId="{7AA7BB63-0662-46A9-8E5A-1EC226146D88}" srcOrd="0" destOrd="0" parTransId="{8842A683-793A-45E5-862C-DBBBF4152574}" sibTransId="{411DF03B-713E-4EE9-B20E-D1E5BBC9ACEE}"/>
    <dgm:cxn modelId="{3CDEB7FB-9E82-4ED2-AACF-9D2015846CE5}" type="presOf" srcId="{043A5713-07B5-4F25-993C-4721BEC7EE91}" destId="{B7D5F9EA-0E6C-4604-913E-6693A793CFEC}" srcOrd="0" destOrd="1" presId="urn:microsoft.com/office/officeart/2005/8/layout/chevron2"/>
    <dgm:cxn modelId="{CF22BAA6-2E3A-4156-8A27-DF026FDA5D6B}" srcId="{D3D9BC91-4CF2-47F6-9F42-6B5AF57C8742}" destId="{21A9E524-BFE6-4FC1-BA67-49113CFEAD07}" srcOrd="2" destOrd="0" parTransId="{8BDD7FCD-7C78-44D3-A795-5AF35CA2BDCC}" sibTransId="{C1B5DF84-C8DF-4911-BD37-38256000369C}"/>
    <dgm:cxn modelId="{9C83370E-FE09-4FD0-A519-E23AEC79C6DE}" srcId="{7AA7BB63-0662-46A9-8E5A-1EC226146D88}" destId="{043A5713-07B5-4F25-993C-4721BEC7EE91}" srcOrd="1" destOrd="0" parTransId="{583E65F9-0D51-4871-8F5E-2C267EA74468}" sibTransId="{FBA42234-B7C5-483D-96CE-AA7BB6B33DD4}"/>
    <dgm:cxn modelId="{2E429D57-223D-46FF-A438-573D320E3568}" type="presParOf" srcId="{028B1351-A89F-485D-9DB3-6F58B2D8E3D0}" destId="{237FE9F4-0BB5-46BD-8D6B-D9DA477BA2A1}" srcOrd="0" destOrd="0" presId="urn:microsoft.com/office/officeart/2005/8/layout/chevron2"/>
    <dgm:cxn modelId="{C74CBA3F-BC5A-4BE9-8D67-7C66FBA474C0}" type="presParOf" srcId="{237FE9F4-0BB5-46BD-8D6B-D9DA477BA2A1}" destId="{E988FD39-E763-4B0C-A00E-B3DE45954402}" srcOrd="0" destOrd="0" presId="urn:microsoft.com/office/officeart/2005/8/layout/chevron2"/>
    <dgm:cxn modelId="{8CD06BCC-0B94-482D-9161-5DA91A0D8D3C}" type="presParOf" srcId="{237FE9F4-0BB5-46BD-8D6B-D9DA477BA2A1}" destId="{B7D5F9EA-0E6C-4604-913E-6693A793CFEC}" srcOrd="1" destOrd="0" presId="urn:microsoft.com/office/officeart/2005/8/layout/chevron2"/>
    <dgm:cxn modelId="{D544D153-A5DA-4BB8-8B61-077CBDC33519}" type="presParOf" srcId="{028B1351-A89F-485D-9DB3-6F58B2D8E3D0}" destId="{21862B3C-343D-47E9-839E-2BD7BAC097CF}" srcOrd="1" destOrd="0" presId="urn:microsoft.com/office/officeart/2005/8/layout/chevron2"/>
    <dgm:cxn modelId="{A44A2D35-3E12-4A85-AE8A-6AED3F93634F}" type="presParOf" srcId="{028B1351-A89F-485D-9DB3-6F58B2D8E3D0}" destId="{2C0E939D-E726-4D49-8313-144DE9D10919}" srcOrd="2" destOrd="0" presId="urn:microsoft.com/office/officeart/2005/8/layout/chevron2"/>
    <dgm:cxn modelId="{5DC17401-DA70-473D-8E77-645A0B1862EC}" type="presParOf" srcId="{2C0E939D-E726-4D49-8313-144DE9D10919}" destId="{F1C83446-42D8-4E01-A421-E29DF68458E4}" srcOrd="0" destOrd="0" presId="urn:microsoft.com/office/officeart/2005/8/layout/chevron2"/>
    <dgm:cxn modelId="{A2CE719B-2247-4944-B637-76BDDB520ADD}" type="presParOf" srcId="{2C0E939D-E726-4D49-8313-144DE9D10919}" destId="{FAD4C7AA-3ACE-439E-AAC2-7289018DBFF0}" srcOrd="1" destOrd="0" presId="urn:microsoft.com/office/officeart/2005/8/layout/chevron2"/>
    <dgm:cxn modelId="{5A642D86-336A-4BD9-80ED-E0348F81E587}" type="presParOf" srcId="{028B1351-A89F-485D-9DB3-6F58B2D8E3D0}" destId="{1179C6F1-A63F-462E-9B11-893254A5FBC9}" srcOrd="3" destOrd="0" presId="urn:microsoft.com/office/officeart/2005/8/layout/chevron2"/>
    <dgm:cxn modelId="{C265F530-C0EB-47EF-ADC1-010E414DAD33}" type="presParOf" srcId="{028B1351-A89F-485D-9DB3-6F58B2D8E3D0}" destId="{9A6D2411-DD19-4758-8DCB-33D0E8CB5964}" srcOrd="4" destOrd="0" presId="urn:microsoft.com/office/officeart/2005/8/layout/chevron2"/>
    <dgm:cxn modelId="{F21DC446-A6F8-4539-8768-B474CAF3DD71}" type="presParOf" srcId="{9A6D2411-DD19-4758-8DCB-33D0E8CB5964}" destId="{6B0FD540-4138-42C0-B762-C6F2A6D66239}" srcOrd="0" destOrd="0" presId="urn:microsoft.com/office/officeart/2005/8/layout/chevron2"/>
    <dgm:cxn modelId="{83CC0E28-6E65-4732-9BA6-04F278105085}" type="presParOf" srcId="{9A6D2411-DD19-4758-8DCB-33D0E8CB5964}" destId="{9B91946C-8462-4D55-B050-CA7866F2A5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8FD39-E763-4B0C-A00E-B3DE45954402}">
      <dsp:nvSpPr>
        <dsp:cNvPr id="0" name=""/>
        <dsp:cNvSpPr/>
      </dsp:nvSpPr>
      <dsp:spPr>
        <a:xfrm rot="5400000">
          <a:off x="-154483" y="155532"/>
          <a:ext cx="1029890" cy="7209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100" kern="1200" dirty="0" smtClean="0"/>
            <a:t>SENZORI</a:t>
          </a:r>
          <a:endParaRPr lang="en-US" sz="1100" kern="1200" dirty="0"/>
        </a:p>
      </dsp:txBody>
      <dsp:txXfrm rot="-5400000">
        <a:off x="1" y="361511"/>
        <a:ext cx="720923" cy="308967"/>
      </dsp:txXfrm>
    </dsp:sp>
    <dsp:sp modelId="{B7D5F9EA-0E6C-4604-913E-6693A793CFEC}">
      <dsp:nvSpPr>
        <dsp:cNvPr id="0" name=""/>
        <dsp:cNvSpPr/>
      </dsp:nvSpPr>
      <dsp:spPr>
        <a:xfrm rot="5400000">
          <a:off x="2972580" y="-2196670"/>
          <a:ext cx="669429" cy="5183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Senzori promene gasa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Fluorescentni senzori (O</a:t>
          </a:r>
          <a:r>
            <a:rPr lang="sr-Latn-CS" sz="1200" kern="1200" baseline="-25000" dirty="0" smtClean="0"/>
            <a:t>2</a:t>
          </a:r>
          <a:r>
            <a:rPr lang="sr-Latn-CS" sz="1200" kern="1200" dirty="0" smtClean="0"/>
            <a:t>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Biosenzori</a:t>
          </a:r>
          <a:endParaRPr lang="en-US" sz="1200" kern="1200" dirty="0"/>
        </a:p>
      </dsp:txBody>
      <dsp:txXfrm rot="-5400000">
        <a:off x="715429" y="93160"/>
        <a:ext cx="5151053" cy="604071"/>
      </dsp:txXfrm>
    </dsp:sp>
    <dsp:sp modelId="{F1C83446-42D8-4E01-A421-E29DF68458E4}">
      <dsp:nvSpPr>
        <dsp:cNvPr id="0" name=""/>
        <dsp:cNvSpPr/>
      </dsp:nvSpPr>
      <dsp:spPr>
        <a:xfrm rot="5400000">
          <a:off x="-154483" y="979574"/>
          <a:ext cx="1029890" cy="72092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100" kern="1200" dirty="0" smtClean="0"/>
            <a:t>INDIKATORI</a:t>
          </a:r>
          <a:endParaRPr lang="en-US" sz="1100" kern="1200" dirty="0"/>
        </a:p>
      </dsp:txBody>
      <dsp:txXfrm rot="-5400000">
        <a:off x="1" y="1185553"/>
        <a:ext cx="720923" cy="308967"/>
      </dsp:txXfrm>
    </dsp:sp>
    <dsp:sp modelId="{FAD4C7AA-3ACE-439E-AAC2-7289018DBFF0}">
      <dsp:nvSpPr>
        <dsp:cNvPr id="0" name=""/>
        <dsp:cNvSpPr/>
      </dsp:nvSpPr>
      <dsp:spPr>
        <a:xfrm rot="5400000">
          <a:off x="2977245" y="-1465063"/>
          <a:ext cx="669429" cy="5183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smtClean="0"/>
            <a:t>Propustljivosti gasova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smtClean="0"/>
            <a:t>Svežine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smtClean="0"/>
            <a:t>Vremensko/temperaturni</a:t>
          </a:r>
          <a:endParaRPr lang="en-US" sz="1200" kern="1200" dirty="0"/>
        </a:p>
      </dsp:txBody>
      <dsp:txXfrm rot="-5400000">
        <a:off x="720094" y="824767"/>
        <a:ext cx="5151053" cy="604071"/>
      </dsp:txXfrm>
    </dsp:sp>
    <dsp:sp modelId="{6B0FD540-4138-42C0-B762-C6F2A6D66239}">
      <dsp:nvSpPr>
        <dsp:cNvPr id="0" name=""/>
        <dsp:cNvSpPr/>
      </dsp:nvSpPr>
      <dsp:spPr>
        <a:xfrm rot="5400000">
          <a:off x="-154483" y="1803615"/>
          <a:ext cx="1029890" cy="72092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100" kern="1200" dirty="0" smtClean="0"/>
            <a:t>RFID</a:t>
          </a:r>
          <a:endParaRPr lang="en-US" sz="1100" kern="1200" dirty="0"/>
        </a:p>
      </dsp:txBody>
      <dsp:txXfrm rot="-5400000">
        <a:off x="1" y="2009594"/>
        <a:ext cx="720923" cy="308967"/>
      </dsp:txXfrm>
    </dsp:sp>
    <dsp:sp modelId="{9B91946C-8462-4D55-B050-CA7866F2A53B}">
      <dsp:nvSpPr>
        <dsp:cNvPr id="0" name=""/>
        <dsp:cNvSpPr/>
      </dsp:nvSpPr>
      <dsp:spPr>
        <a:xfrm rot="5400000">
          <a:off x="2978075" y="-608019"/>
          <a:ext cx="669429" cy="5183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1200" kern="1200" dirty="0" smtClean="0"/>
            <a:t>Radiofrekventni identifikacioni kodovi</a:t>
          </a:r>
          <a:endParaRPr lang="en-US" sz="1200" kern="1200" dirty="0"/>
        </a:p>
      </dsp:txBody>
      <dsp:txXfrm rot="-5400000">
        <a:off x="720924" y="1681811"/>
        <a:ext cx="5151053" cy="604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310EA-D268-4093-A1E6-77D7554F028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612EC-4F48-4C7A-9217-739D55F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724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6FF2A-91FC-4849-A9F1-9E4537DEF43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D7BF7-9C62-4411-A2FF-64C6F9D6F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465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7BF7-9C62-4411-A2FF-64C6F9D6F2A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4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8D86-CC48-4FC1-AA1A-BB340075F582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06E-4CF2-4860-AE5C-A8B6FED3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2679-BFD3-4C5A-A8FF-A2939468FD7A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06E-4CF2-4860-AE5C-A8B6FED3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3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1A65-1487-4AA0-975A-3090FD701ADA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06E-4CF2-4860-AE5C-A8B6FED3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0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15D1-FBCD-46A9-8660-A444032BF1DC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06E-4CF2-4860-AE5C-A8B6FED3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4AC-C331-4AC0-82AC-3C6DAA93FCD4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06E-4CF2-4860-AE5C-A8B6FED3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2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75F-97CD-4462-9978-308FE3E6B939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06E-4CF2-4860-AE5C-A8B6FED3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CA35-6CB5-406F-BAB9-63BACC6992E6}" type="datetime1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06E-4CF2-4860-AE5C-A8B6FED3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7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8D19-0B3D-4224-A6FB-0388148E96E1}" type="datetime1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06E-4CF2-4860-AE5C-A8B6FED3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9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AC33-CA41-4FF2-8051-D31016985623}" type="datetime1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06E-4CF2-4860-AE5C-A8B6FED3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4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59D7-22A0-47EF-A815-5888D34A43B1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06E-4CF2-4860-AE5C-A8B6FED3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7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5055-32F3-4490-90F4-DBAADE50FD16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206E-4CF2-4860-AE5C-A8B6FED3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D6C8E-F879-40BB-92D6-D7D925BE4398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1206E-4CF2-4860-AE5C-A8B6FED3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3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emf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7126545" cy="184620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Aktivna i inteligentna ambalaža-stanje i perspektive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98103" y="3861048"/>
            <a:ext cx="6400800" cy="1752600"/>
          </a:xfrm>
        </p:spPr>
        <p:txBody>
          <a:bodyPr>
            <a:normAutofit/>
          </a:bodyPr>
          <a:lstStyle/>
          <a:p>
            <a:r>
              <a:rPr lang="sr-Latn-C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 Tanja Radusin</a:t>
            </a:r>
          </a:p>
          <a:p>
            <a:r>
              <a:rPr lang="sr-Latn-C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Univerzitet u Novom Sad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sr-Latn-C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Naučni institut za prehrambene tehnologije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517232"/>
            <a:ext cx="3491880" cy="776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34" y="58029"/>
            <a:ext cx="711596" cy="891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13" y="-6025"/>
            <a:ext cx="931540" cy="931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5449"/>
            <a:ext cx="1800200" cy="3542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" y="503995"/>
            <a:ext cx="1879510" cy="5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Antimikrobno pakovanje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9512" y="1340768"/>
            <a:ext cx="4968552" cy="115212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dirty="0" smtClean="0"/>
          </a:p>
          <a:p>
            <a:pPr algn="ctr"/>
            <a:r>
              <a:rPr lang="sr-Latn-CS" dirty="0" smtClean="0"/>
              <a:t>ORGANSKE </a:t>
            </a:r>
            <a:r>
              <a:rPr lang="sr-Latn-CS" dirty="0"/>
              <a:t>KISELINE (</a:t>
            </a:r>
            <a:r>
              <a:rPr lang="sr-Latn-CS" dirty="0" smtClean="0"/>
              <a:t>limunska</a:t>
            </a:r>
            <a:r>
              <a:rPr lang="sr-Latn-CS" dirty="0"/>
              <a:t>, AITC, sorbinska kiselina, kalijum sorbat)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007604" y="2213248"/>
            <a:ext cx="5256584" cy="11521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Esencijalna ulja (cimet, origano, ruzmarin, vanilin...)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907704" y="3100806"/>
            <a:ext cx="5256584" cy="11521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Enzimi (lizozim, lakrtoferin, nizin...)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843808" y="4209391"/>
            <a:ext cx="5256584" cy="115212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Polimeri (hitozan...)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707904" y="5361519"/>
            <a:ext cx="525658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Nanočestice </a:t>
            </a:r>
            <a:r>
              <a:rPr lang="sr-Latn-CS" sz="1600" dirty="0" smtClean="0"/>
              <a:t>(srebro, ZnO, TiO2, slojevite nanogline)</a:t>
            </a:r>
            <a:endParaRPr lang="en-US" sz="1600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10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INTELIGENTNO PAKOVANJE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1684784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2800" dirty="0" smtClean="0"/>
              <a:t>Inteligentno pakovanje predstavlja sistem koji prati stanje upakovane namirnice i daje informaciju o određenim parametrima kvaliteta tokom transporta i skladištenja</a:t>
            </a:r>
          </a:p>
          <a:p>
            <a:pPr algn="just"/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899592" y="3140968"/>
            <a:ext cx="7488832" cy="72008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EKSTENZIJA INFORMATIVNE FUNKCIJA PAKOVANJA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61846521"/>
              </p:ext>
            </p:extLst>
          </p:nvPr>
        </p:nvGraphicFramePr>
        <p:xfrm>
          <a:off x="1691680" y="3933056"/>
          <a:ext cx="5904656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11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26" y="116632"/>
            <a:ext cx="7308304" cy="1124744"/>
          </a:xfrm>
        </p:spPr>
        <p:txBody>
          <a:bodyPr/>
          <a:lstStyle/>
          <a:p>
            <a:r>
              <a:rPr lang="sr-Latn-C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INTELIGENTNO PAKOVANJE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" y="-1488"/>
            <a:ext cx="1822985" cy="1111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91" y="2924944"/>
            <a:ext cx="3657084" cy="2047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38" y="1523118"/>
            <a:ext cx="2323732" cy="1176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66482"/>
            <a:ext cx="2299271" cy="1287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44" y="5085184"/>
            <a:ext cx="3203077" cy="1127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84" y="4972911"/>
            <a:ext cx="3691880" cy="1561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31234"/>
            <a:ext cx="1524000" cy="1657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" y="1340768"/>
            <a:ext cx="2647950" cy="1733550"/>
          </a:xfrm>
          <a:prstGeom prst="rect">
            <a:avLst/>
          </a:prstGeom>
        </p:spPr>
      </p:pic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12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02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ZAKONSKA REGULATIVA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395536" y="1340768"/>
            <a:ext cx="2880320" cy="2232248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EC 1935/2004</a:t>
            </a:r>
          </a:p>
          <a:p>
            <a:pPr algn="ctr"/>
            <a:r>
              <a:rPr lang="sr-Latn-CS" dirty="0" smtClean="0"/>
              <a:t>VAŽI ZA SVE MATERIJALE U KONTAKTU SA HRANOM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275856" y="2276872"/>
            <a:ext cx="1296144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unched Tape 6"/>
          <p:cNvSpPr/>
          <p:nvPr/>
        </p:nvSpPr>
        <p:spPr>
          <a:xfrm>
            <a:off x="4587889" y="1052736"/>
            <a:ext cx="4320480" cy="2808312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AKTIVNO I INTELIGENTNO PAKOVANJE Reg. 450/2009</a:t>
            </a:r>
          </a:p>
          <a:p>
            <a:pPr algn="ctr"/>
            <a:r>
              <a:rPr lang="sr-Latn-CS" dirty="0" smtClean="0"/>
              <a:t>„Sve aktivne supstance moraju proću evaluaciju pod regulativom 450/2009 i isključivo supstance koje se nalaze na odobrenoj listi mogu se koristiti kao takve“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00506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C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Dali postoji formirana lista odobrenih supstanci????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C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Koje su to supstance???????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C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Koje telo odobrava???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C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 koji način??????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13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68144" y="6453336"/>
            <a:ext cx="2895600" cy="365125"/>
          </a:xfrm>
        </p:spPr>
        <p:txBody>
          <a:bodyPr/>
          <a:lstStyle/>
          <a:p>
            <a:pPr algn="r"/>
            <a:fld id="{E9F04AB9-EC73-45E5-A2B4-7827E079701F}" type="slidenum">
              <a:rPr lang="en-US" smtClean="0"/>
              <a:pPr algn="r"/>
              <a:t>14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BUDUĆNOST ???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Ambalaža će štititi hranu, pružaće sve potrebne informacije o proizvođaču i kvalitetu proizvoda u svakom trenutku od proizvođača do potrošača, odnosno do momenta upotrebe.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7040"/>
            <a:ext cx="4104456" cy="4104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71" y="2204864"/>
            <a:ext cx="4106350" cy="3259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868753" cy="5868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" y="476672"/>
            <a:ext cx="9127522" cy="5688632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15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Trenutna situacija...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4028" y="1700808"/>
            <a:ext cx="7492347" cy="43204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5400" dirty="0" smtClean="0"/>
              <a:t>ISTRAŽIVANJA</a:t>
            </a:r>
            <a:endParaRPr lang="en-US" sz="5400" dirty="0"/>
          </a:p>
        </p:txBody>
      </p:sp>
      <p:sp>
        <p:nvSpPr>
          <p:cNvPr id="9" name="Left Arrow 8"/>
          <p:cNvSpPr/>
          <p:nvPr/>
        </p:nvSpPr>
        <p:spPr>
          <a:xfrm>
            <a:off x="6084168" y="5229200"/>
            <a:ext cx="2392052" cy="115212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 smtClean="0"/>
              <a:t>PRAKTIČNA PRIMENA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16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Komercijalno dostupni aktivni sistemi...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04300"/>
              </p:ext>
            </p:extLst>
          </p:nvPr>
        </p:nvGraphicFramePr>
        <p:xfrm>
          <a:off x="467544" y="1628800"/>
          <a:ext cx="8136904" cy="4693497"/>
        </p:xfrm>
        <a:graphic>
          <a:graphicData uri="http://schemas.openxmlformats.org/drawingml/2006/table">
            <a:tbl>
              <a:tblPr/>
              <a:tblGrid>
                <a:gridCol w="2520280"/>
                <a:gridCol w="2271382"/>
                <a:gridCol w="1787315"/>
                <a:gridCol w="1557927"/>
              </a:tblGrid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Komercijalni</a:t>
                      </a:r>
                      <a:r>
                        <a:rPr lang="en-US" sz="1600" b="1" i="0" u="none" strike="noStrik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naziv</a:t>
                      </a:r>
                      <a:r>
                        <a:rPr lang="en-US" sz="1600" b="1" i="0" u="none" strike="noStrik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proizvoda</a:t>
                      </a:r>
                      <a:endParaRPr lang="en-US" sz="1600" b="1" i="0" u="none" strike="noStrike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b="1" i="0" u="none" strike="noStrik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proizvođač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spc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princip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tip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Ageless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Mitsubishi Gas Chemical Co. Ltd., Japan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 bazi gvožđa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Hvatači kiseonika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Freshilizer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Toppan Printing Co. Ltd., Japan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 bazi gvožđa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Hvatači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kiseonika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Freshmax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Freshpax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Fresh Pack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Multisorb Technologies, USA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 bazi gvožđa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Hvatači kiseonika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Oxyguard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Toyo Seikan Kaisha Ltd., Japan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 bazi gvožđa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Hvatači kiseonika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Zero2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 Science Australia, Australia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Fotosenzitivna boja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Hvatači kiseonika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Bioka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Bioka Ltd., Finland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Enzimski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Hvatači kiseonika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Dri-Loc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®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Sealed Air Corporation, USA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Absorbujuća podloga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Absorber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Tenderpac®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SEALPAC, Germany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 sa dualnim odeljcima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Absorber vlage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Biomaster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®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Addmaster Limited, USA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 bazi srebra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Antimikrobno pakovanje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Agion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®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Materials Technology Limited, USA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bazi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srebra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Antimikrobno pakovanje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SANICO®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Laboratories STANDA,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Antifungalna prevlaka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Antifungalno pakovanje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Neupalon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Sekisui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Jushi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Ltd., Japan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Aktivni ugalj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Hvatači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etilena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Peakfresh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Peakfresh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Products Ltd., Australia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Aktivna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glina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Hvatači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etilena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Evert-Fresh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Evert-Fresh Corporation, USA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Aktivni zeolit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Hvatači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etilena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08304" y="639323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b="1" i="1" dirty="0" smtClean="0"/>
              <a:t>Biji et.al. 2015</a:t>
            </a:r>
            <a:endParaRPr lang="en-US" sz="1400" b="1" i="1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17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16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1805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Komercijalno dostupni sistemi inteligentnog pakovanja...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160356"/>
              </p:ext>
            </p:extLst>
          </p:nvPr>
        </p:nvGraphicFramePr>
        <p:xfrm>
          <a:off x="1403648" y="1052736"/>
          <a:ext cx="6264696" cy="5500626"/>
        </p:xfrm>
        <a:graphic>
          <a:graphicData uri="http://schemas.openxmlformats.org/drawingml/2006/table">
            <a:tbl>
              <a:tblPr/>
              <a:tblGrid>
                <a:gridCol w="2244976"/>
                <a:gridCol w="2317785"/>
                <a:gridCol w="1701935"/>
              </a:tblGrid>
              <a:tr h="174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Komercijalni</a:t>
                      </a:r>
                      <a:r>
                        <a:rPr lang="en-US" sz="1200" b="1" i="0" u="none" strike="noStrik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naziv</a:t>
                      </a:r>
                      <a:r>
                        <a:rPr lang="en-US" sz="1200" b="1" i="0" u="none" strike="noStrik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1" i="0" u="none" strike="noStrike" cap="none" spc="0" dirty="0" err="1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proizvoda</a:t>
                      </a:r>
                      <a:endParaRPr lang="en-US" sz="1200" b="1" i="0" u="none" strike="noStrike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</a:endParaRP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200" b="1" i="0" u="none" strike="noStrik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proizvođač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libri"/>
                        </a:rPr>
                        <a:t>tip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O2 Sense TM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Freshpoint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Lab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integriteta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®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Insignia Technologies Ltd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integriteta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Ageless Eye®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Mitsubishi Gas Chemical Inc.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 integriteta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Freshtag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®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COX Technologies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 svežine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Sensorq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®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DSM NVAnd Food Quality Sensor International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 svežine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Timestrip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Complete®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Timestrip UK Ltd.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Vreme/temperatura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Timestrip®PLUS Duo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Timestrip UK Ltd.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 temperature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Monitormark</a:t>
                      </a:r>
                      <a:r>
                        <a:rPr lang="en-US" sz="12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3MTM, Minnesota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 vreme/temperatura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Fresh-Check®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Temptime Corp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 vreme/temperatura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Onvu</a:t>
                      </a:r>
                      <a:r>
                        <a:rPr lang="en-US" sz="12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Ciba Specialty Chemicals And Freshpoint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 vreme/temperatura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Checkpoint®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Vitsab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 vreme/temperatura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Cook-Chex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Pymah Corp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 vreme/temperatura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Colour-Therm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Colour Therm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 vreme/temperatura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Thermax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Thermographic Measurements Ltd.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 vreme/temperatura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Timestrip®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Timestrip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Ltd.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 integriteta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Novas®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Insignia Technologies Ltd.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indikator integriteta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Easy2log®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CAEN RFID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RFID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Intelligent Box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RFID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CS8304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Convergence Systems Ltd.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RFID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Temptrip</a:t>
                      </a:r>
                    </a:p>
                  </a:txBody>
                  <a:tcPr marL="9386" marR="9386" marT="9386" marB="0" anchor="b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Temptrip LLC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RFID</a:t>
                      </a:r>
                    </a:p>
                  </a:txBody>
                  <a:tcPr marL="9386" marR="9386" marT="9386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16216" y="65903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100" b="1" i="1" dirty="0" smtClean="0"/>
              <a:t>Biji et.al. 2015</a:t>
            </a:r>
            <a:endParaRPr lang="en-US" sz="1100" b="1" i="1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18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PERSPEKTIVA...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05949" y="1628800"/>
            <a:ext cx="3384376" cy="158928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800" dirty="0"/>
              <a:t>Razvoj održivih sistema</a:t>
            </a:r>
          </a:p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21102605">
            <a:off x="2521674" y="1809130"/>
            <a:ext cx="3600400" cy="2232248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dirty="0"/>
              <a:t>Korišćenje aktivnih supstanci iz prirodnih resursa</a:t>
            </a:r>
          </a:p>
          <a:p>
            <a:pPr algn="ctr"/>
            <a:endParaRPr lang="en-US" dirty="0"/>
          </a:p>
        </p:txBody>
      </p:sp>
      <p:sp>
        <p:nvSpPr>
          <p:cNvPr id="9" name="Regular Pentagon 8"/>
          <p:cNvSpPr/>
          <p:nvPr/>
        </p:nvSpPr>
        <p:spPr>
          <a:xfrm>
            <a:off x="5220072" y="2276872"/>
            <a:ext cx="3672408" cy="3021783"/>
          </a:xfrm>
          <a:prstGeom prst="pen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Korišćenje</a:t>
            </a:r>
            <a:r>
              <a:rPr lang="en-US" dirty="0"/>
              <a:t> </a:t>
            </a:r>
            <a:r>
              <a:rPr lang="en-US" dirty="0" err="1"/>
              <a:t>sporednih</a:t>
            </a:r>
            <a:r>
              <a:rPr lang="en-US" dirty="0"/>
              <a:t> </a:t>
            </a:r>
            <a:r>
              <a:rPr lang="en-US" dirty="0" err="1"/>
              <a:t>produkata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prehrambene</a:t>
            </a:r>
            <a:r>
              <a:rPr lang="en-US" dirty="0"/>
              <a:t> </a:t>
            </a:r>
            <a:r>
              <a:rPr lang="en-US" dirty="0" err="1"/>
              <a:t>industrije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polazne</a:t>
            </a:r>
            <a:r>
              <a:rPr lang="en-US" dirty="0"/>
              <a:t> </a:t>
            </a:r>
            <a:r>
              <a:rPr lang="en-US" dirty="0" err="1"/>
              <a:t>komponente</a:t>
            </a:r>
            <a:endParaRPr lang="en-US" dirty="0"/>
          </a:p>
        </p:txBody>
      </p:sp>
      <p:sp>
        <p:nvSpPr>
          <p:cNvPr id="12" name="Flowchart: Punched Tape 11"/>
          <p:cNvSpPr/>
          <p:nvPr/>
        </p:nvSpPr>
        <p:spPr>
          <a:xfrm>
            <a:off x="176131" y="980728"/>
            <a:ext cx="8967869" cy="5112568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Latn-C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BIO-EKONOMIJA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19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0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76552" y="142551"/>
            <a:ext cx="8229600" cy="89677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alt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Bio-ekonomija</a:t>
            </a:r>
            <a:endParaRPr lang="en-US" alt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38654" y="1134793"/>
            <a:ext cx="8331200" cy="11546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CS" altLang="en-US" sz="1400" dirty="0" smtClean="0"/>
              <a:t>BIO-EKONOMIJA predstavlja odgovor na ključne izazove po pitanju zaštite životne sredine sa kojima se svet suočava danas. Koncept bio-ekonomije podrazumeva globalni trend smanjenja zavisnosti od prirodnih izvora, transformaciju proizvodnje, promociju održivog razvoja i obnovljivih izvora  kao i njihovu konverziju u hranu, hranu za životinje, vlakna, bio proizvode i bio-energiju kroz industrijski rast i smanjenje nezaposlenosti!</a:t>
            </a:r>
            <a:endParaRPr lang="en-US" altLang="en-US" sz="1400" dirty="0"/>
          </a:p>
          <a:p>
            <a:pPr marL="0" indent="0">
              <a:buNone/>
            </a:pPr>
            <a:endParaRPr lang="sr-Latn-CS" altLang="en-US" sz="1400" dirty="0">
              <a:solidFill>
                <a:srgbClr val="177925"/>
              </a:solidFill>
            </a:endParaRPr>
          </a:p>
          <a:p>
            <a:pPr marL="0" indent="0"/>
            <a:endParaRPr lang="sr-Latn-CS" altLang="en-US" dirty="0" smtClean="0">
              <a:solidFill>
                <a:srgbClr val="177925"/>
              </a:solidFill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177925"/>
              </a:solidFill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41" y="0"/>
            <a:ext cx="1281692" cy="118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6891"/>
            <a:ext cx="1603022" cy="12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90" y="5281004"/>
            <a:ext cx="1084943" cy="119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31" y="4985181"/>
            <a:ext cx="1522790" cy="163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6" y="2470021"/>
            <a:ext cx="1390952" cy="118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67" y="2470020"/>
            <a:ext cx="4709886" cy="268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2470021"/>
            <a:ext cx="1628019" cy="121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9" y="3933113"/>
            <a:ext cx="3210076" cy="264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9F04AB9-EC73-45E5-A2B4-7827E079701F}" type="slidenum">
              <a:rPr lang="en-US" smtClean="0"/>
              <a:t>2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80584" y="243633"/>
            <a:ext cx="8229600" cy="887704"/>
          </a:xfrm>
        </p:spPr>
        <p:txBody>
          <a:bodyPr/>
          <a:lstStyle/>
          <a:p>
            <a:r>
              <a:rPr lang="sr-Latn-CS" sz="1600" dirty="0" smtClean="0">
                <a:solidFill>
                  <a:srgbClr val="177925"/>
                </a:solidFill>
              </a:rPr>
              <a:t>RAZVOJ NOVIH BIO-NANOKOMPOZITA ZA PAKOVANJE HRANE</a:t>
            </a:r>
            <a:endParaRPr lang="en-US" sz="1600" dirty="0">
              <a:solidFill>
                <a:srgbClr val="177925"/>
              </a:solidFill>
            </a:endParaRPr>
          </a:p>
        </p:txBody>
      </p:sp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4595384" y="1411256"/>
            <a:ext cx="3842254" cy="2165479"/>
            <a:chOff x="17979389" y="5185614"/>
            <a:chExt cx="15129511" cy="7958886"/>
          </a:xfrm>
        </p:grpSpPr>
        <p:pic>
          <p:nvPicPr>
            <p:cNvPr id="10262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9389" y="5185614"/>
              <a:ext cx="15129511" cy="795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25"/>
            <a:stretch>
              <a:fillRect/>
            </a:stretch>
          </p:blipFill>
          <p:spPr bwMode="auto">
            <a:xfrm>
              <a:off x="19583400" y="6956824"/>
              <a:ext cx="2914650" cy="3797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23260" r="9708"/>
          <a:stretch>
            <a:fillRect/>
          </a:stretch>
        </p:blipFill>
        <p:spPr bwMode="auto">
          <a:xfrm>
            <a:off x="1673981" y="1892905"/>
            <a:ext cx="1441752" cy="138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553962" y="1597868"/>
            <a:ext cx="1342571" cy="23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02" tIns="11951" rIns="23902" bIns="1195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1400"/>
              <a:t>Hloroform+SiO</a:t>
            </a:r>
            <a:r>
              <a:rPr lang="sr-Latn-CS" sz="1400" baseline="-25000"/>
              <a:t>2</a:t>
            </a:r>
            <a:endParaRPr lang="en-US" baseline="-25000"/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3912406" y="2038912"/>
            <a:ext cx="826105" cy="23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02" tIns="11951" rIns="23902" bIns="1195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1400"/>
              <a:t>+PLA</a:t>
            </a:r>
            <a:endParaRPr lang="en-US" sz="140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38273" y="2173255"/>
            <a:ext cx="3801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1240569" y="3508483"/>
            <a:ext cx="2387600" cy="17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02" tIns="11951" rIns="23902" bIns="1195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sr-Latn-CS" sz="1000"/>
              <a:t>Disperzija nanočestica SiO</a:t>
            </a:r>
            <a:r>
              <a:rPr lang="sr-Latn-CS" sz="1000" baseline="-25000"/>
              <a:t>2 </a:t>
            </a:r>
            <a:r>
              <a:rPr lang="sr-Latn-CS" sz="1000"/>
              <a:t>u hloroformu</a:t>
            </a:r>
          </a:p>
        </p:txBody>
      </p: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3437870" y="2486868"/>
            <a:ext cx="1425222" cy="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02" tIns="11951" rIns="23902" bIns="11951">
            <a:spAutoFit/>
          </a:bodyPr>
          <a:lstStyle/>
          <a:p>
            <a:r>
              <a:rPr lang="en-US" sz="1000"/>
              <a:t>Rastvaranje PLA u pripremljenoj disperziji</a:t>
            </a:r>
          </a:p>
        </p:txBody>
      </p:sp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7060797" y="1303262"/>
            <a:ext cx="1089378" cy="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02" tIns="11951" rIns="23902" bIns="11951">
            <a:spAutoFit/>
          </a:bodyPr>
          <a:lstStyle/>
          <a:p>
            <a:r>
              <a:rPr lang="sr-Latn-CS" sz="1000"/>
              <a:t>Formiranje filmova nanokompozita</a:t>
            </a:r>
          </a:p>
        </p:txBody>
      </p:sp>
      <p:sp>
        <p:nvSpPr>
          <p:cNvPr id="10251" name="TextBox 18"/>
          <p:cNvSpPr txBox="1">
            <a:spLocks noChangeArrowheads="1"/>
          </p:cNvSpPr>
          <p:nvPr/>
        </p:nvSpPr>
        <p:spPr bwMode="auto">
          <a:xfrm>
            <a:off x="553962" y="1303262"/>
            <a:ext cx="1120019" cy="2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02" tIns="11951" rIns="23902" bIns="1195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1200" b="1">
                <a:solidFill>
                  <a:srgbClr val="177925"/>
                </a:solidFill>
              </a:rPr>
              <a:t>RASTVOR</a:t>
            </a:r>
            <a:endParaRPr lang="en-US" sz="1200" b="1">
              <a:solidFill>
                <a:srgbClr val="177925"/>
              </a:solidFill>
            </a:endParaRPr>
          </a:p>
        </p:txBody>
      </p:sp>
      <p:sp>
        <p:nvSpPr>
          <p:cNvPr id="10252" name="TextBox 22"/>
          <p:cNvSpPr txBox="1">
            <a:spLocks noChangeArrowheads="1"/>
          </p:cNvSpPr>
          <p:nvPr/>
        </p:nvSpPr>
        <p:spPr bwMode="auto">
          <a:xfrm>
            <a:off x="582991" y="3701143"/>
            <a:ext cx="1120019" cy="2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02" tIns="11951" rIns="23902" bIns="1195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1200" b="1">
                <a:solidFill>
                  <a:srgbClr val="177925"/>
                </a:solidFill>
              </a:rPr>
              <a:t>RASTOP</a:t>
            </a:r>
            <a:endParaRPr lang="en-US" sz="1200" b="1">
              <a:solidFill>
                <a:srgbClr val="177925"/>
              </a:solidFill>
            </a:endParaRPr>
          </a:p>
        </p:txBody>
      </p:sp>
      <p:pic>
        <p:nvPicPr>
          <p:cNvPr id="10253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" y="4310224"/>
            <a:ext cx="2213429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02" y="4310225"/>
            <a:ext cx="2046917" cy="194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Box 21"/>
          <p:cNvSpPr txBox="1">
            <a:spLocks noChangeArrowheads="1"/>
          </p:cNvSpPr>
          <p:nvPr/>
        </p:nvSpPr>
        <p:spPr bwMode="auto">
          <a:xfrm>
            <a:off x="582990" y="6324082"/>
            <a:ext cx="2426305" cy="27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02" tIns="11951" rIns="23902" bIns="1195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r-Latn-CS" sz="800" b="1">
                <a:solidFill>
                  <a:srgbClr val="177925"/>
                </a:solidFill>
              </a:rPr>
              <a:t>PRIPREMA MASTERBAČA NA DVOPUŽNOM EKSTRUDERU</a:t>
            </a:r>
            <a:endParaRPr lang="en-US" sz="800" b="1">
              <a:solidFill>
                <a:srgbClr val="177925"/>
              </a:solidFill>
            </a:endParaRPr>
          </a:p>
        </p:txBody>
      </p:sp>
      <p:sp>
        <p:nvSpPr>
          <p:cNvPr id="10256" name="TextBox 26"/>
          <p:cNvSpPr txBox="1">
            <a:spLocks noChangeArrowheads="1"/>
          </p:cNvSpPr>
          <p:nvPr/>
        </p:nvSpPr>
        <p:spPr bwMode="auto">
          <a:xfrm>
            <a:off x="3506006" y="6365551"/>
            <a:ext cx="2426305" cy="27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02" tIns="11951" rIns="23902" bIns="1195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r-Latn-CS" sz="800" b="1" dirty="0">
                <a:solidFill>
                  <a:srgbClr val="177925"/>
                </a:solidFill>
              </a:rPr>
              <a:t>PRIPREMA NANOKOMPOZITA NA JEDNOŠUŽNOM EKSTRUDERU</a:t>
            </a:r>
            <a:endParaRPr lang="en-US" sz="800" b="1" dirty="0">
              <a:solidFill>
                <a:srgbClr val="177925"/>
              </a:solidFill>
            </a:endParaRPr>
          </a:p>
        </p:txBody>
      </p:sp>
      <p:pic>
        <p:nvPicPr>
          <p:cNvPr id="10257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61" y="4089054"/>
            <a:ext cx="1487714" cy="212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Box 28"/>
          <p:cNvSpPr txBox="1">
            <a:spLocks noChangeArrowheads="1"/>
          </p:cNvSpPr>
          <p:nvPr/>
        </p:nvSpPr>
        <p:spPr bwMode="auto">
          <a:xfrm>
            <a:off x="6263721" y="6355184"/>
            <a:ext cx="2426305" cy="27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02" tIns="11951" rIns="23902" bIns="1195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r-Latn-CS" sz="800" b="1">
                <a:solidFill>
                  <a:srgbClr val="177925"/>
                </a:solidFill>
              </a:rPr>
              <a:t>IZVLAČENJE FILMOVA TEHNIKOM KALANDRIRANJA</a:t>
            </a:r>
            <a:endParaRPr lang="en-US" sz="800" b="1">
              <a:solidFill>
                <a:srgbClr val="177925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009295" y="5151707"/>
            <a:ext cx="618873" cy="0"/>
          </a:xfrm>
          <a:prstGeom prst="straightConnector1">
            <a:avLst/>
          </a:prstGeom>
          <a:ln>
            <a:solidFill>
              <a:srgbClr val="167926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897638" y="5171146"/>
            <a:ext cx="618873" cy="0"/>
          </a:xfrm>
          <a:prstGeom prst="straightConnector1">
            <a:avLst/>
          </a:prstGeom>
          <a:ln>
            <a:solidFill>
              <a:srgbClr val="167926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61" name="TextBox 32"/>
          <p:cNvSpPr txBox="1">
            <a:spLocks noChangeArrowheads="1"/>
          </p:cNvSpPr>
          <p:nvPr/>
        </p:nvSpPr>
        <p:spPr bwMode="auto">
          <a:xfrm>
            <a:off x="1076880" y="4088623"/>
            <a:ext cx="1639308" cy="39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02" tIns="11951" rIns="23902" bIns="1195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1200"/>
              <a:t>PLA (90%) +SiO</a:t>
            </a:r>
            <a:r>
              <a:rPr lang="sr-Latn-CS" sz="1200" baseline="-25000"/>
              <a:t>2 </a:t>
            </a:r>
            <a:r>
              <a:rPr lang="sr-Latn-CS" sz="1200"/>
              <a:t>(10%) </a:t>
            </a:r>
            <a:endParaRPr lang="en-US" sz="400"/>
          </a:p>
        </p:txBody>
      </p:sp>
      <p:sp>
        <p:nvSpPr>
          <p:cNvPr id="2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20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735"/>
            <a:ext cx="8229600" cy="513184"/>
          </a:xfrm>
        </p:spPr>
        <p:txBody>
          <a:bodyPr>
            <a:normAutofit fontScale="90000"/>
          </a:bodyPr>
          <a:lstStyle/>
          <a:p>
            <a:r>
              <a:rPr lang="sr-Latn-CS" sz="2100" b="1"/>
              <a:t/>
            </a:r>
            <a:br>
              <a:rPr lang="sr-Latn-CS" sz="2100" b="1"/>
            </a:br>
            <a:r>
              <a:rPr lang="sr-Latn-CS" sz="2100" b="1"/>
              <a:t>Karakterizacija dobijenih polimernih nanokompozitnih materijala</a:t>
            </a:r>
            <a:r>
              <a:rPr lang="en-US" sz="2100" b="1"/>
              <a:t/>
            </a:r>
            <a:br>
              <a:rPr lang="en-US" sz="2100" b="1"/>
            </a:br>
            <a:endParaRPr lang="en-US" sz="2100"/>
          </a:p>
        </p:txBody>
      </p:sp>
      <p:grpSp>
        <p:nvGrpSpPr>
          <p:cNvPr id="11267" name="Group 25"/>
          <p:cNvGrpSpPr>
            <a:grpSpLocks/>
          </p:cNvGrpSpPr>
          <p:nvPr/>
        </p:nvGrpSpPr>
        <p:grpSpPr bwMode="auto">
          <a:xfrm>
            <a:off x="593070" y="948612"/>
            <a:ext cx="2087235" cy="1454453"/>
            <a:chOff x="2335530" y="3486518"/>
            <a:chExt cx="8218170" cy="5344259"/>
          </a:xfrm>
        </p:grpSpPr>
        <p:pic>
          <p:nvPicPr>
            <p:cNvPr id="11311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530" y="3562054"/>
              <a:ext cx="8218170" cy="526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2" name="TextBox 4"/>
            <p:cNvSpPr txBox="1">
              <a:spLocks noChangeArrowheads="1"/>
            </p:cNvSpPr>
            <p:nvPr/>
          </p:nvSpPr>
          <p:spPr bwMode="auto">
            <a:xfrm>
              <a:off x="7619998" y="3486518"/>
              <a:ext cx="2933698" cy="130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700" dirty="0"/>
                <a:t>GPC</a:t>
              </a:r>
              <a:endParaRPr lang="en-US" sz="1700" dirty="0"/>
            </a:p>
          </p:txBody>
        </p:sp>
      </p:grpSp>
      <p:grpSp>
        <p:nvGrpSpPr>
          <p:cNvPr id="11268" name="Group 26"/>
          <p:cNvGrpSpPr>
            <a:grpSpLocks/>
          </p:cNvGrpSpPr>
          <p:nvPr/>
        </p:nvGrpSpPr>
        <p:grpSpPr bwMode="auto">
          <a:xfrm>
            <a:off x="3499959" y="969779"/>
            <a:ext cx="1880003" cy="1950789"/>
            <a:chOff x="13780538" y="3563280"/>
            <a:chExt cx="7403062" cy="7170394"/>
          </a:xfrm>
        </p:grpSpPr>
        <p:pic>
          <p:nvPicPr>
            <p:cNvPr id="11309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0538" y="3563280"/>
              <a:ext cx="7403062" cy="7170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0" name="TextBox 6"/>
            <p:cNvSpPr txBox="1">
              <a:spLocks noChangeArrowheads="1"/>
            </p:cNvSpPr>
            <p:nvPr/>
          </p:nvSpPr>
          <p:spPr bwMode="auto">
            <a:xfrm>
              <a:off x="14752090" y="5056181"/>
              <a:ext cx="4100581" cy="1300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700" dirty="0">
                  <a:solidFill>
                    <a:schemeClr val="bg1"/>
                  </a:solidFill>
                </a:rPr>
                <a:t>SEM</a:t>
              </a:r>
              <a:endParaRPr lang="en-US" sz="1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269" name="Group 27"/>
          <p:cNvGrpSpPr>
            <a:grpSpLocks/>
          </p:cNvGrpSpPr>
          <p:nvPr/>
        </p:nvGrpSpPr>
        <p:grpSpPr bwMode="auto">
          <a:xfrm>
            <a:off x="6178246" y="1250129"/>
            <a:ext cx="1901776" cy="1315357"/>
            <a:chOff x="24326846" y="4594514"/>
            <a:chExt cx="7489032" cy="4834223"/>
          </a:xfrm>
        </p:grpSpPr>
        <p:pic>
          <p:nvPicPr>
            <p:cNvPr id="1130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6500" y="4594514"/>
              <a:ext cx="6479378" cy="483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8" name="TextBox 8"/>
            <p:cNvSpPr txBox="1">
              <a:spLocks noChangeArrowheads="1"/>
            </p:cNvSpPr>
            <p:nvPr/>
          </p:nvSpPr>
          <p:spPr bwMode="auto">
            <a:xfrm>
              <a:off x="24326846" y="4594514"/>
              <a:ext cx="2822323" cy="124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600" dirty="0"/>
                <a:t>FTIR</a:t>
              </a:r>
              <a:endParaRPr lang="en-US" dirty="0"/>
            </a:p>
          </p:txBody>
        </p:sp>
      </p:grpSp>
      <p:grpSp>
        <p:nvGrpSpPr>
          <p:cNvPr id="11270" name="Group 28"/>
          <p:cNvGrpSpPr>
            <a:grpSpLocks/>
          </p:cNvGrpSpPr>
          <p:nvPr/>
        </p:nvGrpSpPr>
        <p:grpSpPr bwMode="auto">
          <a:xfrm>
            <a:off x="483809" y="2920568"/>
            <a:ext cx="1401033" cy="1394408"/>
            <a:chOff x="1904996" y="10733674"/>
            <a:chExt cx="5516884" cy="5124450"/>
          </a:xfrm>
        </p:grpSpPr>
        <p:pic>
          <p:nvPicPr>
            <p:cNvPr id="11305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430" y="10733674"/>
              <a:ext cx="5124450" cy="512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6" name="TextBox 10"/>
            <p:cNvSpPr txBox="1">
              <a:spLocks noChangeArrowheads="1"/>
            </p:cNvSpPr>
            <p:nvPr/>
          </p:nvSpPr>
          <p:spPr bwMode="auto">
            <a:xfrm>
              <a:off x="1904996" y="10733674"/>
              <a:ext cx="2954653" cy="130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700" dirty="0"/>
                <a:t>DSC</a:t>
              </a:r>
              <a:endParaRPr lang="en-US" sz="1700" dirty="0"/>
            </a:p>
          </p:txBody>
        </p:sp>
      </p:grpSp>
      <p:grpSp>
        <p:nvGrpSpPr>
          <p:cNvPr id="11271" name="Group 29"/>
          <p:cNvGrpSpPr>
            <a:grpSpLocks/>
          </p:cNvGrpSpPr>
          <p:nvPr/>
        </p:nvGrpSpPr>
        <p:grpSpPr bwMode="auto">
          <a:xfrm>
            <a:off x="2118279" y="2921000"/>
            <a:ext cx="1894518" cy="1521840"/>
            <a:chOff x="8340915" y="10733922"/>
            <a:chExt cx="7458923" cy="5594192"/>
          </a:xfrm>
        </p:grpSpPr>
        <p:pic>
          <p:nvPicPr>
            <p:cNvPr id="11303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0915" y="10733922"/>
              <a:ext cx="7458923" cy="5594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4" name="TextBox 12"/>
            <p:cNvSpPr txBox="1">
              <a:spLocks noChangeArrowheads="1"/>
            </p:cNvSpPr>
            <p:nvPr/>
          </p:nvSpPr>
          <p:spPr bwMode="auto">
            <a:xfrm>
              <a:off x="8686802" y="11287673"/>
              <a:ext cx="3383575" cy="124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600" dirty="0"/>
                <a:t>WAXD</a:t>
              </a:r>
              <a:endParaRPr lang="en-US" sz="1600" dirty="0"/>
            </a:p>
          </p:txBody>
        </p:sp>
      </p:grpSp>
      <p:grpSp>
        <p:nvGrpSpPr>
          <p:cNvPr id="11272" name="Group 30"/>
          <p:cNvGrpSpPr>
            <a:grpSpLocks/>
          </p:cNvGrpSpPr>
          <p:nvPr/>
        </p:nvGrpSpPr>
        <p:grpSpPr bwMode="auto">
          <a:xfrm>
            <a:off x="4212771" y="3071327"/>
            <a:ext cx="2022324" cy="1371514"/>
            <a:chOff x="16587787" y="11287671"/>
            <a:chExt cx="7963470" cy="5040443"/>
          </a:xfrm>
        </p:grpSpPr>
        <p:pic>
          <p:nvPicPr>
            <p:cNvPr id="11301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7787" y="11796712"/>
              <a:ext cx="7963470" cy="453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2" name="TextBox 14"/>
            <p:cNvSpPr txBox="1">
              <a:spLocks noChangeArrowheads="1"/>
            </p:cNvSpPr>
            <p:nvPr/>
          </p:nvSpPr>
          <p:spPr bwMode="auto">
            <a:xfrm>
              <a:off x="16847586" y="11287671"/>
              <a:ext cx="2572525" cy="124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600" dirty="0"/>
                <a:t>TGA</a:t>
              </a:r>
              <a:endParaRPr lang="en-US" sz="1600" dirty="0"/>
            </a:p>
          </p:txBody>
        </p:sp>
      </p:grpSp>
      <p:grpSp>
        <p:nvGrpSpPr>
          <p:cNvPr id="11273" name="Group 48127"/>
          <p:cNvGrpSpPr>
            <a:grpSpLocks/>
          </p:cNvGrpSpPr>
          <p:nvPr/>
        </p:nvGrpSpPr>
        <p:grpSpPr bwMode="auto">
          <a:xfrm>
            <a:off x="6230257" y="3041088"/>
            <a:ext cx="1214362" cy="1403480"/>
            <a:chOff x="24532207" y="11176585"/>
            <a:chExt cx="4781550" cy="5157875"/>
          </a:xfrm>
        </p:grpSpPr>
        <p:pic>
          <p:nvPicPr>
            <p:cNvPr id="11299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2207" y="11176585"/>
              <a:ext cx="4781550" cy="515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0" name="TextBox 16"/>
            <p:cNvSpPr txBox="1">
              <a:spLocks noChangeArrowheads="1"/>
            </p:cNvSpPr>
            <p:nvPr/>
          </p:nvSpPr>
          <p:spPr bwMode="auto">
            <a:xfrm>
              <a:off x="24532207" y="11254177"/>
              <a:ext cx="4201985" cy="124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600" dirty="0"/>
                <a:t>DMTA</a:t>
              </a:r>
              <a:endParaRPr lang="en-US" sz="1600" dirty="0"/>
            </a:p>
          </p:txBody>
        </p:sp>
      </p:grpSp>
      <p:grpSp>
        <p:nvGrpSpPr>
          <p:cNvPr id="11274" name="Group 48128"/>
          <p:cNvGrpSpPr>
            <a:grpSpLocks/>
          </p:cNvGrpSpPr>
          <p:nvPr/>
        </p:nvGrpSpPr>
        <p:grpSpPr bwMode="auto">
          <a:xfrm>
            <a:off x="7629676" y="2984068"/>
            <a:ext cx="1388533" cy="1256177"/>
            <a:chOff x="30041850" y="10966758"/>
            <a:chExt cx="5467350" cy="4616141"/>
          </a:xfrm>
        </p:grpSpPr>
        <p:pic>
          <p:nvPicPr>
            <p:cNvPr id="1129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0" y="11928148"/>
              <a:ext cx="5410200" cy="365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8" name="TextBox 18"/>
            <p:cNvSpPr txBox="1">
              <a:spLocks noChangeArrowheads="1"/>
            </p:cNvSpPr>
            <p:nvPr/>
          </p:nvSpPr>
          <p:spPr bwMode="auto">
            <a:xfrm>
              <a:off x="30041850" y="10966758"/>
              <a:ext cx="4121697" cy="1244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600" dirty="0"/>
                <a:t>DETA</a:t>
              </a:r>
              <a:endParaRPr lang="en-US" sz="1600" dirty="0"/>
            </a:p>
          </p:txBody>
        </p:sp>
      </p:grpSp>
      <p:grpSp>
        <p:nvGrpSpPr>
          <p:cNvPr id="11275" name="Group 48130"/>
          <p:cNvGrpSpPr>
            <a:grpSpLocks/>
          </p:cNvGrpSpPr>
          <p:nvPr/>
        </p:nvGrpSpPr>
        <p:grpSpPr bwMode="auto">
          <a:xfrm>
            <a:off x="432422" y="4775517"/>
            <a:ext cx="1338321" cy="1030198"/>
            <a:chOff x="1788900" y="17787937"/>
            <a:chExt cx="7964700" cy="4961660"/>
          </a:xfrm>
        </p:grpSpPr>
        <p:pic>
          <p:nvPicPr>
            <p:cNvPr id="11295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599" y="17787937"/>
              <a:ext cx="6858001" cy="496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6" name="TextBox 20"/>
            <p:cNvSpPr txBox="1">
              <a:spLocks noChangeArrowheads="1"/>
            </p:cNvSpPr>
            <p:nvPr/>
          </p:nvSpPr>
          <p:spPr bwMode="auto">
            <a:xfrm>
              <a:off x="1788900" y="18345611"/>
              <a:ext cx="3956411" cy="192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000" dirty="0"/>
                <a:t>INSTRON</a:t>
              </a:r>
              <a:endParaRPr lang="en-US" sz="1000" dirty="0"/>
            </a:p>
          </p:txBody>
        </p:sp>
      </p:grpSp>
      <p:grpSp>
        <p:nvGrpSpPr>
          <p:cNvPr id="11276" name="Group 48131"/>
          <p:cNvGrpSpPr>
            <a:grpSpLocks/>
          </p:cNvGrpSpPr>
          <p:nvPr/>
        </p:nvGrpSpPr>
        <p:grpSpPr bwMode="auto">
          <a:xfrm>
            <a:off x="3524956" y="4760772"/>
            <a:ext cx="915004" cy="1635017"/>
            <a:chOff x="21097875" y="18285471"/>
            <a:chExt cx="3602829" cy="6008922"/>
          </a:xfrm>
        </p:grpSpPr>
        <p:pic>
          <p:nvPicPr>
            <p:cNvPr id="11293" name="Picture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7875" y="19160685"/>
              <a:ext cx="3228975" cy="513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4" name="TextBox 23"/>
            <p:cNvSpPr txBox="1">
              <a:spLocks noChangeArrowheads="1"/>
            </p:cNvSpPr>
            <p:nvPr/>
          </p:nvSpPr>
          <p:spPr bwMode="auto">
            <a:xfrm>
              <a:off x="21097875" y="18285471"/>
              <a:ext cx="3602829" cy="904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000" dirty="0"/>
                <a:t>MINOLTA</a:t>
              </a:r>
              <a:endParaRPr lang="en-US" sz="1000" dirty="0"/>
            </a:p>
          </p:txBody>
        </p:sp>
      </p:grpSp>
      <p:sp>
        <p:nvSpPr>
          <p:cNvPr id="11277" name="TextBox 24"/>
          <p:cNvSpPr txBox="1">
            <a:spLocks noChangeArrowheads="1"/>
          </p:cNvSpPr>
          <p:nvPr/>
        </p:nvSpPr>
        <p:spPr bwMode="auto">
          <a:xfrm>
            <a:off x="2138842" y="4805698"/>
            <a:ext cx="1082927" cy="54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02" tIns="11951" rIns="23902" bIns="1195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1700" dirty="0"/>
              <a:t>Lyssy GPM-200 </a:t>
            </a:r>
            <a:endParaRPr lang="en-US" sz="1700" dirty="0"/>
          </a:p>
        </p:txBody>
      </p:sp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1984023" y="5654956"/>
            <a:ext cx="1300217" cy="2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902" tIns="11951" rIns="23902" bIns="11951">
            <a:spAutoFit/>
          </a:bodyPr>
          <a:lstStyle/>
          <a:p>
            <a:r>
              <a:rPr lang="sr-Latn-CS" sz="1700"/>
              <a:t>DS A25 KRÜSS</a:t>
            </a:r>
            <a:endParaRPr lang="en-US" sz="1700"/>
          </a:p>
        </p:txBody>
      </p:sp>
      <p:sp>
        <p:nvSpPr>
          <p:cNvPr id="48134" name="Right Arrow 48133"/>
          <p:cNvSpPr/>
          <p:nvPr/>
        </p:nvSpPr>
        <p:spPr>
          <a:xfrm>
            <a:off x="4539072" y="5142052"/>
            <a:ext cx="1639176" cy="515017"/>
          </a:xfrm>
          <a:prstGeom prst="rightArrow">
            <a:avLst/>
          </a:prstGeom>
          <a:ln>
            <a:solidFill>
              <a:srgbClr val="177925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3902" tIns="11951" rIns="23902" bIns="1195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r-Latn-CS" sz="900" b="1">
                <a:solidFill>
                  <a:srgbClr val="167926"/>
                </a:solidFill>
              </a:rPr>
              <a:t>ISPITIVANJE ODRŽIVOSTI</a:t>
            </a:r>
            <a:endParaRPr lang="en-US" sz="900" b="1">
              <a:solidFill>
                <a:srgbClr val="167926"/>
              </a:solidFill>
            </a:endParaRPr>
          </a:p>
        </p:txBody>
      </p:sp>
      <p:grpSp>
        <p:nvGrpSpPr>
          <p:cNvPr id="11282" name="Group 48135"/>
          <p:cNvGrpSpPr>
            <a:grpSpLocks/>
          </p:cNvGrpSpPr>
          <p:nvPr/>
        </p:nvGrpSpPr>
        <p:grpSpPr bwMode="auto">
          <a:xfrm>
            <a:off x="7629676" y="4527075"/>
            <a:ext cx="1299029" cy="977986"/>
            <a:chOff x="30041850" y="16637347"/>
            <a:chExt cx="5114426" cy="3593214"/>
          </a:xfrm>
        </p:grpSpPr>
        <p:pic>
          <p:nvPicPr>
            <p:cNvPr id="11291" name="Picture 37" descr="vakuum pakeric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4088" y="16725362"/>
              <a:ext cx="4122188" cy="3505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TextBox 48134"/>
            <p:cNvSpPr txBox="1">
              <a:spLocks noChangeArrowheads="1"/>
            </p:cNvSpPr>
            <p:nvPr/>
          </p:nvSpPr>
          <p:spPr bwMode="auto">
            <a:xfrm>
              <a:off x="30041850" y="16637347"/>
              <a:ext cx="2200772" cy="192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700"/>
                <a:t>VAKUUM PAKERICA</a:t>
              </a:r>
              <a:endParaRPr lang="en-US" sz="700"/>
            </a:p>
          </p:txBody>
        </p:sp>
      </p:grpSp>
      <p:pic>
        <p:nvPicPr>
          <p:cNvPr id="11283" name="Picture 4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08" y="5920187"/>
            <a:ext cx="1090184" cy="63802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84" name="Group 48137"/>
          <p:cNvGrpSpPr>
            <a:grpSpLocks/>
          </p:cNvGrpSpPr>
          <p:nvPr/>
        </p:nvGrpSpPr>
        <p:grpSpPr bwMode="auto">
          <a:xfrm>
            <a:off x="6431441" y="4601374"/>
            <a:ext cx="1013178" cy="1318813"/>
            <a:chOff x="25323301" y="16909472"/>
            <a:chExt cx="3990456" cy="4847006"/>
          </a:xfrm>
        </p:grpSpPr>
        <p:pic>
          <p:nvPicPr>
            <p:cNvPr id="11289" name="Picture 4813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5345" y="16909472"/>
              <a:ext cx="3218412" cy="4847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TextBox 43"/>
            <p:cNvSpPr txBox="1">
              <a:spLocks noChangeArrowheads="1"/>
            </p:cNvSpPr>
            <p:nvPr/>
          </p:nvSpPr>
          <p:spPr bwMode="auto">
            <a:xfrm>
              <a:off x="25323301" y="17346882"/>
              <a:ext cx="1544086" cy="90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1000"/>
                <a:t>pH</a:t>
              </a:r>
              <a:endParaRPr lang="en-US" sz="1000"/>
            </a:p>
          </p:txBody>
        </p:sp>
      </p:grpSp>
      <p:sp>
        <p:nvSpPr>
          <p:cNvPr id="11285" name="TextBox 44"/>
          <p:cNvSpPr txBox="1">
            <a:spLocks noChangeArrowheads="1"/>
          </p:cNvSpPr>
          <p:nvPr/>
        </p:nvSpPr>
        <p:spPr bwMode="auto">
          <a:xfrm>
            <a:off x="7668381" y="5717592"/>
            <a:ext cx="1325638" cy="16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902" tIns="11951" rIns="23902" bIns="1195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CS" sz="900"/>
              <a:t>SENZORSKA OCENA</a:t>
            </a:r>
            <a:endParaRPr lang="en-US" sz="900"/>
          </a:p>
        </p:txBody>
      </p:sp>
      <p:grpSp>
        <p:nvGrpSpPr>
          <p:cNvPr id="11286" name="Group 48139"/>
          <p:cNvGrpSpPr>
            <a:grpSpLocks/>
          </p:cNvGrpSpPr>
          <p:nvPr/>
        </p:nvGrpSpPr>
        <p:grpSpPr bwMode="auto">
          <a:xfrm>
            <a:off x="6627384" y="5956473"/>
            <a:ext cx="885371" cy="850986"/>
            <a:chOff x="26095345" y="21889999"/>
            <a:chExt cx="3485631" cy="3126876"/>
          </a:xfrm>
        </p:grpSpPr>
        <p:pic>
          <p:nvPicPr>
            <p:cNvPr id="11287" name="Picture 481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5526" y="22321300"/>
              <a:ext cx="1695450" cy="2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8" name="TextBox 50"/>
            <p:cNvSpPr txBox="1">
              <a:spLocks noChangeArrowheads="1"/>
            </p:cNvSpPr>
            <p:nvPr/>
          </p:nvSpPr>
          <p:spPr bwMode="auto">
            <a:xfrm>
              <a:off x="26095345" y="21889999"/>
              <a:ext cx="2617238" cy="79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r-Latn-CS" sz="800"/>
                <a:t>MINOLTA</a:t>
              </a:r>
              <a:endParaRPr lang="en-US" sz="1000"/>
            </a:p>
          </p:txBody>
        </p:sp>
      </p:grpSp>
      <p:sp>
        <p:nvSpPr>
          <p:cNvPr id="4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21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r-Latn-R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Pravac istraživanja...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sr-Latn-RS" sz="2400" b="1" dirty="0" smtClean="0">
                <a:ln/>
                <a:solidFill>
                  <a:schemeClr val="accent3"/>
                </a:solidFill>
              </a:rPr>
              <a:t>Elektrospining kao tehnika pripreme uzoraka kompozita na bazi PLA i prirodnih ekstrakata sa AM svojstvima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32500" r="9334" b="26833"/>
          <a:stretch/>
        </p:blipFill>
        <p:spPr>
          <a:xfrm>
            <a:off x="1938402" y="4653136"/>
            <a:ext cx="3789197" cy="1442562"/>
          </a:xfrm>
          <a:prstGeom prst="rect">
            <a:avLst/>
          </a:prstGeom>
        </p:spPr>
      </p:pic>
      <p:pic>
        <p:nvPicPr>
          <p:cNvPr id="5" name="Content Placeholder 10"/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4" t="6980" r="2367" b="-6980"/>
          <a:stretch/>
        </p:blipFill>
        <p:spPr>
          <a:xfrm>
            <a:off x="3838883" y="2780928"/>
            <a:ext cx="1463097" cy="1537029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99" y="2694621"/>
            <a:ext cx="2754855" cy="2218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4" y="2694621"/>
            <a:ext cx="1375248" cy="126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26" y="2780928"/>
            <a:ext cx="1038123" cy="1615896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22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05063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HVALA NA PAŽNJI!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12265"/>
            <a:ext cx="2342593" cy="7174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5373216"/>
            <a:ext cx="885698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sr-Latn-CS" sz="1200" b="1" dirty="0"/>
              <a:t>P</a:t>
            </a:r>
            <a:r>
              <a:rPr lang="sr-Latn-CS" sz="1200" b="1" dirty="0" smtClean="0"/>
              <a:t>rojektu </a:t>
            </a:r>
            <a:r>
              <a:rPr lang="sr-Latn-CS" sz="1200" b="1" dirty="0"/>
              <a:t>Ministarstva za nauku i tehnološki </a:t>
            </a:r>
            <a:r>
              <a:rPr lang="sr-Latn-CS" sz="1200" b="1" dirty="0" smtClean="0"/>
              <a:t>razvoj RS pod </a:t>
            </a:r>
            <a:r>
              <a:rPr lang="sr-Latn-CS" sz="1200" b="1" dirty="0"/>
              <a:t>nazivom „Razvoj i primena novih i tradicionalnih tehnologija u proizvodnji konkurentnih prehrambenih proizvoda sa dodatom vrednošću za domaće i svetsko tržište-III46001</a:t>
            </a:r>
            <a:endParaRPr lang="en-US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91" y="121770"/>
            <a:ext cx="4043097" cy="40430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747" y="5905926"/>
            <a:ext cx="191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COST FP1405</a:t>
            </a:r>
            <a:endParaRPr lang="en-US" b="1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23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2674640" cy="99412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CILJ...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80921" y="1866671"/>
            <a:ext cx="3844802" cy="3210584"/>
            <a:chOff x="2838534" y="1790379"/>
            <a:chExt cx="5805661" cy="4256282"/>
          </a:xfrm>
        </p:grpSpPr>
        <p:sp>
          <p:nvSpPr>
            <p:cNvPr id="7" name="Oval 6"/>
            <p:cNvSpPr/>
            <p:nvPr/>
          </p:nvSpPr>
          <p:spPr>
            <a:xfrm>
              <a:off x="4379662" y="2780928"/>
              <a:ext cx="3096344" cy="223224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393" y="3146125"/>
              <a:ext cx="2256883" cy="1501853"/>
            </a:xfrm>
            <a:prstGeom prst="ellipse">
              <a:avLst/>
            </a:prstGeom>
          </p:spPr>
        </p:pic>
        <p:sp>
          <p:nvSpPr>
            <p:cNvPr id="8" name="Down Arrow 7"/>
            <p:cNvSpPr/>
            <p:nvPr/>
          </p:nvSpPr>
          <p:spPr>
            <a:xfrm rot="19362161">
              <a:off x="4862988" y="2770320"/>
              <a:ext cx="157317" cy="5698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764" y="1790379"/>
              <a:ext cx="1019882" cy="8610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824" y="1790379"/>
              <a:ext cx="901063" cy="6848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3337742"/>
              <a:ext cx="903843" cy="11186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972" y="4772929"/>
              <a:ext cx="844540" cy="12737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5303576"/>
              <a:ext cx="988900" cy="7407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534" y="3420192"/>
              <a:ext cx="1373426" cy="858391"/>
            </a:xfrm>
            <a:prstGeom prst="rect">
              <a:avLst/>
            </a:prstGeom>
          </p:spPr>
        </p:pic>
        <p:sp>
          <p:nvSpPr>
            <p:cNvPr id="15" name="Down Arrow 14"/>
            <p:cNvSpPr/>
            <p:nvPr/>
          </p:nvSpPr>
          <p:spPr>
            <a:xfrm rot="16200000">
              <a:off x="4397504" y="3539094"/>
              <a:ext cx="184100" cy="5653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-Right Arrow 15"/>
            <p:cNvSpPr/>
            <p:nvPr/>
          </p:nvSpPr>
          <p:spPr>
            <a:xfrm rot="17799517">
              <a:off x="6348332" y="2756444"/>
              <a:ext cx="727677" cy="15926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-Right Arrow 16"/>
            <p:cNvSpPr/>
            <p:nvPr/>
          </p:nvSpPr>
          <p:spPr>
            <a:xfrm>
              <a:off x="7112167" y="3860321"/>
              <a:ext cx="727677" cy="15926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-Right Arrow 17"/>
            <p:cNvSpPr/>
            <p:nvPr/>
          </p:nvSpPr>
          <p:spPr>
            <a:xfrm rot="13551743">
              <a:off x="6582746" y="4693296"/>
              <a:ext cx="727677" cy="15926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 rot="12598742">
              <a:off x="5079093" y="4529814"/>
              <a:ext cx="243535" cy="7577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3412" y="1419391"/>
            <a:ext cx="136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/>
              <a:t>HRANA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 rot="1172377">
            <a:off x="2837186" y="1183745"/>
            <a:ext cx="63931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Latn-CS" sz="3200" b="1" cap="none" spc="0" dirty="0" smtClean="0">
                <a:ln/>
                <a:solidFill>
                  <a:schemeClr val="accent3"/>
                </a:solidFill>
                <a:effectLst/>
              </a:rPr>
              <a:t>KVALITET I BEZBEDNOST HRANE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635089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KONTROLA RASTA MO</a:t>
            </a:r>
          </a:p>
          <a:p>
            <a:endParaRPr lang="sr-Latn-C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sr-Latn-C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KONTROLA RESPIRACIJE</a:t>
            </a:r>
          </a:p>
          <a:p>
            <a:endParaRPr lang="sr-Latn-C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sr-Latn-C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SPREČAVANJE KONTAMINACIJE</a:t>
            </a:r>
            <a:endParaRPr lang="en-US" dirty="0"/>
          </a:p>
        </p:txBody>
      </p:sp>
      <p:sp>
        <p:nvSpPr>
          <p:cNvPr id="21" name="Curved Up Arrow 20"/>
          <p:cNvSpPr/>
          <p:nvPr/>
        </p:nvSpPr>
        <p:spPr>
          <a:xfrm rot="7523347">
            <a:off x="4439530" y="1752257"/>
            <a:ext cx="504056" cy="373158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rot="5400000">
            <a:off x="4842401" y="3633187"/>
            <a:ext cx="504056" cy="373158"/>
          </a:xfrm>
          <a:prstGeom prst="curvedUpArrow">
            <a:avLst>
              <a:gd name="adj1" fmla="val 13514"/>
              <a:gd name="adj2" fmla="val 50000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0" y="5517232"/>
            <a:ext cx="815999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sr-Latn-C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Ukoliko je cilj produženje održivosti namirnica, aktivna rešenja moraju se dizajnirati u pravcu redukcije glavnih uzročnika kvara kod namirnica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7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41" y="302906"/>
            <a:ext cx="1281692" cy="118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3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1" grpId="0" animBg="1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sz="4000" b="1" cap="all" dirty="0" smtClean="0">
                <a:ln/>
                <a:solidFill>
                  <a:srgbClr val="23538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Aktivno pakovanje</a:t>
            </a:r>
            <a:endParaRPr lang="en-US" sz="4000" b="1" cap="all" dirty="0">
              <a:ln/>
              <a:solidFill>
                <a:srgbClr val="23538D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42" y="1340768"/>
            <a:ext cx="8206206" cy="1872208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Aktivni materijali u sebi sadrže aktivne komponente koje se sa namerom odpuštaju iz materijala (ili absorbuju određene supstance iz hrane) u upakovani sadržaj radi produženja njegove održivosti, održavanja ili poboljšanja uslova pakovanja!      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60640"/>
            <a:ext cx="2016224" cy="1510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69159"/>
            <a:ext cx="2050514" cy="1510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30" y="4869159"/>
            <a:ext cx="1728192" cy="1485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16692"/>
            <a:ext cx="1728192" cy="147884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718118" y="3212976"/>
            <a:ext cx="8030346" cy="6179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solidFill>
                  <a:schemeClr val="tx2">
                    <a:lumMod val="75000"/>
                  </a:schemeClr>
                </a:solidFill>
              </a:rPr>
              <a:t>EKSTENZIJA ZAŠTITNE </a:t>
            </a:r>
            <a:r>
              <a:rPr lang="sr-Latn-CS" sz="2000" b="1" dirty="0">
                <a:solidFill>
                  <a:schemeClr val="tx2">
                    <a:lumMod val="75000"/>
                  </a:schemeClr>
                </a:solidFill>
              </a:rPr>
              <a:t>funkcije pakovanja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118" y="3937310"/>
            <a:ext cx="7886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Aktivne komponente mogu biti inkorporirane u različite formate: kesice, etikete, filmove ili premaze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81692" cy="118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4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Hvatači kiseonika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90223"/>
            <a:ext cx="6336704" cy="2154801"/>
          </a:xfrm>
        </p:spPr>
        <p:txBody>
          <a:bodyPr>
            <a:normAutofit fontScale="92500" lnSpcReduction="10000"/>
          </a:bodyPr>
          <a:lstStyle/>
          <a:p>
            <a:r>
              <a:rPr lang="sr-Latn-CS" sz="2400" dirty="0" smtClean="0"/>
              <a:t>Prisustvo kiseonika unutar pakovanja utiče na:</a:t>
            </a:r>
          </a:p>
          <a:p>
            <a:pPr lvl="1">
              <a:buFont typeface="Wingdings" pitchFamily="2" charset="2"/>
              <a:buChar char="ü"/>
            </a:pPr>
            <a:r>
              <a:rPr lang="sr-Latn-CS" sz="2000" dirty="0"/>
              <a:t>	</a:t>
            </a:r>
            <a:r>
              <a:rPr lang="sr-Latn-CS" sz="2000" dirty="0" smtClean="0"/>
              <a:t>Ubrzavanje kvarenja velikog broja namirnica</a:t>
            </a:r>
          </a:p>
          <a:p>
            <a:pPr lvl="1">
              <a:buFont typeface="Wingdings" pitchFamily="2" charset="2"/>
              <a:buChar char="ü"/>
            </a:pPr>
            <a:r>
              <a:rPr lang="sr-Latn-CS" sz="2000" dirty="0" smtClean="0"/>
              <a:t>   Formiranje neprijatnog mirisa</a:t>
            </a:r>
          </a:p>
          <a:p>
            <a:pPr lvl="1">
              <a:buFont typeface="Wingdings" pitchFamily="2" charset="2"/>
              <a:buChar char="ü"/>
            </a:pPr>
            <a:r>
              <a:rPr lang="sr-Latn-CS" sz="2000" dirty="0" smtClean="0"/>
              <a:t>   Promenu boje</a:t>
            </a:r>
          </a:p>
          <a:p>
            <a:pPr lvl="1">
              <a:buFont typeface="Wingdings" pitchFamily="2" charset="2"/>
              <a:buChar char="ü"/>
            </a:pPr>
            <a:r>
              <a:rPr lang="sr-Latn-CS" sz="2000" dirty="0"/>
              <a:t> </a:t>
            </a:r>
            <a:r>
              <a:rPr lang="sr-Latn-CS" sz="2000" dirty="0" smtClean="0"/>
              <a:t>  Gubitak nutritivnih komponenti</a:t>
            </a:r>
          </a:p>
          <a:p>
            <a:pPr lvl="1">
              <a:buFont typeface="Wingdings" pitchFamily="2" charset="2"/>
              <a:buChar char="ü"/>
            </a:pPr>
            <a:r>
              <a:rPr lang="sr-Latn-CS" sz="2000" dirty="0" smtClean="0"/>
              <a:t>   Mikrobiološke kvarove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6915"/>
            <a:ext cx="20177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751" y="3717032"/>
            <a:ext cx="6659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dirty="0" smtClean="0"/>
              <a:t>Mehanizam delovanja HVATAČA KISEONIKA  se bazira na njihovoj reakciji sa kiseonikom pri čemu ga oni vezuju i u tom obliku se izdvajaju iz pakovanja-uglavnom jedinjenja na bazi Fe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010" y="4669627"/>
            <a:ext cx="559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b="1" dirty="0" smtClean="0">
                <a:solidFill>
                  <a:schemeClr val="accent3">
                    <a:lumMod val="75000"/>
                  </a:schemeClr>
                </a:solidFill>
              </a:rPr>
              <a:t>Presretači</a:t>
            </a:r>
            <a:r>
              <a:rPr lang="sr-Latn-CS" b="1" dirty="0" smtClean="0"/>
              <a:t>: blokiraju neželjeno dejstvo O</a:t>
            </a:r>
            <a:r>
              <a:rPr lang="sr-Latn-CS" b="1" baseline="-25000" dirty="0" smtClean="0"/>
              <a:t>2</a:t>
            </a:r>
            <a:r>
              <a:rPr lang="sr-Latn-CS" b="1" dirty="0" smtClean="0"/>
              <a:t> iz vazduha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5045255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chemeClr val="accent3">
                    <a:lumMod val="75000"/>
                  </a:schemeClr>
                </a:solidFill>
              </a:rPr>
              <a:t>Absoreberi:</a:t>
            </a:r>
            <a:r>
              <a:rPr lang="sr-Latn-CS" b="1" dirty="0" smtClean="0"/>
              <a:t>  blokiraju O</a:t>
            </a:r>
            <a:r>
              <a:rPr lang="sr-Latn-CS" b="1" baseline="-25000" dirty="0" smtClean="0"/>
              <a:t>2 </a:t>
            </a:r>
            <a:r>
              <a:rPr lang="sr-Latn-CS" b="1" dirty="0" smtClean="0"/>
              <a:t>fizički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545059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chemeClr val="accent3">
                    <a:lumMod val="75000"/>
                  </a:schemeClr>
                </a:solidFill>
              </a:rPr>
              <a:t>Antioksidanti:</a:t>
            </a:r>
            <a:r>
              <a:rPr lang="sr-Latn-CS" b="1" dirty="0" smtClean="0"/>
              <a:t> jedinjenja koja reaguju sa lipidnim i peroxidnim radikalima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266065"/>
            <a:ext cx="2018523" cy="3438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02" y="1864916"/>
            <a:ext cx="2028669" cy="14200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0417" y="1772816"/>
            <a:ext cx="84984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PREVENCIJA OXIDATIVNIH FENOMENA, SMANJENJE NEŽELJENIH MIRISA ILI PROMENA BOJE, GUBITAK NUTRIJENATA SENZITIVNIH NA OKSIDACIONE PROCESE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99792" y="2881077"/>
            <a:ext cx="31683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SPREČAVA RAST AEROBNIH MO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47693" y="3632895"/>
            <a:ext cx="61206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REDUKUJE ILI ELIMINIŠE UPOTREBU ADITIVA ILI ANTIOXIDANATA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21964" y="4675923"/>
            <a:ext cx="457213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USPORAVA METABOLIČKE PROCESE U HRANI</a:t>
            </a:r>
            <a:endParaRPr lang="en-US" dirty="0"/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5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Kontrola CO</a:t>
            </a:r>
            <a:r>
              <a:rPr lang="sr-Latn-CS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endParaRPr lang="en-US" b="1" cap="all" baseline="-250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39944" cy="892695"/>
          </a:xfrm>
        </p:spPr>
        <p:txBody>
          <a:bodyPr>
            <a:normAutofit/>
          </a:bodyPr>
          <a:lstStyle/>
          <a:p>
            <a:pPr algn="just"/>
            <a:r>
              <a:rPr lang="sr-Latn-CS" sz="2400" dirty="0" smtClean="0"/>
              <a:t>Visok nivo CO</a:t>
            </a:r>
            <a:r>
              <a:rPr lang="sr-Latn-CS" sz="2400" baseline="-25000" dirty="0" smtClean="0"/>
              <a:t>2  </a:t>
            </a:r>
            <a:r>
              <a:rPr lang="sr-Latn-CS" sz="2400" dirty="0" smtClean="0"/>
              <a:t>(10-80%) inhibira rast mikroorganizama na površini substrata i produžava održivost proizvoda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Hvatači etilena</a:t>
            </a:r>
            <a:endParaRPr lang="en-US" b="1" cap="all" baseline="-250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75213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CS" sz="2000" dirty="0" smtClean="0"/>
              <a:t>Hemijski reagensi, direktno inkorporirani u film za pakovanje deluju kao „hvatači“ etilena nastalog u procesu sazrevanja voća i povrća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0" t="17184" r="45676" b="36688"/>
          <a:stretch/>
        </p:blipFill>
        <p:spPr>
          <a:xfrm>
            <a:off x="7164288" y="2708920"/>
            <a:ext cx="1315033" cy="13225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838" y="4941168"/>
            <a:ext cx="187220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sz="1600" dirty="0" smtClean="0"/>
              <a:t>Silica gel impregnirana sa KMNO</a:t>
            </a:r>
            <a:r>
              <a:rPr lang="sr-Latn-CS" sz="1600" baseline="-25000" dirty="0" smtClean="0"/>
              <a:t>4</a:t>
            </a:r>
            <a:endParaRPr lang="en-US" sz="16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1717677" y="5301208"/>
            <a:ext cx="2376264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400" dirty="0" smtClean="0"/>
              <a:t>Aktivan ugalj sam ili sa impregniranim  bromom</a:t>
            </a:r>
            <a:endParaRPr lang="en-US" sz="1400" dirty="0"/>
          </a:p>
        </p:txBody>
      </p:sp>
      <p:sp>
        <p:nvSpPr>
          <p:cNvPr id="10" name="Isosceles Triangle 9"/>
          <p:cNvSpPr/>
          <p:nvPr/>
        </p:nvSpPr>
        <p:spPr>
          <a:xfrm>
            <a:off x="3765646" y="4744715"/>
            <a:ext cx="2088232" cy="1368152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CS" sz="1400" dirty="0" smtClean="0"/>
              <a:t>Bentonit, aluminosilikati -ZEOLIT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41" y="4509120"/>
            <a:ext cx="2074650" cy="1957895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66" y="188640"/>
            <a:ext cx="1281692" cy="118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6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Kontrola (uklanjanje) mirisa i nepoželjnih aroma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77139"/>
            <a:ext cx="6707088" cy="4205064"/>
          </a:xfrm>
        </p:spPr>
        <p:txBody>
          <a:bodyPr/>
          <a:lstStyle/>
          <a:p>
            <a:pPr algn="just"/>
            <a:r>
              <a:rPr lang="sr-Latn-CS" sz="2800" dirty="0" smtClean="0"/>
              <a:t>Može doći do nastanka nepoželjnih mirisa tokom procesiranja hrane</a:t>
            </a:r>
          </a:p>
          <a:p>
            <a:pPr algn="just"/>
            <a:r>
              <a:rPr lang="sr-Latn-CS" sz="2800" dirty="0" smtClean="0"/>
              <a:t>Dodavanje određenih esencija se radi sa ciljem:</a:t>
            </a:r>
          </a:p>
          <a:p>
            <a:pPr lvl="1" algn="just"/>
            <a:r>
              <a:rPr lang="sr-Latn-CS" sz="2400" dirty="0" smtClean="0"/>
              <a:t>Povećanja poželjnosti proizvoda</a:t>
            </a:r>
          </a:p>
          <a:p>
            <a:pPr lvl="1" algn="just"/>
            <a:r>
              <a:rPr lang="sr-Latn-CS" sz="2400" dirty="0" smtClean="0"/>
              <a:t>Unapređenja arome svežeg proizvoda</a:t>
            </a:r>
          </a:p>
          <a:p>
            <a:pPr lvl="1" algn="just"/>
            <a:r>
              <a:rPr lang="sr-Latn-CS" sz="2400" dirty="0" smtClean="0"/>
              <a:t>Poboljšanja ukusa nakon otvaranja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23" y="3842560"/>
            <a:ext cx="2250836" cy="2342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532053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Isparljivi amini koji se povezuju sa denaturacijom ribljih proteina obzirom da su alkalni mogu se neutralisati različitim kiselinama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544108" y="5653462"/>
            <a:ext cx="1224136" cy="31109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41" y="0"/>
            <a:ext cx="1281692" cy="118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7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09207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Antioxidanti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75" y="1823665"/>
            <a:ext cx="8363272" cy="3628999"/>
          </a:xfrm>
        </p:spPr>
        <p:txBody>
          <a:bodyPr>
            <a:normAutofit/>
          </a:bodyPr>
          <a:lstStyle/>
          <a:p>
            <a:r>
              <a:rPr lang="sr-Latn-CS" sz="2600" dirty="0" smtClean="0"/>
              <a:t>Zbog oksidativnih procesa u hrani može doći do smanjenja održivosti , pogoršanja u senzorskim karakteristikama proizvoda (miris i ukus, tekstura kod proizvoda od mesa), kao i do smanjenja nutritivnog kvaliteta. </a:t>
            </a:r>
          </a:p>
          <a:p>
            <a:r>
              <a:rPr lang="sr-Latn-CS" sz="2600" dirty="0" smtClean="0"/>
              <a:t>Da bi se to sprečilo koriste se antioxidativni agensi</a:t>
            </a:r>
          </a:p>
          <a:p>
            <a:endParaRPr lang="sr-Latn-CS" sz="26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19672" cy="173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1127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581128"/>
            <a:ext cx="25431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04" y="4581128"/>
            <a:ext cx="2281361" cy="1518142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8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Antimikrobno pakovanje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01" y="1598066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r-Latn-CS" sz="2000" dirty="0" smtClean="0"/>
              <a:t>Antimikrobni materijali za pakovanje hrane predstavljaju sisteme u kojim  aktivna komponenta ima funkciju da potpuno eliminiše ili inhibira rast mikroorganzama, čime se produžava održivost i utiče na kvalitet i bezbednost upakovanog proizvoda!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25350"/>
            <a:ext cx="3684153" cy="3107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284985"/>
            <a:ext cx="432048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dirty="0" smtClean="0"/>
              <a:t>AM agensom unutar pakovanja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861048"/>
            <a:ext cx="432048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dirty="0" smtClean="0"/>
              <a:t>AM agens na unutrašnjosti pakovanje (prevlake)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586639"/>
            <a:ext cx="432048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dirty="0" smtClean="0"/>
              <a:t>AM agens sa spoljašnje strane pakovanja (prevlake)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413867"/>
            <a:ext cx="4320480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1600" dirty="0" smtClean="0"/>
              <a:t>AM hemijski imobilisan u materijal za pakovanje</a:t>
            </a:r>
            <a:endParaRPr lang="en-US" sz="1600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E9F04AB9-EC73-45E5-A2B4-7827E079701F}" type="slidenum">
              <a:rPr lang="en-US" smtClean="0"/>
              <a:t>9</a:t>
            </a:fld>
            <a:r>
              <a:rPr lang="hr-HR" smtClean="0"/>
              <a:t>/23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1193</Words>
  <Application>Microsoft Office PowerPoint</Application>
  <PresentationFormat>On-screen Show (4:3)</PresentationFormat>
  <Paragraphs>283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Aktivna i inteligentna ambalaža-stanje i perspektive</vt:lpstr>
      <vt:lpstr>Bio-ekonomija</vt:lpstr>
      <vt:lpstr>CILJ...</vt:lpstr>
      <vt:lpstr>Aktivno pakovanje</vt:lpstr>
      <vt:lpstr>Hvatači kiseonika</vt:lpstr>
      <vt:lpstr>Kontrola CO2</vt:lpstr>
      <vt:lpstr>Kontrola (uklanjanje) mirisa i nepoželjnih aroma</vt:lpstr>
      <vt:lpstr>Antioxidanti</vt:lpstr>
      <vt:lpstr>Antimikrobno pakovanje</vt:lpstr>
      <vt:lpstr>Antimikrobno pakovanje</vt:lpstr>
      <vt:lpstr>INTELIGENTNO PAKOVANJE</vt:lpstr>
      <vt:lpstr>INTELIGENTNO PAKOVANJE</vt:lpstr>
      <vt:lpstr>ZAKONSKA REGULATIVA</vt:lpstr>
      <vt:lpstr>PowerPoint Presentation</vt:lpstr>
      <vt:lpstr>BUDUĆNOST ???</vt:lpstr>
      <vt:lpstr>Trenutna situacija...</vt:lpstr>
      <vt:lpstr>Komercijalno dostupni aktivni sistemi...</vt:lpstr>
      <vt:lpstr>Komercijalno dostupni sistemi inteligentnog pakovanja...</vt:lpstr>
      <vt:lpstr>PERSPEKTIVA...</vt:lpstr>
      <vt:lpstr>RAZVOJ NOVIH BIO-NANOKOMPOZITA ZA PAKOVANJE HRANE</vt:lpstr>
      <vt:lpstr> Karakterizacija dobijenih polimernih nanokompozitnih materijala </vt:lpstr>
      <vt:lpstr>Pravac istraživanja...</vt:lpstr>
      <vt:lpstr>HVALA NA PAŽNJI!</vt:lpstr>
    </vt:vector>
  </TitlesOfParts>
  <Company>FINS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Radusin</dc:creator>
  <cp:lastModifiedBy>Krešimir Pučić</cp:lastModifiedBy>
  <cp:revision>89</cp:revision>
  <dcterms:created xsi:type="dcterms:W3CDTF">2016-11-03T10:22:28Z</dcterms:created>
  <dcterms:modified xsi:type="dcterms:W3CDTF">2016-11-07T11:09:18Z</dcterms:modified>
</cp:coreProperties>
</file>