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316" r:id="rId4"/>
    <p:sldId id="314" r:id="rId5"/>
    <p:sldId id="325" r:id="rId6"/>
    <p:sldId id="327" r:id="rId7"/>
    <p:sldId id="326" r:id="rId8"/>
    <p:sldId id="320" r:id="rId9"/>
    <p:sldId id="344" r:id="rId10"/>
    <p:sldId id="341" r:id="rId11"/>
    <p:sldId id="332" r:id="rId12"/>
    <p:sldId id="338" r:id="rId13"/>
    <p:sldId id="339" r:id="rId14"/>
    <p:sldId id="336" r:id="rId15"/>
    <p:sldId id="311" r:id="rId16"/>
    <p:sldId id="312" r:id="rId17"/>
    <p:sldId id="301" r:id="rId18"/>
    <p:sldId id="345" r:id="rId19"/>
    <p:sldId id="333" r:id="rId20"/>
    <p:sldId id="323" r:id="rId21"/>
    <p:sldId id="324" r:id="rId22"/>
  </p:sldIdLst>
  <p:sldSz cx="9144000" cy="6858000" type="screen4x3"/>
  <p:notesSz cx="6858000" cy="9926638"/>
  <p:embeddedFontLst>
    <p:embeddedFont>
      <p:font typeface="Source Sans Pro" charset="-18"/>
      <p:regular r:id="rId25"/>
      <p:bold r:id="rId26"/>
      <p:italic r:id="rId27"/>
      <p:boldItalic r:id="rId28"/>
    </p:embeddedFont>
    <p:embeddedFont>
      <p:font typeface="Roboto Slab" charset="0"/>
      <p:regular r:id="rId29"/>
      <p:bold r:id="rId30"/>
    </p:embeddedFont>
    <p:embeddedFont>
      <p:font typeface="Candara" pitchFamily="34" charset="0"/>
      <p:regular r:id="rId31"/>
      <p:bold r:id="rId32"/>
      <p:italic r:id="rId33"/>
      <p:boldItalic r:id="rId34"/>
    </p:embeddedFont>
    <p:embeddedFont>
      <p:font typeface="Arial Narrow" pitchFamily="34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haroni" pitchFamily="2" charset="-79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Hrnjak-Murgić" initials="ZH" lastIdx="8" clrIdx="0"/>
  <p:cmAuthor id="1" name="An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CC00"/>
    <a:srgbClr val="99FF66"/>
    <a:srgbClr val="33CC33"/>
    <a:srgbClr val="CC66FF"/>
    <a:srgbClr val="FF33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BAD4D6-E4F2-4ED6-8F64-05446C689E5C}">
  <a:tblStyle styleId="{FABAD4D6-E4F2-4ED6-8F64-05446C689E5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Ambalažni materijal</c:v>
                </c:pt>
                <c:pt idx="1">
                  <c:v>Boje</c:v>
                </c:pt>
                <c:pt idx="2">
                  <c:v>Lak/ljepilo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0.5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EFD9-54E5-4DC4-8C52-5FF6C69CDAE3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0BF8A-FDC1-4261-9BD8-8CA1894F2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208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75775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350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83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83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83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83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829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829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22A4BEE-58E3-4262-9E4F-DC078279D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4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50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9" r:id="rId4"/>
    <p:sldLayoutId id="214748366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827584" y="2132856"/>
            <a:ext cx="7704856" cy="12231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hr-H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Polimerna ambalaža s aspekta sigurnosti hrane; funkcionalna barijera</a:t>
            </a:r>
            <a:endParaRPr lang="e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795" y="4737918"/>
            <a:ext cx="5285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Prof</a:t>
            </a:r>
            <a:r>
              <a:rPr lang="hr-HR" sz="18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. dr. sc. Zlata </a:t>
            </a:r>
            <a:r>
              <a:rPr lang="hr-HR" sz="1800" dirty="0" err="1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Hrnjak</a:t>
            </a:r>
            <a:r>
              <a:rPr lang="hr-HR" sz="18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-</a:t>
            </a:r>
            <a:r>
              <a:rPr lang="hr-HR" sz="1800" dirty="0" err="1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Murgić</a:t>
            </a:r>
            <a:r>
              <a:rPr lang="hr-HR" sz="18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sz="18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Fakultet kemijskog inženjerstva </a:t>
            </a:r>
            <a:r>
              <a:rPr lang="hr-HR" sz="18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i </a:t>
            </a:r>
            <a:r>
              <a:rPr lang="hr-HR" sz="18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tehnologije, Zagreb</a:t>
            </a:r>
            <a:endParaRPr lang="hr-HR" sz="1800" dirty="0">
              <a:solidFill>
                <a:schemeClr val="tx1"/>
              </a:solidFill>
              <a:latin typeface="Source Sans Pro" charset="-18"/>
              <a:ea typeface="Roboto Slab" charset="0"/>
            </a:endParaRPr>
          </a:p>
        </p:txBody>
      </p:sp>
      <p:sp>
        <p:nvSpPr>
          <p:cNvPr id="10" name="Shape 61"/>
          <p:cNvSpPr txBox="1">
            <a:spLocks/>
          </p:cNvSpPr>
          <p:nvPr/>
        </p:nvSpPr>
        <p:spPr>
          <a:xfrm>
            <a:off x="971600" y="3745310"/>
            <a:ext cx="6710064" cy="936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hr-HR" sz="2400" dirty="0" smtClean="0">
                <a:solidFill>
                  <a:schemeClr val="tx1"/>
                </a:solidFill>
                <a:latin typeface="Source Sans Pro" charset="-18"/>
              </a:rPr>
              <a:t>Dr. sc. Ana Rešček, znanstveni suradnik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  <a:latin typeface="Source Sans Pro" charset="-18"/>
              </a:rPr>
              <a:t>PIK Vrbovec-mesna industrija d.d.</a:t>
            </a:r>
            <a:endParaRPr lang="en" sz="2400" dirty="0">
              <a:solidFill>
                <a:schemeClr val="tx1"/>
              </a:solidFill>
              <a:latin typeface="Source Sans Pro" charset="-18"/>
            </a:endParaRPr>
          </a:p>
        </p:txBody>
      </p:sp>
      <p:pic>
        <p:nvPicPr>
          <p:cNvPr id="1026" name="Picture 2" descr="D:\ANA\DOKTORAT\KONGRESI\Polimweni materijali i ambalaža 2016\Slike\Logo-polimeri-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5459749" cy="122298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" name="Picture 2" descr="G:\Doktorat\DOKTORAT\KONGRESI\Polimerni materijali i ambalaža 2016\Slike\logo_pik_vrbovec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952"/>
            <a:ext cx="10382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oktorat\DOKTORAT\KONGRESI\Polimerni materijali i ambalaža 2016\Slike\fkit_title_banner_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58"/>
          <a:stretch/>
        </p:blipFill>
        <p:spPr bwMode="auto">
          <a:xfrm>
            <a:off x="7596336" y="65028"/>
            <a:ext cx="1099917" cy="14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110586" y="44624"/>
            <a:ext cx="8925910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Aplikacija dizajna/boje na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foliju - migracija 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10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4068" y="1301859"/>
            <a:ext cx="866841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1600" dirty="0" smtClean="0">
                <a:latin typeface="Source Sans Pro" charset="-18"/>
              </a:rPr>
              <a:t>T</a:t>
            </a:r>
            <a:r>
              <a:rPr lang="vi-VN" sz="1600" dirty="0" smtClean="0">
                <a:latin typeface="Source Sans Pro" charset="-18"/>
              </a:rPr>
              <a:t>vari </a:t>
            </a:r>
            <a:r>
              <a:rPr lang="vi-VN" sz="1600" dirty="0">
                <a:latin typeface="Source Sans Pro" charset="-18"/>
              </a:rPr>
              <a:t>malih molekulskih masa koje se nalaze u bojama </a:t>
            </a:r>
            <a:r>
              <a:rPr lang="vi-VN" sz="1600" dirty="0" smtClean="0">
                <a:latin typeface="Source Sans Pro" charset="-18"/>
              </a:rPr>
              <a:t>mogu</a:t>
            </a:r>
            <a:r>
              <a:rPr lang="hr-HR" sz="1600" dirty="0" smtClean="0">
                <a:latin typeface="Source Sans Pro" charset="-18"/>
              </a:rPr>
              <a:t> </a:t>
            </a:r>
            <a:r>
              <a:rPr lang="vi-VN" sz="1600" dirty="0" smtClean="0">
                <a:latin typeface="Source Sans Pro" charset="-18"/>
              </a:rPr>
              <a:t>lako </a:t>
            </a:r>
            <a:r>
              <a:rPr lang="vi-VN" sz="1600" dirty="0">
                <a:latin typeface="Source Sans Pro" charset="-18"/>
              </a:rPr>
              <a:t>migrirati (penetrirati, difundirati) kroz ambalažni materijal </a:t>
            </a:r>
            <a:r>
              <a:rPr lang="vi-VN" sz="1600" dirty="0" smtClean="0">
                <a:latin typeface="Source Sans Pro" charset="-18"/>
              </a:rPr>
              <a:t>u</a:t>
            </a:r>
            <a:r>
              <a:rPr lang="hr-HR" sz="1600" dirty="0" smtClean="0">
                <a:latin typeface="Source Sans Pro" charset="-18"/>
              </a:rPr>
              <a:t> </a:t>
            </a:r>
            <a:r>
              <a:rPr lang="vi-VN" sz="1600" dirty="0" smtClean="0">
                <a:latin typeface="Source Sans Pro" charset="-18"/>
              </a:rPr>
              <a:t>hranu</a:t>
            </a:r>
            <a:r>
              <a:rPr lang="hr-HR" sz="1600" dirty="0" smtClean="0">
                <a:latin typeface="Source Sans Pro" charset="-18"/>
              </a:rPr>
              <a:t> (p</a:t>
            </a:r>
            <a:r>
              <a:rPr lang="pl-PL" sz="1600" dirty="0" smtClean="0">
                <a:latin typeface="Source Sans Pro" charset="-18"/>
              </a:rPr>
              <a:t>rosječna veličina čestica </a:t>
            </a:r>
            <a:r>
              <a:rPr lang="pl-PL" sz="1600" dirty="0">
                <a:latin typeface="Source Sans Pro" charset="-18"/>
              </a:rPr>
              <a:t>iznosi od 0.01 do 10 </a:t>
            </a:r>
            <a:r>
              <a:rPr lang="pl-PL" sz="1600" dirty="0" smtClean="0">
                <a:latin typeface="Source Sans Pro" charset="-18"/>
              </a:rPr>
              <a:t>μm)</a:t>
            </a:r>
            <a:endParaRPr lang="pl-PL" sz="1600" dirty="0">
              <a:latin typeface="Source Sans Pro" charset="-1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4068" y="672951"/>
            <a:ext cx="866841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tx1"/>
                </a:solidFill>
                <a:latin typeface="Source Sans Pro" charset="-18"/>
              </a:rPr>
              <a:t>APSOLUTNA BARIJERA = STAKLO i ALUMINIJ</a:t>
            </a:r>
          </a:p>
          <a:p>
            <a:r>
              <a:rPr lang="hr-HR" sz="1600" b="1" dirty="0">
                <a:solidFill>
                  <a:schemeClr val="tx1"/>
                </a:solidFill>
                <a:latin typeface="Source Sans Pro" charset="-18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Source Sans Pro" charset="-18"/>
              </a:rPr>
              <a:t>      </a:t>
            </a:r>
            <a:r>
              <a:rPr lang="hr-HR" sz="1600" dirty="0" smtClean="0">
                <a:latin typeface="Source Sans Pro" charset="-18"/>
              </a:rPr>
              <a:t>-  </a:t>
            </a:r>
            <a:r>
              <a:rPr lang="hr-HR" sz="1600" dirty="0">
                <a:latin typeface="Source Sans Pro" charset="-18"/>
              </a:rPr>
              <a:t>integralni sloj ambalaže koji potpuno sprječava </a:t>
            </a:r>
            <a:r>
              <a:rPr lang="hr-HR" sz="1600" dirty="0" smtClean="0">
                <a:latin typeface="Source Sans Pro" charset="-18"/>
              </a:rPr>
              <a:t>migracije iz tiskarskih boja</a:t>
            </a:r>
            <a:endParaRPr lang="hr-HR" sz="1600" dirty="0">
              <a:latin typeface="Source Sans Pro" charset="-1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6456" y="2132856"/>
            <a:ext cx="2819400" cy="2058869"/>
            <a:chOff x="267037" y="2422333"/>
            <a:chExt cx="2819400" cy="20588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37" y="2461902"/>
              <a:ext cx="281940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300775" y="2422333"/>
              <a:ext cx="2641646" cy="33855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>
              <a:spAutoFit/>
            </a:bodyPr>
            <a:lstStyle/>
            <a:p>
              <a:r>
                <a:rPr lang="hr-HR" sz="1600" b="1" u="sng" dirty="0" smtClean="0">
                  <a:solidFill>
                    <a:schemeClr val="tx1"/>
                  </a:solidFill>
                  <a:latin typeface="Source Sans Pro" charset="-18"/>
                </a:rPr>
                <a:t>1. MIGRACIJA DIFUZIJOM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07904" y="2132856"/>
            <a:ext cx="4896544" cy="2081051"/>
            <a:chOff x="3635896" y="2422333"/>
            <a:chExt cx="4896544" cy="2081051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908" y="2523743"/>
              <a:ext cx="4788532" cy="19796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635896" y="2422333"/>
              <a:ext cx="3672408" cy="33855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>
              <a:spAutoFit/>
            </a:bodyPr>
            <a:lstStyle/>
            <a:p>
              <a:r>
                <a:rPr lang="hr-HR" sz="1600" b="1" u="sng" dirty="0" smtClean="0">
                  <a:solidFill>
                    <a:schemeClr val="tx1"/>
                  </a:solidFill>
                  <a:latin typeface="Source Sans Pro" charset="-18"/>
                </a:rPr>
                <a:t>2. MIGRACIJA REFLEKSIJOM (SET-OFF 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89772" y="4301331"/>
            <a:ext cx="4858492" cy="2440037"/>
            <a:chOff x="2017764" y="3717032"/>
            <a:chExt cx="4858492" cy="24400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3" t="6944" r="5328" b="3953"/>
            <a:stretch/>
          </p:blipFill>
          <p:spPr bwMode="auto">
            <a:xfrm>
              <a:off x="2592378" y="4021807"/>
              <a:ext cx="3635806" cy="2135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017764" y="3717032"/>
              <a:ext cx="4858492" cy="33855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>
              <a:spAutoFit/>
            </a:bodyPr>
            <a:lstStyle/>
            <a:p>
              <a:r>
                <a:rPr lang="hr-HR" sz="1600" b="1" u="sng" dirty="0" smtClean="0">
                  <a:solidFill>
                    <a:schemeClr val="tx1"/>
                  </a:solidFill>
                  <a:latin typeface="Source Sans Pro" charset="-18"/>
                </a:rPr>
                <a:t>3. MIGRACIJA ISPARAVANJEM ILI KONDENZIRANJEM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11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1052736"/>
            <a:ext cx="55446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600" b="1" dirty="0" smtClean="0">
                <a:latin typeface="Source Sans Pro" charset="-18"/>
              </a:rPr>
              <a:t>Migracija raste: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r-HR" sz="1600" dirty="0" smtClean="0">
                <a:latin typeface="Source Sans Pro" charset="-18"/>
              </a:rPr>
              <a:t>povećanjem vremena kontakta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r-HR" sz="1600" dirty="0" smtClean="0">
                <a:latin typeface="Source Sans Pro" charset="-18"/>
              </a:rPr>
              <a:t>povećanjem temperature kontakta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r-HR" sz="1600" dirty="0" smtClean="0">
                <a:latin typeface="Source Sans Pro" charset="-18"/>
              </a:rPr>
              <a:t>većom dodirnom površinom kontakta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r-HR" sz="1600" dirty="0" smtClean="0">
                <a:latin typeface="Source Sans Pro" charset="-18"/>
              </a:rPr>
              <a:t>agresivnim prehrambenim namirnicama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2753633"/>
            <a:ext cx="792088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600" b="1" dirty="0" smtClean="0">
                <a:latin typeface="Source Sans Pro" charset="-18"/>
              </a:rPr>
              <a:t>Migracija </a:t>
            </a:r>
            <a:r>
              <a:rPr lang="hr-HR" sz="1600" b="1" dirty="0">
                <a:latin typeface="Source Sans Pro" charset="-18"/>
              </a:rPr>
              <a:t>opada: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600" dirty="0" smtClean="0">
                <a:latin typeface="Source Sans Pro" charset="-18"/>
              </a:rPr>
              <a:t>porastom </a:t>
            </a:r>
            <a:r>
              <a:rPr lang="hr-HR" sz="1600" dirty="0">
                <a:latin typeface="Source Sans Pro" charset="-18"/>
              </a:rPr>
              <a:t>molekulske mase tvari u ambalažnom </a:t>
            </a:r>
            <a:r>
              <a:rPr lang="hr-HR" sz="1600" dirty="0" smtClean="0">
                <a:latin typeface="Source Sans Pro" charset="-18"/>
              </a:rPr>
              <a:t>materijalu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600" dirty="0" smtClean="0">
                <a:latin typeface="Source Sans Pro" charset="-18"/>
              </a:rPr>
              <a:t>ako </a:t>
            </a:r>
            <a:r>
              <a:rPr lang="hr-HR" sz="1600" dirty="0">
                <a:latin typeface="Source Sans Pro" charset="-18"/>
              </a:rPr>
              <a:t>se radi o kontaktu sa suhom hranom ili pak o </a:t>
            </a:r>
            <a:r>
              <a:rPr lang="hr-HR" sz="1600" dirty="0" smtClean="0">
                <a:latin typeface="Source Sans Pro" charset="-18"/>
              </a:rPr>
              <a:t>neizravnom kontaktu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600" dirty="0" smtClean="0">
                <a:latin typeface="Source Sans Pro" charset="-18"/>
              </a:rPr>
              <a:t>ako </a:t>
            </a:r>
            <a:r>
              <a:rPr lang="hr-HR" sz="1600" dirty="0">
                <a:latin typeface="Source Sans Pro" charset="-18"/>
              </a:rPr>
              <a:t>ambalažni materijal ima mali difuzitet, odnosno ako se radi </a:t>
            </a:r>
            <a:r>
              <a:rPr lang="hr-HR" sz="1600" dirty="0" smtClean="0">
                <a:latin typeface="Source Sans Pro" charset="-18"/>
              </a:rPr>
              <a:t>o inertnom materijalu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600" dirty="0" smtClean="0">
                <a:latin typeface="Source Sans Pro" charset="-18"/>
              </a:rPr>
              <a:t>uz </a:t>
            </a:r>
            <a:r>
              <a:rPr lang="hr-HR" sz="1600" dirty="0">
                <a:latin typeface="Source Sans Pro" charset="-18"/>
              </a:rPr>
              <a:t>prisutnost </a:t>
            </a:r>
            <a:r>
              <a:rPr lang="hr-HR" sz="1600" dirty="0" smtClean="0">
                <a:latin typeface="Source Sans Pro" charset="-18"/>
              </a:rPr>
              <a:t>funkcionalne </a:t>
            </a:r>
            <a:r>
              <a:rPr lang="hr-HR" sz="1600" dirty="0" smtClean="0">
                <a:latin typeface="Source Sans Pro" charset="-18"/>
              </a:rPr>
              <a:t>barijere</a:t>
            </a:r>
            <a:endParaRPr lang="hr-HR" sz="1600" dirty="0">
              <a:latin typeface="Source Sans Pro" charset="-18"/>
            </a:endParaRPr>
          </a:p>
        </p:txBody>
      </p:sp>
      <p:pic>
        <p:nvPicPr>
          <p:cNvPr id="1026" name="Picture 2" descr="G:\Doktorat\DOKTORAT\KONGRESI\Polimerni materijali i ambalaža 2016\Slike\Ice-Cream-Packagi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3332294" cy="21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1983625" cy="19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hape 105"/>
          <p:cNvSpPr txBox="1">
            <a:spLocks/>
          </p:cNvSpPr>
          <p:nvPr/>
        </p:nvSpPr>
        <p:spPr>
          <a:xfrm>
            <a:off x="110586" y="44624"/>
            <a:ext cx="8925910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Aplikacija dizajna/boje na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foliju - migracija 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580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3988" y="476672"/>
            <a:ext cx="4932068" cy="4268217"/>
            <a:chOff x="143988" y="476672"/>
            <a:chExt cx="4932068" cy="4268217"/>
          </a:xfrm>
        </p:grpSpPr>
        <p:grpSp>
          <p:nvGrpSpPr>
            <p:cNvPr id="5" name="Group 4"/>
            <p:cNvGrpSpPr/>
            <p:nvPr/>
          </p:nvGrpSpPr>
          <p:grpSpPr>
            <a:xfrm>
              <a:off x="143988" y="476672"/>
              <a:ext cx="4932068" cy="4188662"/>
              <a:chOff x="143988" y="908721"/>
              <a:chExt cx="4932068" cy="418866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875" b="25383"/>
              <a:stretch/>
            </p:blipFill>
            <p:spPr bwMode="auto">
              <a:xfrm>
                <a:off x="143988" y="908721"/>
                <a:ext cx="4689269" cy="3978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851920" y="1988840"/>
                <a:ext cx="1224136" cy="31085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r-HR" dirty="0" smtClean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 smtClean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 smtClean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 smtClean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 smtClean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 smtClean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 smtClean="0">
                  <a:solidFill>
                    <a:srgbClr val="FF0000"/>
                  </a:solidFill>
                  <a:latin typeface="Source Sans Pro" charset="-18"/>
                </a:endParaRPr>
              </a:p>
              <a:p>
                <a:endParaRPr lang="hr-HR" dirty="0">
                  <a:solidFill>
                    <a:srgbClr val="FF0000"/>
                  </a:solidFill>
                  <a:latin typeface="Source Sans Pro" charset="-18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43988" y="4437112"/>
              <a:ext cx="1728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  <a:latin typeface="Source Sans Pro" charset="-18"/>
                </a:rPr>
                <a:t>ITX, siječanj 2006.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880" y="466812"/>
            <a:ext cx="5637786" cy="6346564"/>
            <a:chOff x="3491880" y="466812"/>
            <a:chExt cx="5637786" cy="6346564"/>
          </a:xfrm>
        </p:grpSpPr>
        <p:sp>
          <p:nvSpPr>
            <p:cNvPr id="8" name="Rectangle 7"/>
            <p:cNvSpPr/>
            <p:nvPr/>
          </p:nvSpPr>
          <p:spPr>
            <a:xfrm>
              <a:off x="6636852" y="466812"/>
              <a:ext cx="22226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  <a:latin typeface="Source Sans Pro" charset="-18"/>
                </a:rPr>
                <a:t>Benzofenon, ožujak 2011.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75043" y="836712"/>
              <a:ext cx="4484482" cy="5259565"/>
              <a:chOff x="4375043" y="980728"/>
              <a:chExt cx="4484482" cy="5259565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5043" y="980728"/>
                <a:ext cx="4484482" cy="5044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940152" y="5717073"/>
                <a:ext cx="291666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r-HR" dirty="0" smtClean="0"/>
              </a:p>
              <a:p>
                <a:endParaRPr lang="hr-HR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491880" y="5428381"/>
              <a:ext cx="5637786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vi-VN" b="1" i="1" dirty="0" smtClean="0">
                  <a:solidFill>
                    <a:srgbClr val="FF0000"/>
                  </a:solidFill>
                  <a:latin typeface="Source Sans Pro" charset="-18"/>
                </a:rPr>
                <a:t>Rezultatima </a:t>
              </a:r>
              <a:r>
                <a:rPr lang="vi-VN" b="1" i="1" dirty="0">
                  <a:solidFill>
                    <a:srgbClr val="FF0000"/>
                  </a:solidFill>
                  <a:latin typeface="Source Sans Pro" charset="-18"/>
                </a:rPr>
                <a:t>analiza uzoraka </a:t>
              </a:r>
              <a:r>
                <a:rPr lang="hr-HR" b="1" i="1" dirty="0" smtClean="0">
                  <a:solidFill>
                    <a:srgbClr val="FF0000"/>
                  </a:solidFill>
                  <a:latin typeface="Source Sans Pro" charset="-18"/>
                </a:rPr>
                <a:t>PP </a:t>
              </a:r>
              <a:r>
                <a:rPr lang="vi-VN" b="1" i="1" dirty="0" smtClean="0">
                  <a:solidFill>
                    <a:srgbClr val="FF0000"/>
                  </a:solidFill>
                  <a:latin typeface="Source Sans Pro" charset="-18"/>
                </a:rPr>
                <a:t>ambalaže </a:t>
              </a:r>
              <a:r>
                <a:rPr lang="vi-VN" b="1" i="1" dirty="0">
                  <a:solidFill>
                    <a:srgbClr val="FF0000"/>
                  </a:solidFill>
                  <a:latin typeface="Source Sans Pro" charset="-18"/>
                </a:rPr>
                <a:t>utvrđena je prisutnost </a:t>
              </a:r>
              <a:r>
                <a:rPr lang="vi-VN" b="1" i="1" dirty="0" smtClean="0">
                  <a:solidFill>
                    <a:srgbClr val="FF0000"/>
                  </a:solidFill>
                  <a:latin typeface="Source Sans Pro" charset="-18"/>
                </a:rPr>
                <a:t>benzofenona </a:t>
              </a:r>
              <a:r>
                <a:rPr lang="vi-VN" b="1" i="1" dirty="0">
                  <a:solidFill>
                    <a:srgbClr val="FF0000"/>
                  </a:solidFill>
                  <a:latin typeface="Source Sans Pro" charset="-18"/>
                </a:rPr>
                <a:t>u nedopuštenim koncentracijama. Premda ovog trenutka ne postoji rizik za zdravlje potrošača, primjenjujući mjere opreza i uzimajući u obzir inicijalnu procjenu rizika, naređeno je povlačenje i opoziv predmetnog proizvoda s tržišta Republike Hrvatske </a:t>
              </a:r>
              <a:r>
                <a:rPr lang="vi-VN" dirty="0">
                  <a:solidFill>
                    <a:srgbClr val="FF0000"/>
                  </a:solidFill>
                  <a:latin typeface="Source Sans Pro" charset="-18"/>
                </a:rPr>
                <a:t>–</a:t>
              </a:r>
              <a:r>
                <a:rPr lang="vi-VN" b="1" dirty="0">
                  <a:solidFill>
                    <a:srgbClr val="FF0000"/>
                  </a:solidFill>
                  <a:latin typeface="Source Sans Pro" charset="-18"/>
                </a:rPr>
                <a:t> </a:t>
              </a:r>
              <a:r>
                <a:rPr lang="vi-VN" dirty="0">
                  <a:solidFill>
                    <a:srgbClr val="FF0000"/>
                  </a:solidFill>
                  <a:latin typeface="Source Sans Pro" charset="-18"/>
                </a:rPr>
                <a:t>priopćilo je Ministarstvo poljoprivrede, ribarstva i ruralnog razvoja</a:t>
              </a:r>
              <a:r>
                <a:rPr lang="vi-VN" dirty="0" smtClean="0">
                  <a:solidFill>
                    <a:srgbClr val="FF0000"/>
                  </a:solidFill>
                  <a:latin typeface="Source Sans Pro" charset="-18"/>
                </a:rPr>
                <a:t>.</a:t>
              </a:r>
              <a:endParaRPr lang="hr-HR" dirty="0">
                <a:solidFill>
                  <a:srgbClr val="FF0000"/>
                </a:solidFill>
                <a:latin typeface="Source Sans Pro" charset="-18"/>
              </a:endParaRPr>
            </a:p>
          </p:txBody>
        </p:sp>
      </p:grpSp>
      <p:sp>
        <p:nvSpPr>
          <p:cNvPr id="3" name="Shape 105"/>
          <p:cNvSpPr txBox="1">
            <a:spLocks/>
          </p:cNvSpPr>
          <p:nvPr/>
        </p:nvSpPr>
        <p:spPr>
          <a:xfrm>
            <a:off x="110587" y="44624"/>
            <a:ext cx="5325509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Migracija u medijima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388423" y="6448251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12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982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31165"/>
            <a:ext cx="5205480" cy="5680505"/>
            <a:chOff x="0" y="531165"/>
            <a:chExt cx="5205480" cy="56805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"/>
            <a:stretch/>
          </p:blipFill>
          <p:spPr bwMode="auto">
            <a:xfrm>
              <a:off x="0" y="531165"/>
              <a:ext cx="5205480" cy="5418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25" y="5903893"/>
              <a:ext cx="26009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hr-HR" b="1" dirty="0" smtClean="0">
                  <a:solidFill>
                    <a:srgbClr val="FF0000"/>
                  </a:solidFill>
                  <a:latin typeface="Source Sans Pro" charset="-18"/>
                </a:rPr>
                <a:t>M</a:t>
              </a:r>
              <a:r>
                <a:rPr lang="vi-VN" b="1" dirty="0" smtClean="0">
                  <a:solidFill>
                    <a:srgbClr val="FF0000"/>
                  </a:solidFill>
                  <a:latin typeface="Source Sans Pro" charset="-18"/>
                </a:rPr>
                <a:t>ineraln</a:t>
              </a:r>
              <a:r>
                <a:rPr lang="hr-HR" b="1" dirty="0" smtClean="0">
                  <a:solidFill>
                    <a:srgbClr val="FF0000"/>
                  </a:solidFill>
                  <a:latin typeface="Source Sans Pro" charset="-18"/>
                </a:rPr>
                <a:t>a</a:t>
              </a:r>
              <a:r>
                <a:rPr lang="vi-VN" b="1" dirty="0" smtClean="0">
                  <a:solidFill>
                    <a:srgbClr val="FF0000"/>
                  </a:solidFill>
                  <a:latin typeface="Source Sans Pro" charset="-18"/>
                </a:rPr>
                <a:t> ulja</a:t>
              </a:r>
              <a:r>
                <a:rPr lang="hr-HR" b="1" dirty="0" smtClean="0">
                  <a:solidFill>
                    <a:srgbClr val="FF0000"/>
                  </a:solidFill>
                  <a:latin typeface="Source Sans Pro" charset="-18"/>
                </a:rPr>
                <a:t>, studeni 2012.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9991" y="1322765"/>
            <a:ext cx="4650568" cy="5544047"/>
            <a:chOff x="4499991" y="1322765"/>
            <a:chExt cx="4650568" cy="554404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092" y="2276872"/>
              <a:ext cx="4643467" cy="458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499991" y="1322765"/>
              <a:ext cx="4650567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vi-VN" b="1" dirty="0" smtClean="0">
                  <a:solidFill>
                    <a:srgbClr val="FF0000"/>
                  </a:solidFill>
                  <a:latin typeface="Source Sans Pro" charset="-18"/>
                </a:rPr>
                <a:t>"</a:t>
              </a:r>
              <a:r>
                <a:rPr lang="vi-VN" b="1" i="1" dirty="0">
                  <a:solidFill>
                    <a:srgbClr val="FF0000"/>
                  </a:solidFill>
                  <a:latin typeface="Source Sans Pro" charset="-18"/>
                </a:rPr>
                <a:t>Oko 30 proizvoda nije bilo kontaminirano mineralnim uljima, gotovo svi zbog unutrašnje barijere</a:t>
              </a:r>
              <a:r>
                <a:rPr lang="vi-VN" b="1" dirty="0">
                  <a:solidFill>
                    <a:srgbClr val="FF0000"/>
                  </a:solidFill>
                  <a:latin typeface="Source Sans Pro" charset="-18"/>
                </a:rPr>
                <a:t>", </a:t>
              </a:r>
              <a:r>
                <a:rPr lang="vi-VN" dirty="0">
                  <a:solidFill>
                    <a:srgbClr val="FF0000"/>
                  </a:solidFill>
                  <a:latin typeface="Source Sans Pro" charset="-18"/>
                </a:rPr>
                <a:t>rekao </a:t>
              </a:r>
              <a:r>
                <a:rPr lang="vi-VN" dirty="0" smtClean="0">
                  <a:solidFill>
                    <a:srgbClr val="FF0000"/>
                  </a:solidFill>
                  <a:latin typeface="Source Sans Pro" charset="-18"/>
                </a:rPr>
                <a:t>je</a:t>
              </a:r>
              <a:r>
                <a:rPr lang="hr-HR" dirty="0" smtClean="0">
                  <a:solidFill>
                    <a:srgbClr val="FF0000"/>
                  </a:solidFill>
                  <a:latin typeface="Source Sans Pro" charset="-18"/>
                </a:rPr>
                <a:t> </a:t>
              </a:r>
              <a:r>
                <a:rPr lang="vi-VN" dirty="0" smtClean="0">
                  <a:solidFill>
                    <a:srgbClr val="FF0000"/>
                  </a:solidFill>
                  <a:latin typeface="Source Sans Pro" charset="-18"/>
                </a:rPr>
                <a:t>dr</a:t>
              </a:r>
              <a:r>
                <a:rPr lang="vi-VN" dirty="0">
                  <a:solidFill>
                    <a:srgbClr val="FF0000"/>
                  </a:solidFill>
                  <a:latin typeface="Source Sans Pro" charset="-18"/>
                </a:rPr>
                <a:t>. Koni Grob </a:t>
              </a:r>
              <a:r>
                <a:rPr lang="hr-HR" dirty="0" smtClean="0">
                  <a:solidFill>
                    <a:srgbClr val="FF0000"/>
                  </a:solidFill>
                  <a:latin typeface="Source Sans Pro" charset="-18"/>
                </a:rPr>
                <a:t>iz</a:t>
              </a:r>
              <a:r>
                <a:rPr lang="vi-VN" dirty="0" smtClean="0">
                  <a:solidFill>
                    <a:srgbClr val="FF0000"/>
                  </a:solidFill>
                  <a:latin typeface="Source Sans Pro" charset="-18"/>
                </a:rPr>
                <a:t> državno</a:t>
              </a:r>
              <a:r>
                <a:rPr lang="hr-HR" dirty="0" smtClean="0">
                  <a:solidFill>
                    <a:srgbClr val="FF0000"/>
                  </a:solidFill>
                  <a:latin typeface="Source Sans Pro" charset="-18"/>
                </a:rPr>
                <a:t>g</a:t>
              </a:r>
              <a:r>
                <a:rPr lang="vi-VN" dirty="0" smtClean="0">
                  <a:solidFill>
                    <a:srgbClr val="FF0000"/>
                  </a:solidFill>
                  <a:latin typeface="Source Sans Pro" charset="-18"/>
                </a:rPr>
                <a:t> laboratorij</a:t>
              </a:r>
              <a:r>
                <a:rPr lang="hr-HR" dirty="0" smtClean="0">
                  <a:solidFill>
                    <a:srgbClr val="FF0000"/>
                  </a:solidFill>
                  <a:latin typeface="Source Sans Pro" charset="-18"/>
                </a:rPr>
                <a:t>a</a:t>
              </a:r>
              <a:r>
                <a:rPr lang="vi-VN" dirty="0" smtClean="0">
                  <a:solidFill>
                    <a:srgbClr val="FF0000"/>
                  </a:solidFill>
                  <a:latin typeface="Source Sans Pro" charset="-18"/>
                </a:rPr>
                <a:t> </a:t>
              </a:r>
              <a:r>
                <a:rPr lang="vi-VN" dirty="0">
                  <a:solidFill>
                    <a:srgbClr val="FF0000"/>
                  </a:solidFill>
                  <a:latin typeface="Source Sans Pro" charset="-18"/>
                </a:rPr>
                <a:t>u Zürichu</a:t>
              </a:r>
              <a:r>
                <a:rPr lang="hr-HR" dirty="0">
                  <a:solidFill>
                    <a:srgbClr val="FF0000"/>
                  </a:solidFill>
                  <a:latin typeface="Source Sans Pro" charset="-18"/>
                </a:rPr>
                <a:t>, </a:t>
              </a:r>
              <a:r>
                <a:rPr lang="hr-HR" dirty="0" smtClean="0">
                  <a:solidFill>
                    <a:srgbClr val="FF0000"/>
                  </a:solidFill>
                  <a:latin typeface="Source Sans Pro" charset="-18"/>
                </a:rPr>
                <a:t>Švicarska, ožujak 2011.</a:t>
              </a:r>
            </a:p>
          </p:txBody>
        </p:sp>
      </p:grpSp>
      <p:sp>
        <p:nvSpPr>
          <p:cNvPr id="10" name="Shape 105"/>
          <p:cNvSpPr txBox="1">
            <a:spLocks/>
          </p:cNvSpPr>
          <p:nvPr/>
        </p:nvSpPr>
        <p:spPr>
          <a:xfrm>
            <a:off x="110587" y="44624"/>
            <a:ext cx="5325509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Migracija u medijima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bg1"/>
                </a:solidFill>
                <a:latin typeface="Source Sans Pro" charset="-18"/>
              </a:rPr>
              <a:pPr/>
              <a:t>13</a:t>
            </a:fld>
            <a:r>
              <a:rPr lang="hr-HR" dirty="0" smtClean="0">
                <a:solidFill>
                  <a:schemeClr val="bg1"/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bg1"/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253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86" y="683985"/>
            <a:ext cx="849386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1600" dirty="0">
                <a:latin typeface="Source Sans Pro" charset="-18"/>
              </a:rPr>
              <a:t>Drugi izvor kemijskih onečišćivača </a:t>
            </a:r>
            <a:r>
              <a:rPr lang="hr-HR" sz="1600" dirty="0" smtClean="0">
                <a:latin typeface="Source Sans Pro" charset="-18"/>
              </a:rPr>
              <a:t>nastaje u </a:t>
            </a:r>
            <a:r>
              <a:rPr lang="vi-VN" sz="1600" dirty="0" smtClean="0">
                <a:latin typeface="Source Sans Pro" charset="-18"/>
              </a:rPr>
              <a:t>degradirajuć</a:t>
            </a:r>
            <a:r>
              <a:rPr lang="hr-HR" sz="1600" dirty="0" smtClean="0">
                <a:latin typeface="Source Sans Pro" charset="-18"/>
              </a:rPr>
              <a:t>em</a:t>
            </a:r>
            <a:r>
              <a:rPr lang="vi-VN" sz="1600" dirty="0" smtClean="0">
                <a:latin typeface="Source Sans Pro" charset="-18"/>
              </a:rPr>
              <a:t> polimer</a:t>
            </a:r>
            <a:r>
              <a:rPr lang="hr-HR" sz="1600" dirty="0" smtClean="0">
                <a:latin typeface="Source Sans Pro" charset="-18"/>
              </a:rPr>
              <a:t>u</a:t>
            </a:r>
            <a:r>
              <a:rPr lang="vi-VN" sz="1600" dirty="0" smtClean="0">
                <a:latin typeface="Source Sans Pro" charset="-18"/>
              </a:rPr>
              <a:t>, </a:t>
            </a:r>
            <a:r>
              <a:rPr lang="vi-VN" sz="1600" dirty="0">
                <a:latin typeface="Source Sans Pro" charset="-18"/>
              </a:rPr>
              <a:t>kada se oslobađaju monomeri </a:t>
            </a:r>
            <a:r>
              <a:rPr lang="vi-VN" sz="1600" dirty="0" smtClean="0">
                <a:latin typeface="Source Sans Pro" charset="-18"/>
              </a:rPr>
              <a:t>male </a:t>
            </a:r>
            <a:r>
              <a:rPr lang="vi-VN" sz="1600" dirty="0">
                <a:latin typeface="Source Sans Pro" charset="-18"/>
              </a:rPr>
              <a:t>veličine </a:t>
            </a:r>
            <a:r>
              <a:rPr lang="hr-HR" sz="1600" dirty="0" smtClean="0">
                <a:latin typeface="Source Sans Pro" charset="-18"/>
              </a:rPr>
              <a:t>koji </a:t>
            </a:r>
            <a:r>
              <a:rPr lang="vi-VN" sz="1600" dirty="0" smtClean="0">
                <a:latin typeface="Source Sans Pro" charset="-18"/>
              </a:rPr>
              <a:t>mogu </a:t>
            </a:r>
            <a:r>
              <a:rPr lang="hr-HR" sz="1600" dirty="0" smtClean="0">
                <a:latin typeface="Source Sans Pro" charset="-18"/>
              </a:rPr>
              <a:t>migrirati </a:t>
            </a:r>
            <a:r>
              <a:rPr lang="vi-VN" sz="1600" dirty="0" smtClean="0">
                <a:latin typeface="Source Sans Pro" charset="-18"/>
              </a:rPr>
              <a:t>u </a:t>
            </a:r>
            <a:r>
              <a:rPr lang="vi-VN" sz="1600" dirty="0">
                <a:latin typeface="Source Sans Pro" charset="-18"/>
              </a:rPr>
              <a:t>hranu. </a:t>
            </a:r>
            <a:endParaRPr lang="hr-HR" sz="1600" dirty="0">
              <a:latin typeface="Source Sans Pro" charset="-18"/>
            </a:endParaRPr>
          </a:p>
        </p:txBody>
      </p:sp>
      <p:sp>
        <p:nvSpPr>
          <p:cNvPr id="8" name="Shape 105"/>
          <p:cNvSpPr txBox="1">
            <a:spLocks/>
          </p:cNvSpPr>
          <p:nvPr/>
        </p:nvSpPr>
        <p:spPr>
          <a:xfrm>
            <a:off x="110586" y="44624"/>
            <a:ext cx="8925910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Migracija – ostali onečišćivači 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59697"/>
              </p:ext>
            </p:extLst>
          </p:nvPr>
        </p:nvGraphicFramePr>
        <p:xfrm>
          <a:off x="1763688" y="1497032"/>
          <a:ext cx="6048672" cy="51003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92288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Materijali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Tipični onečišćivači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Polietilen </a:t>
                      </a:r>
                      <a:r>
                        <a:rPr lang="hr-HR" sz="1600" baseline="0" dirty="0" smtClean="0">
                          <a:latin typeface="Source Sans Pro" charset="-18"/>
                        </a:rPr>
                        <a:t>tereftalat, PET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Formaldehid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Acetaldehid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Antimon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UV</a:t>
                      </a:r>
                      <a:r>
                        <a:rPr lang="hr-HR" sz="1600" baseline="0" dirty="0" smtClean="0">
                          <a:latin typeface="Source Sans Pro" charset="-18"/>
                        </a:rPr>
                        <a:t> stabilizatori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Polietilen, PE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Poliolefinski oligomerni zasićeni ugljikovodici (POSH)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Nonilfenol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Poli(vinil-klorid), PVC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Vinil klorid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Ftalati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Epoksidirano ulje soje (ESBO) 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Polistiren, PS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Stiren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Stiren trimer</a:t>
                      </a:r>
                    </a:p>
                    <a:p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Polipropilen, PP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POSH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Erukamid, oleamid</a:t>
                      </a:r>
                    </a:p>
                    <a:p>
                      <a:r>
                        <a:rPr lang="hr-HR" sz="1600" dirty="0" smtClean="0">
                          <a:latin typeface="Source Sans Pro" charset="-18"/>
                        </a:rPr>
                        <a:t>Butiliran Hidroksitoluen  (BHT)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Polikarbonat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>
                          <a:latin typeface="Source Sans Pro" charset="-18"/>
                        </a:rPr>
                        <a:t>Bisfenol A</a:t>
                      </a:r>
                      <a:endParaRPr lang="hr-HR" sz="1600" dirty="0">
                        <a:latin typeface="Source Sans Pro" charset="-1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14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52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1" y="1124744"/>
            <a:ext cx="8892540" cy="5642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9512" y="504056"/>
            <a:ext cx="8761731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Polimerna ambalaža i EU zakonodavstvo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15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2157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2206019"/>
            <a:ext cx="8588614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</a:t>
            </a:r>
            <a:r>
              <a:rPr lang="hr-HR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 br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.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25/1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3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-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Zakon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materijalima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predmetima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koji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dolaze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u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neposredan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dodir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hranom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</a:t>
            </a:r>
            <a:r>
              <a:rPr lang="hr-HR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125/09</a:t>
            </a:r>
            <a:r>
              <a:rPr lang="hr-HR" sz="1800" b="1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i NN</a:t>
            </a:r>
            <a:r>
              <a:rPr lang="en-US" sz="1800" b="1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br. 31/11</a:t>
            </a:r>
            <a:r>
              <a:rPr lang="hr-HR" sz="1800" b="1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Pravilnik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o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zdravstvenoj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ispravnosti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predmeta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koji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dolaze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u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neposredan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dodir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hranom</a:t>
            </a: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.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82/10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hr-HR" sz="1800" b="1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Pravilnik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posebnim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uvjetima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proizvodnju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stavljanje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tržište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predmeta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opće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uporabe</a:t>
            </a: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 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39/13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- Zakon 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predmetima opće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uporabe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 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88/15</a:t>
            </a:r>
            <a:r>
              <a:rPr lang="hr-HR" sz="1800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Pravilnik 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ambalaži i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otpadnoj ambalaži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3/14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Pravilnik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prijavu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djelatnosti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eta 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koji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dolaze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u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ep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osredan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dodir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hranom</a:t>
            </a: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2880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HR zakonodavstvo - FCM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60432" y="6448251"/>
            <a:ext cx="64482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16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51854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9512" y="116632"/>
            <a:ext cx="8774938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Polimerna ambalaža i EU zakonodavstvo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716829" cy="365125"/>
          </a:xfrm>
        </p:spPr>
        <p:txBody>
          <a:bodyPr/>
          <a:lstStyle/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17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grpSp>
        <p:nvGrpSpPr>
          <p:cNvPr id="11" name="Canvas 277"/>
          <p:cNvGrpSpPr/>
          <p:nvPr/>
        </p:nvGrpSpPr>
        <p:grpSpPr>
          <a:xfrm>
            <a:off x="4643216" y="1568507"/>
            <a:ext cx="4457700" cy="5276850"/>
            <a:chOff x="0" y="27384"/>
            <a:chExt cx="4457700" cy="5276850"/>
          </a:xfrm>
          <a:effectLst/>
        </p:grpSpPr>
        <p:sp>
          <p:nvSpPr>
            <p:cNvPr id="12" name="Rectangle 11"/>
            <p:cNvSpPr/>
            <p:nvPr/>
          </p:nvSpPr>
          <p:spPr>
            <a:xfrm>
              <a:off x="0" y="27384"/>
              <a:ext cx="4457700" cy="5276850"/>
            </a:xfrm>
            <a:prstGeom prst="rect">
              <a:avLst/>
            </a:prstGeom>
            <a:noFill/>
          </p:spPr>
        </p:sp>
        <p:sp>
          <p:nvSpPr>
            <p:cNvPr id="13" name="Rectangle 12"/>
            <p:cNvSpPr/>
            <p:nvPr/>
          </p:nvSpPr>
          <p:spPr>
            <a:xfrm>
              <a:off x="714376" y="66674"/>
              <a:ext cx="1876425" cy="619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  <a:cs typeface="Times New Roman"/>
                </a:rPr>
                <a:t>INDUSTRIJA</a:t>
              </a:r>
              <a:endParaRPr lang="hr-H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  <a:cs typeface="Times New Roman"/>
                </a:rPr>
                <a:t>Aplikacija za autorizaciju</a:t>
              </a:r>
              <a:endParaRPr lang="hr-H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151" y="970575"/>
              <a:ext cx="2428875" cy="619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NADLEŽNA TIJELA U DRŽAVI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Mail box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1" y="1932600"/>
              <a:ext cx="3162300" cy="619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EUROPEAN FOOD SAFETY AUTHORITY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Procjena ispravnosti i sigurnosti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4376" y="2825352"/>
              <a:ext cx="1885950" cy="6184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EUROPSKA KOMISIJA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Prijedlog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6701" y="3704250"/>
              <a:ext cx="2790825" cy="6184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STALNI ODBOR</a:t>
              </a:r>
              <a:endParaRPr lang="hr-HR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Mišljenje nadležnog tijela u državi</a:t>
              </a:r>
              <a:endParaRPr lang="hr-H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2451" y="4518570"/>
              <a:ext cx="2219325" cy="6184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EUROPSKA KOMISIJA</a:t>
              </a:r>
              <a:endParaRPr lang="hr-HR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Regulativa, Odluka, Direktiva</a:t>
              </a:r>
              <a:endParaRPr lang="hr-H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Straight Arrow Connector 18"/>
            <p:cNvCxnSpPr>
              <a:stCxn id="13" idx="2"/>
              <a:endCxn id="14" idx="0"/>
            </p:cNvCxnSpPr>
            <p:nvPr/>
          </p:nvCxnSpPr>
          <p:spPr>
            <a:xfrm>
              <a:off x="1652589" y="685799"/>
              <a:ext cx="0" cy="2847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5" idx="0"/>
            </p:cNvCxnSpPr>
            <p:nvPr/>
          </p:nvCxnSpPr>
          <p:spPr>
            <a:xfrm>
              <a:off x="1652589" y="1589700"/>
              <a:ext cx="4762" cy="342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2"/>
              <a:endCxn id="16" idx="0"/>
            </p:cNvCxnSpPr>
            <p:nvPr/>
          </p:nvCxnSpPr>
          <p:spPr>
            <a:xfrm>
              <a:off x="1657351" y="2551725"/>
              <a:ext cx="0" cy="27362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  <a:endCxn id="17" idx="0"/>
            </p:cNvCxnSpPr>
            <p:nvPr/>
          </p:nvCxnSpPr>
          <p:spPr>
            <a:xfrm>
              <a:off x="1657351" y="3443842"/>
              <a:ext cx="4763" cy="2604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2"/>
              <a:endCxn id="18" idx="0"/>
            </p:cNvCxnSpPr>
            <p:nvPr/>
          </p:nvCxnSpPr>
          <p:spPr>
            <a:xfrm>
              <a:off x="1662114" y="4322740"/>
              <a:ext cx="0" cy="19583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657475" y="142875"/>
              <a:ext cx="981075" cy="4562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>
                  <a:effectLst/>
                  <a:latin typeface="Arial Narrow" pitchFamily="34" charset="0"/>
                  <a:ea typeface="Calibri"/>
                  <a:cs typeface="Times New Roman"/>
                </a:rPr>
                <a:t>14 dana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295652" y="1846874"/>
              <a:ext cx="1085848" cy="8356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 dirty="0">
                  <a:effectLst/>
                  <a:latin typeface="Arial Narrow" pitchFamily="34" charset="0"/>
                  <a:ea typeface="Calibri"/>
                </a:rPr>
                <a:t>6 mjeseci </a:t>
              </a:r>
              <a:endParaRPr lang="hr-HR" sz="1200" dirty="0" smtClean="0">
                <a:effectLst/>
                <a:latin typeface="Arial Narrow" pitchFamily="34" charset="0"/>
                <a:ea typeface="Calibri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 dirty="0" smtClean="0">
                  <a:effectLst/>
                  <a:latin typeface="Arial Narrow" pitchFamily="34" charset="0"/>
                  <a:ea typeface="Calibri"/>
                </a:rPr>
                <a:t>+</a:t>
              </a:r>
              <a:endParaRPr lang="hr-HR" sz="1200" dirty="0">
                <a:effectLst/>
                <a:latin typeface="Arial Narrow" pitchFamily="34" charset="0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 dirty="0">
                  <a:effectLst/>
                  <a:latin typeface="Arial Narrow" pitchFamily="34" charset="0"/>
                  <a:ea typeface="Calibri"/>
                </a:rPr>
                <a:t>6 mjeseci</a:t>
              </a:r>
              <a:endParaRPr lang="hr-HR" sz="1200" dirty="0">
                <a:effectLst/>
                <a:latin typeface="Arial Narrow" pitchFamily="34" charset="0"/>
                <a:ea typeface="Times New Roman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41637" y="763052"/>
            <a:ext cx="8040155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EFSA je donijela procjenu o mogućim rizicima novih materijala - neophodan pristup: od slučaja do slučaja (</a:t>
            </a: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engl. 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case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-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by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-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case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 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approach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). </a:t>
            </a:r>
            <a:endParaRPr lang="hr-HR" sz="1600" dirty="0">
              <a:solidFill>
                <a:schemeClr val="tx1">
                  <a:lumMod val="85000"/>
                  <a:lumOff val="15000"/>
                </a:schemeClr>
              </a:solidFill>
              <a:latin typeface="Source Sans Pro" charset="-1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088" y="1864503"/>
            <a:ext cx="37594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hr-HR" sz="1600" dirty="0">
                <a:latin typeface="Source Sans Pro" charset="-18"/>
              </a:rPr>
              <a:t>Ne postoje posebni propisi </a:t>
            </a:r>
            <a:r>
              <a:rPr lang="hr-HR" sz="1600" dirty="0" smtClean="0">
                <a:latin typeface="Source Sans Pro" charset="-18"/>
              </a:rPr>
              <a:t>za </a:t>
            </a:r>
            <a:r>
              <a:rPr lang="hr-HR" sz="1600" dirty="0">
                <a:latin typeface="Source Sans Pro" charset="-18"/>
              </a:rPr>
              <a:t>papir i ljepenke, metal, staklo ili </a:t>
            </a:r>
            <a:r>
              <a:rPr lang="hr-HR" sz="1600" dirty="0" smtClean="0">
                <a:latin typeface="Source Sans Pro" charset="-18"/>
              </a:rPr>
              <a:t>tinte za tiskanje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088" y="2914790"/>
            <a:ext cx="375945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5" indent="-342900" algn="just">
              <a:buFont typeface="Wingdings" pitchFamily="2" charset="2"/>
              <a:buChar char="ü"/>
            </a:pPr>
            <a:r>
              <a:rPr lang="hr-HR" sz="1600" dirty="0" smtClean="0">
                <a:latin typeface="Source Sans Pro" charset="-18"/>
              </a:rPr>
              <a:t>Boje za tiskanje trebaju se proizvoditi u skladu sa:</a:t>
            </a:r>
          </a:p>
          <a:p>
            <a:pPr marL="342900" lvl="6" indent="-342900" algn="just">
              <a:buFont typeface="Wingdings" pitchFamily="2" charset="2"/>
              <a:buChar char="ü"/>
            </a:pPr>
            <a:r>
              <a:rPr lang="hr-HR" sz="1600" b="1" dirty="0">
                <a:latin typeface="Source Sans Pro" charset="-18"/>
              </a:rPr>
              <a:t>Swiss </a:t>
            </a:r>
            <a:r>
              <a:rPr lang="hr-HR" sz="1600" b="1" dirty="0" smtClean="0">
                <a:latin typeface="Source Sans Pro" charset="-18"/>
              </a:rPr>
              <a:t>Ordinance - </a:t>
            </a:r>
            <a:r>
              <a:rPr lang="hr-HR" sz="1600" dirty="0">
                <a:latin typeface="Source Sans Pro" charset="-18"/>
              </a:rPr>
              <a:t>23.11.2005. (najstroži pravilnik, poznatiji kao Nestle pravilnik</a:t>
            </a:r>
            <a:r>
              <a:rPr lang="hr-HR" sz="1600" dirty="0" smtClean="0">
                <a:latin typeface="Source Sans Pro" charset="-18"/>
              </a:rPr>
              <a:t>)</a:t>
            </a:r>
            <a:endParaRPr lang="hr-HR" sz="1600" dirty="0">
              <a:latin typeface="Source Sans Pro" charset="-18"/>
            </a:endParaRPr>
          </a:p>
          <a:p>
            <a:pPr marL="342900" lvl="6" indent="-342900" algn="just">
              <a:buFont typeface="Wingdings" pitchFamily="2" charset="2"/>
              <a:buChar char="ü"/>
            </a:pPr>
            <a:r>
              <a:rPr lang="en-US" sz="1600" b="1" dirty="0" smtClean="0">
                <a:latin typeface="Source Sans Pro" charset="-18"/>
              </a:rPr>
              <a:t>GMP</a:t>
            </a:r>
            <a:r>
              <a:rPr lang="hr-HR" sz="1600" b="1" dirty="0" smtClean="0">
                <a:latin typeface="Source Sans Pro" charset="-18"/>
              </a:rPr>
              <a:t> </a:t>
            </a:r>
            <a:r>
              <a:rPr lang="en-US" sz="1600" b="1" dirty="0" smtClean="0">
                <a:latin typeface="Source Sans Pro" charset="-18"/>
              </a:rPr>
              <a:t>Printing </a:t>
            </a:r>
            <a:r>
              <a:rPr lang="en-US" sz="1600" b="1" dirty="0">
                <a:latin typeface="Source Sans Pro" charset="-18"/>
              </a:rPr>
              <a:t>Inks for Food Contact </a:t>
            </a:r>
            <a:r>
              <a:rPr lang="en-US" sz="1600" b="1" dirty="0" smtClean="0">
                <a:latin typeface="Source Sans Pro" charset="-18"/>
              </a:rPr>
              <a:t>Materials</a:t>
            </a:r>
            <a:r>
              <a:rPr lang="hr-HR" sz="1600" dirty="0" smtClean="0">
                <a:latin typeface="Source Sans Pro" charset="-18"/>
              </a:rPr>
              <a:t> izdano od strane </a:t>
            </a:r>
            <a:r>
              <a:rPr lang="hr-HR" sz="1600" b="1" dirty="0" smtClean="0">
                <a:latin typeface="Source Sans Pro" charset="-18"/>
              </a:rPr>
              <a:t>EuPIA</a:t>
            </a:r>
            <a:r>
              <a:rPr lang="hr-HR" sz="1600" dirty="0" smtClean="0">
                <a:latin typeface="Source Sans Pro" charset="-18"/>
              </a:rPr>
              <a:t> (European Printing Ink Association) u ožujku 2016.</a:t>
            </a:r>
          </a:p>
        </p:txBody>
      </p:sp>
    </p:spTree>
    <p:extLst>
      <p:ext uri="{BB962C8B-B14F-4D97-AF65-F5344CB8AC3E}">
        <p14:creationId xmlns:p14="http://schemas.microsoft.com/office/powerpoint/2010/main" val="318716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51520" y="144016"/>
            <a:ext cx="280831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Rješenje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60432" y="6448251"/>
            <a:ext cx="64482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18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6386" y="2202845"/>
            <a:ext cx="7150030" cy="4178483"/>
            <a:chOff x="683662" y="701339"/>
            <a:chExt cx="7150030" cy="4178483"/>
          </a:xfrm>
        </p:grpSpPr>
        <p:sp>
          <p:nvSpPr>
            <p:cNvPr id="8" name="Can 7"/>
            <p:cNvSpPr/>
            <p:nvPr/>
          </p:nvSpPr>
          <p:spPr>
            <a:xfrm>
              <a:off x="3364246" y="2924944"/>
              <a:ext cx="1224136" cy="874048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smtClean="0"/>
                <a:t>LM BOJA</a:t>
              </a:r>
              <a:endParaRPr lang="hr-HR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36869" y="701339"/>
              <a:ext cx="224612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MONOMER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Visoka čistoća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Velika molekulska masa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 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662" y="1467826"/>
              <a:ext cx="138852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OLIGOMERI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Visoka čistoća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8010" y="3429000"/>
              <a:ext cx="9268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ADITIVI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Čistoća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7881" y="1874888"/>
              <a:ext cx="139333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PIGMENT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Visoka čistoća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1515444">
              <a:off x="4924630" y="3430431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Right Arrow 14"/>
            <p:cNvSpPr/>
            <p:nvPr/>
          </p:nvSpPr>
          <p:spPr>
            <a:xfrm rot="21283806">
              <a:off x="2463347" y="3497464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Right Arrow 15"/>
            <p:cNvSpPr/>
            <p:nvPr/>
          </p:nvSpPr>
          <p:spPr>
            <a:xfrm rot="2164050">
              <a:off x="2467067" y="2390502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3630557" y="2044745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4214" y="3525605"/>
              <a:ext cx="2539478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FOTOINICIJATOR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Visoka čistoća</a:t>
              </a:r>
            </a:p>
            <a:p>
              <a:pPr algn="ctr"/>
              <a:r>
                <a:rPr lang="hr-HR" sz="1600" dirty="0">
                  <a:solidFill>
                    <a:schemeClr val="tx1"/>
                  </a:solidFill>
                  <a:latin typeface="Source Sans Pro" charset="-18"/>
                </a:rPr>
                <a:t>Velika molekulska </a:t>
              </a:r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masa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Mala mogućnost migriranja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  <a:p>
              <a:pPr algn="ctr"/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8891808">
              <a:off x="4815594" y="2478119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277544" y="1196752"/>
            <a:ext cx="37967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Koristiti „low-migration” – nisko migracijske boje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304" y="1196752"/>
            <a:ext cx="37967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Povećati barijeru – pravilan odabir funkcionalne barijere</a:t>
            </a:r>
          </a:p>
        </p:txBody>
      </p:sp>
    </p:spTree>
    <p:extLst>
      <p:ext uri="{BB962C8B-B14F-4D97-AF65-F5344CB8AC3E}">
        <p14:creationId xmlns:p14="http://schemas.microsoft.com/office/powerpoint/2010/main" val="1629563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8460432" y="6448251"/>
            <a:ext cx="64482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19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519" y="2204864"/>
            <a:ext cx="81534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vi-VN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Određivanje </a:t>
            </a:r>
            <a:r>
              <a:rPr lang="vi-VN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maksimalne razin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e</a:t>
            </a:r>
            <a:r>
              <a:rPr lang="vi-VN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vi-VN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migracija temelji se na toksikološkom </a:t>
            </a:r>
            <a:r>
              <a:rPr lang="vi-VN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profilu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vi-VN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migranata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i identificikacije u 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svrhu provedbe procjene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rizika</a:t>
            </a:r>
            <a:endParaRPr lang="hr-HR" sz="1800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37554" y="3196619"/>
            <a:ext cx="6807366" cy="3328725"/>
            <a:chOff x="164278" y="1702744"/>
            <a:chExt cx="12558191" cy="5505970"/>
          </a:xfrm>
          <a:noFill/>
        </p:grpSpPr>
        <p:sp>
          <p:nvSpPr>
            <p:cNvPr id="32" name="Rectangle 2"/>
            <p:cNvSpPr>
              <a:spLocks/>
            </p:cNvSpPr>
            <p:nvPr/>
          </p:nvSpPr>
          <p:spPr bwMode="auto">
            <a:xfrm>
              <a:off x="164278" y="4547546"/>
              <a:ext cx="1871716" cy="6569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Prehrambeni</a:t>
              </a:r>
              <a:endParaRPr lang="en-US" altLang="en-US" b="1" dirty="0">
                <a:latin typeface="Source Sans Pro" charset="-18"/>
              </a:endParaRPr>
            </a:p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proizvod</a:t>
              </a:r>
              <a:endParaRPr lang="en-US" altLang="en-US" b="1" dirty="0">
                <a:latin typeface="Source Sans Pro" charset="-18"/>
              </a:endParaRPr>
            </a:p>
          </p:txBody>
        </p:sp>
        <p:sp>
          <p:nvSpPr>
            <p:cNvPr id="33" name="Rectangle 3"/>
            <p:cNvSpPr>
              <a:spLocks/>
            </p:cNvSpPr>
            <p:nvPr/>
          </p:nvSpPr>
          <p:spPr bwMode="auto">
            <a:xfrm>
              <a:off x="2323963" y="3082282"/>
              <a:ext cx="1738582" cy="6569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</a:pPr>
              <a:r>
                <a:rPr lang="en-US" altLang="en-US" b="1" dirty="0" err="1">
                  <a:latin typeface="Source Sans Pro" charset="-18"/>
                </a:rPr>
                <a:t>Sekundarna</a:t>
              </a:r>
              <a:endParaRPr lang="en-US" altLang="en-US" b="1" dirty="0">
                <a:latin typeface="Source Sans Pro" charset="-18"/>
              </a:endParaRPr>
            </a:p>
            <a:p>
              <a:pPr algn="ctr" eaLnBrk="1">
                <a:lnSpc>
                  <a:spcPct val="80000"/>
                </a:lnSpc>
              </a:pPr>
              <a:r>
                <a:rPr lang="en-US" altLang="en-US" b="1" dirty="0" err="1">
                  <a:latin typeface="Source Sans Pro" charset="-18"/>
                </a:rPr>
                <a:t>ambalaža</a:t>
              </a:r>
              <a:endParaRPr lang="en-US" altLang="en-US" b="1" dirty="0">
                <a:latin typeface="Source Sans Pro" charset="-18"/>
              </a:endParaRPr>
            </a:p>
          </p:txBody>
        </p:sp>
        <p:sp>
          <p:nvSpPr>
            <p:cNvPr id="34" name="Rectangle 4"/>
            <p:cNvSpPr>
              <a:spLocks/>
            </p:cNvSpPr>
            <p:nvPr/>
          </p:nvSpPr>
          <p:spPr bwMode="auto">
            <a:xfrm>
              <a:off x="2335903" y="6300144"/>
              <a:ext cx="1430546" cy="6569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</a:pPr>
              <a:r>
                <a:rPr lang="en-US" altLang="en-US" b="1" dirty="0" err="1">
                  <a:latin typeface="Source Sans Pro" charset="-18"/>
                </a:rPr>
                <a:t>Primarna</a:t>
              </a:r>
              <a:endParaRPr lang="en-US" altLang="en-US" b="1" dirty="0">
                <a:latin typeface="Source Sans Pro" charset="-18"/>
              </a:endParaRPr>
            </a:p>
            <a:p>
              <a:pPr algn="ctr" eaLnBrk="1">
                <a:lnSpc>
                  <a:spcPct val="80000"/>
                </a:lnSpc>
              </a:pPr>
              <a:r>
                <a:rPr lang="en-US" altLang="en-US" b="1" dirty="0" err="1">
                  <a:latin typeface="Source Sans Pro" charset="-18"/>
                </a:rPr>
                <a:t>ambalaža</a:t>
              </a:r>
              <a:endParaRPr lang="en-US" altLang="en-US" b="1" dirty="0">
                <a:latin typeface="Source Sans Pro" charset="-18"/>
              </a:endParaRPr>
            </a:p>
          </p:txBody>
        </p:sp>
        <p:sp>
          <p:nvSpPr>
            <p:cNvPr id="35" name="Rectangle 5"/>
            <p:cNvSpPr>
              <a:spLocks/>
            </p:cNvSpPr>
            <p:nvPr/>
          </p:nvSpPr>
          <p:spPr bwMode="auto">
            <a:xfrm>
              <a:off x="5258237" y="1702744"/>
              <a:ext cx="3263104" cy="6569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Postoji</a:t>
              </a:r>
              <a:r>
                <a:rPr lang="en-US" altLang="en-US" b="1" dirty="0">
                  <a:latin typeface="Source Sans Pro" charset="-18"/>
                </a:rPr>
                <a:t> </a:t>
              </a:r>
              <a:r>
                <a:rPr lang="en-US" altLang="en-US" b="1" dirty="0" err="1">
                  <a:latin typeface="Source Sans Pro" charset="-18"/>
                </a:rPr>
                <a:t>apsolutna</a:t>
              </a:r>
              <a:endParaRPr lang="en-US" altLang="en-US" b="1" dirty="0">
                <a:latin typeface="Source Sans Pro" charset="-18"/>
              </a:endParaRPr>
            </a:p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ili</a:t>
              </a:r>
              <a:r>
                <a:rPr lang="en-US" altLang="en-US" b="1" dirty="0">
                  <a:latin typeface="Source Sans Pro" charset="-18"/>
                </a:rPr>
                <a:t> </a:t>
              </a:r>
              <a:r>
                <a:rPr lang="en-US" altLang="en-US" b="1" dirty="0" err="1">
                  <a:latin typeface="Source Sans Pro" charset="-18"/>
                </a:rPr>
                <a:t>funkcionalna</a:t>
              </a:r>
              <a:r>
                <a:rPr lang="en-US" altLang="en-US" b="1" dirty="0">
                  <a:latin typeface="Source Sans Pro" charset="-18"/>
                </a:rPr>
                <a:t> </a:t>
              </a:r>
              <a:r>
                <a:rPr lang="en-US" altLang="en-US" b="1" dirty="0" err="1">
                  <a:latin typeface="Source Sans Pro" charset="-18"/>
                </a:rPr>
                <a:t>barijera</a:t>
              </a:r>
              <a:endParaRPr lang="en-US" altLang="en-US" b="1" dirty="0">
                <a:latin typeface="Source Sans Pro" charset="-18"/>
              </a:endParaRPr>
            </a:p>
          </p:txBody>
        </p: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4893739" y="5231756"/>
              <a:ext cx="2931571" cy="6569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Postoji</a:t>
              </a:r>
              <a:r>
                <a:rPr lang="en-US" altLang="en-US" b="1" dirty="0">
                  <a:latin typeface="Source Sans Pro" charset="-18"/>
                </a:rPr>
                <a:t> </a:t>
              </a:r>
              <a:r>
                <a:rPr lang="en-US" altLang="en-US" b="1" dirty="0" err="1">
                  <a:latin typeface="Source Sans Pro" charset="-18"/>
                </a:rPr>
                <a:t>barijera</a:t>
              </a:r>
              <a:endParaRPr lang="en-US" altLang="en-US" b="1" dirty="0">
                <a:latin typeface="Source Sans Pro" charset="-18"/>
              </a:endParaRPr>
            </a:p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nepoznatih</a:t>
              </a:r>
              <a:r>
                <a:rPr lang="en-US" altLang="en-US" b="1" dirty="0">
                  <a:latin typeface="Source Sans Pro" charset="-18"/>
                </a:rPr>
                <a:t> </a:t>
              </a:r>
              <a:r>
                <a:rPr lang="en-US" altLang="en-US" b="1" dirty="0" err="1">
                  <a:latin typeface="Source Sans Pro" charset="-18"/>
                </a:rPr>
                <a:t>svojstava</a:t>
              </a:r>
              <a:endParaRPr lang="en-US" altLang="en-US" b="1" dirty="0">
                <a:latin typeface="Source Sans Pro" charset="-18"/>
              </a:endParaRPr>
            </a:p>
          </p:txBody>
        </p:sp>
        <p:sp>
          <p:nvSpPr>
            <p:cNvPr id="37" name="Rectangle 7"/>
            <p:cNvSpPr>
              <a:spLocks/>
            </p:cNvSpPr>
            <p:nvPr/>
          </p:nvSpPr>
          <p:spPr bwMode="auto">
            <a:xfrm>
              <a:off x="9905759" y="6334250"/>
              <a:ext cx="2816710" cy="8744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sz="2000" b="1" dirty="0">
                  <a:solidFill>
                    <a:srgbClr val="008000"/>
                  </a:solidFill>
                  <a:latin typeface="Source Sans Pro" charset="-18"/>
                </a:rPr>
                <a:t>Low Migration</a:t>
              </a:r>
            </a:p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sz="2000" b="1" dirty="0">
                  <a:solidFill>
                    <a:srgbClr val="008000"/>
                  </a:solidFill>
                  <a:latin typeface="Source Sans Pro" charset="-18"/>
                </a:rPr>
                <a:t> </a:t>
              </a:r>
            </a:p>
          </p:txBody>
        </p:sp>
        <p:sp>
          <p:nvSpPr>
            <p:cNvPr id="38" name="Rectangle 8"/>
            <p:cNvSpPr>
              <a:spLocks/>
            </p:cNvSpPr>
            <p:nvPr/>
          </p:nvSpPr>
          <p:spPr bwMode="auto">
            <a:xfrm>
              <a:off x="10556509" y="1794047"/>
              <a:ext cx="1950031" cy="8744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sz="2000" b="1" dirty="0">
                  <a:solidFill>
                    <a:srgbClr val="008000"/>
                  </a:solidFill>
                  <a:latin typeface="Source Sans Pro" charset="-18"/>
                </a:rPr>
                <a:t>Low Odor</a:t>
              </a:r>
            </a:p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sz="2000" b="1" dirty="0">
                  <a:solidFill>
                    <a:srgbClr val="008000"/>
                  </a:solidFill>
                  <a:latin typeface="Source Sans Pro" charset="-18"/>
                </a:rPr>
                <a:t> </a:t>
              </a:r>
            </a:p>
          </p:txBody>
        </p:sp>
        <p:sp>
          <p:nvSpPr>
            <p:cNvPr id="39" name="Rectangle 9"/>
            <p:cNvSpPr>
              <a:spLocks/>
            </p:cNvSpPr>
            <p:nvPr/>
          </p:nvSpPr>
          <p:spPr bwMode="auto">
            <a:xfrm>
              <a:off x="8484063" y="3995094"/>
              <a:ext cx="2764501" cy="6569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Potrebno</a:t>
              </a:r>
              <a:r>
                <a:rPr lang="en-US" altLang="en-US" b="1" dirty="0">
                  <a:latin typeface="Source Sans Pro" charset="-18"/>
                </a:rPr>
                <a:t> </a:t>
              </a:r>
              <a:r>
                <a:rPr lang="en-US" altLang="en-US" b="1" dirty="0" err="1">
                  <a:latin typeface="Source Sans Pro" charset="-18"/>
                </a:rPr>
                <a:t>testiranje</a:t>
              </a:r>
              <a:r>
                <a:rPr lang="en-US" altLang="en-US" b="1" dirty="0">
                  <a:latin typeface="Source Sans Pro" charset="-18"/>
                </a:rPr>
                <a:t> </a:t>
              </a:r>
            </a:p>
            <a:p>
              <a:pPr algn="ctr" eaLnBrk="1">
                <a:lnSpc>
                  <a:spcPct val="80000"/>
                </a:lnSpc>
                <a:defRPr/>
              </a:pPr>
              <a:r>
                <a:rPr lang="en-US" altLang="en-US" b="1" dirty="0" err="1">
                  <a:latin typeface="Source Sans Pro" charset="-18"/>
                </a:rPr>
                <a:t>na</a:t>
              </a:r>
              <a:r>
                <a:rPr lang="en-US" altLang="en-US" b="1" dirty="0">
                  <a:latin typeface="Source Sans Pro" charset="-18"/>
                </a:rPr>
                <a:t> </a:t>
              </a:r>
              <a:r>
                <a:rPr lang="en-US" altLang="en-US" b="1" dirty="0" err="1">
                  <a:latin typeface="Source Sans Pro" charset="-18"/>
                </a:rPr>
                <a:t>migracije</a:t>
              </a:r>
              <a:endParaRPr lang="en-US" altLang="en-US" b="1" dirty="0">
                <a:latin typeface="Source Sans Pro" charset="-18"/>
              </a:endParaRPr>
            </a:p>
          </p:txBody>
        </p:sp>
        <p:pic>
          <p:nvPicPr>
            <p:cNvPr id="4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38" y="3346450"/>
              <a:ext cx="1250950" cy="11271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25" y="5524500"/>
              <a:ext cx="1346200" cy="11953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2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325" y="3340100"/>
              <a:ext cx="579438" cy="1428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775" y="2100263"/>
              <a:ext cx="566738" cy="34686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4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181" y="2090738"/>
              <a:ext cx="1726919" cy="128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25" y="6556375"/>
              <a:ext cx="6045200" cy="1444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6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538" y="5407025"/>
              <a:ext cx="579437" cy="1444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7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750" y="4292600"/>
              <a:ext cx="1698625" cy="22066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9" name="Pictur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9163" y="4252913"/>
              <a:ext cx="469900" cy="1428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0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464675" y="4252913"/>
              <a:ext cx="4010025" cy="1428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2" name="Title 1"/>
          <p:cNvSpPr txBox="1">
            <a:spLocks/>
          </p:cNvSpPr>
          <p:nvPr/>
        </p:nvSpPr>
        <p:spPr>
          <a:xfrm>
            <a:off x="251520" y="144016"/>
            <a:ext cx="280831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Rješenje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9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5"/>
          <p:cNvSpPr txBox="1">
            <a:spLocks/>
          </p:cNvSpPr>
          <p:nvPr/>
        </p:nvSpPr>
        <p:spPr>
          <a:xfrm>
            <a:off x="110587" y="44624"/>
            <a:ext cx="4965469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Funkcionalna barijera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276872"/>
            <a:ext cx="828092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1" indent="-285750" algn="just">
              <a:buFont typeface="Arial" pitchFamily="34" charset="0"/>
              <a:buChar char="•"/>
              <a:defRPr/>
            </a:pPr>
            <a:r>
              <a:rPr lang="hr-HR" sz="1600" dirty="0" smtClean="0">
                <a:latin typeface="Source Sans Pro" charset="-18"/>
              </a:rPr>
              <a:t>funkcionalni materijali unaprjeđuju </a:t>
            </a:r>
            <a:r>
              <a:rPr lang="hr-HR" sz="1600" dirty="0">
                <a:latin typeface="Source Sans Pro" charset="-18"/>
              </a:rPr>
              <a:t>jedno funkcijsko </a:t>
            </a:r>
            <a:r>
              <a:rPr lang="hr-HR" sz="1600" dirty="0" smtClean="0">
                <a:latin typeface="Source Sans Pro" charset="-18"/>
              </a:rPr>
              <a:t>svojstvo dok ostala svojstva moraju ostati ista ili zadovoljavajuća </a:t>
            </a:r>
            <a:endParaRPr lang="hr-HR" sz="1600" dirty="0">
              <a:latin typeface="Source Sans Pro" charset="-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83985"/>
            <a:ext cx="828092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1" indent="-285750" algn="just">
              <a:buFont typeface="Arial" pitchFamily="34" charset="0"/>
              <a:buChar char="•"/>
              <a:defRPr/>
            </a:pPr>
            <a:r>
              <a:rPr lang="vi-VN" sz="1600" dirty="0" smtClean="0">
                <a:latin typeface="Source Sans Pro" charset="-18"/>
              </a:rPr>
              <a:t>fizički </a:t>
            </a:r>
            <a:r>
              <a:rPr lang="vi-VN" sz="1600" dirty="0">
                <a:latin typeface="Source Sans Pro" charset="-18"/>
              </a:rPr>
              <a:t>sloj između upakirane hrane i tvari koje mogu migrirati u hranu te učinkovito sprječava ili usporava proces migriranja tvari u </a:t>
            </a:r>
            <a:r>
              <a:rPr lang="vi-VN" sz="1600" dirty="0" smtClean="0">
                <a:latin typeface="Source Sans Pro" charset="-18"/>
              </a:rPr>
              <a:t>hranu</a:t>
            </a:r>
            <a:endParaRPr lang="vi-VN" sz="1600" dirty="0">
              <a:latin typeface="Source Sans Pro" charset="-1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3481" y="3326161"/>
            <a:ext cx="4423547" cy="2903837"/>
            <a:chOff x="2483768" y="4005064"/>
            <a:chExt cx="4032448" cy="2462213"/>
          </a:xfrm>
        </p:grpSpPr>
        <p:sp>
          <p:nvSpPr>
            <p:cNvPr id="9" name="TextBox 8"/>
            <p:cNvSpPr txBox="1"/>
            <p:nvPr/>
          </p:nvSpPr>
          <p:spPr>
            <a:xfrm>
              <a:off x="2483768" y="4005064"/>
              <a:ext cx="4032448" cy="246221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hr-HR" dirty="0" smtClean="0"/>
            </a:p>
            <a:p>
              <a:endParaRPr lang="hr-HR" dirty="0"/>
            </a:p>
            <a:p>
              <a:endParaRPr lang="hr-HR" dirty="0" smtClean="0"/>
            </a:p>
            <a:p>
              <a:endParaRPr lang="hr-HR" dirty="0"/>
            </a:p>
            <a:p>
              <a:endParaRPr lang="hr-HR" dirty="0" smtClean="0"/>
            </a:p>
            <a:p>
              <a:endParaRPr lang="hr-HR" dirty="0"/>
            </a:p>
            <a:p>
              <a:endParaRPr lang="hr-HR" dirty="0" smtClean="0"/>
            </a:p>
            <a:p>
              <a:endParaRPr lang="hr-HR" dirty="0"/>
            </a:p>
            <a:p>
              <a:endParaRPr lang="hr-HR" dirty="0" smtClean="0"/>
            </a:p>
            <a:p>
              <a:endParaRPr lang="hr-HR" dirty="0"/>
            </a:p>
            <a:p>
              <a:endParaRPr lang="hr-HR" sz="11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93321" y="4077072"/>
              <a:ext cx="3831946" cy="2231353"/>
              <a:chOff x="4788024" y="3054391"/>
              <a:chExt cx="3831946" cy="2231353"/>
            </a:xfrm>
            <a:noFill/>
            <a:effectLst/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3" t="4894"/>
              <a:stretch/>
            </p:blipFill>
            <p:spPr bwMode="auto">
              <a:xfrm>
                <a:off x="4788024" y="3054391"/>
                <a:ext cx="3724223" cy="14847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788024" y="4581128"/>
                <a:ext cx="3831946" cy="70461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hr-HR" sz="1600" dirty="0">
                    <a:latin typeface="Source Sans Pro" panose="020B0604020202020204" charset="-18"/>
                  </a:rPr>
                  <a:t>Migracija malih molekula (</a:t>
                </a:r>
                <a:r>
                  <a:rPr lang="hr-HR" sz="1600" dirty="0" smtClean="0">
                    <a:latin typeface="Source Sans Pro" panose="020B0604020202020204" charset="-18"/>
                  </a:rPr>
                  <a:t>prikazanih </a:t>
                </a:r>
                <a:r>
                  <a:rPr lang="hr-HR" sz="1600" dirty="0">
                    <a:latin typeface="Source Sans Pro" panose="020B0604020202020204" charset="-18"/>
                  </a:rPr>
                  <a:t>kao crvene točkice) iz </a:t>
                </a:r>
                <a:r>
                  <a:rPr lang="hr-HR" sz="1600" dirty="0" smtClean="0">
                    <a:latin typeface="Source Sans Pro" panose="020B0604020202020204" charset="-18"/>
                  </a:rPr>
                  <a:t>ambalaže u </a:t>
                </a:r>
                <a:r>
                  <a:rPr lang="hr-HR" sz="1600" dirty="0">
                    <a:latin typeface="Source Sans Pro" panose="020B0604020202020204" charset="-18"/>
                  </a:rPr>
                  <a:t>hranu i iz </a:t>
                </a:r>
                <a:r>
                  <a:rPr lang="hr-HR" sz="1600" dirty="0" smtClean="0">
                    <a:latin typeface="Source Sans Pro" panose="020B0604020202020204" charset="-18"/>
                  </a:rPr>
                  <a:t>vanjskog okruženja </a:t>
                </a:r>
                <a:r>
                  <a:rPr lang="hr-HR" sz="1600" dirty="0">
                    <a:latin typeface="Source Sans Pro" panose="020B0604020202020204" charset="-18"/>
                  </a:rPr>
                  <a:t>u </a:t>
                </a:r>
                <a:r>
                  <a:rPr lang="hr-HR" sz="1600" dirty="0" smtClean="0">
                    <a:latin typeface="Source Sans Pro" panose="020B0604020202020204" charset="-18"/>
                  </a:rPr>
                  <a:t>hranu preko ambalaže</a:t>
                </a:r>
                <a:endParaRPr lang="hr-HR" sz="1600" dirty="0">
                  <a:latin typeface="Source Sans Pro" panose="020B0604020202020204" charset="-18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51520" y="1484784"/>
            <a:ext cx="828092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hr-H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m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igracijske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tvari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mogu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biti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organske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ili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anorganske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prirode</a:t>
            </a:r>
            <a:r>
              <a:rPr lang="hr-H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-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tvari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koji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se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dodaju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tijekom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procesa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polimerizacije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i</a:t>
            </a:r>
            <a:r>
              <a:rPr lang="hr-H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/ili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na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kraju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tvari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koje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čine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završni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dio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na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ambalaži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(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tisak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ource Sans Pro" charset="-18"/>
              </a:rPr>
              <a:t>)</a:t>
            </a:r>
            <a:endParaRPr lang="hr-HR" sz="1600" dirty="0">
              <a:solidFill>
                <a:schemeClr val="tx1"/>
              </a:solidFill>
              <a:latin typeface="Source Sans Pro" charset="-18"/>
            </a:endParaRPr>
          </a:p>
        </p:txBody>
      </p:sp>
      <p:pic>
        <p:nvPicPr>
          <p:cNvPr id="1028" name="Picture 4" descr="G:\Doktorat\DOKTORAT\KONGRESI\Polimerni materijali i ambalaža 2016\Slike\20130916140533_55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953995" cy="21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oktorat\DOKTORAT\KONGRESI\Polimerni materijali i ambalaža 2016\Slike\reusing_food_packaging_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10754" r="3560" b="4007"/>
          <a:stretch/>
        </p:blipFill>
        <p:spPr bwMode="auto">
          <a:xfrm>
            <a:off x="5231586" y="2996952"/>
            <a:ext cx="3228846" cy="1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2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843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558" y="692696"/>
            <a:ext cx="8486906" cy="6124754"/>
          </a:xfrm>
          <a:prstGeom prst="rect">
            <a:avLst/>
          </a:prstGeom>
          <a:solidFill>
            <a:schemeClr val="bg1">
              <a:alpha val="62000"/>
            </a:schemeClr>
          </a:solidFill>
          <a:effectLst>
            <a:reflection stA="45000" endPos="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/>
              <a:t>Hrnjak-Murgić</a:t>
            </a:r>
            <a:r>
              <a:rPr lang="hr-HR" sz="1600" dirty="0" smtClean="0"/>
              <a:t>, Zlata; Rešček, Ana; Kratofil Krehula, Ljerka; Ptiček Siročić, Anita; Katančić, Zvonimir. </a:t>
            </a:r>
            <a:r>
              <a:rPr lang="en-US" sz="1600" dirty="0" smtClean="0"/>
              <a:t>Nanoparticles in Active Polymer Food Packaging</a:t>
            </a:r>
            <a:r>
              <a:rPr lang="hr-HR" sz="1600" dirty="0" smtClean="0"/>
              <a:t>, Surrey: Smithers Pira, 2015. </a:t>
            </a:r>
            <a:endParaRPr lang="en-US" sz="1600" dirty="0" smtClean="0"/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/>
              <a:t>Muncke, J., </a:t>
            </a:r>
            <a:r>
              <a:rPr lang="hr-HR" sz="1600" dirty="0"/>
              <a:t>Hazards of Food Contact Material: Food Packaging </a:t>
            </a:r>
            <a:r>
              <a:rPr lang="hr-HR" sz="1600" dirty="0" smtClean="0"/>
              <a:t>Contaminants, Food </a:t>
            </a:r>
            <a:r>
              <a:rPr lang="hr-HR" sz="1600" dirty="0"/>
              <a:t>Packaging Forum, Zurich, </a:t>
            </a:r>
            <a:r>
              <a:rPr lang="hr-HR" sz="1600" dirty="0" smtClean="0"/>
              <a:t>Switzerland, pp. 430-437, 2014.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Dr. Donald V. "Don" Rosato</a:t>
            </a:r>
            <a:r>
              <a:rPr lang="hr-HR" sz="1600" dirty="0" smtClean="0"/>
              <a:t>, Vol 1 &amp; 2 "Plastics Technology Handbook„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hr-HR" sz="1600" dirty="0" smtClean="0"/>
              <a:t>Ptiček Siročić, Anita; Rešček, Ana; Hrnjak- Murgić, Zlata. Polyethylene nanocomposites filled with modified nanoparticles, Polymer-Plastics Technology and Engineering. 53 (2014) , 8; 811-817.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/>
              <a:t>Ptiček Siročić, Anita; Rešček, Ana; Ščetar, Mario; Kratofil Krehula, Ljerka; Hrnjak-Murgić, Zlata. Development of low density polyethylene nanocomposites films for packaging.  Polymer Bulletin. 71 (2014) , 3; 705-717.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/>
              <a:t>Rešček, Ana; Kratofil Krehula, Ljerka; Katančić, Zvonimir; Hrnjak-Murgić, Zlata. Active Bilayer PE/PCL Films for Food Packaging Modified with Zinc Oxide and Casein. Croatica Chemica Acta. (2016)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/>
              <a:t>Rešček, Ana; Ščetar, Mario; Hrnjak- Murgić, Zlata; Dimitrov, Nino; Galić, Kata.     Polyethylene/polycaprolactone nanocomposite films for food packaging modified with magnetite and casein: oxygen barrier, mechanical and thermal properties.  Polymer-Plastics Technology and Engineering. (2016)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r-HR" sz="1600" dirty="0" smtClean="0"/>
              <a:t>Bolanča, S. </a:t>
            </a:r>
            <a:r>
              <a:rPr lang="hr-HR" sz="1600" dirty="0"/>
              <a:t>- Glavne tehnike tiska, Acta Grafika, Zagreb, </a:t>
            </a:r>
            <a:r>
              <a:rPr lang="hr-HR" sz="1600" dirty="0" smtClean="0"/>
              <a:t>1997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r-HR" sz="1600" dirty="0"/>
              <a:t>http://</a:t>
            </a:r>
            <a:r>
              <a:rPr lang="hr-HR" sz="1600" dirty="0" smtClean="0"/>
              <a:t>24sata.info/magazin/zdravlje/58045-upozorenje-iz-kartonske-ambalaze-za-hranu-curi-kancerogeno-ulje.html#sthash.QG2V4maI.dpuf</a:t>
            </a:r>
            <a:endParaRPr lang="hr-HR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558" y="1166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Literatura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88424" y="6525344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20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131147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2001837" y="591612"/>
            <a:ext cx="5140316" cy="400179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213050" y="804150"/>
            <a:ext cx="4717800" cy="30075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999999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98522" y="1777731"/>
            <a:ext cx="5346853" cy="787173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haroni" pitchFamily="2" charset="-79"/>
              </a:rPr>
              <a:t>HVALA NA </a:t>
            </a:r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haroni" pitchFamily="2" charset="-79"/>
              </a:rPr>
              <a:t>PAŽNJI!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5019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lowchart: Connector 139"/>
          <p:cNvSpPr/>
          <p:nvPr/>
        </p:nvSpPr>
        <p:spPr>
          <a:xfrm>
            <a:off x="4051674" y="1028263"/>
            <a:ext cx="1107014" cy="93138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39" name="Group 138"/>
          <p:cNvGrpSpPr/>
          <p:nvPr/>
        </p:nvGrpSpPr>
        <p:grpSpPr>
          <a:xfrm>
            <a:off x="374867" y="606670"/>
            <a:ext cx="8805645" cy="5558634"/>
            <a:chOff x="444863" y="108262"/>
            <a:chExt cx="8805645" cy="5558634"/>
          </a:xfrm>
        </p:grpSpPr>
        <p:sp>
          <p:nvSpPr>
            <p:cNvPr id="5" name="Oval 4"/>
            <p:cNvSpPr/>
            <p:nvPr/>
          </p:nvSpPr>
          <p:spPr bwMode="auto">
            <a:xfrm>
              <a:off x="2899753" y="1062246"/>
              <a:ext cx="3083812" cy="30243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r-HR" sz="2000" b="1" dirty="0" smtClean="0">
                  <a:solidFill>
                    <a:schemeClr val="accent1">
                      <a:lumMod val="75000"/>
                    </a:schemeClr>
                  </a:solidFill>
                  <a:latin typeface="Source Sans Pro" charset="-18"/>
                </a:rPr>
                <a:t>HRANA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027253" y="4255771"/>
              <a:ext cx="2127494" cy="1411125"/>
              <a:chOff x="5498901" y="3835896"/>
              <a:chExt cx="2127494" cy="141112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630336" y="4908467"/>
                <a:ext cx="19960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Degradacija okusa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Left Arrow 7"/>
              <p:cNvSpPr/>
              <p:nvPr/>
            </p:nvSpPr>
            <p:spPr>
              <a:xfrm rot="1976368">
                <a:off x="5498901" y="4085643"/>
                <a:ext cx="1728192" cy="216024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" name="Flowchart: Connector 10"/>
              <p:cNvSpPr/>
              <p:nvPr/>
            </p:nvSpPr>
            <p:spPr>
              <a:xfrm>
                <a:off x="6287616" y="4653136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6554316" y="4653135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401916" y="3835896"/>
                <a:ext cx="162304" cy="241176"/>
                <a:chOff x="6929976" y="1490138"/>
                <a:chExt cx="475488" cy="883894"/>
              </a:xfrm>
            </p:grpSpPr>
            <p:sp>
              <p:nvSpPr>
                <p:cNvPr id="12" name="Flowchart: Connector 11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>
                  <a:off x="6929976" y="1490138"/>
                  <a:ext cx="475488" cy="62636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020272" y="4267944"/>
                <a:ext cx="162304" cy="241176"/>
                <a:chOff x="6929976" y="1490138"/>
                <a:chExt cx="475488" cy="883894"/>
              </a:xfrm>
            </p:grpSpPr>
            <p:sp>
              <p:nvSpPr>
                <p:cNvPr id="19" name="Flowchart: Connector 18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6929976" y="1490138"/>
                  <a:ext cx="475488" cy="62636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21" name="Flowchart: Connector 20"/>
              <p:cNvSpPr/>
              <p:nvPr/>
            </p:nvSpPr>
            <p:spPr>
              <a:xfrm>
                <a:off x="6719664" y="4068851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949225" y="3182283"/>
              <a:ext cx="2393239" cy="1305647"/>
              <a:chOff x="6085106" y="2950212"/>
              <a:chExt cx="2393239" cy="130564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437675" y="3917305"/>
                <a:ext cx="1040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Truljenje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eft Arrow 22"/>
              <p:cNvSpPr/>
              <p:nvPr/>
            </p:nvSpPr>
            <p:spPr>
              <a:xfrm rot="1209751">
                <a:off x="6085106" y="3173730"/>
                <a:ext cx="1728192" cy="216024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6746283" y="3421391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7397795" y="3680975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957236" y="2950212"/>
                <a:ext cx="162304" cy="241176"/>
                <a:chOff x="6929976" y="1490138"/>
                <a:chExt cx="475488" cy="883894"/>
              </a:xfrm>
            </p:grpSpPr>
            <p:sp>
              <p:nvSpPr>
                <p:cNvPr id="27" name="Flowchart: Connector 26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6929976" y="1490138"/>
                  <a:ext cx="475488" cy="62636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121979" y="3522413"/>
                <a:ext cx="162304" cy="241176"/>
                <a:chOff x="6929976" y="1490138"/>
                <a:chExt cx="475488" cy="883894"/>
              </a:xfrm>
            </p:grpSpPr>
            <p:sp>
              <p:nvSpPr>
                <p:cNvPr id="30" name="Flowchart: Connector 29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929976" y="1490138"/>
                  <a:ext cx="475488" cy="62636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32" name="Flowchart: Connector 31"/>
              <p:cNvSpPr/>
              <p:nvPr/>
            </p:nvSpPr>
            <p:spPr>
              <a:xfrm>
                <a:off x="7397795" y="3044919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082155" y="1797848"/>
              <a:ext cx="3168353" cy="919841"/>
              <a:chOff x="5975647" y="1374489"/>
              <a:chExt cx="3168353" cy="91984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521440" y="1668252"/>
                <a:ext cx="16225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Gubitak arome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Left Arrow 33"/>
              <p:cNvSpPr/>
              <p:nvPr/>
            </p:nvSpPr>
            <p:spPr>
              <a:xfrm rot="10170382">
                <a:off x="5975647" y="1657295"/>
                <a:ext cx="1728192" cy="216024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6146962" y="1548080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6631983" y="1374489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435064" y="2053154"/>
                <a:ext cx="162305" cy="241176"/>
                <a:chOff x="6929976" y="1490138"/>
                <a:chExt cx="475491" cy="883894"/>
              </a:xfrm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>
                  <a:off x="6929979" y="1490138"/>
                  <a:ext cx="475488" cy="626367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6831610" y="1912241"/>
                <a:ext cx="162304" cy="241176"/>
                <a:chOff x="6929976" y="1490138"/>
                <a:chExt cx="475488" cy="883894"/>
              </a:xfrm>
            </p:grpSpPr>
            <p:sp>
              <p:nvSpPr>
                <p:cNvPr id="41" name="Flowchart: Connector 40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6929976" y="1490138"/>
                  <a:ext cx="475488" cy="62636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>
                <a:off x="7148473" y="1811218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 rot="19323821">
              <a:off x="5198936" y="1684710"/>
              <a:ext cx="504056" cy="23468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Right Arrow 44"/>
            <p:cNvSpPr/>
            <p:nvPr/>
          </p:nvSpPr>
          <p:spPr>
            <a:xfrm rot="2274873">
              <a:off x="5108873" y="3319769"/>
              <a:ext cx="504056" cy="23468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408817" y="524344"/>
              <a:ext cx="2866764" cy="929127"/>
              <a:chOff x="5996320" y="1365203"/>
              <a:chExt cx="2866764" cy="92912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400824" y="1365203"/>
                <a:ext cx="146226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Diskoloracija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eft Arrow 50"/>
              <p:cNvSpPr/>
              <p:nvPr/>
            </p:nvSpPr>
            <p:spPr>
              <a:xfrm rot="20310951">
                <a:off x="5996320" y="1766262"/>
                <a:ext cx="1243142" cy="195155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2" name="Flowchart: Connector 51"/>
              <p:cNvSpPr/>
              <p:nvPr/>
            </p:nvSpPr>
            <p:spPr>
              <a:xfrm>
                <a:off x="6146962" y="1548080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6631983" y="1374489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6435064" y="2053154"/>
                <a:ext cx="162304" cy="241176"/>
                <a:chOff x="6929976" y="1490138"/>
                <a:chExt cx="475488" cy="883894"/>
              </a:xfrm>
            </p:grpSpPr>
            <p:sp>
              <p:nvSpPr>
                <p:cNvPr id="59" name="Flowchart: Connector 58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>
                  <a:off x="6929976" y="1490138"/>
                  <a:ext cx="475488" cy="62636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6831610" y="1912241"/>
                <a:ext cx="162304" cy="241176"/>
                <a:chOff x="6929976" y="1490138"/>
                <a:chExt cx="475488" cy="883894"/>
              </a:xfrm>
            </p:grpSpPr>
            <p:sp>
              <p:nvSpPr>
                <p:cNvPr id="57" name="Flowchart: Connector 56"/>
                <p:cNvSpPr/>
                <p:nvPr/>
              </p:nvSpPr>
              <p:spPr>
                <a:xfrm>
                  <a:off x="6929976" y="1916832"/>
                  <a:ext cx="475488" cy="457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929976" y="1490138"/>
                  <a:ext cx="475488" cy="62636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56" name="Flowchart: Connector 55"/>
              <p:cNvSpPr/>
              <p:nvPr/>
            </p:nvSpPr>
            <p:spPr>
              <a:xfrm>
                <a:off x="7148473" y="1811218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192860" y="108262"/>
              <a:ext cx="1465989" cy="1013812"/>
              <a:chOff x="3192860" y="108262"/>
              <a:chExt cx="1465989" cy="1013812"/>
            </a:xfrm>
          </p:grpSpPr>
          <p:sp>
            <p:nvSpPr>
              <p:cNvPr id="65" name="Left Arrow 64"/>
              <p:cNvSpPr/>
              <p:nvPr/>
            </p:nvSpPr>
            <p:spPr>
              <a:xfrm rot="4057681">
                <a:off x="3104068" y="497140"/>
                <a:ext cx="1013812" cy="236056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88712" y="175593"/>
                <a:ext cx="97013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Sušenje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347863" y="589107"/>
                <a:ext cx="162304" cy="241176"/>
                <a:chOff x="1547664" y="2127598"/>
                <a:chExt cx="162304" cy="241176"/>
              </a:xfrm>
            </p:grpSpPr>
            <p:sp>
              <p:nvSpPr>
                <p:cNvPr id="68" name="Flowchart: Connector 67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952027" y="760015"/>
                <a:ext cx="162304" cy="241176"/>
                <a:chOff x="1547664" y="2127598"/>
                <a:chExt cx="162304" cy="241176"/>
              </a:xfrm>
            </p:grpSpPr>
            <p:sp>
              <p:nvSpPr>
                <p:cNvPr id="71" name="Flowchart: Connector 70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73" name="Flowchart: Connector 72"/>
              <p:cNvSpPr/>
              <p:nvPr/>
            </p:nvSpPr>
            <p:spPr>
              <a:xfrm>
                <a:off x="3192860" y="413124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4" name="Flowchart: Connector 73"/>
              <p:cNvSpPr/>
              <p:nvPr/>
            </p:nvSpPr>
            <p:spPr>
              <a:xfrm>
                <a:off x="3837727" y="503488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81020" y="1091707"/>
              <a:ext cx="2425455" cy="914645"/>
              <a:chOff x="581020" y="1091707"/>
              <a:chExt cx="2425455" cy="914645"/>
            </a:xfrm>
          </p:grpSpPr>
          <p:sp>
            <p:nvSpPr>
              <p:cNvPr id="75" name="Left Arrow 74"/>
              <p:cNvSpPr/>
              <p:nvPr/>
            </p:nvSpPr>
            <p:spPr>
              <a:xfrm rot="11288152">
                <a:off x="1121148" y="1523891"/>
                <a:ext cx="1885327" cy="212273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81020" y="1667798"/>
                <a:ext cx="731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Vlaga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182511" y="1252225"/>
                <a:ext cx="162304" cy="241176"/>
                <a:chOff x="1547664" y="2127598"/>
                <a:chExt cx="162304" cy="241176"/>
              </a:xfrm>
            </p:grpSpPr>
            <p:sp>
              <p:nvSpPr>
                <p:cNvPr id="79" name="Flowchart: Connector 78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368573" y="1091707"/>
                <a:ext cx="162304" cy="241176"/>
                <a:chOff x="1547664" y="2127598"/>
                <a:chExt cx="162304" cy="241176"/>
              </a:xfrm>
            </p:grpSpPr>
            <p:sp>
              <p:nvSpPr>
                <p:cNvPr id="82" name="Flowchart: Connector 81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1572917" y="1716597"/>
                <a:ext cx="162304" cy="241176"/>
                <a:chOff x="1547664" y="2127598"/>
                <a:chExt cx="162304" cy="241176"/>
              </a:xfrm>
            </p:grpSpPr>
            <p:sp>
              <p:nvSpPr>
                <p:cNvPr id="85" name="Flowchart: Connector 84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87" name="Flowchart: Connector 86"/>
              <p:cNvSpPr/>
              <p:nvPr/>
            </p:nvSpPr>
            <p:spPr>
              <a:xfrm>
                <a:off x="1755776" y="1221088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8" name="Flowchart: Connector 87"/>
              <p:cNvSpPr/>
              <p:nvPr/>
            </p:nvSpPr>
            <p:spPr>
              <a:xfrm>
                <a:off x="1870076" y="1770545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44863" y="2702120"/>
              <a:ext cx="2405015" cy="1202708"/>
              <a:chOff x="444863" y="2702120"/>
              <a:chExt cx="2405015" cy="1202708"/>
            </a:xfrm>
          </p:grpSpPr>
          <p:sp>
            <p:nvSpPr>
              <p:cNvPr id="91" name="Left Arrow 90"/>
              <p:cNvSpPr/>
              <p:nvPr/>
            </p:nvSpPr>
            <p:spPr>
              <a:xfrm rot="10373479">
                <a:off x="964551" y="3053777"/>
                <a:ext cx="1885327" cy="212273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44863" y="3566274"/>
                <a:ext cx="9605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Plijesan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1740412" y="2717689"/>
                <a:ext cx="162304" cy="241176"/>
                <a:chOff x="1547664" y="2127598"/>
                <a:chExt cx="162304" cy="241176"/>
              </a:xfrm>
            </p:grpSpPr>
            <p:sp>
              <p:nvSpPr>
                <p:cNvPr id="103" name="Flowchart: Connector 102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530877" y="3351657"/>
                <a:ext cx="162304" cy="241176"/>
                <a:chOff x="1547664" y="2127598"/>
                <a:chExt cx="162304" cy="241176"/>
              </a:xfrm>
            </p:grpSpPr>
            <p:sp>
              <p:nvSpPr>
                <p:cNvPr id="99" name="Flowchart: Connector 98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00" name="Isosceles Triangle 99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97" name="Flowchart: Connector 96"/>
              <p:cNvSpPr/>
              <p:nvPr/>
            </p:nvSpPr>
            <p:spPr>
              <a:xfrm>
                <a:off x="1383429" y="2811194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8" name="Flowchart: Connector 97"/>
              <p:cNvSpPr/>
              <p:nvPr/>
            </p:nvSpPr>
            <p:spPr>
              <a:xfrm>
                <a:off x="1882073" y="3290383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5" name="Flowchart: Connector 104"/>
              <p:cNvSpPr/>
              <p:nvPr/>
            </p:nvSpPr>
            <p:spPr>
              <a:xfrm>
                <a:off x="2031154" y="2702120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2144281" y="3766731"/>
              <a:ext cx="1117843" cy="1644833"/>
              <a:chOff x="2144281" y="3766731"/>
              <a:chExt cx="1117843" cy="1644833"/>
            </a:xfrm>
          </p:grpSpPr>
          <p:sp>
            <p:nvSpPr>
              <p:cNvPr id="107" name="Left Arrow 106"/>
              <p:cNvSpPr/>
              <p:nvPr/>
            </p:nvSpPr>
            <p:spPr>
              <a:xfrm rot="8086860">
                <a:off x="2267050" y="4398385"/>
                <a:ext cx="1501313" cy="238006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610984" y="5073010"/>
                <a:ext cx="6511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Hrđa</a:t>
                </a:r>
                <a:endParaRPr lang="hr-HR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464911" y="4198065"/>
                <a:ext cx="162304" cy="241176"/>
                <a:chOff x="1547664" y="2127598"/>
                <a:chExt cx="162304" cy="241176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936554" y="4726946"/>
                <a:ext cx="162304" cy="241176"/>
                <a:chOff x="1547664" y="2127598"/>
                <a:chExt cx="162304" cy="241176"/>
              </a:xfrm>
            </p:grpSpPr>
            <p:sp>
              <p:nvSpPr>
                <p:cNvPr id="114" name="Flowchart: Connector 113"/>
                <p:cNvSpPr/>
                <p:nvPr/>
              </p:nvSpPr>
              <p:spPr>
                <a:xfrm>
                  <a:off x="1547664" y="2244024"/>
                  <a:ext cx="162304" cy="12475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>
                  <a:off x="1547664" y="2127598"/>
                  <a:ext cx="162304" cy="170908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111" name="Flowchart: Connector 110"/>
              <p:cNvSpPr/>
              <p:nvPr/>
            </p:nvSpPr>
            <p:spPr>
              <a:xfrm>
                <a:off x="2144281" y="4202227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2" name="Flowchart: Connector 111"/>
              <p:cNvSpPr/>
              <p:nvPr/>
            </p:nvSpPr>
            <p:spPr>
              <a:xfrm>
                <a:off x="2258581" y="4645489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3" name="Flowchart: Connector 112"/>
              <p:cNvSpPr/>
              <p:nvPr/>
            </p:nvSpPr>
            <p:spPr>
              <a:xfrm>
                <a:off x="2721323" y="4199275"/>
                <a:ext cx="228600" cy="20204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878572" y="2091611"/>
              <a:ext cx="1117364" cy="1077218"/>
              <a:chOff x="2915816" y="2091611"/>
              <a:chExt cx="1013304" cy="1077218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2915816" y="2091611"/>
                <a:ext cx="1013304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b="1" dirty="0" smtClean="0">
                    <a:solidFill>
                      <a:srgbClr val="00B0F0"/>
                    </a:solidFill>
                  </a:rPr>
                  <a:t>Barijera na vodenu paru</a:t>
                </a:r>
                <a:endParaRPr lang="hr-HR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27" name="Flowchart: Alternate Process 126"/>
              <p:cNvSpPr/>
              <p:nvPr/>
            </p:nvSpPr>
            <p:spPr>
              <a:xfrm>
                <a:off x="2993217" y="2125635"/>
                <a:ext cx="844509" cy="1034278"/>
              </a:xfrm>
              <a:prstGeom prst="flowChartAlternateProcess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02036" y="2108938"/>
              <a:ext cx="1013304" cy="893662"/>
              <a:chOff x="5002036" y="2108938"/>
              <a:chExt cx="1013304" cy="893662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5002036" y="2132856"/>
                <a:ext cx="101330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b="1" dirty="0" smtClean="0">
                    <a:solidFill>
                      <a:srgbClr val="FF3300"/>
                    </a:solidFill>
                  </a:rPr>
                  <a:t>Barijera na </a:t>
                </a:r>
              </a:p>
              <a:p>
                <a:pPr algn="ctr"/>
                <a:r>
                  <a:rPr lang="hr-HR" sz="1600" b="1" dirty="0" smtClean="0">
                    <a:solidFill>
                      <a:srgbClr val="FF3300"/>
                    </a:solidFill>
                  </a:rPr>
                  <a:t>kisik</a:t>
                </a:r>
                <a:endParaRPr lang="hr-HR" sz="16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31" name="Flowchart: Alternate Process 130"/>
              <p:cNvSpPr/>
              <p:nvPr/>
            </p:nvSpPr>
            <p:spPr>
              <a:xfrm>
                <a:off x="5059760" y="2108938"/>
                <a:ext cx="844509" cy="893662"/>
              </a:xfrm>
              <a:prstGeom prst="flowChartAlternateProcess">
                <a:avLst/>
              </a:prstGeom>
              <a:no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33" name="Right Arrow 132"/>
            <p:cNvSpPr/>
            <p:nvPr/>
          </p:nvSpPr>
          <p:spPr>
            <a:xfrm rot="12951302">
              <a:off x="3188097" y="1646282"/>
              <a:ext cx="504056" cy="23468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4" name="Right Arrow 133"/>
            <p:cNvSpPr/>
            <p:nvPr/>
          </p:nvSpPr>
          <p:spPr>
            <a:xfrm rot="8191785">
              <a:off x="3440620" y="3479617"/>
              <a:ext cx="504056" cy="23468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12028" y="5934095"/>
            <a:ext cx="1934154" cy="844509"/>
            <a:chOff x="470322" y="5760822"/>
            <a:chExt cx="1934154" cy="844509"/>
          </a:xfrm>
        </p:grpSpPr>
        <p:grpSp>
          <p:nvGrpSpPr>
            <p:cNvPr id="125" name="Group 124"/>
            <p:cNvGrpSpPr/>
            <p:nvPr/>
          </p:nvGrpSpPr>
          <p:grpSpPr>
            <a:xfrm>
              <a:off x="480208" y="5824330"/>
              <a:ext cx="1861407" cy="683564"/>
              <a:chOff x="480208" y="5824330"/>
              <a:chExt cx="1861407" cy="683564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619147" y="6132107"/>
                <a:ext cx="1694356" cy="375787"/>
                <a:chOff x="603859" y="5970320"/>
                <a:chExt cx="1694356" cy="375787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603859" y="6021288"/>
                  <a:ext cx="162304" cy="241176"/>
                  <a:chOff x="1547664" y="2127598"/>
                  <a:chExt cx="162304" cy="241176"/>
                </a:xfrm>
              </p:grpSpPr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1547664" y="2244024"/>
                    <a:ext cx="162304" cy="124750"/>
                  </a:xfrm>
                  <a:prstGeom prst="flowChartConnector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1547664" y="2127598"/>
                    <a:ext cx="162304" cy="170908"/>
                  </a:xfrm>
                  <a:prstGeom prst="triangl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sp>
              <p:nvSpPr>
                <p:cNvPr id="119" name="TextBox 118"/>
                <p:cNvSpPr txBox="1"/>
                <p:nvPr/>
              </p:nvSpPr>
              <p:spPr>
                <a:xfrm>
                  <a:off x="766163" y="5970320"/>
                  <a:ext cx="61587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800" b="1" dirty="0" smtClean="0">
                      <a:solidFill>
                        <a:srgbClr val="00B0F0"/>
                      </a:solidFill>
                    </a:rPr>
                    <a:t>H</a:t>
                  </a:r>
                  <a:r>
                    <a:rPr lang="hr-HR" sz="1800" b="1" baseline="-25000" dirty="0" smtClean="0">
                      <a:solidFill>
                        <a:srgbClr val="00B0F0"/>
                      </a:solidFill>
                    </a:rPr>
                    <a:t>2</a:t>
                  </a:r>
                  <a:r>
                    <a:rPr lang="hr-HR" sz="1800" b="1" dirty="0" smtClean="0">
                      <a:solidFill>
                        <a:srgbClr val="00B0F0"/>
                      </a:solidFill>
                    </a:rPr>
                    <a:t>O</a:t>
                  </a:r>
                  <a:endParaRPr lang="hr-HR" sz="18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20" name="Flowchart: Connector 119"/>
                <p:cNvSpPr/>
                <p:nvPr/>
              </p:nvSpPr>
              <p:spPr>
                <a:xfrm>
                  <a:off x="1612029" y="6060419"/>
                  <a:ext cx="228600" cy="202045"/>
                </a:xfrm>
                <a:prstGeom prst="flowChartConnector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1849053" y="5976775"/>
                  <a:ext cx="4491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800" b="1" dirty="0" smtClean="0">
                      <a:solidFill>
                        <a:srgbClr val="FFC000"/>
                      </a:solidFill>
                    </a:rPr>
                    <a:t>O</a:t>
                  </a:r>
                  <a:r>
                    <a:rPr lang="hr-HR" sz="1800" b="1" baseline="-25000" dirty="0" smtClean="0">
                      <a:solidFill>
                        <a:srgbClr val="FFC000"/>
                      </a:solidFill>
                    </a:rPr>
                    <a:t>2</a:t>
                  </a:r>
                  <a:endParaRPr lang="hr-HR" sz="1800" b="1" baseline="-25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480208" y="5824330"/>
                <a:ext cx="186140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Shematski prikaz</a:t>
                </a:r>
                <a:endParaRPr lang="hr-H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7" name="Flowchart: Alternate Process 136"/>
            <p:cNvSpPr/>
            <p:nvPr/>
          </p:nvSpPr>
          <p:spPr>
            <a:xfrm rot="5400000">
              <a:off x="1015144" y="5216000"/>
              <a:ext cx="844509" cy="1934154"/>
            </a:xfrm>
            <a:prstGeom prst="flowChartAlternateProcess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38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3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124" name="Shape 105"/>
          <p:cNvSpPr txBox="1">
            <a:spLocks/>
          </p:cNvSpPr>
          <p:nvPr/>
        </p:nvSpPr>
        <p:spPr>
          <a:xfrm>
            <a:off x="110587" y="44624"/>
            <a:ext cx="4965469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Barijerna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 svojstva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498076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57" y="827420"/>
            <a:ext cx="508660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800" b="1" dirty="0" smtClean="0">
                <a:solidFill>
                  <a:schemeClr val="bg1"/>
                </a:solidFill>
              </a:rPr>
              <a:t>1. Nanotehnologija – nanokompozit  </a:t>
            </a:r>
          </a:p>
        </p:txBody>
      </p:sp>
      <p:sp>
        <p:nvSpPr>
          <p:cNvPr id="28" name="Shape 105"/>
          <p:cNvSpPr txBox="1">
            <a:spLocks/>
          </p:cNvSpPr>
          <p:nvPr/>
        </p:nvSpPr>
        <p:spPr>
          <a:xfrm>
            <a:off x="110587" y="44624"/>
            <a:ext cx="6460232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Unaprjeđenje </a:t>
            </a:r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barijernih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 svojstava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9657" y="1340768"/>
            <a:ext cx="6055081" cy="830997"/>
            <a:chOff x="174513" y="4189983"/>
            <a:chExt cx="4765685" cy="980949"/>
          </a:xfrm>
        </p:grpSpPr>
        <p:sp>
          <p:nvSpPr>
            <p:cNvPr id="11" name="Rectangle 10"/>
            <p:cNvSpPr/>
            <p:nvPr/>
          </p:nvSpPr>
          <p:spPr>
            <a:xfrm>
              <a:off x="174513" y="4189983"/>
              <a:ext cx="4765685" cy="98094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r>
                <a:rPr lang="hr-HR" sz="1600" dirty="0" smtClean="0">
                  <a:latin typeface="Source Sans Pro" charset="-18"/>
                </a:rPr>
                <a:t>slojevita nanoglina u matrici                  nanokompozitni materijal</a:t>
              </a: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hr-HR" sz="1600" dirty="0">
                  <a:latin typeface="Source Sans Pro" charset="-18"/>
                </a:rPr>
                <a:t>s</a:t>
              </a:r>
              <a:r>
                <a:rPr lang="hr-HR" sz="1600" dirty="0" smtClean="0">
                  <a:latin typeface="Source Sans Pro" charset="-18"/>
                </a:rPr>
                <a:t>lojevita </a:t>
              </a:r>
              <a:r>
                <a:rPr lang="hr-HR" sz="1600" dirty="0">
                  <a:latin typeface="Source Sans Pro" charset="-18"/>
                </a:rPr>
                <a:t>MMT glina </a:t>
              </a:r>
              <a:r>
                <a:rPr lang="hr-HR" sz="1600" dirty="0" smtClean="0">
                  <a:latin typeface="Source Sans Pro" charset="-18"/>
                </a:rPr>
                <a:t>produljuje </a:t>
              </a:r>
              <a:r>
                <a:rPr lang="hr-HR" sz="1600" dirty="0">
                  <a:latin typeface="Source Sans Pro" charset="-18"/>
                </a:rPr>
                <a:t>put </a:t>
              </a:r>
              <a:r>
                <a:rPr lang="hr-HR" sz="1600" dirty="0" smtClean="0">
                  <a:latin typeface="Source Sans Pro" charset="-18"/>
                </a:rPr>
                <a:t>permeacije molekule </a:t>
              </a:r>
              <a:r>
                <a:rPr lang="hr-HR" sz="1600" dirty="0">
                  <a:latin typeface="Source Sans Pro" charset="-18"/>
                </a:rPr>
                <a:t>O</a:t>
              </a:r>
              <a:r>
                <a:rPr lang="hr-HR" sz="1600" baseline="-25000" dirty="0">
                  <a:latin typeface="Source Sans Pro" charset="-18"/>
                </a:rPr>
                <a:t>2</a:t>
              </a:r>
              <a:r>
                <a:rPr lang="hr-HR" sz="1600" dirty="0">
                  <a:latin typeface="Source Sans Pro" charset="-18"/>
                </a:rPr>
                <a:t> kroz </a:t>
              </a:r>
              <a:r>
                <a:rPr lang="hr-HR" sz="1600" dirty="0" smtClean="0">
                  <a:latin typeface="Source Sans Pro" charset="-18"/>
                </a:rPr>
                <a:t>film</a:t>
              </a:r>
              <a:endParaRPr lang="hr-HR" sz="1600" dirty="0">
                <a:latin typeface="Source Sans Pro" charset="-18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480723" y="4370328"/>
              <a:ext cx="351422" cy="923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500">
                <a:latin typeface="Source Sans Pro" charset="-1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0072" y="2389077"/>
            <a:ext cx="7646304" cy="2264059"/>
            <a:chOff x="149530" y="1556792"/>
            <a:chExt cx="8166886" cy="2489175"/>
          </a:xfrm>
        </p:grpSpPr>
        <p:pic>
          <p:nvPicPr>
            <p:cNvPr id="7" name="Picture 2" descr="G:\Doktorat\DOKTORAT\KONGRESI\Polimerni materijali i ambalaža 2016\Slike\Multilayered Nanocomposite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75"/>
            <a:stretch/>
          </p:blipFill>
          <p:spPr bwMode="auto">
            <a:xfrm>
              <a:off x="149530" y="1556792"/>
              <a:ext cx="6234017" cy="248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G:\Doktorat\DOKTORAT\KONGRESI\Polimerni materijali i ambalaža 2016\Slike\Multilayered Nanocomposite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84" t="86525"/>
            <a:stretch/>
          </p:blipFill>
          <p:spPr bwMode="auto">
            <a:xfrm>
              <a:off x="6684735" y="3150829"/>
              <a:ext cx="1606105" cy="33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G:\Doktorat\DOKTORAT\KONGRESI\Polimerni materijali i ambalaža 2016\Slike\Multilayered Nanocomposite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94" t="50000" b="14853"/>
            <a:stretch/>
          </p:blipFill>
          <p:spPr bwMode="auto">
            <a:xfrm>
              <a:off x="6667151" y="2122089"/>
              <a:ext cx="1649265" cy="946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63586" y="2329135"/>
              <a:ext cx="521149" cy="7398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hr-HR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245277" y="2699047"/>
              <a:ext cx="439458" cy="0"/>
            </a:xfrm>
            <a:prstGeom prst="straightConnector1">
              <a:avLst/>
            </a:prstGeom>
            <a:ln w="15875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06335" y="4749748"/>
            <a:ext cx="4221649" cy="1703588"/>
            <a:chOff x="350351" y="4553720"/>
            <a:chExt cx="4221649" cy="1438245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50351" y="4914747"/>
              <a:ext cx="4221649" cy="1077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indent="-3429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Ø"/>
                <a:defRPr/>
              </a:pP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-18"/>
                </a:rPr>
                <a:t>poboljšana barijerna svojstva </a:t>
              </a:r>
              <a:r>
                <a:rPr lang="hr-HR" sz="1600" dirty="0">
                  <a:latin typeface="Source Sans Pro" charset="-18"/>
                </a:rPr>
                <a:t>(na O</a:t>
              </a:r>
              <a:r>
                <a:rPr lang="hr-HR" sz="1600" baseline="-25000" dirty="0">
                  <a:latin typeface="Source Sans Pro" charset="-18"/>
                </a:rPr>
                <a:t>2</a:t>
              </a:r>
              <a:r>
                <a:rPr lang="hr-HR" sz="1600" dirty="0">
                  <a:latin typeface="Source Sans Pro" charset="-18"/>
                </a:rPr>
                <a:t>, CO</a:t>
              </a:r>
              <a:r>
                <a:rPr lang="hr-HR" sz="1600" baseline="-25000" dirty="0">
                  <a:latin typeface="Source Sans Pro" charset="-18"/>
                </a:rPr>
                <a:t>2</a:t>
              </a:r>
              <a:r>
                <a:rPr lang="hr-HR" sz="1600" dirty="0">
                  <a:latin typeface="Source Sans Pro" charset="-18"/>
                </a:rPr>
                <a:t>, H</a:t>
              </a:r>
              <a:r>
                <a:rPr lang="hr-HR" sz="1600" baseline="-25000" dirty="0">
                  <a:latin typeface="Source Sans Pro" charset="-18"/>
                </a:rPr>
                <a:t>2</a:t>
              </a:r>
              <a:r>
                <a:rPr lang="hr-HR" sz="1600" dirty="0">
                  <a:latin typeface="Source Sans Pro" charset="-18"/>
                </a:rPr>
                <a:t>O</a:t>
              </a:r>
              <a:r>
                <a:rPr lang="hr-HR" sz="1600" baseline="-25000" dirty="0">
                  <a:latin typeface="Source Sans Pro" charset="-18"/>
                </a:rPr>
                <a:t>(v)</a:t>
              </a:r>
              <a:r>
                <a:rPr lang="hr-HR" sz="1600" dirty="0">
                  <a:latin typeface="Source Sans Pro" charset="-18"/>
                </a:rPr>
                <a:t>, </a:t>
              </a:r>
              <a:r>
                <a:rPr lang="hr-HR" sz="1600" dirty="0" smtClean="0">
                  <a:latin typeface="Source Sans Pro" charset="-18"/>
                </a:rPr>
                <a:t>arome...)</a:t>
              </a:r>
              <a:endPara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-18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-18"/>
                </a:rPr>
                <a:t>poboljšana toplinska</a:t>
              </a:r>
              <a:r>
                <a:rPr kumimoji="0" lang="hr-HR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-18"/>
                </a:rPr>
                <a:t> svojstva</a:t>
              </a:r>
              <a:endParaRPr lang="hr-HR" sz="1600" kern="0" dirty="0">
                <a:solidFill>
                  <a:prstClr val="black"/>
                </a:solidFill>
                <a:latin typeface="Source Sans Pro" charset="-18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hr-H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-18"/>
                </a:rPr>
                <a:t>poboljšana mehanička svojstva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65554" y="4553720"/>
              <a:ext cx="1221053" cy="338554"/>
            </a:xfrm>
            <a:prstGeom prst="rect">
              <a:avLst/>
            </a:prstGeom>
            <a:solidFill>
              <a:schemeClr val="accent1">
                <a:lumMod val="50000"/>
                <a:alpha val="8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r-HR" sz="1600" b="1" dirty="0" smtClean="0">
                  <a:solidFill>
                    <a:schemeClr val="bg1"/>
                  </a:solidFill>
                  <a:latin typeface="Source Sans Pro" charset="-18"/>
                </a:rPr>
                <a:t>Prednosti</a:t>
              </a:r>
            </a:p>
          </p:txBody>
        </p:sp>
      </p:grpSp>
      <p:sp>
        <p:nvSpPr>
          <p:cNvPr id="4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4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pic>
        <p:nvPicPr>
          <p:cNvPr id="25" name="Picture 24" descr="http://multibriefs.com/briefs/exclusive/0703plastic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r="32608"/>
          <a:stretch/>
        </p:blipFill>
        <p:spPr bwMode="auto">
          <a:xfrm>
            <a:off x="6184049" y="1202168"/>
            <a:ext cx="2959951" cy="1074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4674413" y="4749748"/>
            <a:ext cx="4221649" cy="1703588"/>
            <a:chOff x="350351" y="4553720"/>
            <a:chExt cx="4221649" cy="1270462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50351" y="4914746"/>
              <a:ext cx="4221649" cy="909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 algn="just" fontAlgn="base"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Ø"/>
                <a:defRPr/>
              </a:pPr>
              <a:r>
                <a:rPr lang="pl-PL" sz="1600" dirty="0" smtClean="0">
                  <a:latin typeface="Source Sans Pro" charset="-18"/>
                </a:rPr>
                <a:t>nekontrolirano </a:t>
              </a:r>
              <a:r>
                <a:rPr lang="pl-PL" sz="1600" dirty="0">
                  <a:latin typeface="Source Sans Pro" charset="-18"/>
                </a:rPr>
                <a:t>aglomeriranje čestica (van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defRPr/>
              </a:pPr>
              <a:r>
                <a:rPr lang="pl-PL" sz="1600" dirty="0">
                  <a:latin typeface="Source Sans Pro" charset="-18"/>
                </a:rPr>
                <a:t> der Waalsove sile) </a:t>
              </a:r>
              <a:r>
                <a:rPr lang="pl-PL" sz="1600" dirty="0"/>
                <a:t>→</a:t>
              </a:r>
              <a:r>
                <a:rPr lang="pl-PL" sz="1600" dirty="0">
                  <a:latin typeface="Source Sans Pro" charset="-18"/>
                </a:rPr>
                <a:t> nehomogenost </a:t>
              </a:r>
              <a:endParaRPr lang="pl-PL" sz="1600" dirty="0" smtClean="0">
                <a:latin typeface="Source Sans Pro" charset="-18"/>
              </a:endParaRPr>
            </a:p>
            <a:p>
              <a:pPr marL="285750" indent="-285750" algn="just" fontAlgn="base"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Ø"/>
                <a:defRPr/>
              </a:pPr>
              <a:r>
                <a:rPr lang="hr-HR" sz="1600" dirty="0">
                  <a:latin typeface="Source Sans Pro" charset="-18"/>
                  <a:sym typeface="Wingdings" pitchFamily="2" charset="2"/>
                </a:rPr>
                <a:t>loša mješljivost s polimernom matricom  </a:t>
              </a:r>
              <a:endParaRPr lang="hr-HR" sz="1600" dirty="0" smtClean="0">
                <a:latin typeface="Source Sans Pro" charset="-18"/>
                <a:sym typeface="Wingdings" pitchFamily="2" charset="2"/>
              </a:endParaRPr>
            </a:p>
            <a:p>
              <a:pPr marL="285750" indent="-285750" algn="just" fontAlgn="base"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Ø"/>
                <a:defRPr/>
              </a:pPr>
              <a:r>
                <a:rPr lang="hr-HR" sz="1600" dirty="0" smtClean="0">
                  <a:latin typeface="Source Sans Pro" charset="-18"/>
                  <a:sym typeface="Wingdings" pitchFamily="2" charset="2"/>
                </a:rPr>
                <a:t>agregacija </a:t>
              </a:r>
              <a:r>
                <a:rPr lang="hr-HR" sz="1600" dirty="0">
                  <a:latin typeface="Source Sans Pro" charset="-18"/>
                  <a:sym typeface="Wingdings" pitchFamily="2" charset="2"/>
                </a:rPr>
                <a:t>nanopunila </a:t>
              </a:r>
              <a:r>
                <a:rPr lang="pl-PL" sz="1600" dirty="0"/>
                <a:t>→</a:t>
              </a:r>
              <a:r>
                <a:rPr lang="hr-HR" sz="1600" dirty="0">
                  <a:latin typeface="Source Sans Pro" charset="-18"/>
                  <a:sym typeface="Wingdings" pitchFamily="2" charset="2"/>
                </a:rPr>
                <a:t> </a:t>
              </a:r>
              <a:r>
                <a:rPr lang="hr-HR" sz="1600" dirty="0" smtClean="0">
                  <a:latin typeface="Source Sans Pro" charset="-18"/>
                  <a:sym typeface="Wingdings" pitchFamily="2" charset="2"/>
                </a:rPr>
                <a:t>mikrokompozit</a:t>
              </a:r>
              <a:endParaRPr lang="hr-HR" sz="1600" dirty="0">
                <a:latin typeface="Source Sans Pro" charset="-18"/>
                <a:sym typeface="Wingdings" pitchFamily="2" charset="2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65554" y="4553720"/>
              <a:ext cx="1221053" cy="285822"/>
            </a:xfrm>
            <a:prstGeom prst="rect">
              <a:avLst/>
            </a:prstGeom>
            <a:solidFill>
              <a:schemeClr val="accent1">
                <a:lumMod val="50000"/>
                <a:alpha val="85000"/>
              </a:schemeClr>
            </a:solidFill>
            <a:ln>
              <a:solidFill>
                <a:schemeClr val="accent1"/>
              </a:solidFill>
            </a:ln>
            <a:effectLst/>
            <a:ex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r-HR" sz="1600" b="1" dirty="0" smtClean="0">
                  <a:solidFill>
                    <a:schemeClr val="bg1"/>
                  </a:solidFill>
                  <a:latin typeface="Source Sans Pro" charset="-18"/>
                </a:rPr>
                <a:t>Nedostaci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6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248" y="6093296"/>
            <a:ext cx="844822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Nanočestice </a:t>
            </a:r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UV apsorberi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</a:rPr>
              <a:t>- organski ili anorganski bezbojni spojevi s jakom apsorpcijom u UV rasponu od 290 - 360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nm - TiO</a:t>
            </a:r>
            <a:r>
              <a:rPr lang="hr-HR" sz="1600" baseline="-25000" dirty="0" smtClean="0">
                <a:latin typeface="Source Sans Pro" charset="-18"/>
              </a:rPr>
              <a:t>2</a:t>
            </a:r>
            <a:endParaRPr lang="hr-HR" sz="1600" dirty="0">
              <a:latin typeface="Source Sans Pro" charset="-18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5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020" y="683404"/>
            <a:ext cx="411214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chemeClr val="bg1"/>
                </a:solidFill>
              </a:rPr>
              <a:t>2</a:t>
            </a:r>
            <a:r>
              <a:rPr lang="hr-HR" sz="1800" b="1" dirty="0" smtClean="0">
                <a:solidFill>
                  <a:schemeClr val="bg1"/>
                </a:solidFill>
              </a:rPr>
              <a:t>. Aktivna ambalaža - nanočestice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2248" y="1844824"/>
            <a:ext cx="8331859" cy="2040313"/>
            <a:chOff x="467544" y="4081968"/>
            <a:chExt cx="8331859" cy="2040313"/>
          </a:xfrm>
        </p:grpSpPr>
        <p:pic>
          <p:nvPicPr>
            <p:cNvPr id="22" name="Picture 8" descr="c3fo30360h-f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48" b="62899"/>
            <a:stretch/>
          </p:blipFill>
          <p:spPr bwMode="auto">
            <a:xfrm>
              <a:off x="467544" y="4190768"/>
              <a:ext cx="2029205" cy="1608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3fo30360h-f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6" b="62648"/>
            <a:stretch/>
          </p:blipFill>
          <p:spPr bwMode="auto">
            <a:xfrm>
              <a:off x="2471672" y="4190768"/>
              <a:ext cx="2057652" cy="161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c3fo30360h-f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04" r="50549" b="5334"/>
            <a:stretch/>
          </p:blipFill>
          <p:spPr bwMode="auto">
            <a:xfrm>
              <a:off x="4739662" y="4104501"/>
              <a:ext cx="1994703" cy="2017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3fo30360h-f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52" t="46004" b="5267"/>
            <a:stretch/>
          </p:blipFill>
          <p:spPr bwMode="auto">
            <a:xfrm>
              <a:off x="6702981" y="4081968"/>
              <a:ext cx="2096422" cy="2040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Content Placeholder 3"/>
          <p:cNvSpPr txBox="1">
            <a:spLocks/>
          </p:cNvSpPr>
          <p:nvPr/>
        </p:nvSpPr>
        <p:spPr>
          <a:xfrm>
            <a:off x="332781" y="1165975"/>
            <a:ext cx="848769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Sadrži ciljane aktivne tvari koje ambalaži daju specifično funkcijsko svojstvo jer mogu apsorbirati tvari iz hrane ili njezine okoline u ambalažu i tako produljiti njezin vijek trajanja.</a:t>
            </a:r>
          </a:p>
        </p:txBody>
      </p:sp>
      <p:sp>
        <p:nvSpPr>
          <p:cNvPr id="11" name="Shape 105"/>
          <p:cNvSpPr txBox="1">
            <a:spLocks/>
          </p:cNvSpPr>
          <p:nvPr/>
        </p:nvSpPr>
        <p:spPr>
          <a:xfrm>
            <a:off x="110587" y="44624"/>
            <a:ext cx="6460232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Unaprjeđenje </a:t>
            </a:r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barijernih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 svojstava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248" y="4005064"/>
            <a:ext cx="844822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dirty="0">
                <a:latin typeface="Source Sans Pro" charset="-18"/>
              </a:rPr>
              <a:t>Nanočestice 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metala i metalnih oksida </a:t>
            </a:r>
            <a:r>
              <a:rPr lang="hr-HR" sz="1600" dirty="0">
                <a:latin typeface="Source Sans Pro" charset="-18"/>
              </a:rPr>
              <a:t>– apsorberi </a:t>
            </a:r>
            <a:r>
              <a:rPr lang="hr-HR" sz="1600" dirty="0" smtClean="0">
                <a:latin typeface="Source Sans Pro" charset="-18"/>
              </a:rPr>
              <a:t>kisika kemijski </a:t>
            </a:r>
            <a:r>
              <a:rPr lang="hr-HR" sz="1600" dirty="0">
                <a:latin typeface="Source Sans Pro" charset="-18"/>
              </a:rPr>
              <a:t>na sebe vežu </a:t>
            </a:r>
            <a:r>
              <a:rPr lang="hr-HR" sz="1600" dirty="0" smtClean="0">
                <a:latin typeface="Source Sans Pro" charset="-18"/>
              </a:rPr>
              <a:t>O</a:t>
            </a:r>
            <a:r>
              <a:rPr lang="hr-HR" sz="1600" baseline="-25000" dirty="0" smtClean="0">
                <a:latin typeface="Source Sans Pro" charset="-18"/>
              </a:rPr>
              <a:t>2</a:t>
            </a:r>
            <a:r>
              <a:rPr lang="hr-HR" sz="1600" dirty="0" smtClean="0">
                <a:latin typeface="Source Sans Pro" charset="-18"/>
              </a:rPr>
              <a:t> </a:t>
            </a:r>
          </a:p>
          <a:p>
            <a:pPr lvl="2"/>
            <a:r>
              <a:rPr lang="hr-HR" sz="1600" dirty="0" smtClean="0">
                <a:latin typeface="Source Sans Pro" charset="-18"/>
              </a:rPr>
              <a:t>       -  usporavaju </a:t>
            </a:r>
            <a:r>
              <a:rPr lang="hr-HR" sz="1600" dirty="0">
                <a:latin typeface="Source Sans Pro" charset="-18"/>
              </a:rPr>
              <a:t>njegovu permeaciju kroz film te </a:t>
            </a:r>
            <a:r>
              <a:rPr lang="hr-HR" sz="1600" dirty="0" smtClean="0">
                <a:latin typeface="Source Sans Pro" charset="-18"/>
              </a:rPr>
              <a:t>usporavaju </a:t>
            </a:r>
            <a:r>
              <a:rPr lang="hr-HR" sz="1600" dirty="0">
                <a:latin typeface="Source Sans Pro" charset="-18"/>
              </a:rPr>
              <a:t>reakcije oksidacije hrane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248" y="4725144"/>
            <a:ext cx="84482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Nanočestice </a:t>
            </a:r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apsorberi vodene pare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- sprječavaju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</a:rPr>
              <a:t>penetraciju vodene pare kroz ambalažni materijal za pakiranje te zadržavaju nisku aktivnost vode (aw) zapakirane suhe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hrane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</a:rPr>
              <a:t>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(</a:t>
            </a:r>
            <a:r>
              <a:rPr lang="hr-HR" sz="1600" dirty="0" smtClean="0">
                <a:latin typeface="Source Sans Pro" charset="-18"/>
              </a:rPr>
              <a:t>AlOx, SiOx …)</a:t>
            </a:r>
            <a:endParaRPr lang="hr-HR" sz="1600" dirty="0">
              <a:latin typeface="Source Sans Pro" charset="-1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48" y="5641503"/>
            <a:ext cx="844822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Antimikrobne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 aktivne </a:t>
            </a:r>
            <a:r>
              <a:rPr lang="hr-HR" sz="1600" dirty="0" err="1" smtClean="0">
                <a:solidFill>
                  <a:schemeClr val="tx1"/>
                </a:solidFill>
                <a:latin typeface="Source Sans Pro" charset="-18"/>
              </a:rPr>
              <a:t>nanočestice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 – </a:t>
            </a:r>
            <a:r>
              <a:rPr lang="hr-HR" sz="1600" dirty="0" err="1" smtClean="0">
                <a:solidFill>
                  <a:schemeClr val="tx1"/>
                </a:solidFill>
                <a:latin typeface="Source Sans Pro" charset="-18"/>
              </a:rPr>
              <a:t>Ag</a:t>
            </a:r>
            <a:r>
              <a:rPr lang="hr-HR" sz="1600" baseline="30000" dirty="0" smtClean="0">
                <a:solidFill>
                  <a:schemeClr val="tx1"/>
                </a:solidFill>
                <a:latin typeface="Source Sans Pro" charset="-18"/>
              </a:rPr>
              <a:t>+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</a:rPr>
              <a:t> ioni</a:t>
            </a:r>
            <a:r>
              <a:rPr lang="hr-HR" sz="1600" dirty="0" smtClean="0">
                <a:latin typeface="Source Sans Pro" charset="-18"/>
              </a:rPr>
              <a:t>, </a:t>
            </a:r>
            <a:r>
              <a:rPr lang="hr-HR" sz="1600" dirty="0" err="1" smtClean="0">
                <a:latin typeface="Source Sans Pro" charset="-18"/>
              </a:rPr>
              <a:t>ZnO</a:t>
            </a:r>
            <a:r>
              <a:rPr lang="hr-HR" sz="1600" dirty="0" smtClean="0">
                <a:latin typeface="Source Sans Pro" charset="-18"/>
              </a:rPr>
              <a:t> …</a:t>
            </a:r>
            <a:endParaRPr lang="hr-HR" sz="1600" dirty="0"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159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774923"/>
            <a:ext cx="307419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800" b="1" dirty="0" smtClean="0">
                <a:solidFill>
                  <a:schemeClr val="bg1"/>
                </a:solidFill>
              </a:rPr>
              <a:t>3. Premazi – nanočestice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6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30020" y="1237983"/>
            <a:ext cx="585414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Aluminijev</a:t>
            </a:r>
            <a:r>
              <a:rPr lang="en-US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oksid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- </a:t>
            </a:r>
            <a:r>
              <a:rPr lang="hr-HR" sz="1600" dirty="0" err="1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depozicija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atomskih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slojeva, ALD</a:t>
            </a:r>
            <a:endParaRPr lang="en-US" sz="1600" dirty="0">
              <a:solidFill>
                <a:schemeClr val="tx1"/>
              </a:solidFill>
              <a:latin typeface="Source Sans Pro" charset="-18"/>
              <a:sym typeface="Wingdings" pitchFamily="2" charset="2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Silicijev</a:t>
            </a:r>
            <a:r>
              <a:rPr lang="en-US" sz="160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dioksid</a:t>
            </a:r>
            <a:r>
              <a:rPr lang="en-US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- </a:t>
            </a:r>
            <a:r>
              <a:rPr lang="en-US" sz="1600" dirty="0" err="1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SiOx</a:t>
            </a:r>
            <a:r>
              <a:rPr lang="en-US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plazma</a:t>
            </a:r>
            <a:r>
              <a:rPr lang="en-US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depozicija</a:t>
            </a:r>
            <a:r>
              <a:rPr lang="en-US" sz="160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</a:t>
            </a:r>
            <a:endParaRPr lang="hr-HR" sz="1600" dirty="0" smtClean="0">
              <a:solidFill>
                <a:schemeClr val="tx1"/>
              </a:solidFill>
              <a:latin typeface="Source Sans Pro" charset="-18"/>
              <a:sym typeface="Wingdings" pitchFamily="2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4478" y="2080359"/>
            <a:ext cx="5152196" cy="1843405"/>
            <a:chOff x="1619672" y="4168591"/>
            <a:chExt cx="6192688" cy="1996713"/>
          </a:xfrm>
        </p:grpSpPr>
        <p:sp>
          <p:nvSpPr>
            <p:cNvPr id="18" name="Rectangle 17"/>
            <p:cNvSpPr/>
            <p:nvPr/>
          </p:nvSpPr>
          <p:spPr>
            <a:xfrm>
              <a:off x="1619672" y="4168591"/>
              <a:ext cx="6192688" cy="3333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hr-HR" b="1" dirty="0" smtClean="0">
                  <a:latin typeface="Source Sans Pro" panose="020B0604020202020204" charset="-18"/>
                </a:rPr>
                <a:t>ALD - A</a:t>
              </a:r>
              <a:r>
                <a:rPr lang="en-GB" b="1" dirty="0" err="1" smtClean="0">
                  <a:latin typeface="Source Sans Pro" panose="020B0604020202020204" charset="-18"/>
                </a:rPr>
                <a:t>tomic</a:t>
              </a:r>
              <a:r>
                <a:rPr lang="en-GB" b="1" dirty="0" smtClean="0">
                  <a:latin typeface="Source Sans Pro" panose="020B0604020202020204" charset="-18"/>
                </a:rPr>
                <a:t> </a:t>
              </a:r>
              <a:r>
                <a:rPr lang="en-GB" b="1" dirty="0">
                  <a:latin typeface="Source Sans Pro" panose="020B0604020202020204" charset="-18"/>
                </a:rPr>
                <a:t>layer </a:t>
              </a:r>
              <a:r>
                <a:rPr lang="en-GB" b="1" dirty="0" smtClean="0">
                  <a:latin typeface="Source Sans Pro" panose="020B0604020202020204" charset="-18"/>
                </a:rPr>
                <a:t>deposition </a:t>
              </a:r>
              <a:endParaRPr lang="hr-HR" b="1" dirty="0">
                <a:latin typeface="Source Sans Pro" panose="020B0604020202020204" charset="-18"/>
              </a:endParaRPr>
            </a:p>
          </p:txBody>
        </p:sp>
        <p:pic>
          <p:nvPicPr>
            <p:cNvPr id="19" name="Picture 2" descr="C:\Users\Snjezana\Desktop\preudgsgzm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537923"/>
              <a:ext cx="5424603" cy="16273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74" y="2703369"/>
            <a:ext cx="2571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hape 105"/>
          <p:cNvSpPr txBox="1">
            <a:spLocks/>
          </p:cNvSpPr>
          <p:nvPr/>
        </p:nvSpPr>
        <p:spPr>
          <a:xfrm>
            <a:off x="110587" y="44624"/>
            <a:ext cx="6460232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Unaprjeđenje </a:t>
            </a:r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barijernih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 svojstava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149080"/>
            <a:ext cx="8136904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>
                <a:latin typeface="Source Sans Pro" panose="020B0604020202020204" charset="-18"/>
              </a:rPr>
              <a:t>Komercijalna primjena: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1600" dirty="0">
                <a:latin typeface="Source Sans Pro" panose="020B0604020202020204" charset="-18"/>
              </a:rPr>
              <a:t>GL FILM and PRIME BARRIER</a:t>
            </a:r>
            <a:r>
              <a:rPr lang="en-GB" sz="1600" baseline="30000" dirty="0">
                <a:latin typeface="Source Sans Pro" panose="020B0604020202020204" charset="-18"/>
              </a:rPr>
              <a:t>®</a:t>
            </a:r>
            <a:r>
              <a:rPr lang="hr-HR" sz="1600" dirty="0">
                <a:latin typeface="Source Sans Pro" panose="020B0604020202020204" charset="-18"/>
              </a:rPr>
              <a:t> (</a:t>
            </a:r>
            <a:r>
              <a:rPr lang="hr-HR" sz="1600" i="1" dirty="0">
                <a:latin typeface="Source Sans Pro" panose="020B0604020202020204" charset="-18"/>
              </a:rPr>
              <a:t>TOPPAN</a:t>
            </a:r>
            <a:r>
              <a:rPr lang="hr-HR" sz="1600" dirty="0">
                <a:latin typeface="Source Sans Pro" panose="020B0604020202020204" charset="-18"/>
              </a:rPr>
              <a:t>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hr-HR" sz="1600" dirty="0">
                <a:latin typeface="Source Sans Pro" panose="020B0604020202020204" charset="-18"/>
              </a:rPr>
              <a:t>Transparentni </a:t>
            </a:r>
            <a:r>
              <a:rPr lang="hr-HR" sz="1600" dirty="0" err="1">
                <a:latin typeface="Source Sans Pro" panose="020B0604020202020204" charset="-18"/>
              </a:rPr>
              <a:t>premazni</a:t>
            </a:r>
            <a:r>
              <a:rPr lang="hr-HR" sz="1600" dirty="0">
                <a:latin typeface="Source Sans Pro" panose="020B0604020202020204" charset="-18"/>
              </a:rPr>
              <a:t> sloj </a:t>
            </a:r>
            <a:r>
              <a:rPr lang="hr-HR" sz="1600" dirty="0" err="1">
                <a:latin typeface="Source Sans Pro" panose="020B0604020202020204" charset="-18"/>
              </a:rPr>
              <a:t>AlOx</a:t>
            </a:r>
            <a:r>
              <a:rPr lang="hr-HR" sz="1600" dirty="0">
                <a:latin typeface="Source Sans Pro" panose="020B0604020202020204" charset="-18"/>
              </a:rPr>
              <a:t> v</a:t>
            </a:r>
            <a:r>
              <a:rPr lang="en-US" sz="1600" dirty="0">
                <a:latin typeface="Source Sans Pro" panose="020B0604020202020204" charset="-18"/>
              </a:rPr>
              <a:t>a</a:t>
            </a:r>
            <a:r>
              <a:rPr lang="hr-HR" sz="1600" dirty="0">
                <a:latin typeface="Source Sans Pro" panose="020B0604020202020204" charset="-18"/>
              </a:rPr>
              <a:t>k</a:t>
            </a:r>
            <a:r>
              <a:rPr lang="en-US" sz="1600" dirty="0" err="1">
                <a:latin typeface="Source Sans Pro" panose="020B0604020202020204" charset="-18"/>
              </a:rPr>
              <a:t>uum</a:t>
            </a:r>
            <a:r>
              <a:rPr lang="en-US" sz="1600" dirty="0">
                <a:latin typeface="Source Sans Pro" panose="020B0604020202020204" charset="-18"/>
              </a:rPr>
              <a:t> </a:t>
            </a:r>
            <a:r>
              <a:rPr lang="hr-HR" sz="1600" dirty="0">
                <a:latin typeface="Source Sans Pro" panose="020B0604020202020204" charset="-18"/>
              </a:rPr>
              <a:t> procesom (</a:t>
            </a:r>
            <a:r>
              <a:rPr lang="hr-HR" sz="1600" i="1" dirty="0">
                <a:latin typeface="Source Sans Pro" panose="020B0604020202020204" charset="-18"/>
              </a:rPr>
              <a:t>BOBST </a:t>
            </a:r>
            <a:r>
              <a:rPr lang="de-DE" sz="1600" i="1" dirty="0">
                <a:latin typeface="Source Sans Pro" panose="020B0604020202020204" charset="-18"/>
              </a:rPr>
              <a:t>General K5000 - </a:t>
            </a:r>
            <a:r>
              <a:rPr lang="de-DE" sz="1600" i="1" dirty="0" err="1">
                <a:latin typeface="Source Sans Pro" panose="020B0604020202020204" charset="-18"/>
              </a:rPr>
              <a:t>Vacuum</a:t>
            </a:r>
            <a:r>
              <a:rPr lang="de-DE" sz="1600" i="1" dirty="0">
                <a:latin typeface="Source Sans Pro" panose="020B0604020202020204" charset="-18"/>
              </a:rPr>
              <a:t> </a:t>
            </a:r>
            <a:r>
              <a:rPr lang="de-DE" sz="1600" i="1" dirty="0" err="1">
                <a:latin typeface="Source Sans Pro" panose="020B0604020202020204" charset="-18"/>
              </a:rPr>
              <a:t>metallizer</a:t>
            </a:r>
            <a:r>
              <a:rPr lang="hr-HR" sz="1600" i="1" dirty="0">
                <a:latin typeface="Source Sans Pro" panose="020B0604020202020204" charset="-18"/>
              </a:rPr>
              <a:t>)</a:t>
            </a:r>
          </a:p>
        </p:txBody>
      </p:sp>
      <p:pic>
        <p:nvPicPr>
          <p:cNvPr id="12" name="Picture 3" descr="D:\ANA\DOKTORAT\ZNANSTVENI RADOVI\KONGRESI\Konferencija o sigurnosti hrane 2016\Slike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91090"/>
            <a:ext cx="2376264" cy="13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7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1520" y="692696"/>
            <a:ext cx="496855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800" b="1" dirty="0" smtClean="0">
                <a:solidFill>
                  <a:schemeClr val="bg1"/>
                </a:solidFill>
              </a:rPr>
              <a:t>4. Višeslojna polimerna ambalaža - </a:t>
            </a:r>
            <a:r>
              <a:rPr lang="hr-HR" sz="1800" b="1" dirty="0" err="1" smtClean="0">
                <a:solidFill>
                  <a:schemeClr val="bg1"/>
                </a:solidFill>
              </a:rPr>
              <a:t>laminati</a:t>
            </a:r>
            <a:r>
              <a:rPr lang="hr-HR" sz="1800" b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" name="Shape 105"/>
          <p:cNvSpPr txBox="1">
            <a:spLocks/>
          </p:cNvSpPr>
          <p:nvPr/>
        </p:nvSpPr>
        <p:spPr>
          <a:xfrm>
            <a:off x="110587" y="44624"/>
            <a:ext cx="6460232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Unaprjeđenje </a:t>
            </a:r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barijernih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 svojstava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51520" y="1196752"/>
            <a:ext cx="8208912" cy="5760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vi-VN" sz="1600" dirty="0">
                <a:solidFill>
                  <a:schemeClr val="tx1"/>
                </a:solidFill>
                <a:latin typeface="Source Sans Pro" panose="020B0604020202020204" charset="-18"/>
              </a:rPr>
              <a:t>Pravilnim izborom pojedinih slojeva monomaterijala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nastaje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</a:t>
            </a:r>
            <a:r>
              <a:rPr lang="vi-VN" sz="1600" dirty="0">
                <a:solidFill>
                  <a:schemeClr val="tx1"/>
                </a:solidFill>
                <a:latin typeface="Source Sans Pro" panose="020B0604020202020204" charset="-18"/>
              </a:rPr>
              <a:t>laminat čija svojstva najbolje odgovaraju određenoj robi i zahtjevima tržišta uz minimalnu cijenu. </a:t>
            </a:r>
            <a:endParaRPr lang="hr-HR" sz="1600" dirty="0" smtClean="0">
              <a:solidFill>
                <a:schemeClr val="tx1"/>
              </a:solidFill>
              <a:latin typeface="Source Sans Pro" panose="020B0604020202020204" charset="-18"/>
            </a:endParaRPr>
          </a:p>
        </p:txBody>
      </p:sp>
      <p:pic>
        <p:nvPicPr>
          <p:cNvPr id="1026" name="Picture 2" descr="G:\Doktorat\DOKTORAT\KONGRESI\Polimerni materijali i ambalaža 2016\Slike\6293797_ori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2"/>
          <a:stretch/>
        </p:blipFill>
        <p:spPr bwMode="auto">
          <a:xfrm>
            <a:off x="4427984" y="1834126"/>
            <a:ext cx="4032448" cy="28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oktorat\DOKTORAT\KONGRESI\Polimerni materijali i ambalaža 2016\Slike\Binde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4" b="2813"/>
          <a:stretch/>
        </p:blipFill>
        <p:spPr bwMode="auto">
          <a:xfrm>
            <a:off x="416471" y="1988840"/>
            <a:ext cx="3939505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467544" y="4581128"/>
            <a:ext cx="4104456" cy="206960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-18"/>
              </a:rPr>
              <a:t>PREDNOSTI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Poboljšana barijerna svojstva  (na O</a:t>
            </a:r>
            <a:r>
              <a:rPr lang="hr-HR" sz="1600" baseline="-25000" dirty="0" smtClean="0">
                <a:solidFill>
                  <a:schemeClr val="tx1"/>
                </a:solidFill>
                <a:latin typeface="Source Sans Pro" panose="020B0604020202020204" charset="-18"/>
              </a:rPr>
              <a:t>2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, CO</a:t>
            </a:r>
            <a:r>
              <a:rPr lang="hr-HR" sz="1600" baseline="-25000" dirty="0" smtClean="0">
                <a:solidFill>
                  <a:schemeClr val="tx1"/>
                </a:solidFill>
                <a:latin typeface="Source Sans Pro" panose="020B0604020202020204" charset="-18"/>
              </a:rPr>
              <a:t>2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, 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H</a:t>
            </a:r>
            <a:r>
              <a:rPr lang="hr-HR" sz="1600" baseline="-25000" dirty="0" smtClean="0">
                <a:solidFill>
                  <a:schemeClr val="tx1"/>
                </a:solidFill>
                <a:latin typeface="Source Sans Pro" panose="020B0604020202020204" charset="-18"/>
              </a:rPr>
              <a:t>2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O</a:t>
            </a:r>
            <a:r>
              <a:rPr lang="hr-HR" sz="1600" baseline="-25000" dirty="0" smtClean="0">
                <a:solidFill>
                  <a:schemeClr val="tx1"/>
                </a:solidFill>
                <a:latin typeface="Source Sans Pro" panose="020B0604020202020204" charset="-18"/>
              </a:rPr>
              <a:t>(v)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, arome...)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Poboljšana svojstva na UV i VIS zračenje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Poboljšana toplinska </a:t>
            </a: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svojstva</a:t>
            </a:r>
            <a:endParaRPr lang="hr-HR" sz="1600" dirty="0" smtClean="0">
              <a:solidFill>
                <a:schemeClr val="tx1"/>
              </a:solidFill>
              <a:latin typeface="Source Sans Pro" panose="020B0604020202020204" charset="-18"/>
            </a:endParaRP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Smanjenje mase ambalaže po jedinici površine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733528" y="4581128"/>
            <a:ext cx="3744416" cy="156795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-18"/>
              </a:rPr>
              <a:t>NEDOSTACI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Recikliranje višeslojnih polimernih </a:t>
            </a:r>
            <a:r>
              <a:rPr lang="hr-HR" sz="1600" dirty="0" err="1" smtClean="0">
                <a:solidFill>
                  <a:schemeClr val="tx1"/>
                </a:solidFill>
                <a:latin typeface="Source Sans Pro" panose="020B0604020202020204" charset="-18"/>
              </a:rPr>
              <a:t>laminata</a:t>
            </a:r>
            <a:endParaRPr lang="hr-HR" sz="1600" dirty="0" smtClean="0">
              <a:solidFill>
                <a:schemeClr val="tx1"/>
              </a:solidFill>
              <a:latin typeface="Source Sans Pro" panose="020B0604020202020204" charset="-18"/>
            </a:endParaRP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Složeni postupak proizvodnje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Pogrešan odabir polimernih slojeva</a:t>
            </a:r>
          </a:p>
        </p:txBody>
      </p:sp>
    </p:spTree>
    <p:extLst>
      <p:ext uri="{BB962C8B-B14F-4D97-AF65-F5344CB8AC3E}">
        <p14:creationId xmlns:p14="http://schemas.microsoft.com/office/powerpoint/2010/main" val="21064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oktorat\DOKTORAT\KONGRESI\Polimerni materijali i ambalaža 2016\Slike\0301medicalplastic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6" y="908720"/>
            <a:ext cx="73384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105"/>
          <p:cNvSpPr txBox="1">
            <a:spLocks/>
          </p:cNvSpPr>
          <p:nvPr/>
        </p:nvSpPr>
        <p:spPr>
          <a:xfrm>
            <a:off x="110587" y="116632"/>
            <a:ext cx="7629765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110586" y="44624"/>
            <a:ext cx="7269725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Višeslojna polimerna ambalaža - </a:t>
            </a:r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laminati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8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95536" y="4620618"/>
            <a:ext cx="8280920" cy="177427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U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nutarnji </a:t>
            </a:r>
            <a:r>
              <a:rPr lang="vi-VN" sz="1600" dirty="0">
                <a:solidFill>
                  <a:schemeClr val="tx1"/>
                </a:solidFill>
                <a:latin typeface="Source Sans Pro" panose="020B0604020202020204" charset="-18"/>
              </a:rPr>
              <a:t>sloj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(kontaktni sloj s hranom) - koristi 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se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polimer s 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najniž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om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točk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om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taljenja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i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dobr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im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mehaničkim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svojstv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im</a:t>
            </a:r>
            <a:r>
              <a:rPr lang="vi-VN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a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 - </a:t>
            </a:r>
            <a:r>
              <a:rPr lang="hr-HR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-18"/>
              </a:rPr>
              <a:t>PE, LDPE, LLDPE, PP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105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604020202020204" charset="-1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Srednji sloj - </a:t>
            </a: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visokobarijerni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materijali; </a:t>
            </a:r>
            <a:r>
              <a:rPr lang="hr-H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-18"/>
              </a:rPr>
              <a:t>aluminij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, polimeri – </a:t>
            </a:r>
            <a:r>
              <a:rPr lang="hr-HR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-18"/>
              </a:rPr>
              <a:t>EVOH, PVdC, PA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105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604020202020204" charset="-1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V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anjski </a:t>
            </a: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sloj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- polimer koji </a:t>
            </a: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ima visoku točku taljenja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i dobra </a:t>
            </a:r>
            <a:r>
              <a:rPr lang="hr-HR" sz="1600" dirty="0">
                <a:solidFill>
                  <a:schemeClr val="tx1"/>
                </a:solidFill>
                <a:latin typeface="Source Sans Pro" panose="020B0604020202020204" charset="-18"/>
              </a:rPr>
              <a:t>grafička </a:t>
            </a:r>
            <a:r>
              <a:rPr lang="hr-HR" sz="1600" dirty="0" smtClean="0">
                <a:solidFill>
                  <a:schemeClr val="tx1"/>
                </a:solidFill>
                <a:latin typeface="Source Sans Pro" panose="020B0604020202020204" charset="-18"/>
              </a:rPr>
              <a:t>svojstva – </a:t>
            </a:r>
            <a:r>
              <a:rPr lang="hr-HR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-18"/>
              </a:rPr>
              <a:t>PET, OPET, PETm, BOPP</a:t>
            </a:r>
            <a:endParaRPr lang="hr-HR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604020202020204" charset="-1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334" y="4293096"/>
            <a:ext cx="2502498" cy="338554"/>
          </a:xfrm>
          <a:prstGeom prst="rect">
            <a:avLst/>
          </a:prstGeom>
          <a:solidFill>
            <a:srgbClr val="CC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bg1"/>
                </a:solidFill>
                <a:latin typeface="Source Sans Pro" charset="-18"/>
              </a:rPr>
              <a:t>STRUKTURA LAMINATA</a:t>
            </a:r>
          </a:p>
        </p:txBody>
      </p:sp>
    </p:spTree>
    <p:extLst>
      <p:ext uri="{BB962C8B-B14F-4D97-AF65-F5344CB8AC3E}">
        <p14:creationId xmlns:p14="http://schemas.microsoft.com/office/powerpoint/2010/main" val="7223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110587" y="44624"/>
            <a:ext cx="6460232" cy="576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Aplikacija dizajna/boje na foliju</a:t>
            </a:r>
            <a:endPara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4772" y="5301208"/>
            <a:ext cx="849067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vi-VN" sz="1600" dirty="0">
                <a:latin typeface="Source Sans Pro" charset="-18"/>
              </a:rPr>
              <a:t>Veziva u UV bojama čine vrlo reaktivni akrilatni monomeri i oligomeri kojima se dodaju </a:t>
            </a:r>
            <a:r>
              <a:rPr lang="vi-VN" sz="1600" dirty="0" smtClean="0">
                <a:latin typeface="Source Sans Pro" charset="-18"/>
              </a:rPr>
              <a:t>fotoinicijatori</a:t>
            </a:r>
            <a:r>
              <a:rPr lang="hr-HR" sz="1600" dirty="0" smtClean="0">
                <a:latin typeface="Source Sans Pro" charset="-18"/>
              </a:rPr>
              <a:t>:</a:t>
            </a:r>
          </a:p>
          <a:p>
            <a:r>
              <a:rPr lang="hr-HR" sz="1600" dirty="0" smtClean="0">
                <a:latin typeface="Source Sans Pro" charset="-18"/>
              </a:rPr>
              <a:t>            </a:t>
            </a:r>
            <a:r>
              <a:rPr lang="hr-HR" sz="1600" dirty="0" smtClean="0"/>
              <a:t>► </a:t>
            </a:r>
            <a:r>
              <a:rPr lang="hr-HR" sz="1600" dirty="0">
                <a:latin typeface="Source Sans Pro" charset="-18"/>
              </a:rPr>
              <a:t>m</a:t>
            </a:r>
            <a:r>
              <a:rPr lang="vi-VN" sz="1600" dirty="0" smtClean="0">
                <a:latin typeface="Source Sans Pro" charset="-18"/>
              </a:rPr>
              <a:t>ale </a:t>
            </a:r>
            <a:r>
              <a:rPr lang="vi-VN" sz="1600" dirty="0">
                <a:latin typeface="Source Sans Pro" charset="-18"/>
              </a:rPr>
              <a:t>molekulske mase </a:t>
            </a:r>
            <a:r>
              <a:rPr lang="vi-VN" sz="1600" dirty="0" smtClean="0">
                <a:latin typeface="Source Sans Pro" charset="-18"/>
              </a:rPr>
              <a:t>‐(</a:t>
            </a:r>
            <a:r>
              <a:rPr lang="vi-VN" sz="1600" dirty="0">
                <a:latin typeface="Source Sans Pro" charset="-18"/>
              </a:rPr>
              <a:t>ITX, benzofenon) ‐ vrlo učinkoviti u </a:t>
            </a:r>
            <a:r>
              <a:rPr lang="vi-VN" sz="1600" dirty="0" smtClean="0">
                <a:latin typeface="Source Sans Pro" charset="-18"/>
              </a:rPr>
              <a:t>sušenju </a:t>
            </a:r>
            <a:r>
              <a:rPr lang="vi-VN" sz="1600" dirty="0">
                <a:latin typeface="Source Sans Pro" charset="-18"/>
              </a:rPr>
              <a:t>no problematični </a:t>
            </a:r>
            <a:endParaRPr lang="hr-HR" sz="1600" dirty="0" smtClean="0">
              <a:latin typeface="Source Sans Pro" charset="-18"/>
            </a:endParaRPr>
          </a:p>
          <a:p>
            <a:pPr algn="just"/>
            <a:r>
              <a:rPr lang="hr-HR" sz="1600" dirty="0">
                <a:latin typeface="Source Sans Pro" charset="-18"/>
              </a:rPr>
              <a:t> </a:t>
            </a:r>
            <a:r>
              <a:rPr lang="hr-HR" sz="1600" dirty="0" smtClean="0">
                <a:latin typeface="Source Sans Pro" charset="-18"/>
              </a:rPr>
              <a:t>                 </a:t>
            </a:r>
            <a:r>
              <a:rPr lang="vi-VN" sz="1600" dirty="0" smtClean="0">
                <a:latin typeface="Source Sans Pro" charset="-18"/>
              </a:rPr>
              <a:t>zbog velike</a:t>
            </a:r>
            <a:r>
              <a:rPr lang="hr-HR" sz="1600" dirty="0">
                <a:latin typeface="Source Sans Pro" charset="-18"/>
              </a:rPr>
              <a:t> </a:t>
            </a:r>
            <a:r>
              <a:rPr lang="hr-HR" sz="1600" dirty="0" smtClean="0">
                <a:latin typeface="Source Sans Pro" charset="-18"/>
              </a:rPr>
              <a:t>h</a:t>
            </a:r>
            <a:r>
              <a:rPr lang="vi-VN" sz="1600" dirty="0" smtClean="0">
                <a:latin typeface="Source Sans Pro" charset="-18"/>
              </a:rPr>
              <a:t>lap</a:t>
            </a:r>
            <a:r>
              <a:rPr lang="hr-HR" sz="1600" dirty="0" smtClean="0">
                <a:latin typeface="Source Sans Pro" charset="-18"/>
              </a:rPr>
              <a:t>lj</a:t>
            </a:r>
            <a:r>
              <a:rPr lang="vi-VN" sz="1600" dirty="0" smtClean="0">
                <a:latin typeface="Source Sans Pro" charset="-18"/>
              </a:rPr>
              <a:t>ivosti </a:t>
            </a:r>
            <a:r>
              <a:rPr lang="hr-HR" sz="1600" dirty="0" smtClean="0">
                <a:latin typeface="Source Sans Pro" charset="-18"/>
              </a:rPr>
              <a:t>- </a:t>
            </a:r>
            <a:r>
              <a:rPr lang="vi-VN" sz="1600" dirty="0" smtClean="0">
                <a:latin typeface="Source Sans Pro" charset="-18"/>
              </a:rPr>
              <a:t>mogućnost migracije</a:t>
            </a:r>
            <a:endParaRPr lang="hr-HR" sz="1600" dirty="0">
              <a:latin typeface="Source Sans Pro" charset="-18"/>
            </a:endParaRPr>
          </a:p>
          <a:p>
            <a:r>
              <a:rPr lang="hr-HR" sz="1600" dirty="0" smtClean="0">
                <a:latin typeface="Source Sans Pro" charset="-18"/>
              </a:rPr>
              <a:t>            </a:t>
            </a:r>
            <a:r>
              <a:rPr lang="hr-HR" sz="1600" dirty="0" smtClean="0"/>
              <a:t>► </a:t>
            </a:r>
            <a:r>
              <a:rPr lang="hr-HR" sz="1600" dirty="0">
                <a:latin typeface="Source Sans Pro" charset="-18"/>
              </a:rPr>
              <a:t>v</a:t>
            </a:r>
            <a:r>
              <a:rPr lang="vi-VN" sz="1600" dirty="0" smtClean="0">
                <a:latin typeface="Source Sans Pro" charset="-18"/>
              </a:rPr>
              <a:t>eće </a:t>
            </a:r>
            <a:r>
              <a:rPr lang="vi-VN" sz="1600" dirty="0">
                <a:latin typeface="Source Sans Pro" charset="-18"/>
              </a:rPr>
              <a:t>molekulske mase </a:t>
            </a:r>
            <a:r>
              <a:rPr lang="hr-HR" sz="1600" dirty="0" smtClean="0">
                <a:latin typeface="Source Sans Pro" charset="-18"/>
              </a:rPr>
              <a:t>- </a:t>
            </a:r>
            <a:r>
              <a:rPr lang="vi-VN" sz="1600" dirty="0" smtClean="0">
                <a:latin typeface="Source Sans Pro" charset="-18"/>
              </a:rPr>
              <a:t>problemi </a:t>
            </a:r>
            <a:r>
              <a:rPr lang="vi-VN" sz="1600" dirty="0">
                <a:latin typeface="Source Sans Pro" charset="-18"/>
              </a:rPr>
              <a:t>nešto sporijeg sušenja – </a:t>
            </a:r>
            <a:r>
              <a:rPr lang="vi-VN" sz="1600" dirty="0" smtClean="0">
                <a:latin typeface="Source Sans Pro" charset="-18"/>
              </a:rPr>
              <a:t>polimerizacij</a:t>
            </a:r>
            <a:r>
              <a:rPr lang="hr-HR" sz="1600" dirty="0" smtClean="0">
                <a:latin typeface="Source Sans Pro" charset="-18"/>
              </a:rPr>
              <a:t>e</a:t>
            </a:r>
            <a:endParaRPr lang="hr-HR" sz="1600" dirty="0">
              <a:latin typeface="Source Sans Pro" charset="-18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9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/20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4772" y="1167341"/>
            <a:ext cx="7229379" cy="3589435"/>
            <a:chOff x="329397" y="701339"/>
            <a:chExt cx="7229379" cy="3589435"/>
          </a:xfrm>
        </p:grpSpPr>
        <p:sp>
          <p:nvSpPr>
            <p:cNvPr id="2" name="Can 1"/>
            <p:cNvSpPr/>
            <p:nvPr/>
          </p:nvSpPr>
          <p:spPr>
            <a:xfrm>
              <a:off x="3364246" y="2924944"/>
              <a:ext cx="1224136" cy="874048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smtClean="0"/>
                <a:t>UV BOJA</a:t>
              </a:r>
              <a:endParaRPr lang="hr-HR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70161" y="701339"/>
              <a:ext cx="257955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OTAPALO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Stabilnost, topljivost smole,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fluidnost boje 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9397" y="1467826"/>
              <a:ext cx="20970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SMOLA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Ovlaživanje pigmenta,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sjaj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0241" y="3429000"/>
              <a:ext cx="196239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ADITIVI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Otpornost na trenje, 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sušenje, sjaj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4876" y="1970490"/>
              <a:ext cx="112562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PIGMENT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Nijanse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1515444">
              <a:off x="4924630" y="3430431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Right Arrow 25"/>
            <p:cNvSpPr/>
            <p:nvPr/>
          </p:nvSpPr>
          <p:spPr>
            <a:xfrm rot="21283806">
              <a:off x="2463347" y="3497464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Right Arrow 26"/>
            <p:cNvSpPr/>
            <p:nvPr/>
          </p:nvSpPr>
          <p:spPr>
            <a:xfrm rot="2164050">
              <a:off x="2467067" y="2390502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3630557" y="2044745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69129" y="3525605"/>
              <a:ext cx="198964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800" b="1" dirty="0" smtClean="0">
                  <a:solidFill>
                    <a:schemeClr val="accent6">
                      <a:lumMod val="75000"/>
                    </a:schemeClr>
                  </a:solidFill>
                  <a:latin typeface="Source Sans Pro" charset="-18"/>
                </a:rPr>
                <a:t>FOTOINICIJATOR</a:t>
              </a:r>
            </a:p>
            <a:p>
              <a:pPr algn="ctr"/>
              <a:r>
                <a:rPr lang="hr-HR" sz="1600" dirty="0" smtClean="0">
                  <a:solidFill>
                    <a:schemeClr val="tx1"/>
                  </a:solidFill>
                  <a:latin typeface="Source Sans Pro" charset="-18"/>
                </a:rPr>
                <a:t>Reaktivnost</a:t>
              </a:r>
              <a:endParaRPr lang="hr-HR" sz="1600" dirty="0">
                <a:solidFill>
                  <a:schemeClr val="tx1"/>
                </a:solidFill>
                <a:latin typeface="Source Sans Pro" charset="-18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8891808">
              <a:off x="4815594" y="2478119"/>
              <a:ext cx="691513" cy="275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61636" y="151748"/>
            <a:ext cx="3563703" cy="2153081"/>
            <a:chOff x="5292080" y="283281"/>
            <a:chExt cx="3312368" cy="1970107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4033553121"/>
                </p:ext>
              </p:extLst>
            </p:nvPr>
          </p:nvGraphicFramePr>
          <p:xfrm>
            <a:off x="5292080" y="283281"/>
            <a:ext cx="3312368" cy="19701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552128" y="1435496"/>
              <a:ext cx="865958" cy="59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/>
                  </a:solidFill>
                  <a:latin typeface="Source Sans Pro" panose="020B0604020202020204" charset="-18"/>
                </a:rPr>
                <a:t>Ambalažni </a:t>
              </a:r>
            </a:p>
            <a:p>
              <a:pPr algn="ctr"/>
              <a:r>
                <a:rPr lang="hr-HR" sz="1200" b="1" dirty="0" smtClean="0">
                  <a:solidFill>
                    <a:schemeClr val="tx1"/>
                  </a:solidFill>
                  <a:latin typeface="Source Sans Pro" panose="020B0604020202020204" charset="-18"/>
                </a:rPr>
                <a:t>materijal</a:t>
              </a:r>
            </a:p>
            <a:p>
              <a:pPr algn="ctr"/>
              <a:r>
                <a:rPr lang="hr-HR" sz="1200" b="1" dirty="0" smtClean="0">
                  <a:solidFill>
                    <a:schemeClr val="tx1"/>
                  </a:solidFill>
                  <a:latin typeface="Source Sans Pro" panose="020B0604020202020204" charset="-18"/>
                </a:rPr>
                <a:t>&gt; 97 %</a:t>
              </a:r>
              <a:endParaRPr lang="hr-HR" sz="1200" b="1" dirty="0">
                <a:solidFill>
                  <a:schemeClr val="tx1"/>
                </a:solidFill>
                <a:latin typeface="Source Sans Pro" panose="020B0604020202020204" charset="-18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812098" y="359091"/>
              <a:ext cx="992150" cy="422432"/>
              <a:chOff x="5812098" y="359091"/>
              <a:chExt cx="992150" cy="42243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812098" y="359091"/>
                <a:ext cx="816791" cy="4224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hr-HR" sz="1200" b="1" dirty="0" smtClean="0">
                    <a:solidFill>
                      <a:srgbClr val="FF6600"/>
                    </a:solidFill>
                    <a:latin typeface="Source Sans Pro" panose="020B0604020202020204" charset="-18"/>
                  </a:rPr>
                  <a:t>Boja/tisak</a:t>
                </a:r>
              </a:p>
              <a:p>
                <a:r>
                  <a:rPr lang="hr-HR" sz="1200" b="1" dirty="0" smtClean="0">
                    <a:solidFill>
                      <a:srgbClr val="FF6600"/>
                    </a:solidFill>
                    <a:latin typeface="Source Sans Pro" panose="020B0604020202020204" charset="-18"/>
                  </a:rPr>
                  <a:t>    0,5 %      </a:t>
                </a:r>
                <a:endParaRPr lang="hr-HR" sz="1200" b="1" dirty="0">
                  <a:solidFill>
                    <a:srgbClr val="FF6600"/>
                  </a:solidFill>
                  <a:latin typeface="Source Sans Pro" panose="020B0604020202020204" charset="-18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6557943" y="489896"/>
                <a:ext cx="246305" cy="0"/>
              </a:xfrm>
              <a:prstGeom prst="straightConnector1">
                <a:avLst/>
              </a:prstGeom>
              <a:ln w="15875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7078974" y="332261"/>
              <a:ext cx="1237441" cy="422431"/>
              <a:chOff x="7078974" y="332261"/>
              <a:chExt cx="1237441" cy="422431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078974" y="332261"/>
                <a:ext cx="1237441" cy="4224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hr-HR" sz="1200" b="1" dirty="0" smtClean="0">
                    <a:solidFill>
                      <a:schemeClr val="accent5">
                        <a:lumMod val="75000"/>
                      </a:schemeClr>
                    </a:solidFill>
                    <a:latin typeface="Source Sans Pro" charset="-18"/>
                  </a:rPr>
                  <a:t>          Lak/ljepilo</a:t>
                </a:r>
              </a:p>
              <a:p>
                <a:r>
                  <a:rPr lang="hr-HR" sz="1200" b="1" dirty="0">
                    <a:solidFill>
                      <a:schemeClr val="accent5">
                        <a:lumMod val="75000"/>
                      </a:schemeClr>
                    </a:solidFill>
                    <a:latin typeface="Source Sans Pro" panose="020B0604020202020204" charset="-18"/>
                  </a:rPr>
                  <a:t> </a:t>
                </a:r>
                <a:r>
                  <a:rPr lang="hr-HR" sz="1200" b="1" dirty="0" smtClean="0">
                    <a:solidFill>
                      <a:schemeClr val="accent5">
                        <a:lumMod val="75000"/>
                      </a:schemeClr>
                    </a:solidFill>
                    <a:latin typeface="Source Sans Pro" panose="020B0604020202020204" charset="-18"/>
                  </a:rPr>
                  <a:t>              1,5 %</a:t>
                </a:r>
                <a:endParaRPr lang="hr-HR" sz="1200" b="1" dirty="0">
                  <a:solidFill>
                    <a:schemeClr val="accent5">
                      <a:lumMod val="75000"/>
                    </a:schemeClr>
                  </a:solidFill>
                  <a:latin typeface="Source Sans Pro" panose="020B0604020202020204" charset="-18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114177" y="463066"/>
                <a:ext cx="266135" cy="0"/>
              </a:xfrm>
              <a:prstGeom prst="straightConnector1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53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1610</Words>
  <Application>Microsoft Office PowerPoint</Application>
  <PresentationFormat>On-screen Show (4:3)</PresentationFormat>
  <Paragraphs>273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Source Sans Pro</vt:lpstr>
      <vt:lpstr>Roboto Slab</vt:lpstr>
      <vt:lpstr>Candara</vt:lpstr>
      <vt:lpstr>Arial Narrow</vt:lpstr>
      <vt:lpstr>Times New Roman</vt:lpstr>
      <vt:lpstr>Calibri</vt:lpstr>
      <vt:lpstr>Wingdings</vt:lpstr>
      <vt:lpstr>Symbol</vt:lpstr>
      <vt:lpstr>Courier New</vt:lpstr>
      <vt:lpstr>Aharoni</vt:lpstr>
      <vt:lpstr>Cordelia template</vt:lpstr>
      <vt:lpstr>Polimerna ambalaža s aspekta sigurnosti hrane; funkcionalna barijera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Polimerni nanokompozitni materijali za pakiranje hrane – zakonski aspekt</dc:title>
  <dc:creator>Ana</dc:creator>
  <cp:lastModifiedBy>Ana</cp:lastModifiedBy>
  <cp:revision>334</cp:revision>
  <cp:lastPrinted>2016-05-11T05:39:15Z</cp:lastPrinted>
  <dcterms:modified xsi:type="dcterms:W3CDTF">2016-11-08T22:30:17Z</dcterms:modified>
</cp:coreProperties>
</file>