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5.xml" ContentType="application/vnd.ms-office.chartstyle+xml"/>
  <Override PartName="/ppt/charts/colors15.xml" ContentType="application/vnd.ms-office.chartcolorstyle+xml"/>
  <Override PartName="/ppt/charts/style16.xml" ContentType="application/vnd.ms-office.chartstyle+xml"/>
  <Override PartName="/ppt/charts/colors1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6" r:id="rId3"/>
    <p:sldId id="257" r:id="rId4"/>
    <p:sldId id="319" r:id="rId5"/>
    <p:sldId id="320" r:id="rId6"/>
    <p:sldId id="321" r:id="rId7"/>
    <p:sldId id="25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315" r:id="rId16"/>
    <p:sldId id="316" r:id="rId17"/>
    <p:sldId id="317" r:id="rId18"/>
    <p:sldId id="318" r:id="rId19"/>
    <p:sldId id="330" r:id="rId20"/>
    <p:sldId id="331" r:id="rId21"/>
    <p:sldId id="332" r:id="rId22"/>
    <p:sldId id="334" r:id="rId23"/>
    <p:sldId id="335" r:id="rId24"/>
    <p:sldId id="288" r:id="rId25"/>
    <p:sldId id="289" r:id="rId2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CC"/>
    <a:srgbClr val="6600FF"/>
    <a:srgbClr val="0066FF"/>
    <a:srgbClr val="800000"/>
    <a:srgbClr val="660066"/>
    <a:srgbClr val="660033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6" autoAdjust="0"/>
    <p:restoredTop sz="95397" autoAdjust="0"/>
  </p:normalViewPr>
  <p:slideViewPr>
    <p:cSldViewPr snapToGrid="0">
      <p:cViewPr varScale="1">
        <p:scale>
          <a:sx n="67" d="100"/>
          <a:sy n="67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3945249597423577E-2"/>
                  <c:y val="-3.06457462049604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B6DA3A3-7A08-45CA-8C91-D028C2CBFC18}" type="VALUE">
                      <a:rPr lang="en-US" sz="1400" b="1" dirty="0">
                        <a:solidFill>
                          <a:srgbClr val="FF0000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hr-H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86157708547301"/>
                      <c:h val="6.8909149323725244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Sheet1!$A$2:$A$25</c:f>
              <c:strCache>
                <c:ptCount val="24"/>
                <c:pt idx="0">
                  <c:v>Proizvodnja prehrambenih proizvoda</c:v>
                </c:pt>
                <c:pt idx="1">
                  <c:v>Proizvodnja pića</c:v>
                </c:pt>
                <c:pt idx="2">
                  <c:v>Proizvodnja duhanskih proizvoda</c:v>
                </c:pt>
                <c:pt idx="3">
                  <c:v>Proizvodnja tekstila</c:v>
                </c:pt>
                <c:pt idx="4">
                  <c:v>Proizvodnja odjeće</c:v>
                </c:pt>
                <c:pt idx="5">
                  <c:v>Proizvodnja kože i srodnih proizvoda</c:v>
                </c:pt>
                <c:pt idx="6">
                  <c:v>Prerada drva i proizvoda od drva i pluta, osim namještaja; proizvodnja proizvoda od slame i pletarskih materijala</c:v>
                </c:pt>
                <c:pt idx="7">
                  <c:v>Proizvodnja papira i proizvoda od papira</c:v>
                </c:pt>
                <c:pt idx="8">
                  <c:v>Tiskanje i umnožavanje snimljenih zapisa</c:v>
                </c:pt>
                <c:pt idx="9">
                  <c:v>Proizvodnja koksa i rafiniranih naftnih proizvoda</c:v>
                </c:pt>
                <c:pt idx="10">
                  <c:v>Proizvodnja kemikalija i kemijskih proizvoda</c:v>
                </c:pt>
                <c:pt idx="11">
                  <c:v>Proizvodnja osnovnih farmaceutskih proizvoda i farmaceutskih pripravaka</c:v>
                </c:pt>
                <c:pt idx="12">
                  <c:v>Proizvodnja proizvoda od gume i plastike</c:v>
                </c:pt>
                <c:pt idx="13">
                  <c:v>Proizvodnja ostalih nemetalnih mineralnih proizvoda</c:v>
                </c:pt>
                <c:pt idx="14">
                  <c:v>Proizvodnja metala</c:v>
                </c:pt>
                <c:pt idx="15">
                  <c:v>Proizvodnja gotovih metalnih proizvoda, osim strojeva i opreme</c:v>
                </c:pt>
                <c:pt idx="16">
                  <c:v>Proizvodnja računala te elektroničkih i optičkih proizvoda</c:v>
                </c:pt>
                <c:pt idx="17">
                  <c:v>Proizvodnja električne opreme</c:v>
                </c:pt>
                <c:pt idx="18">
                  <c:v>Proizvodnja strojeva i uređaja, d. n.</c:v>
                </c:pt>
                <c:pt idx="19">
                  <c:v>Proizvodnja motornih vozila, prikolica i poluprikolica</c:v>
                </c:pt>
                <c:pt idx="20">
                  <c:v>Proizvodnja ostalih prijevoznih sredstava</c:v>
                </c:pt>
                <c:pt idx="21">
                  <c:v>Proizvodnja namještaja</c:v>
                </c:pt>
                <c:pt idx="22">
                  <c:v>Ostala prerađivačka industrija</c:v>
                </c:pt>
                <c:pt idx="23">
                  <c:v>Popravak i instaliranje strojeva i opreme</c:v>
                </c:pt>
              </c:strCache>
            </c:strRef>
          </c:cat>
          <c:val>
            <c:numRef>
              <c:f>Sheet1!$B$2:$B$25</c:f>
              <c:numCache>
                <c:formatCode>0.00%</c:formatCode>
                <c:ptCount val="24"/>
                <c:pt idx="0">
                  <c:v>0.125</c:v>
                </c:pt>
                <c:pt idx="1">
                  <c:v>2.5000000000000001E-2</c:v>
                </c:pt>
                <c:pt idx="2">
                  <c:v>2.9999999999999997E-4</c:v>
                </c:pt>
                <c:pt idx="3">
                  <c:v>2.12E-2</c:v>
                </c:pt>
                <c:pt idx="4">
                  <c:v>4.2299999999999997E-2</c:v>
                </c:pt>
                <c:pt idx="5">
                  <c:v>1.0999999999999999E-2</c:v>
                </c:pt>
                <c:pt idx="6">
                  <c:v>8.1699999999999995E-2</c:v>
                </c:pt>
                <c:pt idx="7">
                  <c:v>1.5299999999999999E-2</c:v>
                </c:pt>
                <c:pt idx="8">
                  <c:v>6.7000000000000004E-2</c:v>
                </c:pt>
                <c:pt idx="9">
                  <c:v>1.4E-3</c:v>
                </c:pt>
                <c:pt idx="10">
                  <c:v>2.7300000000000001E-2</c:v>
                </c:pt>
                <c:pt idx="11">
                  <c:v>4.1000000000000003E-3</c:v>
                </c:pt>
                <c:pt idx="12">
                  <c:v>5.4699999999999999E-2</c:v>
                </c:pt>
                <c:pt idx="13">
                  <c:v>5.2600000000000001E-2</c:v>
                </c:pt>
                <c:pt idx="14">
                  <c:v>8.8999999999999999E-3</c:v>
                </c:pt>
                <c:pt idx="15">
                  <c:v>0.15740000000000001</c:v>
                </c:pt>
                <c:pt idx="16">
                  <c:v>4.02E-2</c:v>
                </c:pt>
                <c:pt idx="17">
                  <c:v>2.4E-2</c:v>
                </c:pt>
                <c:pt idx="18">
                  <c:v>4.9700000000000001E-2</c:v>
                </c:pt>
                <c:pt idx="19">
                  <c:v>8.0999999999999996E-3</c:v>
                </c:pt>
                <c:pt idx="20">
                  <c:v>2.5600000000000001E-2</c:v>
                </c:pt>
                <c:pt idx="21">
                  <c:v>5.5199999999999999E-2</c:v>
                </c:pt>
                <c:pt idx="22">
                  <c:v>3.5000000000000003E-2</c:v>
                </c:pt>
                <c:pt idx="23">
                  <c:v>6.7000000000000004E-2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5242240"/>
        <c:axId val="256164608"/>
        <c:axId val="264415424"/>
      </c:line3DChart>
      <c:catAx>
        <c:axId val="25524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56164608"/>
        <c:crosses val="autoZero"/>
        <c:auto val="1"/>
        <c:lblAlgn val="ctr"/>
        <c:lblOffset val="100"/>
        <c:noMultiLvlLbl val="0"/>
      </c:catAx>
      <c:valAx>
        <c:axId val="256164608"/>
        <c:scaling>
          <c:orientation val="minMax"/>
          <c:max val="0.1600000000000000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5242240"/>
        <c:crosses val="autoZero"/>
        <c:crossBetween val="between"/>
        <c:majorUnit val="5.000000000000001E-2"/>
      </c:valAx>
      <c:serAx>
        <c:axId val="264415424"/>
        <c:scaling>
          <c:orientation val="minMax"/>
        </c:scaling>
        <c:delete val="1"/>
        <c:axPos val="b"/>
        <c:majorTickMark val="out"/>
        <c:minorTickMark val="none"/>
        <c:tickLblPos val="nextTo"/>
        <c:crossAx val="25616460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666907578581656"/>
          <c:y val="0.11638619348682315"/>
          <c:w val="0.44733817693078221"/>
          <c:h val="0.8107901523623308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8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9.6618357487922701E-3"/>
                  <c:y val="3.655243931362219E-2"/>
                </c:manualLayout>
              </c:layout>
              <c:tx>
                <c:rich>
                  <a:bodyPr/>
                  <a:lstStyle/>
                  <a:p>
                    <a:fld id="{0ECAAA0D-527F-4D62-804E-6CC74342A43C}" type="CATEGORYNAME">
                      <a:rPr lang="en-US" baseline="0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; </a:t>
                    </a:r>
                    <a:fld id="{8E185AE3-3DDC-4091-A63A-6C7990F84E66}" type="VALUE">
                      <a:rPr lang="en-US" baseline="0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[VALUE]</a:t>
                    </a:fld>
                    <a:r>
                      <a:rPr lang="en-US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 </a:t>
                    </a:r>
                    <a:r>
                      <a:rPr lang="en-US" baseline="0" dirty="0" err="1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kn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1708699456046374E-2"/>
                  <c:y val="8.02721661637047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0D1EE63-F329-4AD8-99EA-3A5C4B3C7169}" type="CATEGORYNAME">
                      <a:rPr lang="en-US" sz="1330" baseline="0">
                        <a:solidFill>
                          <a:schemeClr val="accent2"/>
                        </a:solidFill>
                        <a:latin typeface="+mn-lt"/>
                      </a:rPr>
                      <a:pPr>
                        <a:defRPr sz="1330" b="1" i="0" u="none" strike="noStrike" kern="1200" baseline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330" baseline="0" dirty="0">
                        <a:solidFill>
                          <a:schemeClr val="accent2"/>
                        </a:solidFill>
                        <a:latin typeface="+mn-lt"/>
                      </a:rPr>
                      <a:t>; </a:t>
                    </a:r>
                    <a:fld id="{9C3F93C2-8E13-4508-BE27-32074252D885}" type="VALUE">
                      <a:rPr lang="en-US" sz="1330" baseline="0" smtClean="0">
                        <a:solidFill>
                          <a:schemeClr val="accent2"/>
                        </a:solidFill>
                        <a:latin typeface="+mn-lt"/>
                      </a:rPr>
                      <a:pPr>
                        <a:defRPr sz="1330" b="1" i="0" u="none" strike="noStrike" kern="1200" baseline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30" baseline="0" dirty="0" smtClean="0">
                        <a:solidFill>
                          <a:schemeClr val="accent2"/>
                        </a:solidFill>
                        <a:latin typeface="+mn-lt"/>
                      </a:rPr>
                      <a:t> </a:t>
                    </a:r>
                    <a:r>
                      <a:rPr lang="en-US" sz="1330" baseline="0" dirty="0" err="1" smtClean="0">
                        <a:solidFill>
                          <a:schemeClr val="accent2"/>
                        </a:solidFill>
                        <a:latin typeface="+mn-lt"/>
                      </a:rPr>
                      <a:t>kn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60547504025766"/>
                      <c:h val="0.1692721526905557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6.4685483155185316E-3"/>
                  <c:y val="-5.76676439333297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0A7F616-E651-4E01-A5B2-8B35EF73E2AD}" type="CATEGORYNAME">
                      <a:rPr lang="en-US" sz="133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rPr>
                      <a:pPr>
                        <a:defRPr sz="1330" b="1" i="0" u="none" strike="noStrike" kern="120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330" baseline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rPr>
                      <a:t>; </a:t>
                    </a:r>
                    <a:fld id="{53DD2409-93D3-484D-A7DD-ECA4E938B337}" type="VALUE">
                      <a:rPr lang="en-US" sz="1330" baseline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rPr>
                      <a:pPr>
                        <a:defRPr sz="1330" b="1" i="0" u="none" strike="noStrike" kern="120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3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rPr>
                      <a:t> </a:t>
                    </a:r>
                    <a:r>
                      <a:rPr lang="en-US" sz="1330" baseline="0" dirty="0" err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rPr>
                      <a:t>kn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27697262479868"/>
                      <c:h val="0.15026004246822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0817959349284271E-2"/>
                  <c:y val="-9.1296837638075723E-2"/>
                </c:manualLayout>
              </c:layout>
              <c:tx>
                <c:rich>
                  <a:bodyPr/>
                  <a:lstStyle/>
                  <a:p>
                    <a:fld id="{DD0B84FC-0205-459E-B9D9-63176BA508B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84CBE92C-EFF9-43F6-9FAB-D8868042F91F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  <a:r>
                      <a:rPr lang="en-US" baseline="0" dirty="0" err="1" smtClean="0"/>
                      <a:t>kn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2.7500729075532224E-3"/>
                  <c:y val="1.1312312512042939E-2"/>
                </c:manualLayout>
              </c:layout>
              <c:tx>
                <c:rich>
                  <a:bodyPr/>
                  <a:lstStyle/>
                  <a:p>
                    <a:fld id="{89798D2F-D675-4D12-B012-27F92B4E3293}" type="CATEGORYNAME">
                      <a:rPr lang="en-US" baseline="0">
                        <a:solidFill>
                          <a:srgbClr val="660033"/>
                        </a:solidFill>
                      </a:rPr>
                      <a:pPr/>
                      <a:t>[CATEGORY NAME]</a:t>
                    </a:fld>
                    <a:r>
                      <a:rPr lang="en-US" baseline="0" dirty="0">
                        <a:solidFill>
                          <a:srgbClr val="660033"/>
                        </a:solidFill>
                      </a:rPr>
                      <a:t>; </a:t>
                    </a:r>
                    <a:fld id="{C0DC389C-AE58-4D60-9953-C28B312BF120}" type="VALUE">
                      <a:rPr lang="en-US" baseline="0" smtClean="0">
                        <a:solidFill>
                          <a:srgbClr val="660033"/>
                        </a:solidFill>
                      </a:rPr>
                      <a:pPr/>
                      <a:t>[VALUE]</a:t>
                    </a:fld>
                    <a:r>
                      <a:rPr lang="en-US" baseline="0" dirty="0" smtClean="0">
                        <a:solidFill>
                          <a:srgbClr val="660033"/>
                        </a:solidFill>
                      </a:rPr>
                      <a:t> </a:t>
                    </a:r>
                    <a:r>
                      <a:rPr lang="en-US" baseline="0" dirty="0" err="1" smtClean="0">
                        <a:solidFill>
                          <a:srgbClr val="660033"/>
                        </a:solidFill>
                      </a:rPr>
                      <a:t>kn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Proizvodnja polugotovih i gotovih proizvoda od gume</c:v>
                </c:pt>
                <c:pt idx="1">
                  <c:v>Proizvodnja ploča, listova, cijevi i profila</c:v>
                </c:pt>
                <c:pt idx="2">
                  <c:v>Proizvodnja plastične ambalaže</c:v>
                </c:pt>
                <c:pt idx="3">
                  <c:v>Proizvodnja proizvoda za građevinarstvo</c:v>
                </c:pt>
                <c:pt idx="4">
                  <c:v>Proizvodnja ostalih proizvoda od plastike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610482763</c:v>
                </c:pt>
                <c:pt idx="1">
                  <c:v>1102966141</c:v>
                </c:pt>
                <c:pt idx="2">
                  <c:v>630704301</c:v>
                </c:pt>
                <c:pt idx="3">
                  <c:v>1187543265</c:v>
                </c:pt>
                <c:pt idx="4">
                  <c:v>1416194651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accent3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Izvoz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Sheet1!$A$2:$A$10</c:f>
              <c:strCache>
                <c:ptCount val="9"/>
                <c:pt idx="0">
                  <c:v>1997.</c:v>
                </c:pt>
                <c:pt idx="1">
                  <c:v>2000.</c:v>
                </c:pt>
                <c:pt idx="2">
                  <c:v>2005.</c:v>
                </c:pt>
                <c:pt idx="3">
                  <c:v>2010.</c:v>
                </c:pt>
                <c:pt idx="4">
                  <c:v>2011.</c:v>
                </c:pt>
                <c:pt idx="5">
                  <c:v>2012.</c:v>
                </c:pt>
                <c:pt idx="6">
                  <c:v>2013.</c:v>
                </c:pt>
                <c:pt idx="7">
                  <c:v>2014.</c:v>
                </c:pt>
                <c:pt idx="8">
                  <c:v>2015.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82</c:v>
                </c:pt>
                <c:pt idx="1">
                  <c:v>69.2</c:v>
                </c:pt>
                <c:pt idx="2">
                  <c:v>144</c:v>
                </c:pt>
                <c:pt idx="3">
                  <c:v>172.3</c:v>
                </c:pt>
                <c:pt idx="4">
                  <c:v>205.5</c:v>
                </c:pt>
                <c:pt idx="5">
                  <c:v>211.2</c:v>
                </c:pt>
                <c:pt idx="6">
                  <c:v>255.2</c:v>
                </c:pt>
                <c:pt idx="7">
                  <c:v>335.8</c:v>
                </c:pt>
                <c:pt idx="8">
                  <c:v>397.1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Uvoz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Sheet1!$A$2:$A$10</c:f>
              <c:strCache>
                <c:ptCount val="9"/>
                <c:pt idx="0">
                  <c:v>1997.</c:v>
                </c:pt>
                <c:pt idx="1">
                  <c:v>2000.</c:v>
                </c:pt>
                <c:pt idx="2">
                  <c:v>2005.</c:v>
                </c:pt>
                <c:pt idx="3">
                  <c:v>2010.</c:v>
                </c:pt>
                <c:pt idx="4">
                  <c:v>2011.</c:v>
                </c:pt>
                <c:pt idx="5">
                  <c:v>2012.</c:v>
                </c:pt>
                <c:pt idx="6">
                  <c:v>2013.</c:v>
                </c:pt>
                <c:pt idx="7">
                  <c:v>2014.</c:v>
                </c:pt>
                <c:pt idx="8">
                  <c:v>2015.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279.5</c:v>
                </c:pt>
                <c:pt idx="1">
                  <c:v>241.5</c:v>
                </c:pt>
                <c:pt idx="2">
                  <c:v>640.9</c:v>
                </c:pt>
                <c:pt idx="3">
                  <c:v>543.4</c:v>
                </c:pt>
                <c:pt idx="4">
                  <c:v>624.9</c:v>
                </c:pt>
                <c:pt idx="5">
                  <c:v>766.3</c:v>
                </c:pt>
                <c:pt idx="6">
                  <c:v>800.1</c:v>
                </c:pt>
                <c:pt idx="7">
                  <c:v>862.2</c:v>
                </c:pt>
                <c:pt idx="8" formatCode="#,##0.00">
                  <c:v>1153.8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770880"/>
        <c:axId val="263772416"/>
        <c:axId val="0"/>
      </c:bar3DChart>
      <c:catAx>
        <c:axId val="26377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3772416"/>
        <c:crosses val="autoZero"/>
        <c:auto val="1"/>
        <c:lblAlgn val="ctr"/>
        <c:lblOffset val="100"/>
        <c:noMultiLvlLbl val="0"/>
      </c:catAx>
      <c:valAx>
        <c:axId val="26377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377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29987193629775E-2"/>
          <c:y val="2.9560088992536669E-2"/>
          <c:w val="0.89047725918318177"/>
          <c:h val="0.731235056900554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Ambalaža od plastike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47504025764895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0515297906602248E-3"/>
                  <c:y val="2.7464162511720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2.74641625117219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2206119162641491E-3"/>
                  <c:y val="1.6478497507032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30917874396135E-3"/>
                  <c:y val="1.6478497507032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2.1971330009376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808773943670719E-16"/>
                  <c:y val="4.3942660018753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6">
                          <a:lumMod val="7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11518</c:v>
                </c:pt>
                <c:pt idx="1">
                  <c:v>13301</c:v>
                </c:pt>
                <c:pt idx="2">
                  <c:v>13301</c:v>
                </c:pt>
                <c:pt idx="3">
                  <c:v>16513</c:v>
                </c:pt>
                <c:pt idx="4">
                  <c:v>17705</c:v>
                </c:pt>
                <c:pt idx="5">
                  <c:v>20590</c:v>
                </c:pt>
                <c:pt idx="6" formatCode="#,##0.00">
                  <c:v>26838.373118</c:v>
                </c:pt>
                <c:pt idx="7" formatCode="#,##0.00">
                  <c:v>30316.66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Ambalaža od drva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2206119162640607E-3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206119162640902E-3"/>
                  <c:y val="-1.9224913758204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4412238325281803E-3"/>
                  <c:y val="-2.7464162511721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103059581320451E-3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103059581321633E-3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2206119162639722E-3"/>
                  <c:y val="-2.7464162511721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Sheet1!$C$2:$C$9</c:f>
              <c:numCache>
                <c:formatCode>#,##0</c:formatCode>
                <c:ptCount val="8"/>
                <c:pt idx="0">
                  <c:v>20399</c:v>
                </c:pt>
                <c:pt idx="1">
                  <c:v>20938</c:v>
                </c:pt>
                <c:pt idx="2">
                  <c:v>20938</c:v>
                </c:pt>
                <c:pt idx="3">
                  <c:v>20030</c:v>
                </c:pt>
                <c:pt idx="4">
                  <c:v>18565</c:v>
                </c:pt>
                <c:pt idx="5">
                  <c:v>17923</c:v>
                </c:pt>
                <c:pt idx="6" formatCode="#,##0.00">
                  <c:v>29978</c:v>
                </c:pt>
                <c:pt idx="7" formatCode="[$-1041A]#,##0.00;\(#,##0.00\)">
                  <c:v>31042.949000000001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Ambalaža od papira i kartona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867954911433185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64734299516908E-2"/>
                  <c:y val="-4.943549252109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816425120772944E-2"/>
                  <c:y val="-4.668907626992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816425120772944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037037037037035E-2"/>
                  <c:y val="-4.668907626992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42673107890499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088566827697379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32367149758454E-2"/>
                  <c:y val="-3.84498275164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Sheet1!$D$2:$D$9</c:f>
              <c:numCache>
                <c:formatCode>#,##0</c:formatCode>
                <c:ptCount val="8"/>
                <c:pt idx="0">
                  <c:v>32398</c:v>
                </c:pt>
                <c:pt idx="1">
                  <c:v>32686</c:v>
                </c:pt>
                <c:pt idx="2">
                  <c:v>32686</c:v>
                </c:pt>
                <c:pt idx="3">
                  <c:v>28464</c:v>
                </c:pt>
                <c:pt idx="4">
                  <c:v>30242</c:v>
                </c:pt>
                <c:pt idx="5">
                  <c:v>32129</c:v>
                </c:pt>
                <c:pt idx="6" formatCode="#,##0.00">
                  <c:v>39973.599999999999</c:v>
                </c:pt>
                <c:pt idx="7" formatCode="#,##0.00">
                  <c:v>42392.6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Staklena ambalaža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5764895330112753E-2"/>
                  <c:y val="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257648953301126E-2"/>
                  <c:y val="-3.295699501406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698872785829307E-2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595813204508857E-2"/>
                  <c:y val="-4.6689076269925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595813204508857E-2"/>
                  <c:y val="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919484702093397E-2"/>
                  <c:y val="-3.295699501406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98550724637693E-2"/>
                  <c:y val="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7375201288244885E-2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5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Sheet1!$E$2:$E$9</c:f>
              <c:numCache>
                <c:formatCode>#,##0</c:formatCode>
                <c:ptCount val="8"/>
                <c:pt idx="0">
                  <c:v>137358</c:v>
                </c:pt>
                <c:pt idx="1">
                  <c:v>160911</c:v>
                </c:pt>
                <c:pt idx="2">
                  <c:v>160911</c:v>
                </c:pt>
                <c:pt idx="3">
                  <c:v>147820</c:v>
                </c:pt>
                <c:pt idx="4">
                  <c:v>162178</c:v>
                </c:pt>
                <c:pt idx="5">
                  <c:v>159778</c:v>
                </c:pt>
                <c:pt idx="6" formatCode="#,##0.00">
                  <c:v>183961.38</c:v>
                </c:pt>
                <c:pt idx="7">
                  <c:v>195809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Metalna ambalaža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4750402576489547E-2"/>
                  <c:y val="5.49283250234418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3140096618357488E-2"/>
                  <c:y val="5.49283250234418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191626409017714E-2"/>
                  <c:y val="8.23924875351627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360708534621579E-2"/>
                  <c:y val="1.098566500468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7971014492753624E-2"/>
                  <c:y val="2.19713300093766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6360708534621579E-2"/>
                  <c:y val="1.37320812558604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1191626409017714E-2"/>
                  <c:y val="8.23924875351617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 smtClean="0">
                        <a:solidFill>
                          <a:srgbClr val="002060"/>
                        </a:solidFill>
                      </a:rPr>
                      <a:t>4.696</a:t>
                    </a:r>
                    <a:endParaRPr lang="en-US" sz="1000" b="1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191626409017714E-2"/>
                  <c:y val="8.23924875351617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Sheet1!$F$2:$F$9</c:f>
              <c:numCache>
                <c:formatCode>#,##0</c:formatCode>
                <c:ptCount val="8"/>
                <c:pt idx="0">
                  <c:v>1151</c:v>
                </c:pt>
                <c:pt idx="1">
                  <c:v>1333</c:v>
                </c:pt>
                <c:pt idx="2">
                  <c:v>1333</c:v>
                </c:pt>
                <c:pt idx="3">
                  <c:v>1695</c:v>
                </c:pt>
                <c:pt idx="4">
                  <c:v>2208</c:v>
                </c:pt>
                <c:pt idx="5">
                  <c:v>3247</c:v>
                </c:pt>
                <c:pt idx="6" formatCode="#,##0.00">
                  <c:v>4696.8100000000004</c:v>
                </c:pt>
                <c:pt idx="7">
                  <c:v>5297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348032"/>
        <c:axId val="264349568"/>
      </c:lineChart>
      <c:catAx>
        <c:axId val="2643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4349568"/>
        <c:crosses val="autoZero"/>
        <c:auto val="1"/>
        <c:lblAlgn val="ctr"/>
        <c:lblOffset val="100"/>
        <c:noMultiLvlLbl val="0"/>
      </c:catAx>
      <c:valAx>
        <c:axId val="26434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434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29987193629775E-2"/>
          <c:y val="2.9560088992536669E-2"/>
          <c:w val="0.89047725918318177"/>
          <c:h val="0.731235056900554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Ambalaža od plastike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4412238325281798E-2"/>
                  <c:y val="1.9224913758204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0515297906602248E-3"/>
                  <c:y val="2.746416251172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206119162641491E-3"/>
                  <c:y val="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544283413848631E-2"/>
                  <c:y val="-4.1196243767581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32367149758454E-2"/>
                  <c:y val="-5.7674741274613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42673107890499E-2"/>
                  <c:y val="-4.6689076269925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9581320450885669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103059581319269E-3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6">
                          <a:lumMod val="7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#,##0\ _k_n</c:formatCode>
                <c:ptCount val="8"/>
                <c:pt idx="0">
                  <c:v>39298297</c:v>
                </c:pt>
                <c:pt idx="1">
                  <c:v>29012732</c:v>
                </c:pt>
                <c:pt idx="2">
                  <c:v>35537924</c:v>
                </c:pt>
                <c:pt idx="3">
                  <c:v>47731029</c:v>
                </c:pt>
                <c:pt idx="4">
                  <c:v>47395170</c:v>
                </c:pt>
                <c:pt idx="5">
                  <c:v>57164388</c:v>
                </c:pt>
                <c:pt idx="6">
                  <c:v>74426488</c:v>
                </c:pt>
                <c:pt idx="7">
                  <c:v>72543188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Ambalaža od drva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6618357487922996E-3"/>
                  <c:y val="5.7674741274613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6618357487923291E-3"/>
                  <c:y val="4.119624376758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206119162640902E-3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154589371980617E-2"/>
                  <c:y val="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410628019323675E-2"/>
                      <c:h val="4.1759367225695732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8.0515297906602248E-3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2206119162639722E-3"/>
                  <c:y val="-2.7464162511721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0515297906602248E-3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Sheet1!$C$2:$C$9</c:f>
              <c:numCache>
                <c:formatCode>#,##0\ _k_n</c:formatCode>
                <c:ptCount val="8"/>
                <c:pt idx="0">
                  <c:v>8225082</c:v>
                </c:pt>
                <c:pt idx="1">
                  <c:v>7223548</c:v>
                </c:pt>
                <c:pt idx="2">
                  <c:v>6825562</c:v>
                </c:pt>
                <c:pt idx="3">
                  <c:v>7481778</c:v>
                </c:pt>
                <c:pt idx="4">
                  <c:v>7011871</c:v>
                </c:pt>
                <c:pt idx="5">
                  <c:v>6621758</c:v>
                </c:pt>
                <c:pt idx="6">
                  <c:v>11142139</c:v>
                </c:pt>
                <c:pt idx="7">
                  <c:v>9835779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Ambalaža od papira i kartona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867954911433185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64734299516908E-2"/>
                  <c:y val="-4.943549252109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816425120772944E-2"/>
                  <c:y val="-4.668907626992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882447665056302E-2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10305958132045E-2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882447665056361E-2"/>
                  <c:y val="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595813204508857E-2"/>
                  <c:y val="4.3942660018753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Sheet1!$D$2:$D$9</c:f>
              <c:numCache>
                <c:formatCode>#,##0\ _k_n</c:formatCode>
                <c:ptCount val="8"/>
                <c:pt idx="0">
                  <c:v>51284130</c:v>
                </c:pt>
                <c:pt idx="1">
                  <c:v>40038971</c:v>
                </c:pt>
                <c:pt idx="2">
                  <c:v>38869473</c:v>
                </c:pt>
                <c:pt idx="3">
                  <c:v>40495876</c:v>
                </c:pt>
                <c:pt idx="4">
                  <c:v>39604725</c:v>
                </c:pt>
                <c:pt idx="5">
                  <c:v>42815924</c:v>
                </c:pt>
                <c:pt idx="6">
                  <c:v>54377240</c:v>
                </c:pt>
                <c:pt idx="7">
                  <c:v>50327616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Staklena ambalaža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5764895330112753E-2"/>
                  <c:y val="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257648953301126E-2"/>
                  <c:y val="-3.295699501406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698872785829307E-2"/>
                  <c:y val="4.1196243767581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154589371980617E-2"/>
                  <c:y val="2.7464162511720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3140096618357488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154589371980676E-2"/>
                  <c:y val="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29790660225443E-2"/>
                  <c:y val="-3.0210578762893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1.3732081255860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5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Sheet1!$E$2:$E$9</c:f>
              <c:numCache>
                <c:formatCode>#,##0\ _k_n</c:formatCode>
                <c:ptCount val="8"/>
                <c:pt idx="0">
                  <c:v>86768746</c:v>
                </c:pt>
                <c:pt idx="1">
                  <c:v>86432515</c:v>
                </c:pt>
                <c:pt idx="2">
                  <c:v>88957223</c:v>
                </c:pt>
                <c:pt idx="3">
                  <c:v>88956885</c:v>
                </c:pt>
                <c:pt idx="4">
                  <c:v>92732700</c:v>
                </c:pt>
                <c:pt idx="5">
                  <c:v>97831364</c:v>
                </c:pt>
                <c:pt idx="6">
                  <c:v>110275177</c:v>
                </c:pt>
                <c:pt idx="7">
                  <c:v>96064870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Metalna ambalaža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42673107890499E-2"/>
                  <c:y val="-4.11962437675813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95813204508857E-2"/>
                  <c:y val="-5.2181908772269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76489533011278E-2"/>
                  <c:y val="-4.94354925210977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478260869565216E-2"/>
                  <c:y val="-4.39426600187535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257648953301126E-2"/>
                  <c:y val="-3.57034112652373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42673107890499E-2"/>
                  <c:y val="-4.66890762699255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5764895330112721E-2"/>
                  <c:y val="-4.11962437675813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 smtClean="0">
                        <a:solidFill>
                          <a:srgbClr val="002060"/>
                        </a:solidFill>
                      </a:rPr>
                      <a:t>4.696</a:t>
                    </a:r>
                    <a:endParaRPr lang="en-US" sz="1000" b="1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0933977455716585E-2"/>
                  <c:y val="-3.844982751640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FF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Sheet1!$F$2:$F$9</c:f>
              <c:numCache>
                <c:formatCode>#,##0\ _k_n</c:formatCode>
                <c:ptCount val="8"/>
                <c:pt idx="0">
                  <c:v>9319267</c:v>
                </c:pt>
                <c:pt idx="1">
                  <c:v>7466455</c:v>
                </c:pt>
                <c:pt idx="2">
                  <c:v>8718476</c:v>
                </c:pt>
                <c:pt idx="3">
                  <c:v>10573338</c:v>
                </c:pt>
                <c:pt idx="4">
                  <c:v>12173574</c:v>
                </c:pt>
                <c:pt idx="5">
                  <c:v>13254255</c:v>
                </c:pt>
                <c:pt idx="6">
                  <c:v>18144582</c:v>
                </c:pt>
                <c:pt idx="7">
                  <c:v>17546752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806400"/>
        <c:axId val="264807936"/>
      </c:lineChart>
      <c:catAx>
        <c:axId val="26480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4807936"/>
        <c:crosses val="autoZero"/>
        <c:auto val="1"/>
        <c:lblAlgn val="ctr"/>
        <c:lblOffset val="100"/>
        <c:noMultiLvlLbl val="0"/>
      </c:catAx>
      <c:valAx>
        <c:axId val="26480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k_n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480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29987193629775E-2"/>
          <c:y val="2.9560088992536669E-2"/>
          <c:w val="0.89047725918318177"/>
          <c:h val="0.731235056900554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Ambalaža od plastike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4412238325281812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103059581320481E-2"/>
                  <c:y val="-4.94354925210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206119162640902E-3"/>
                  <c:y val="-3.021057876289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154589371980676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10305958132045E-2"/>
                  <c:y val="-4.9435492521097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816425120773062E-2"/>
                  <c:y val="-5.4928325023441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478260869565334E-2"/>
                  <c:y val="-5.492832502344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3140096618357606E-2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6">
                          <a:lumMod val="7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25775</c:v>
                </c:pt>
                <c:pt idx="1">
                  <c:v>24178</c:v>
                </c:pt>
                <c:pt idx="2">
                  <c:v>26154</c:v>
                </c:pt>
                <c:pt idx="3">
                  <c:v>23747</c:v>
                </c:pt>
                <c:pt idx="4">
                  <c:v>26799</c:v>
                </c:pt>
                <c:pt idx="5">
                  <c:v>27197</c:v>
                </c:pt>
                <c:pt idx="6">
                  <c:v>33003.24</c:v>
                </c:pt>
                <c:pt idx="7">
                  <c:v>40514.769999999997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Ambalaža od drva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2206119162640607E-3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103059581321041E-3"/>
                  <c:y val="3.5703411265237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375201288244767E-2"/>
                  <c:y val="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30917874396135E-3"/>
                  <c:y val="5.49283250234418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764895330112721E-2"/>
                  <c:y val="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206119162640902E-3"/>
                  <c:y val="-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8985507246376694E-2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7713365539452495E-2"/>
                  <c:y val="-4.94354925210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Sheet1!$C$2:$C$9</c:f>
              <c:numCache>
                <c:formatCode>#,##0</c:formatCode>
                <c:ptCount val="8"/>
                <c:pt idx="0">
                  <c:v>26162</c:v>
                </c:pt>
                <c:pt idx="1">
                  <c:v>22431</c:v>
                </c:pt>
                <c:pt idx="2">
                  <c:v>24444</c:v>
                </c:pt>
                <c:pt idx="3">
                  <c:v>21258</c:v>
                </c:pt>
                <c:pt idx="4">
                  <c:v>26122</c:v>
                </c:pt>
                <c:pt idx="5">
                  <c:v>23730</c:v>
                </c:pt>
                <c:pt idx="6">
                  <c:v>13227</c:v>
                </c:pt>
                <c:pt idx="7">
                  <c:v>31363.34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Ambalaža od papira i kartona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867954911433185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64734299516908E-2"/>
                  <c:y val="-4.943549252109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816425120772944E-2"/>
                  <c:y val="-4.668907626992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816425120772944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257648953301126E-2"/>
                  <c:y val="4.119624376758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830917874396147E-2"/>
                  <c:y val="5.218190877226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088566827697379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32367149758454E-2"/>
                  <c:y val="-3.84498275164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Sheet1!$D$2:$D$9</c:f>
              <c:numCache>
                <c:formatCode>#,##0</c:formatCode>
                <c:ptCount val="8"/>
                <c:pt idx="0">
                  <c:v>15473</c:v>
                </c:pt>
                <c:pt idx="1">
                  <c:v>14518</c:v>
                </c:pt>
                <c:pt idx="2">
                  <c:v>15727</c:v>
                </c:pt>
                <c:pt idx="3">
                  <c:v>14600</c:v>
                </c:pt>
                <c:pt idx="4">
                  <c:v>14791</c:v>
                </c:pt>
                <c:pt idx="5">
                  <c:v>12989</c:v>
                </c:pt>
                <c:pt idx="6">
                  <c:v>16515</c:v>
                </c:pt>
                <c:pt idx="7">
                  <c:v>18760.93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Staklena ambalaža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4.1867954911433185E-2"/>
                  <c:y val="5.7674741274613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257648953301126E-2"/>
                  <c:y val="-3.295699501406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698872785829307E-2"/>
                  <c:y val="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595813204508857E-2"/>
                  <c:y val="-4.6689076269925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764895330112721E-2"/>
                  <c:y val="3.295699501406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595813204508975E-2"/>
                  <c:y val="-3.29569950140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98550724637693E-2"/>
                  <c:y val="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272141706924315E-2"/>
                  <c:y val="1.6478497507032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5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Sheet1!$E$2:$E$9</c:f>
              <c:numCache>
                <c:formatCode>#,##0</c:formatCode>
                <c:ptCount val="8"/>
                <c:pt idx="0">
                  <c:v>26116</c:v>
                </c:pt>
                <c:pt idx="1">
                  <c:v>8030</c:v>
                </c:pt>
                <c:pt idx="2">
                  <c:v>12311</c:v>
                </c:pt>
                <c:pt idx="3">
                  <c:v>11112</c:v>
                </c:pt>
                <c:pt idx="4">
                  <c:v>19840</c:v>
                </c:pt>
                <c:pt idx="5">
                  <c:v>15457</c:v>
                </c:pt>
                <c:pt idx="6">
                  <c:v>11691</c:v>
                </c:pt>
                <c:pt idx="7">
                  <c:v>28942.15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Metalna ambalaža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1191626409017728E-2"/>
                  <c:y val="2.4717746260548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9581320450885669E-2"/>
                  <c:y val="3.02105787628929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867954911433171E-2"/>
                  <c:y val="3.84498275164091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191626409017714E-2"/>
                  <c:y val="3.0210578762893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985507246376812E-2"/>
                  <c:y val="3.8449827516409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206119162640899E-2"/>
                  <c:y val="3.29569950140651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867954911433289E-2"/>
                  <c:y val="3.8449827516409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 smtClean="0">
                        <a:solidFill>
                          <a:srgbClr val="002060"/>
                        </a:solidFill>
                      </a:rPr>
                      <a:t>4.696</a:t>
                    </a:r>
                    <a:endParaRPr lang="en-US" sz="1000" b="1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32367149758454E-2"/>
                  <c:y val="3.0210578762893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Sheet1!$F$2:$F$9</c:f>
              <c:numCache>
                <c:formatCode>#,##0</c:formatCode>
                <c:ptCount val="8"/>
                <c:pt idx="0">
                  <c:v>4879</c:v>
                </c:pt>
                <c:pt idx="1">
                  <c:v>2831</c:v>
                </c:pt>
                <c:pt idx="2">
                  <c:v>2970</c:v>
                </c:pt>
                <c:pt idx="3">
                  <c:v>2706</c:v>
                </c:pt>
                <c:pt idx="4">
                  <c:v>2866</c:v>
                </c:pt>
                <c:pt idx="5">
                  <c:v>3235</c:v>
                </c:pt>
                <c:pt idx="6">
                  <c:v>3704</c:v>
                </c:pt>
                <c:pt idx="7">
                  <c:v>4733.3100000000004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5133440"/>
        <c:axId val="265376896"/>
      </c:lineChart>
      <c:catAx>
        <c:axId val="26513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5376896"/>
        <c:crosses val="autoZero"/>
        <c:auto val="1"/>
        <c:lblAlgn val="ctr"/>
        <c:lblOffset val="100"/>
        <c:noMultiLvlLbl val="0"/>
      </c:catAx>
      <c:valAx>
        <c:axId val="26537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513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hr-HR" b="1" i="0" baseline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UVOZ</a:t>
            </a:r>
            <a:endParaRPr lang="en-US" b="1" i="0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8411863201617533E-2"/>
          <c:w val="0.99591529000051471"/>
          <c:h val="0.9048763851486599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1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1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11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14"/>
            <c:spPr>
              <a:solidFill>
                <a:srgbClr val="8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40517</c:v>
                </c:pt>
                <c:pt idx="1">
                  <c:v>31363</c:v>
                </c:pt>
                <c:pt idx="2">
                  <c:v>18760</c:v>
                </c:pt>
                <c:pt idx="3">
                  <c:v>28942</c:v>
                </c:pt>
                <c:pt idx="4">
                  <c:v>4733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hr-HR" b="1" i="0" baseline="0" dirty="0">
                <a:solidFill>
                  <a:srgbClr val="002060"/>
                </a:solidFill>
                <a:latin typeface="Calibri" panose="020F0502020204030204" pitchFamily="34" charset="0"/>
              </a:rPr>
              <a:t>IZVOZ</a:t>
            </a:r>
          </a:p>
        </c:rich>
      </c:tx>
      <c:layout>
        <c:manualLayout>
          <c:xMode val="edge"/>
          <c:yMode val="edge"/>
          <c:x val="0.42062571292512491"/>
          <c:y val="1.698514179026960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373677973797583E-2"/>
          <c:y val="0.15585294166161051"/>
          <c:w val="0.89703334551535485"/>
          <c:h val="0.679454264273648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  <a:effectLst/>
              <a:sp3d contourW="25400">
                <a:contourClr>
                  <a:schemeClr val="accent5">
                    <a:lumMod val="75000"/>
                  </a:schemeClr>
                </a:contourClr>
              </a:sp3d>
            </c:spPr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6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8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4"/>
            <c:spPr>
              <a:solidFill>
                <a:srgbClr val="8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2.741619322901093E-2"/>
                  <c:y val="-1.25953073753408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1198312236286929"/>
                  <c:y val="-8.08559619853803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516883174413324"/>
                  <c:y val="-0.14722261725431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 PLASTIKA</c:v>
                </c:pt>
                <c:pt idx="1">
                  <c:v> DRVO</c:v>
                </c:pt>
                <c:pt idx="2">
                  <c:v> PAPIR I KARTON</c:v>
                </c:pt>
                <c:pt idx="3">
                  <c:v>STAKLENO </c:v>
                </c:pt>
                <c:pt idx="4">
                  <c:v>METAL 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30316</c:v>
                </c:pt>
                <c:pt idx="1">
                  <c:v>31042</c:v>
                </c:pt>
                <c:pt idx="2">
                  <c:v>42392</c:v>
                </c:pt>
                <c:pt idx="3">
                  <c:v>195809</c:v>
                </c:pt>
                <c:pt idx="4">
                  <c:v>5297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29987193629775E-2"/>
          <c:y val="2.9560088992536669E-2"/>
          <c:w val="0.89047725918318177"/>
          <c:h val="0.731235056900554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Ambalaža od plastike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accent6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816425120772958E-2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544283413848662E-2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933977455716644E-2"/>
                  <c:y val="-3.29569950140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882447665056361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882447665056302E-2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154589371980676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206119162640899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816425120773062E-2"/>
                  <c:y val="-5.4928325023441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9323671497584658E-2"/>
                  <c:y val="1.0985665004688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140096618357606E-2"/>
                  <c:y val="-3.295699501406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6">
                          <a:lumMod val="7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2015.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49802</c:v>
                </c:pt>
                <c:pt idx="1">
                  <c:v>46267</c:v>
                </c:pt>
                <c:pt idx="2">
                  <c:v>48862</c:v>
                </c:pt>
                <c:pt idx="3">
                  <c:v>43505</c:v>
                </c:pt>
                <c:pt idx="4">
                  <c:v>51714</c:v>
                </c:pt>
                <c:pt idx="5">
                  <c:v>47994</c:v>
                </c:pt>
                <c:pt idx="6">
                  <c:v>53172</c:v>
                </c:pt>
                <c:pt idx="7">
                  <c:v>49934</c:v>
                </c:pt>
                <c:pt idx="8">
                  <c:v>62444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Ambalaža od papira i kartona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6698872785829307E-2"/>
                  <c:y val="-3.2956995014065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206119162640607E-3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103059581321041E-3"/>
                  <c:y val="3.5703411265237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154589371980617E-2"/>
                  <c:y val="-3.0210578762893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4412238325281803E-3"/>
                  <c:y val="-3.2956995014065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5764895330112721E-2"/>
                  <c:y val="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2206119162640902E-3"/>
                  <c:y val="-2.471774626054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8985507246376694E-2"/>
                  <c:y val="-2.197133000937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713365539452495E-2"/>
                  <c:y val="-4.94354925210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2015.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236065</c:v>
                </c:pt>
                <c:pt idx="1">
                  <c:v>263270</c:v>
                </c:pt>
                <c:pt idx="2">
                  <c:v>267452</c:v>
                </c:pt>
                <c:pt idx="3">
                  <c:v>257711</c:v>
                </c:pt>
                <c:pt idx="4">
                  <c:v>267595</c:v>
                </c:pt>
                <c:pt idx="5">
                  <c:v>266036</c:v>
                </c:pt>
                <c:pt idx="6">
                  <c:v>252587</c:v>
                </c:pt>
                <c:pt idx="7">
                  <c:v>267593</c:v>
                </c:pt>
                <c:pt idx="8">
                  <c:v>243085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Staklena ambalaža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3478260869565216E-2"/>
                  <c:y val="-3.021057876289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867954911433185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64734299516908E-2"/>
                  <c:y val="-4.943549252109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816425120772944E-2"/>
                  <c:y val="-4.668907626992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816425120772944E-2"/>
                  <c:y val="-4.394266001875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816425120772944E-2"/>
                  <c:y val="-4.943549252109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037037037037035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661835748792388E-3"/>
                  <c:y val="-2.746416251172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32367149758454E-2"/>
                  <c:y val="-3.84498275164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rgbClr val="C0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2015.</c:v>
                </c:pt>
              </c:strCache>
            </c:strRef>
          </c:cat>
          <c:val>
            <c:numRef>
              <c:f>Sheet1!$D$2:$D$11</c:f>
              <c:numCache>
                <c:formatCode>#,##0</c:formatCode>
                <c:ptCount val="10"/>
                <c:pt idx="0">
                  <c:v>93764</c:v>
                </c:pt>
                <c:pt idx="1">
                  <c:v>113731</c:v>
                </c:pt>
                <c:pt idx="2">
                  <c:v>117840</c:v>
                </c:pt>
                <c:pt idx="3">
                  <c:v>62968</c:v>
                </c:pt>
                <c:pt idx="4">
                  <c:v>85075</c:v>
                </c:pt>
                <c:pt idx="5">
                  <c:v>106197</c:v>
                </c:pt>
                <c:pt idx="6">
                  <c:v>81416</c:v>
                </c:pt>
                <c:pt idx="7">
                  <c:v>111579</c:v>
                </c:pt>
                <c:pt idx="8">
                  <c:v>73376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Metalna ambalaža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0595813204508857E-2"/>
                  <c:y val="-3.570341126523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544283413848662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985507246376871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257648953301126E-2"/>
                  <c:y val="-3.295699501406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037037037037035E-2"/>
                  <c:y val="-3.5703411265237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595813204508857E-2"/>
                  <c:y val="-3.8449827516409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985507246376812E-2"/>
                  <c:y val="-3.021057876289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0595813204508975E-2"/>
                  <c:y val="-3.29569950140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98550724637693E-2"/>
                  <c:y val="-3.5703411265237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272141706924315E-2"/>
                  <c:y val="1.6478497507032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5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2015.</c:v>
                </c:pt>
              </c:strCache>
            </c:strRef>
          </c:cat>
          <c:val>
            <c:numRef>
              <c:f>Sheet1!$E$2:$E$11</c:f>
              <c:numCache>
                <c:formatCode>#,##0</c:formatCode>
                <c:ptCount val="10"/>
                <c:pt idx="0">
                  <c:v>8273</c:v>
                </c:pt>
                <c:pt idx="1">
                  <c:v>7684</c:v>
                </c:pt>
                <c:pt idx="2">
                  <c:v>8953</c:v>
                </c:pt>
                <c:pt idx="3">
                  <c:v>7522</c:v>
                </c:pt>
                <c:pt idx="4">
                  <c:v>7002</c:v>
                </c:pt>
                <c:pt idx="5">
                  <c:v>5942</c:v>
                </c:pt>
                <c:pt idx="6">
                  <c:v>5874</c:v>
                </c:pt>
                <c:pt idx="7">
                  <c:v>4543</c:v>
                </c:pt>
                <c:pt idx="8">
                  <c:v>5838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Column6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6.1191626409017728E-2"/>
                  <c:y val="2.4717746260548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9581320450885669E-2"/>
                  <c:y val="3.02105787628929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1867954911433171E-2"/>
                  <c:y val="3.84498275164091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1191626409017714E-2"/>
                  <c:y val="3.0210578762893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8985507246376812E-2"/>
                  <c:y val="3.8449827516409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2206119162640899E-2"/>
                  <c:y val="3.29569950140651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1867954911433289E-2"/>
                  <c:y val="3.8449827516409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 smtClean="0">
                        <a:solidFill>
                          <a:srgbClr val="002060"/>
                        </a:solidFill>
                      </a:rPr>
                      <a:t>4.696</a:t>
                    </a:r>
                    <a:endParaRPr lang="en-US" sz="1000" b="1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932367149758454E-2"/>
                  <c:y val="3.0210578762893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2015.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659776"/>
        <c:axId val="271661312"/>
      </c:lineChart>
      <c:catAx>
        <c:axId val="27165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71661312"/>
        <c:crosses val="autoZero"/>
        <c:auto val="1"/>
        <c:lblAlgn val="ctr"/>
        <c:lblOffset val="100"/>
        <c:noMultiLvlLbl val="0"/>
      </c:catAx>
      <c:valAx>
        <c:axId val="27166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7165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60998896877023"/>
          <c:y val="2.132079833835018E-2"/>
          <c:w val="0.81727351110096746"/>
          <c:h val="0.5029687420283141"/>
        </c:manualLayout>
      </c:layout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3945249597423577E-2"/>
                  <c:y val="-3.06457462049604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B6DA3A3-7A08-45CA-8C91-D028C2CBFC18}" type="VALUE">
                      <a:rPr lang="en-US" sz="1400" b="1" dirty="0">
                        <a:solidFill>
                          <a:srgbClr val="FF0000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hr-H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86157708547301"/>
                      <c:h val="6.8909149323725244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Sheet1!$A$2:$A$25</c:f>
              <c:strCache>
                <c:ptCount val="24"/>
                <c:pt idx="0">
                  <c:v>Proizvodnja prehrambenih proizvoda</c:v>
                </c:pt>
                <c:pt idx="1">
                  <c:v>Proizvodnja pića</c:v>
                </c:pt>
                <c:pt idx="2">
                  <c:v>Proizvodnja duhanskih proizvoda</c:v>
                </c:pt>
                <c:pt idx="3">
                  <c:v>Proizvodnja tekstila</c:v>
                </c:pt>
                <c:pt idx="4">
                  <c:v>Proizvodnja odjeće</c:v>
                </c:pt>
                <c:pt idx="5">
                  <c:v>Proizvodnja kože i srodnih proizvoda</c:v>
                </c:pt>
                <c:pt idx="6">
                  <c:v>Prerada drva i proizvoda od drva i pluta, osim namještaja; proizvodnja proizvoda od slame i pletarskih materijala</c:v>
                </c:pt>
                <c:pt idx="7">
                  <c:v>Proizvodnja papira i proizvoda od papira</c:v>
                </c:pt>
                <c:pt idx="8">
                  <c:v>Tiskanje i umnožavanje snimljenih zapisa</c:v>
                </c:pt>
                <c:pt idx="9">
                  <c:v>Proizvodnja koksa i rafiniranih naftnih proizvoda</c:v>
                </c:pt>
                <c:pt idx="10">
                  <c:v>Proizvodnja kemikalija i kemijskih proizvoda</c:v>
                </c:pt>
                <c:pt idx="11">
                  <c:v>Proizvodnja osnovnih farmaceutskih proizvoda i farmaceutskih pripravaka</c:v>
                </c:pt>
                <c:pt idx="12">
                  <c:v>Proizvodnja proizvoda od gume i plastike</c:v>
                </c:pt>
                <c:pt idx="13">
                  <c:v>Proizvodnja ostalih nemetalnih mineralnih proizvoda</c:v>
                </c:pt>
                <c:pt idx="14">
                  <c:v>Proizvodnja metala</c:v>
                </c:pt>
                <c:pt idx="15">
                  <c:v>Proizvodnja gotovih metalnih proizvoda, osim strojeva i opreme</c:v>
                </c:pt>
                <c:pt idx="16">
                  <c:v>Proizvodnja računala te elektroničkih i optičkih proizvoda</c:v>
                </c:pt>
                <c:pt idx="17">
                  <c:v>Proizvodnja električne opreme</c:v>
                </c:pt>
                <c:pt idx="18">
                  <c:v>Proizvodnja strojeva i uređaja, d. n.</c:v>
                </c:pt>
                <c:pt idx="19">
                  <c:v>Proizvodnja motornih vozila, prikolica i poluprikolica</c:v>
                </c:pt>
                <c:pt idx="20">
                  <c:v>Proizvodnja ostalih prijevoznih sredstava</c:v>
                </c:pt>
                <c:pt idx="21">
                  <c:v>Proizvodnja namještaja</c:v>
                </c:pt>
                <c:pt idx="22">
                  <c:v>Ostala prerađivačka industrija</c:v>
                </c:pt>
                <c:pt idx="23">
                  <c:v>Popravak i instaliranje strojeva i opreme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18.440000000000001</c:v>
                </c:pt>
                <c:pt idx="1">
                  <c:v>2.2999999999999998</c:v>
                </c:pt>
                <c:pt idx="2">
                  <c:v>0.28999999999999998</c:v>
                </c:pt>
                <c:pt idx="3">
                  <c:v>1.4</c:v>
                </c:pt>
                <c:pt idx="4">
                  <c:v>6.22</c:v>
                </c:pt>
                <c:pt idx="5">
                  <c:v>4.6399999999999997</c:v>
                </c:pt>
                <c:pt idx="6">
                  <c:v>5.84</c:v>
                </c:pt>
                <c:pt idx="7">
                  <c:v>1.48</c:v>
                </c:pt>
                <c:pt idx="8">
                  <c:v>2.56</c:v>
                </c:pt>
                <c:pt idx="9">
                  <c:v>3.6</c:v>
                </c:pt>
                <c:pt idx="10">
                  <c:v>2.52</c:v>
                </c:pt>
                <c:pt idx="11">
                  <c:v>2.14</c:v>
                </c:pt>
                <c:pt idx="12" formatCode="0%">
                  <c:v>3.1699999999999999E-2</c:v>
                </c:pt>
                <c:pt idx="13">
                  <c:v>4.33</c:v>
                </c:pt>
                <c:pt idx="14">
                  <c:v>2.0299999999999998</c:v>
                </c:pt>
                <c:pt idx="15">
                  <c:v>13.98</c:v>
                </c:pt>
                <c:pt idx="16">
                  <c:v>2.97</c:v>
                </c:pt>
                <c:pt idx="17">
                  <c:v>4.07</c:v>
                </c:pt>
                <c:pt idx="18">
                  <c:v>4.78</c:v>
                </c:pt>
                <c:pt idx="19">
                  <c:v>1.92</c:v>
                </c:pt>
                <c:pt idx="20">
                  <c:v>3.45</c:v>
                </c:pt>
                <c:pt idx="21">
                  <c:v>3.93</c:v>
                </c:pt>
                <c:pt idx="22">
                  <c:v>1.03</c:v>
                </c:pt>
                <c:pt idx="23">
                  <c:v>2.87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6340352"/>
        <c:axId val="256341888"/>
        <c:axId val="264416768"/>
      </c:line3DChart>
      <c:catAx>
        <c:axId val="25634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5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56341888"/>
        <c:crosses val="autoZero"/>
        <c:auto val="1"/>
        <c:lblAlgn val="ctr"/>
        <c:lblOffset val="100"/>
        <c:noMultiLvlLbl val="0"/>
      </c:catAx>
      <c:valAx>
        <c:axId val="25634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56340352"/>
        <c:crosses val="autoZero"/>
        <c:crossBetween val="between"/>
      </c:valAx>
      <c:serAx>
        <c:axId val="264416768"/>
        <c:scaling>
          <c:orientation val="minMax"/>
        </c:scaling>
        <c:delete val="1"/>
        <c:axPos val="b"/>
        <c:majorTickMark val="out"/>
        <c:minorTickMark val="none"/>
        <c:tickLblPos val="nextTo"/>
        <c:crossAx val="25634188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rgbClr val="4F81BD">
                  <a:shade val="95000"/>
                  <a:satMod val="105000"/>
                </a:srgbClr>
              </a:solidFill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0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585</c:v>
                </c:pt>
                <c:pt idx="1">
                  <c:v>591</c:v>
                </c:pt>
                <c:pt idx="2">
                  <c:v>640</c:v>
                </c:pt>
                <c:pt idx="3">
                  <c:v>647</c:v>
                </c:pt>
                <c:pt idx="4">
                  <c:v>628</c:v>
                </c:pt>
                <c:pt idx="5">
                  <c:v>615</c:v>
                </c:pt>
                <c:pt idx="6">
                  <c:v>654</c:v>
                </c:pt>
                <c:pt idx="7">
                  <c:v>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6901888"/>
        <c:axId val="256903424"/>
        <c:axId val="0"/>
      </c:bar3DChart>
      <c:catAx>
        <c:axId val="25690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6903424"/>
        <c:crosses val="autoZero"/>
        <c:auto val="1"/>
        <c:lblAlgn val="ctr"/>
        <c:lblOffset val="100"/>
        <c:noMultiLvlLbl val="0"/>
      </c:catAx>
      <c:valAx>
        <c:axId val="25690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690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flip="none" rotWithShape="1">
              <a:gsLst>
                <a:gs pos="0">
                  <a:srgbClr val="002060"/>
                </a:gs>
                <a:gs pos="92000">
                  <a:schemeClr val="bg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solidFill>
                <a:srgbClr val="4F81BD">
                  <a:shade val="95000"/>
                  <a:satMod val="105000"/>
                </a:srgbClr>
              </a:solidFill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0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6918</c:v>
                </c:pt>
                <c:pt idx="1">
                  <c:v>6916</c:v>
                </c:pt>
                <c:pt idx="2">
                  <c:v>6974</c:v>
                </c:pt>
                <c:pt idx="3">
                  <c:v>6986</c:v>
                </c:pt>
                <c:pt idx="4">
                  <c:v>6177</c:v>
                </c:pt>
                <c:pt idx="5">
                  <c:v>6303</c:v>
                </c:pt>
                <c:pt idx="6">
                  <c:v>6663</c:v>
                </c:pt>
                <c:pt idx="7">
                  <c:v>7122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6975232"/>
        <c:axId val="256976768"/>
        <c:axId val="0"/>
      </c:bar3DChart>
      <c:catAx>
        <c:axId val="25697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6976768"/>
        <c:crosses val="autoZero"/>
        <c:auto val="1"/>
        <c:lblAlgn val="ctr"/>
        <c:lblOffset val="100"/>
        <c:noMultiLvlLbl val="0"/>
      </c:catAx>
      <c:valAx>
        <c:axId val="2569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697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flip="none" rotWithShape="1">
              <a:gsLst>
                <a:gs pos="0">
                  <a:srgbClr val="002060"/>
                </a:gs>
                <a:gs pos="92000">
                  <a:schemeClr val="bg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solidFill>
                <a:srgbClr val="4F81BD">
                  <a:shade val="95000"/>
                  <a:satMod val="105000"/>
                </a:srgbClr>
              </a:solidFill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0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4232</c:v>
                </c:pt>
                <c:pt idx="1">
                  <c:v>4234</c:v>
                </c:pt>
                <c:pt idx="2">
                  <c:v>4329</c:v>
                </c:pt>
                <c:pt idx="3">
                  <c:v>4737</c:v>
                </c:pt>
                <c:pt idx="4">
                  <c:v>4040</c:v>
                </c:pt>
                <c:pt idx="5">
                  <c:v>4111</c:v>
                </c:pt>
                <c:pt idx="6">
                  <c:v>4585</c:v>
                </c:pt>
                <c:pt idx="7">
                  <c:v>4948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7130496"/>
        <c:axId val="257132032"/>
        <c:axId val="0"/>
      </c:bar3DChart>
      <c:catAx>
        <c:axId val="2571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7132032"/>
        <c:crosses val="autoZero"/>
        <c:auto val="1"/>
        <c:lblAlgn val="ctr"/>
        <c:lblOffset val="100"/>
        <c:noMultiLvlLbl val="0"/>
      </c:catAx>
      <c:valAx>
        <c:axId val="25713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713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A9D18E"/>
            </a:solidFill>
            <a:ln>
              <a:noFill/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1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2014.</c:v>
                </c:pt>
                <c:pt idx="9">
                  <c:v>2015.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196648</c:v>
                </c:pt>
                <c:pt idx="1">
                  <c:v>216432</c:v>
                </c:pt>
                <c:pt idx="2">
                  <c:v>208315</c:v>
                </c:pt>
                <c:pt idx="3">
                  <c:v>207226</c:v>
                </c:pt>
                <c:pt idx="4">
                  <c:v>215900</c:v>
                </c:pt>
                <c:pt idx="5">
                  <c:v>143335</c:v>
                </c:pt>
                <c:pt idx="6">
                  <c:v>23647</c:v>
                </c:pt>
                <c:pt idx="7">
                  <c:v>33354</c:v>
                </c:pt>
                <c:pt idx="8">
                  <c:v>41523</c:v>
                </c:pt>
                <c:pt idx="9">
                  <c:v>42525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>
                    <a:contourClr>
                      <a:srgbClr val="4F81BD">
                        <a:shade val="95000"/>
                        <a:satMod val="105000"/>
                      </a:srgbClr>
                    </a:contourClr>
                  </a:sp3d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7314176"/>
        <c:axId val="257324160"/>
        <c:axId val="0"/>
      </c:bar3DChart>
      <c:catAx>
        <c:axId val="25731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7324160"/>
        <c:crosses val="autoZero"/>
        <c:auto val="1"/>
        <c:lblAlgn val="ctr"/>
        <c:lblOffset val="100"/>
        <c:noMultiLvlLbl val="0"/>
      </c:catAx>
      <c:valAx>
        <c:axId val="25732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5731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A9D18E"/>
            </a:solidFill>
            <a:ln>
              <a:noFill/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1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1990.</c:v>
                </c:pt>
                <c:pt idx="1">
                  <c:v>1995.</c:v>
                </c:pt>
                <c:pt idx="2">
                  <c:v>2000.</c:v>
                </c:pt>
                <c:pt idx="3">
                  <c:v>2005.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2014.</c:v>
                </c:pt>
                <c:pt idx="9">
                  <c:v>2015.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125000</c:v>
                </c:pt>
                <c:pt idx="1">
                  <c:v>79900</c:v>
                </c:pt>
                <c:pt idx="2">
                  <c:v>62300</c:v>
                </c:pt>
                <c:pt idx="3">
                  <c:v>96800</c:v>
                </c:pt>
                <c:pt idx="4">
                  <c:v>103609</c:v>
                </c:pt>
                <c:pt idx="5">
                  <c:v>107042</c:v>
                </c:pt>
                <c:pt idx="6">
                  <c:v>111916</c:v>
                </c:pt>
                <c:pt idx="7">
                  <c:v>113654</c:v>
                </c:pt>
                <c:pt idx="8">
                  <c:v>160326</c:v>
                </c:pt>
                <c:pt idx="9">
                  <c:v>180218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>
                    <a:contourClr>
                      <a:srgbClr val="4F81BD">
                        <a:shade val="95000"/>
                        <a:satMod val="105000"/>
                      </a:srgbClr>
                    </a:contourClr>
                  </a:sp3d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347200"/>
        <c:axId val="263365376"/>
        <c:axId val="0"/>
      </c:bar3DChart>
      <c:catAx>
        <c:axId val="2633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63365376"/>
        <c:crosses val="autoZero"/>
        <c:auto val="1"/>
        <c:lblAlgn val="ctr"/>
        <c:lblOffset val="100"/>
        <c:noMultiLvlLbl val="0"/>
      </c:catAx>
      <c:valAx>
        <c:axId val="26336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6334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>
              <a:lumMod val="95000"/>
            </a:scheme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A9D18E"/>
            </a:solidFill>
            <a:ln>
              <a:noFill/>
            </a:ln>
            <a:effectLst/>
            <a:sp3d>
              <a:contourClr>
                <a:srgbClr val="4F81BD">
                  <a:shade val="95000"/>
                  <a:satMod val="105000"/>
                </a:srgbClr>
              </a:contourClr>
            </a:sp3d>
          </c:spPr>
          <c:invertIfNegative val="1"/>
          <c:dLbls>
            <c:dLbl>
              <c:idx val="6"/>
              <c:layout>
                <c:manualLayout>
                  <c:x val="6.4412238325280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1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2006.</c:v>
                </c:pt>
                <c:pt idx="1">
                  <c:v>2007.</c:v>
                </c:pt>
                <c:pt idx="2">
                  <c:v>2008.</c:v>
                </c:pt>
                <c:pt idx="3">
                  <c:v>2009.</c:v>
                </c:pt>
                <c:pt idx="4">
                  <c:v>2010.</c:v>
                </c:pt>
                <c:pt idx="5">
                  <c:v>2011.</c:v>
                </c:pt>
                <c:pt idx="6">
                  <c:v>2012.</c:v>
                </c:pt>
                <c:pt idx="7">
                  <c:v>2013.</c:v>
                </c:pt>
                <c:pt idx="8">
                  <c:v>2014.</c:v>
                </c:pt>
                <c:pt idx="9">
                  <c:v>2015.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1611</c:v>
                </c:pt>
                <c:pt idx="1">
                  <c:v>1550</c:v>
                </c:pt>
                <c:pt idx="2">
                  <c:v>1556</c:v>
                </c:pt>
                <c:pt idx="3">
                  <c:v>1269</c:v>
                </c:pt>
                <c:pt idx="4">
                  <c:v>1174</c:v>
                </c:pt>
                <c:pt idx="5">
                  <c:v>1629</c:v>
                </c:pt>
                <c:pt idx="6">
                  <c:v>1422</c:v>
                </c:pt>
                <c:pt idx="7">
                  <c:v>1712</c:v>
                </c:pt>
                <c:pt idx="8">
                  <c:v>1749</c:v>
                </c:pt>
                <c:pt idx="9">
                  <c:v>1887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>
                    <a:contourClr>
                      <a:srgbClr val="4F81BD">
                        <a:shade val="95000"/>
                        <a:satMod val="105000"/>
                      </a:srgbClr>
                    </a:contourClr>
                  </a:sp3d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412352"/>
        <c:axId val="263422336"/>
        <c:axId val="0"/>
      </c:bar3DChart>
      <c:catAx>
        <c:axId val="26341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63422336"/>
        <c:crosses val="autoZero"/>
        <c:auto val="1"/>
        <c:lblAlgn val="ctr"/>
        <c:lblOffset val="100"/>
        <c:noMultiLvlLbl val="0"/>
      </c:catAx>
      <c:valAx>
        <c:axId val="26342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sr-Latn-RS"/>
          </a:p>
        </c:txPr>
        <c:crossAx val="26341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992658526379848E-2"/>
          <c:y val="0.13124177234117362"/>
          <c:w val="0.83957345911471215"/>
          <c:h val="0.8119868461203113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"/>
          <c:dPt>
            <c:idx val="0"/>
            <c:bubble3D val="0"/>
            <c:explosion val="4"/>
            <c:spPr>
              <a:solidFill>
                <a:schemeClr val="accent2"/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1"/>
            <c:bubble3D val="0"/>
            <c:explosion val="4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4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4"/>
            <c:spPr>
              <a:solidFill>
                <a:srgbClr val="8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5.1301558319702791E-3"/>
                  <c:y val="-7.94771826737035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7CBFB5C-E940-48B9-91E5-60A5AC502EE3}" type="CATEGORYNAME">
                      <a:rPr lang="it-IT" baseline="0" smtClean="0">
                        <a:solidFill>
                          <a:schemeClr val="accent2"/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it-IT" baseline="0" dirty="0" smtClean="0">
                        <a:solidFill>
                          <a:schemeClr val="accent2"/>
                        </a:solidFill>
                      </a:rPr>
                      <a:t> 48,4%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6200058326042578E-2"/>
                  <c:y val="8.21519822949013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94965E-CD2E-4695-A210-F6D41D99C514}" type="CATEGORYNAME">
                      <a:rPr lang="en-US" baseline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30,3%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164847147729722E-2"/>
                  <c:y val="6.90971107878998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FA75677-D0B8-4ED8-B736-619F3A91C312}" type="CATEGORYNAME">
                      <a:rPr lang="en-US" baseline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 10,1%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88083735909822"/>
                      <c:h val="0.1646407846819867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8985507246376812E-2"/>
                  <c:y val="2.8642458001022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8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973FFF0-85E6-4D05-A7B6-E4321149BF6A}" type="CATEGORYNAME">
                      <a:rPr lang="en-US" baseline="0" smtClean="0">
                        <a:solidFill>
                          <a:srgbClr val="800000"/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rgbClr val="800000"/>
                        </a:solidFill>
                      </a:rPr>
                      <a:t> 10,2 %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9.1787503011398874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56682BA-9B33-4E53-BEBB-0D89F5F3F60F}" type="CATEGORYNAME">
                      <a:rPr lang="en-US" baseline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1,0%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09178743961351"/>
                      <c:h val="0.1654101949559052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Proizvodnja ploča, listova, cijevi i profila</c:v>
                </c:pt>
                <c:pt idx="1">
                  <c:v>Proizvodnja plastične ambalaže</c:v>
                </c:pt>
                <c:pt idx="2">
                  <c:v>Proizvodnja proizvoda za građevinarstvo</c:v>
                </c:pt>
                <c:pt idx="3">
                  <c:v>Proizvodnja ostalih proizvoda od plastike</c:v>
                </c:pt>
                <c:pt idx="4">
                  <c:v>Proizvodnja polugotovih i gotovih proizvoda od gume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0.48399999999999999</c:v>
                </c:pt>
                <c:pt idx="1">
                  <c:v>0.30299999999999999</c:v>
                </c:pt>
                <c:pt idx="2">
                  <c:v>0.10100000000000001</c:v>
                </c:pt>
                <c:pt idx="3">
                  <c:v>0.10199999999999999</c:v>
                </c:pt>
                <c:pt idx="4" formatCode="0%">
                  <c:v>0.01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55137-BAD9-4284-99E8-845FDAE86156}" type="datetimeFigureOut">
              <a:rPr lang="hr-HR" smtClean="0"/>
              <a:t>9.11.2016.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B010C-46AD-464E-94DB-9E8D73D3C4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962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028" y="5759669"/>
            <a:ext cx="5434176" cy="1098331"/>
          </a:xfrm>
        </p:spPr>
        <p:txBody>
          <a:bodyPr anchor="ctr">
            <a:normAutofit/>
          </a:bodyPr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22737" y="4910192"/>
            <a:ext cx="7459717" cy="712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SEKTOR ZA INDUSTRIJU I IT</a:t>
            </a:r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INDUSTRY </a:t>
            </a:r>
            <a:r>
              <a:rPr lang="hr-HR" sz="1400" b="0" smtClean="0">
                <a:solidFill>
                  <a:schemeClr val="bg1"/>
                </a:solidFill>
                <a:latin typeface="Dosis" panose="02010503020202060003" pitchFamily="2" charset="-18"/>
              </a:rPr>
              <a:t>AND  IT </a:t>
            </a:r>
            <a:r>
              <a:rPr lang="en-US" sz="140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SECTOR</a:t>
            </a:r>
            <a:endParaRPr lang="en-US" sz="1200" b="0" dirty="0" smtClean="0">
              <a:solidFill>
                <a:schemeClr val="bg1"/>
              </a:solidFill>
              <a:latin typeface="Dosis" panose="02010503020202060003" pitchFamily="2" charset="-18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3798503" y="6478588"/>
            <a:ext cx="5219700" cy="269053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247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7812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407A76-4852-4B6C-BAE3-FDE8916644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726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56351"/>
            <a:ext cx="2514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7812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407A76-4852-4B6C-BAE3-FDE8916644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508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450" y="635635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hr-HR" smtClean="0"/>
              <a:t>/24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23407A76-4852-4B6C-BAE3-FDE89166443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581024" y="6176962"/>
            <a:ext cx="3019425" cy="6810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160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SEKTOR ZA INDUSTRIJU</a:t>
            </a:r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5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INDUSTRY </a:t>
            </a:r>
            <a:r>
              <a:rPr lang="hr-HR" sz="105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AND  IT </a:t>
            </a:r>
            <a:r>
              <a:rPr lang="en-US" sz="1050" b="0" dirty="0" smtClean="0">
                <a:solidFill>
                  <a:schemeClr val="bg1"/>
                </a:solidFill>
                <a:latin typeface="Dosis" panose="02010503020202060003" pitchFamily="2" charset="-18"/>
              </a:rPr>
              <a:t>SECTOR</a:t>
            </a:r>
            <a:endParaRPr lang="en-US" sz="1000" b="0" dirty="0" smtClean="0">
              <a:solidFill>
                <a:schemeClr val="bg1"/>
              </a:solidFill>
              <a:latin typeface="Dosis" panose="02010503020202060003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6068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Light" panose="020B0502040204020203" pitchFamily="34" charset="0"/>
          <a:ea typeface="+mj-ea"/>
          <a:cs typeface="Segoe UI Ligh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762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79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" y="6381750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0033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/>
          </a:p>
        </p:txBody>
      </p:sp>
      <p:sp>
        <p:nvSpPr>
          <p:cNvPr id="479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5825" y="6308725"/>
            <a:ext cx="1701800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66C232-35CD-4190-A8A5-FD545D90F417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479239" name="Rectangle 7"/>
          <p:cNvSpPr>
            <a:spLocks noChangeArrowheads="1"/>
          </p:cNvSpPr>
          <p:nvPr userDrawn="1"/>
        </p:nvSpPr>
        <p:spPr bwMode="auto">
          <a:xfrm>
            <a:off x="4491038" y="0"/>
            <a:ext cx="4257675" cy="295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 sz="2800" b="1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75128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gpehnec@hgk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647" y="5759669"/>
            <a:ext cx="6597353" cy="1098331"/>
          </a:xfrm>
        </p:spPr>
        <p:txBody>
          <a:bodyPr>
            <a:normAutofit/>
          </a:bodyPr>
          <a:lstStyle/>
          <a:p>
            <a:r>
              <a:rPr lang="hr-HR" sz="2000" b="1" dirty="0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Pregled </a:t>
            </a:r>
            <a:r>
              <a:rPr lang="hr-HR" sz="2000" b="1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stanja industrije </a:t>
            </a:r>
            <a:r>
              <a:rPr lang="hr-HR" sz="2000" b="1" dirty="0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plastike </a:t>
            </a:r>
            <a:r>
              <a:rPr lang="hr-HR" sz="2000" b="1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hr-HR" sz="2000" b="1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gume RH</a:t>
            </a:r>
            <a:r>
              <a:rPr lang="hr-HR" sz="2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hr-HR" sz="2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hr-HR" sz="1400" b="1" dirty="0" smtClean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mr. Gordana Pehnec Pavlović, dipl. inž.</a:t>
            </a:r>
            <a:endParaRPr lang="hr-HR" sz="1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48" y="189782"/>
            <a:ext cx="7894248" cy="951181"/>
          </a:xfrm>
        </p:spPr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hr-HR" altLang="sr-Latn-RS" sz="3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B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ROJ ZAPOSLENIH (2008. – 201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5.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0963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374230"/>
              </p:ext>
            </p:extLst>
          </p:nvPr>
        </p:nvGraphicFramePr>
        <p:xfrm>
          <a:off x="551013" y="1311214"/>
          <a:ext cx="7886700" cy="460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6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275"/>
            <a:ext cx="7886700" cy="974785"/>
          </a:xfrm>
        </p:spPr>
        <p:txBody>
          <a:bodyPr>
            <a:normAutofit/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UKUPNI PRIHOD (2008. – 2015.)u mil.HRK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381211"/>
              </p:ext>
            </p:extLst>
          </p:nvPr>
        </p:nvGraphicFramePr>
        <p:xfrm>
          <a:off x="628650" y="1354346"/>
          <a:ext cx="7886700" cy="458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1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045"/>
            <a:ext cx="7886700" cy="1046073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PROIZVODNJA POLIMERA U PRIMARNIM OBLICIMA ( 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958770"/>
              </p:ext>
            </p:extLst>
          </p:nvPr>
        </p:nvGraphicFramePr>
        <p:xfrm>
          <a:off x="628650" y="1406106"/>
          <a:ext cx="7886700" cy="4502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3476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68576"/>
            <a:ext cx="7886700" cy="1690689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PROIZVODNJA POLUGOTOVIH I GOTOVIH PROIZVODA OD PLASTIKE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151579"/>
              </p:ext>
            </p:extLst>
          </p:nvPr>
        </p:nvGraphicFramePr>
        <p:xfrm>
          <a:off x="628650" y="158408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12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218601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PROIZVODNJA POLUGOTOVIH I GOTOVIH PROIZVODA OD GUME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386291"/>
              </p:ext>
            </p:extLst>
          </p:nvPr>
        </p:nvGraphicFramePr>
        <p:xfrm>
          <a:off x="559639" y="160996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12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012"/>
            <a:ext cx="7886700" cy="1190445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STRUKTURA PROIZVODNJE PO GRUPAMA PROIZVODA U 2015. GODINI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069972"/>
              </p:ext>
            </p:extLst>
          </p:nvPr>
        </p:nvGraphicFramePr>
        <p:xfrm>
          <a:off x="628650" y="1431985"/>
          <a:ext cx="7886700" cy="4433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190447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48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02589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UKUPNI PRIHOD U  2015. PO GRUPAMA PROIZVODA 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096587"/>
              </p:ext>
            </p:extLst>
          </p:nvPr>
        </p:nvGraphicFramePr>
        <p:xfrm>
          <a:off x="628650" y="1492369"/>
          <a:ext cx="7886700" cy="4675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78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429555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IZVOZ I UVOZ PROIZVODA OD PLASTIKE I GUME U MIL.</a:t>
            </a:r>
            <a:r>
              <a:rPr lang="en-GB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US$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60176"/>
              </p:ext>
            </p:extLst>
          </p:nvPr>
        </p:nvGraphicFramePr>
        <p:xfrm>
          <a:off x="296214" y="1429555"/>
          <a:ext cx="8219136" cy="4747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0" y="1313645"/>
            <a:ext cx="9144000" cy="7987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7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30060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STATISTIČKI PODACI O IZVOZU AMBALAŽE</a:t>
            </a:r>
            <a:b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OD 2008. DO 2015. GODINE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659866"/>
              </p:ext>
            </p:extLst>
          </p:nvPr>
        </p:nvGraphicFramePr>
        <p:xfrm>
          <a:off x="507880" y="1345720"/>
          <a:ext cx="7886700" cy="462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13006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63902"/>
            <a:ext cx="7886700" cy="1371601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STATISTIČKI PODACI O IZVOZU AMBALAŽE</a:t>
            </a:r>
            <a:b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OD 2008. DO 2015. GODINE (u USD)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725744"/>
              </p:ext>
            </p:extLst>
          </p:nvPr>
        </p:nvGraphicFramePr>
        <p:xfrm>
          <a:off x="507880" y="1345720"/>
          <a:ext cx="7886700" cy="462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069676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33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089"/>
          </a:xfrm>
        </p:spPr>
        <p:txBody>
          <a:bodyPr/>
          <a:lstStyle/>
          <a:p>
            <a:pPr algn="ctr"/>
            <a:r>
              <a:rPr lang="hr-HR" sz="3200" b="1" kern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SADRŽAJ</a:t>
            </a:r>
            <a:endParaRPr lang="hr-HR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6989"/>
            <a:ext cx="7886700" cy="3959974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Udruženje industrije plastike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gume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09600" indent="-609600">
              <a:buFontTx/>
              <a:buNone/>
            </a:pPr>
            <a:endParaRPr lang="en-GB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09600" indent="-609600">
              <a:buFontTx/>
              <a:buAutoNum type="arabicPeriod" startAt="2"/>
            </a:pP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Statistički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podaci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09600" indent="-609600">
              <a:buFontTx/>
              <a:buAutoNum type="arabicPeriod" startAt="2"/>
            </a:pP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09600" indent="-609600">
              <a:buFontTx/>
              <a:buAutoNum type="arabicPeriod" startAt="2"/>
            </a:pP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Statistički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podaci - ambalaža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altLang="sr-Latn-RS" b="1" dirty="0">
              <a:solidFill>
                <a:schemeClr val="tx2"/>
              </a:solidFill>
            </a:endParaRPr>
          </a:p>
          <a:p>
            <a:pPr marL="609600" lvl="0" indent="-6096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GB" b="1" kern="0" dirty="0">
              <a:solidFill>
                <a:srgbClr val="336699"/>
              </a:solidFill>
              <a:latin typeface="Arial"/>
            </a:endParaRPr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66842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1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011"/>
            <a:ext cx="7886700" cy="1061049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STATISTIČKI PODACI O UVOZU AMBALAŽE</a:t>
            </a:r>
            <a:b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OD 2008. DO 2015. GODINE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750776"/>
              </p:ext>
            </p:extLst>
          </p:nvPr>
        </p:nvGraphicFramePr>
        <p:xfrm>
          <a:off x="507880" y="1345720"/>
          <a:ext cx="7886700" cy="462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6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UDIO U UVOZU I IZVOZU AMBALAŽE U</a:t>
            </a:r>
            <a:b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2015. GODINI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50157614"/>
              </p:ext>
            </p:extLst>
          </p:nvPr>
        </p:nvGraphicFramePr>
        <p:xfrm>
          <a:off x="120770" y="1690689"/>
          <a:ext cx="4367122" cy="442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9120586"/>
              </p:ext>
            </p:extLst>
          </p:nvPr>
        </p:nvGraphicFramePr>
        <p:xfrm>
          <a:off x="4629150" y="1621677"/>
          <a:ext cx="4514850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450" y="6356351"/>
            <a:ext cx="2514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7812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407A76-4852-4B6C-BAE3-FDE891664436}" type="slidenum">
              <a:rPr lang="hr-HR" smtClean="0"/>
              <a:pPr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71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011"/>
            <a:ext cx="7886700" cy="1061049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POTROŠNJA AMBALAŽE U RH</a:t>
            </a:r>
            <a:b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OD 2008. DO 2015. GODINE (u tonama)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106384"/>
              </p:ext>
            </p:extLst>
          </p:nvPr>
        </p:nvGraphicFramePr>
        <p:xfrm>
          <a:off x="507879" y="1268083"/>
          <a:ext cx="8118535" cy="4718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132336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31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hr-HR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Zahvaljujem se na pažnji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!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/>
            </a:r>
            <a:br>
              <a:rPr lang="en-GB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10188" y="2294266"/>
            <a:ext cx="4523624" cy="341405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486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Plastika – materijal 21. stoljeća!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/>
            </a:r>
            <a:b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endParaRPr lang="hr-HR" sz="32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71" y="1958196"/>
            <a:ext cx="7886700" cy="4167008"/>
          </a:xfrm>
        </p:spPr>
        <p:txBody>
          <a:bodyPr/>
          <a:lstStyle/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Draškovićeva 45</a:t>
            </a:r>
          </a:p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10000 Zagreb-HR</a:t>
            </a:r>
          </a:p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tel. +385 1 4606-765</a:t>
            </a:r>
          </a:p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fax+385 1 4606-737</a:t>
            </a:r>
          </a:p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e-mail: </a:t>
            </a: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hlinkClick r:id="rId2"/>
              </a:rPr>
              <a:t>gpehnec@hgk.hr</a:t>
            </a:r>
            <a:endParaRPr lang="hr-HR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09600" indent="-609600" algn="ctr" eaLnBrk="0" fontAlgn="base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r-H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www.hgk.hr</a:t>
            </a:r>
          </a:p>
          <a:p>
            <a:endParaRPr lang="hr-HR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7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1924"/>
            <a:ext cx="7886700" cy="787011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UDRUŽENJE </a:t>
            </a:r>
            <a:r>
              <a:rPr lang="hr-HR" altLang="sr-Latn-RS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INDUSTRIJE PLASTIKE 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I </a:t>
            </a:r>
            <a:r>
              <a:rPr lang="hr-HR" altLang="sr-Latn-RS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GUME 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(1)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Osnovano</a:t>
            </a:r>
            <a:r>
              <a:rPr lang="en-US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2002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en-US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u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Hrvatskoj gospodarskoj komori pri Sektoru za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industriju i IT,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odlukom UO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HGK</a:t>
            </a:r>
          </a:p>
          <a:p>
            <a:pPr marL="0" indent="0" algn="just">
              <a:buNone/>
            </a:pP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 NKD: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Tx/>
              <a:buNone/>
            </a:pP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C 20.16 – Proizvodnja plastike u primarnim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	         oblicima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Tx/>
              <a:buNone/>
            </a:pP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C 22 – 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   Proizvodnja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proizvoda od gume i plastike</a:t>
            </a:r>
            <a:endParaRPr lang="en-US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hr-HR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95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6116"/>
            <a:ext cx="7886700" cy="687296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UDRUŽENJE INDUSTRIJE PLASTIKE I GUME </a:t>
            </a:r>
            <a:r>
              <a:rPr lang="hr-HR" altLang="sr-Latn-RS" sz="32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(2)</a:t>
            </a:r>
            <a:endParaRPr lang="hr-HR" sz="32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297" y="1431984"/>
            <a:ext cx="7937381" cy="42532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Vijeće Udruženja	(</a:t>
            </a:r>
            <a:r>
              <a:rPr lang="hr-HR" altLang="sr-Latn-RS" sz="3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18 </a:t>
            </a: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članova)</a:t>
            </a:r>
          </a:p>
          <a:p>
            <a:pPr>
              <a:lnSpc>
                <a:spcPct val="80000"/>
              </a:lnSpc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4 grupacije: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- Polimerni kompoziti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- Guma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- Cijevi i spojna oprema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	- Ekstrudirana </a:t>
            </a:r>
            <a:r>
              <a:rPr lang="hr-HR" altLang="sr-Latn-RS" sz="3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ambalaža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3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Radna grupa za otpad</a:t>
            </a:r>
            <a:endParaRPr lang="hr-HR" altLang="sr-Latn-RS" sz="3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altLang="sr-Latn-RS" sz="3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Od 2005. član </a:t>
            </a:r>
            <a:r>
              <a:rPr lang="hr-HR" altLang="sr-Latn-RS" sz="3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PlasticsEurope</a:t>
            </a: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, Regija Mediteran</a:t>
            </a:r>
          </a:p>
          <a:p>
            <a:pPr>
              <a:lnSpc>
                <a:spcPct val="80000"/>
              </a:lnSpc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Od 2007. član </a:t>
            </a:r>
            <a:r>
              <a:rPr lang="hr-HR" altLang="sr-Latn-RS" sz="3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EuPC</a:t>
            </a:r>
            <a:endParaRPr lang="hr-HR" altLang="sr-Latn-RS" sz="3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Suradnja sa </a:t>
            </a:r>
            <a:r>
              <a:rPr lang="hr-HR" altLang="sr-Latn-RS" sz="3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Assocomaplast</a:t>
            </a:r>
            <a:r>
              <a:rPr lang="hr-HR" altLang="sr-Latn-RS" sz="3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-om, talijanskim udruženjem proizvođača strojeva za plastiku i gumu</a:t>
            </a:r>
          </a:p>
          <a:p>
            <a:endParaRPr lang="hr-HR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38687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47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045"/>
            <a:ext cx="7886700" cy="836764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MISIJA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5502"/>
            <a:ext cx="7886700" cy="3907766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Zastupanje interesa industrije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plastike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 gume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RH.</a:t>
            </a:r>
          </a:p>
          <a:p>
            <a:pPr marL="0" indent="0" algn="just">
              <a:buNone/>
            </a:pPr>
            <a:endParaRPr lang="hr-HR" altLang="sr-Latn-RS" sz="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Aktivnosti vezane uz povećanje konkurentnosti ove grane industrije te razvoja </a:t>
            </a:r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 unapređenja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proizvodnje.</a:t>
            </a:r>
          </a:p>
          <a:p>
            <a:pPr marL="0" indent="0" algn="just">
              <a:buNone/>
            </a:pPr>
            <a:endParaRPr lang="hr-HR" altLang="sr-Latn-RS" sz="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hr-HR" altLang="sr-Latn-R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Unapređenje ugleda industrije plastike temeljeno na znanstveno argumentiranim </a:t>
            </a:r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činjenicama.</a:t>
            </a:r>
          </a:p>
          <a:p>
            <a:pPr marL="0" indent="0" algn="just">
              <a:buNone/>
            </a:pPr>
            <a:endParaRPr lang="hr-HR" altLang="sr-Latn-RS" sz="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hr-HR" altLang="sr-Latn-RS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Aktivnosti vezane uz održivi razvoj i zbrinjavanje otpada od plastike i gume.</a:t>
            </a:r>
            <a:endParaRPr lang="hr-HR" altLang="sr-Latn-RS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hr-HR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12809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266"/>
            <a:ext cx="7886700" cy="1146774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C 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22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– PROIZVODNJA PROIZVODA </a:t>
            </a:r>
            <a:r>
              <a:rPr lang="hr-HR" altLang="sr-Latn-RS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/>
            </a:r>
            <a:br>
              <a:rPr lang="hr-HR" altLang="sr-Latn-RS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</a:br>
            <a:r>
              <a:rPr lang="hr-HR" altLang="sr-Latn-RS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OD 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PLASTIKE I GUME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 222</a:t>
            </a: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r-HR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– 87,1% tvrtki; 88,1% zaposlenih;</a:t>
            </a:r>
          </a:p>
          <a:p>
            <a:pPr marL="0" indent="0">
              <a:buNone/>
            </a:pPr>
            <a:r>
              <a:rPr lang="hr-HR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            87,7% ukupnih prihoda</a:t>
            </a:r>
          </a:p>
          <a:p>
            <a:pPr marL="0" indent="0">
              <a:buNone/>
            </a:pPr>
            <a:endParaRPr lang="hr-HR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 221</a:t>
            </a: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r-HR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– 12,9% tvrtki, 11,9% zaposlenih; 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hr-HR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            12,3% ukupnih prihoda</a:t>
            </a:r>
            <a:r>
              <a:rPr lang="hr-H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  <a:endParaRPr lang="hr-HR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28650" y="4235569"/>
            <a:ext cx="2658014" cy="157000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003399">
                <a:shade val="50000"/>
              </a:srgbClr>
            </a:solidFill>
            <a:prstDash val="solid"/>
          </a:ln>
          <a:effectLst/>
        </p:spPr>
        <p:txBody>
          <a:bodyPr anchor="ctr"/>
          <a:lstStyle>
            <a:lvl1pPr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rPr>
              <a:t>C 221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rPr>
              <a:t> Proizvodnja proizvoda od gume</a:t>
            </a:r>
          </a:p>
        </p:txBody>
      </p:sp>
      <p:sp>
        <p:nvSpPr>
          <p:cNvPr id="5" name="Oval 4"/>
          <p:cNvSpPr/>
          <p:nvPr/>
        </p:nvSpPr>
        <p:spPr>
          <a:xfrm>
            <a:off x="4851400" y="1690689"/>
            <a:ext cx="2663825" cy="192008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003399">
                <a:shade val="50000"/>
              </a:srgbClr>
            </a:solidFill>
            <a:prstDash val="solid"/>
          </a:ln>
          <a:effectLst/>
        </p:spPr>
        <p:txBody>
          <a:bodyPr anchor="ctr"/>
          <a:lstStyle>
            <a:lvl1pPr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sz="3300" b="1">
                <a:solidFill>
                  <a:srgbClr val="000066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rPr>
              <a:t>C 222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rPr>
              <a:t>Proizvodnja proizvoda od plastike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75469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8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77" y="-34506"/>
            <a:ext cx="7886700" cy="1325563"/>
          </a:xfrm>
        </p:spPr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UDIO TVRTKI C 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22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U PRERAĐIVAČKOJ INDUSTRIJI RH  2015. 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12247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64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UDIO ZAPOSLENIH C 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22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U PRERAĐIVAČKOJ INDUSTRIJI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2015.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8601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5" name="Content Placeholder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694363"/>
              </p:ext>
            </p:extLst>
          </p:nvPr>
        </p:nvGraphicFramePr>
        <p:xfrm>
          <a:off x="-208113" y="1423358"/>
          <a:ext cx="9170957" cy="4719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9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6649"/>
            <a:ext cx="7886700" cy="854015"/>
          </a:xfrm>
        </p:spPr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C </a:t>
            </a:r>
            <a:r>
              <a:rPr lang="sr-Latn-RS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22</a:t>
            </a:r>
            <a:r>
              <a:rPr lang="hr-HR" altLang="sr-Latn-RS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</a:rPr>
              <a:t> - BROJ TVRTKI (2008. – 2015.)</a:t>
            </a:r>
            <a:endParaRPr lang="hr-HR" sz="28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+mn-ea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404344"/>
              </p:ext>
            </p:extLst>
          </p:nvPr>
        </p:nvGraphicFramePr>
        <p:xfrm>
          <a:off x="628650" y="1446063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1037446"/>
            <a:ext cx="914400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/24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7A76-4852-4B6C-BAE3-FDE891664436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65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3095</TotalTime>
  <Words>443</Words>
  <Application>Microsoft Office PowerPoint</Application>
  <PresentationFormat>On-screen Show (4:3)</PresentationFormat>
  <Paragraphs>132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Default Design</vt:lpstr>
      <vt:lpstr>Pregled stanja industrije plastike i gume RH mr. Gordana Pehnec Pavlović, dipl. inž.</vt:lpstr>
      <vt:lpstr>SADRŽAJ</vt:lpstr>
      <vt:lpstr>UDRUŽENJE INDUSTRIJE PLASTIKE I GUME (1)</vt:lpstr>
      <vt:lpstr>UDRUŽENJE INDUSTRIJE PLASTIKE I GUME (2)</vt:lpstr>
      <vt:lpstr>MISIJA</vt:lpstr>
      <vt:lpstr>C 22 – PROIZVODNJA PROIZVODA  OD PLASTIKE I GUME</vt:lpstr>
      <vt:lpstr>UDIO TVRTKI C 22 U PRERAĐIVAČKOJ INDUSTRIJI RH  2015. </vt:lpstr>
      <vt:lpstr>UDIO ZAPOSLENIH C 22 U PRERAĐIVAČKOJ INDUSTRIJI 2015.</vt:lpstr>
      <vt:lpstr>C 22 - BROJ TVRTKI (2008. – 2015.)</vt:lpstr>
      <vt:lpstr> BROJ ZAPOSLENIH (2008. – 2015.)</vt:lpstr>
      <vt:lpstr>UKUPNI PRIHOD (2008. – 2015.)u mil.HRK</vt:lpstr>
      <vt:lpstr>PROIZVODNJA POLIMERA U PRIMARNIM OBLICIMA ( u tonama)</vt:lpstr>
      <vt:lpstr>PROIZVODNJA POLUGOTOVIH I GOTOVIH PROIZVODA OD PLASTIKE (u tonama)</vt:lpstr>
      <vt:lpstr>PROIZVODNJA POLUGOTOVIH I GOTOVIH PROIZVODA OD GUME (u tonama)</vt:lpstr>
      <vt:lpstr>STRUKTURA PROIZVODNJE PO GRUPAMA PROIZVODA U 2015. GODINI</vt:lpstr>
      <vt:lpstr>UKUPNI PRIHOD U  2015. PO GRUPAMA PROIZVODA </vt:lpstr>
      <vt:lpstr>IZVOZ I UVOZ PROIZVODA OD PLASTIKE I GUME U MIL. US$</vt:lpstr>
      <vt:lpstr>STATISTIČKI PODACI O IZVOZU AMBALAŽE OD 2008. DO 2015. GODINE (u tonama)</vt:lpstr>
      <vt:lpstr>STATISTIČKI PODACI O IZVOZU AMBALAŽE OD 2008. DO 2015. GODINE (u USD)</vt:lpstr>
      <vt:lpstr>STATISTIČKI PODACI O UVOZU AMBALAŽE OD 2008. DO 2015. GODINE (u tonama)</vt:lpstr>
      <vt:lpstr>UDIO U UVOZU I IZVOZU AMBALAŽE U  2015. GODINI (u tonama)</vt:lpstr>
      <vt:lpstr>POTROŠNJA AMBALAŽE U RH OD 2008. DO 2015. GODINE (u tonama)</vt:lpstr>
      <vt:lpstr>Zahvaljujem se na pažnji! </vt:lpstr>
      <vt:lpstr>Plastika – materijal 21. stoljeća!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</dc:creator>
  <cp:lastModifiedBy>Tectus</cp:lastModifiedBy>
  <cp:revision>200</cp:revision>
  <dcterms:created xsi:type="dcterms:W3CDTF">2015-02-17T12:56:53Z</dcterms:created>
  <dcterms:modified xsi:type="dcterms:W3CDTF">2016-11-09T08:44:26Z</dcterms:modified>
</cp:coreProperties>
</file>