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40"/>
  </p:notesMasterIdLst>
  <p:sldIdLst>
    <p:sldId id="274" r:id="rId3"/>
    <p:sldId id="275" r:id="rId4"/>
    <p:sldId id="276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92" r:id="rId16"/>
    <p:sldId id="270" r:id="rId17"/>
    <p:sldId id="264" r:id="rId18"/>
    <p:sldId id="293" r:id="rId19"/>
    <p:sldId id="265" r:id="rId20"/>
    <p:sldId id="295" r:id="rId21"/>
    <p:sldId id="296" r:id="rId22"/>
    <p:sldId id="273" r:id="rId23"/>
    <p:sldId id="299" r:id="rId24"/>
    <p:sldId id="300" r:id="rId25"/>
    <p:sldId id="301" r:id="rId26"/>
    <p:sldId id="318" r:id="rId27"/>
    <p:sldId id="319" r:id="rId28"/>
    <p:sldId id="257" r:id="rId29"/>
    <p:sldId id="305" r:id="rId30"/>
    <p:sldId id="267" r:id="rId31"/>
    <p:sldId id="307" r:id="rId32"/>
    <p:sldId id="308" r:id="rId33"/>
    <p:sldId id="310" r:id="rId34"/>
    <p:sldId id="312" r:id="rId35"/>
    <p:sldId id="313" r:id="rId36"/>
    <p:sldId id="314" r:id="rId37"/>
    <p:sldId id="316" r:id="rId38"/>
    <p:sldId id="320" r:id="rId3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87" autoAdjust="0"/>
    <p:restoredTop sz="84547" autoAdjust="0"/>
  </p:normalViewPr>
  <p:slideViewPr>
    <p:cSldViewPr>
      <p:cViewPr varScale="1">
        <p:scale>
          <a:sx n="144" d="100"/>
          <a:sy n="144" d="100"/>
        </p:scale>
        <p:origin x="-91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8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81BB348-B3A3-4AF1-8C89-12487D599839}" type="datetimeFigureOut">
              <a:rPr lang="en-US"/>
              <a:pPr>
                <a:defRPr/>
              </a:pPr>
              <a:t>12/7/2012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759A39-6BF4-4BB7-A95A-163D8681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z="1400" smtClean="0"/>
          </a:p>
        </p:txBody>
      </p:sp>
      <p:sp>
        <p:nvSpPr>
          <p:cNvPr id="46083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46084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7F1C7081-341A-4B49-ABB1-A75B92978657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46085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4608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3605BB05-EE71-42A6-8AD0-D7EC52903346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r-Latn-C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Variable Data Application</a:t>
            </a:r>
          </a:p>
          <a:p>
            <a:pPr>
              <a:spcBef>
                <a:spcPct val="0"/>
              </a:spcBef>
            </a:pPr>
            <a:r>
              <a:rPr lang="en-US" smtClean="0"/>
              <a:t>The application required that each bottle  have a different label during the bottling:</a:t>
            </a:r>
          </a:p>
          <a:p>
            <a:pPr>
              <a:spcBef>
                <a:spcPct val="0"/>
              </a:spcBef>
            </a:pPr>
            <a:r>
              <a:rPr lang="en-US" smtClean="0"/>
              <a:t>The text on the back label is variable: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Each bottle has a different “pickup line” on the labels and, a “flight check” to create a memorable time as the product is consumed.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8B9C45-FCF7-4A09-9C39-73A23AC22E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213797-1592-469D-94EB-40E4D1A0DD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F8D4E1-91A0-4E45-B8A3-325AECB64B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87043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87044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011277C2-4EFC-43F2-994E-E110AB97D983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87045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8704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678E58A7-25FC-4D37-B89C-DBD715A81C6C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sr-Latn-C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8344A5-8EC8-4B42-92E9-A50B3215E7A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>
              <a:solidFill>
                <a:srgbClr val="C00000"/>
              </a:solidFill>
            </a:endParaRPr>
          </a:p>
        </p:txBody>
      </p:sp>
      <p:sp>
        <p:nvSpPr>
          <p:cNvPr id="91139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</p:txBody>
      </p:sp>
      <p:sp>
        <p:nvSpPr>
          <p:cNvPr id="9114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419014AE-8515-402A-BFFE-E6596FD2D0A8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91141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9114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A0F7D248-9578-42B7-A470-34F19869D20F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sr-Latn-C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2413" y="574675"/>
            <a:ext cx="5029200" cy="28305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>
              <a:solidFill>
                <a:srgbClr val="C00000"/>
              </a:solidFill>
            </a:endParaRPr>
          </a:p>
        </p:txBody>
      </p:sp>
      <p:sp>
        <p:nvSpPr>
          <p:cNvPr id="93187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</p:txBody>
      </p:sp>
      <p:sp>
        <p:nvSpPr>
          <p:cNvPr id="9318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8E9CCABA-FFB8-45AD-96E0-23D0B1036E7B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93189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9319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BED50B62-BC75-4D8E-A81F-A97D62E97FF0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sr-Latn-C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2413" y="574675"/>
            <a:ext cx="5029200" cy="28305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>
              <a:spcBef>
                <a:spcPct val="0"/>
              </a:spcBef>
            </a:pPr>
            <a:endParaRPr lang="hr-HR" smtClean="0"/>
          </a:p>
        </p:txBody>
      </p:sp>
      <p:sp>
        <p:nvSpPr>
          <p:cNvPr id="101379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10138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5155DE14-24DC-4761-9722-793656940B11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101381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10138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240C7B7C-8B33-4302-89FC-66B521DE5519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sr-Latn-C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z="1400" smtClean="0"/>
          </a:p>
        </p:txBody>
      </p:sp>
      <p:sp>
        <p:nvSpPr>
          <p:cNvPr id="103427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10342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BE076CCD-375E-46B3-B671-D95C60898251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103429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10343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61044419-FA92-493D-AEC7-2E325ABD4335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sr-Latn-C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2413" y="574675"/>
            <a:ext cx="5029200" cy="2828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>
              <a:spcBef>
                <a:spcPct val="0"/>
              </a:spcBef>
            </a:pPr>
            <a:endParaRPr lang="hr-HR" smtClean="0"/>
          </a:p>
        </p:txBody>
      </p:sp>
      <p:sp>
        <p:nvSpPr>
          <p:cNvPr id="49155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49156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5050C31E-A7CF-4FCC-B742-11AF1F3BFADD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49157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4915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A0F2E95F-4C29-4F26-BA8A-00D24CF9CC71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sr-Latn-C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51203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 smtClean="0"/>
          </a:p>
        </p:txBody>
      </p:sp>
      <p:sp>
        <p:nvSpPr>
          <p:cNvPr id="51204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592EF993-C7E0-4432-A033-431BB2062273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51205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5120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A0CD6F29-9048-4E33-B634-3CC87DA00660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r-Latn-C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challenge was to achieve the black circle watermark</a:t>
            </a:r>
          </a:p>
          <a:p>
            <a:pPr>
              <a:spcBef>
                <a:spcPct val="0"/>
              </a:spcBef>
            </a:pPr>
            <a:r>
              <a:rPr lang="en-US" smtClean="0"/>
              <a:t>effect extending from the Pomology logo. To achieve this</a:t>
            </a:r>
          </a:p>
          <a:p>
            <a:pPr>
              <a:spcBef>
                <a:spcPct val="0"/>
              </a:spcBef>
            </a:pPr>
            <a:r>
              <a:rPr lang="en-US" smtClean="0"/>
              <a:t>watermark look, we utilized a white underlay and black</a:t>
            </a:r>
          </a:p>
          <a:p>
            <a:pPr>
              <a:spcBef>
                <a:spcPct val="0"/>
              </a:spcBef>
            </a:pPr>
            <a:r>
              <a:rPr lang="en-US" smtClean="0"/>
              <a:t>overlay. The customer was very happy that we were able</a:t>
            </a:r>
          </a:p>
          <a:p>
            <a:pPr>
              <a:spcBef>
                <a:spcPct val="0"/>
              </a:spcBef>
            </a:pPr>
            <a:r>
              <a:rPr lang="en-US" smtClean="0"/>
              <a:t>to achieve this look digitally, without having to pay for</a:t>
            </a:r>
          </a:p>
          <a:p>
            <a:pPr>
              <a:spcBef>
                <a:spcPct val="0"/>
              </a:spcBef>
            </a:pPr>
            <a:r>
              <a:rPr lang="en-US" smtClean="0"/>
              <a:t>plates and higher label cost for a short-run order. We</a:t>
            </a:r>
          </a:p>
          <a:p>
            <a:pPr>
              <a:spcBef>
                <a:spcPct val="0"/>
              </a:spcBef>
            </a:pPr>
            <a:r>
              <a:rPr lang="en-US" smtClean="0"/>
              <a:t>were able to provide Bullwater Health &amp; Fitness with press</a:t>
            </a:r>
          </a:p>
          <a:p>
            <a:pPr>
              <a:spcBef>
                <a:spcPct val="0"/>
              </a:spcBef>
            </a:pPr>
            <a:r>
              <a:rPr lang="en-US" smtClean="0"/>
              <a:t>proofs so they could review whether their desired effect</a:t>
            </a:r>
          </a:p>
          <a:p>
            <a:pPr>
              <a:spcBef>
                <a:spcPct val="0"/>
              </a:spcBef>
            </a:pPr>
            <a:r>
              <a:rPr lang="en-US" smtClean="0"/>
              <a:t>was achieved.</a:t>
            </a:r>
          </a:p>
        </p:txBody>
      </p:sp>
      <p:sp>
        <p:nvSpPr>
          <p:cNvPr id="53251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53252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ED9CE4BA-7053-4486-B186-4ED42117411D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53253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5325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42E9882B-C911-47C7-9B0D-0547B7EE2E13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sr-Latn-C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55299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 smtClean="0"/>
          </a:p>
        </p:txBody>
      </p:sp>
      <p:sp>
        <p:nvSpPr>
          <p:cNvPr id="5530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25E6A65A-38D9-4FA6-80C3-060D8D752CB6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55301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5530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4FCDE8FE-BB69-4250-8F3B-0D6CAAB1C615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sr-Latn-C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>
              <a:spcBef>
                <a:spcPct val="0"/>
              </a:spcBef>
            </a:pPr>
            <a:endParaRPr lang="en-US" sz="1300" smtClean="0"/>
          </a:p>
          <a:p>
            <a:pPr defTabSz="912813">
              <a:spcBef>
                <a:spcPct val="0"/>
              </a:spcBef>
            </a:pPr>
            <a:endParaRPr lang="en-US" smtClean="0"/>
          </a:p>
        </p:txBody>
      </p:sp>
      <p:sp>
        <p:nvSpPr>
          <p:cNvPr id="61443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PackExpo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61444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DC2A1720-072E-42A6-8937-BC67FE3AD0C9}" type="datetime3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7/12/12</a:t>
            </a:fld>
            <a:endParaRPr lang="sr-Latn-CS"/>
          </a:p>
        </p:txBody>
      </p:sp>
      <p:sp>
        <p:nvSpPr>
          <p:cNvPr id="61445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HP Confidential</a:t>
            </a:r>
          </a:p>
        </p:txBody>
      </p:sp>
      <p:sp>
        <p:nvSpPr>
          <p:cNvPr id="6144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D4B95EA4-91F1-4930-9789-84DCEEB01B96}" type="slidenum">
              <a:rPr lang="sr-Latn-CS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sr-Latn-C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9DFE38-F614-4A4C-90CB-B99C6DC9AE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967035-2614-47AE-880C-839F3ABF883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Customer: Sancoa, USA. 4 x WS6000. </a:t>
            </a:r>
          </a:p>
          <a:p>
            <a:pPr>
              <a:spcBef>
                <a:spcPct val="0"/>
              </a:spcBef>
            </a:pPr>
            <a:r>
              <a:rPr lang="en-US" smtClean="0"/>
              <a:t>L’Oreal wanted a way to keep their packaging for kid’s shampoo updated and interesting for the kids.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1A55FA-6235-4F75-9DC6-4C3E89956D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Line with Content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331469" y="235063"/>
            <a:ext cx="8460105" cy="823716"/>
          </a:xfrm>
        </p:spPr>
        <p:txBody>
          <a:bodyPr/>
          <a:lstStyle>
            <a:lvl1pPr>
              <a:defRPr b="0" i="0"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black">
          <a:xfrm>
            <a:off x="331200" y="1458000"/>
            <a:ext cx="8443832" cy="2788998"/>
          </a:xfrm>
        </p:spPr>
        <p:txBody>
          <a:bodyPr/>
          <a:lstStyle>
            <a:lvl1pPr>
              <a:defRPr b="0" i="0">
                <a:latin typeface="HP Simplified Light" pitchFamily="34" charset="0"/>
                <a:cs typeface="HP Simplified Light" pitchFamily="34" charset="0"/>
              </a:defRPr>
            </a:lvl1pPr>
            <a:lvl2pPr>
              <a:defRPr>
                <a:latin typeface="HP Simplified Light" pitchFamily="34" charset="0"/>
                <a:cs typeface="HP Simplified Light" pitchFamily="34" charset="0"/>
              </a:defRPr>
            </a:lvl2pPr>
            <a:lvl3pPr>
              <a:defRPr>
                <a:latin typeface="HP Simplified Light" pitchFamily="34" charset="0"/>
                <a:cs typeface="HP Simplified Light" pitchFamily="34" charset="0"/>
              </a:defRPr>
            </a:lvl3pPr>
            <a:lvl4pPr>
              <a:defRPr>
                <a:latin typeface="HP Simplified Light" pitchFamily="34" charset="0"/>
                <a:cs typeface="HP Simplified Light" pitchFamily="34" charset="0"/>
              </a:defRPr>
            </a:lvl4pPr>
            <a:lvl5pPr>
              <a:defRPr>
                <a:latin typeface="HP Simplified Light" pitchFamily="34" charset="0"/>
                <a:cs typeface="HP Simplified Light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333375" y="4757738"/>
            <a:ext cx="180975" cy="107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839FC-6486-4D24-AD97-1BAA8B875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1470" y="751390"/>
            <a:ext cx="8460106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331470" y="235063"/>
            <a:ext cx="8460105" cy="412934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black">
          <a:xfrm>
            <a:off x="3164876" y="1458000"/>
            <a:ext cx="2516536" cy="2768180"/>
          </a:xfrm>
        </p:spPr>
        <p:txBody>
          <a:bodyPr>
            <a:normAutofit/>
          </a:bodyPr>
          <a:lstStyle>
            <a:lvl1pPr>
              <a:defRPr b="0" i="0">
                <a:solidFill>
                  <a:schemeClr val="accent1"/>
                </a:solidFill>
                <a:latin typeface="HP Simplified Light" pitchFamily="34" charset="0"/>
                <a:cs typeface="HP Simplified Light" pitchFamily="34" charset="0"/>
              </a:defRPr>
            </a:lvl1pPr>
            <a:lvl2pPr marL="0" indent="0">
              <a:buNone/>
              <a:defRPr b="0" i="0">
                <a:latin typeface="HP Simplified Light" pitchFamily="34" charset="0"/>
                <a:cs typeface="HP Simplified Light" pitchFamily="34" charset="0"/>
              </a:defRPr>
            </a:lvl2pPr>
            <a:lvl3pPr marL="165600" indent="-165600">
              <a:buFont typeface="Arial"/>
              <a:buChar char="•"/>
              <a:defRPr sz="1400" b="0" i="0">
                <a:latin typeface="HP Simplified Light" pitchFamily="34" charset="0"/>
                <a:cs typeface="HP Simplified Light" pitchFamily="34" charset="0"/>
              </a:defRPr>
            </a:lvl3pPr>
            <a:lvl4pPr marL="341313" indent="-168275">
              <a:buSzPct val="100000"/>
              <a:buFont typeface="Lucida Grande"/>
              <a:buChar char="–"/>
              <a:defRPr b="0" i="0">
                <a:latin typeface="HP Simplified Light" pitchFamily="34" charset="0"/>
                <a:cs typeface="HP Simplified Light" pitchFamily="34" charset="0"/>
              </a:defRPr>
            </a:lvl4pPr>
            <a:lvl5pPr marL="477838" indent="-155575">
              <a:buSzPct val="80000"/>
              <a:buFont typeface="Arial"/>
              <a:buChar char="•"/>
              <a:defRPr b="0" i="0">
                <a:latin typeface="HP Simplified Light" pitchFamily="34" charset="0"/>
                <a:cs typeface="HP Simplified Light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 bwMode="black">
          <a:xfrm>
            <a:off x="330200" y="1458000"/>
            <a:ext cx="2542125" cy="2768180"/>
          </a:xfrm>
        </p:spPr>
        <p:txBody>
          <a:bodyPr>
            <a:normAutofit/>
          </a:bodyPr>
          <a:lstStyle>
            <a:lvl1pPr>
              <a:defRPr b="0" i="0">
                <a:solidFill>
                  <a:schemeClr val="accent1"/>
                </a:solidFill>
                <a:latin typeface="HP Simplified Light" pitchFamily="34" charset="0"/>
                <a:cs typeface="HP Simplified Light" pitchFamily="34" charset="0"/>
              </a:defRPr>
            </a:lvl1pPr>
            <a:lvl2pPr marL="0" indent="0">
              <a:buNone/>
              <a:defRPr b="0" i="0">
                <a:latin typeface="HP Simplified Light" pitchFamily="34" charset="0"/>
                <a:cs typeface="HP Simplified Light" pitchFamily="34" charset="0"/>
              </a:defRPr>
            </a:lvl2pPr>
            <a:lvl3pPr marL="165600" indent="-165600">
              <a:buFont typeface="Arial"/>
              <a:buChar char="•"/>
              <a:defRPr sz="1400" b="0" i="0">
                <a:latin typeface="HP Simplified Light" pitchFamily="34" charset="0"/>
                <a:cs typeface="HP Simplified Light" pitchFamily="34" charset="0"/>
              </a:defRPr>
            </a:lvl3pPr>
            <a:lvl4pPr marL="341313" indent="-168275">
              <a:buSzPct val="100000"/>
              <a:buFont typeface="Lucida Grande"/>
              <a:buChar char="–"/>
              <a:defRPr b="0" i="0">
                <a:latin typeface="HP Simplified Light" pitchFamily="34" charset="0"/>
                <a:cs typeface="HP Simplified Light" pitchFamily="34" charset="0"/>
              </a:defRPr>
            </a:lvl4pPr>
            <a:lvl5pPr marL="477838" indent="-155575">
              <a:buSzPct val="80000"/>
              <a:buFont typeface="Arial"/>
              <a:buChar char="•"/>
              <a:defRPr b="0" i="0">
                <a:latin typeface="HP Simplified Light" pitchFamily="34" charset="0"/>
                <a:cs typeface="HP Simplified Light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 bwMode="black">
          <a:xfrm>
            <a:off x="5975002" y="1458000"/>
            <a:ext cx="2516536" cy="2768180"/>
          </a:xfrm>
        </p:spPr>
        <p:txBody>
          <a:bodyPr>
            <a:normAutofit/>
          </a:bodyPr>
          <a:lstStyle>
            <a:lvl1pPr>
              <a:defRPr b="0" i="0">
                <a:solidFill>
                  <a:schemeClr val="accent1"/>
                </a:solidFill>
                <a:latin typeface="HP Simplified Light" pitchFamily="34" charset="0"/>
                <a:cs typeface="HP Simplified Light" pitchFamily="34" charset="0"/>
              </a:defRPr>
            </a:lvl1pPr>
            <a:lvl2pPr marL="0" indent="0">
              <a:buNone/>
              <a:defRPr b="0" i="0">
                <a:latin typeface="HP Simplified Light" pitchFamily="34" charset="0"/>
                <a:cs typeface="HP Simplified Light" pitchFamily="34" charset="0"/>
              </a:defRPr>
            </a:lvl2pPr>
            <a:lvl3pPr marL="165600" indent="-165600">
              <a:buFont typeface="Arial"/>
              <a:buChar char="•"/>
              <a:defRPr sz="1400" b="0" i="0">
                <a:latin typeface="HP Simplified Light" pitchFamily="34" charset="0"/>
                <a:cs typeface="HP Simplified Light" pitchFamily="34" charset="0"/>
              </a:defRPr>
            </a:lvl3pPr>
            <a:lvl4pPr marL="341313" indent="-168275">
              <a:buSzPct val="100000"/>
              <a:buFont typeface="Lucida Grande"/>
              <a:buChar char="–"/>
              <a:defRPr b="0" i="0">
                <a:latin typeface="HP Simplified Light" pitchFamily="34" charset="0"/>
                <a:cs typeface="HP Simplified Light" pitchFamily="34" charset="0"/>
              </a:defRPr>
            </a:lvl4pPr>
            <a:lvl5pPr marL="477838" indent="-155575">
              <a:buSzPct val="80000"/>
              <a:buFont typeface="Arial"/>
              <a:buChar char="•"/>
              <a:defRPr b="0" i="0">
                <a:latin typeface="HP Simplified Light" pitchFamily="34" charset="0"/>
                <a:cs typeface="HP Simplified Light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333375" y="4757738"/>
            <a:ext cx="365125" cy="190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66BE4-2B19-433B-ABE5-A7AF7B675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263525" y="4668838"/>
            <a:ext cx="3117850" cy="415925"/>
          </a:xfrm>
          <a:prstGeom prst="rect">
            <a:avLst/>
          </a:prstGeom>
          <a:noFill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© Copyright 2012 Hewlett-Packard Development Company, L.P. </a:t>
            </a:r>
            <a:br>
              <a:rPr lang="en-US" sz="700" dirty="0">
                <a:latin typeface="HP Simplified Light" pitchFamily="34" charset="0"/>
                <a:cs typeface="HP Simplified Light" pitchFamily="34" charset="0"/>
              </a:rPr>
            </a:b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The information contained herein is subject to change without notice.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HP Simplified Light" pitchFamily="34" charset="0"/>
              <a:cs typeface="HP Simplifie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346" y="1788111"/>
            <a:ext cx="5400944" cy="1206484"/>
          </a:xfrm>
        </p:spPr>
        <p:txBody>
          <a:bodyPr anchor="b"/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52425" y="3002975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63525" y="4668838"/>
            <a:ext cx="3117850" cy="415925"/>
          </a:xfrm>
          <a:prstGeom prst="rect">
            <a:avLst/>
          </a:prstGeom>
          <a:noFill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© Copyright 2012 Hewlett-Packard Development Company, L.P. </a:t>
            </a:r>
            <a:br>
              <a:rPr lang="en-US" sz="700" dirty="0">
                <a:latin typeface="HP Simplified Light" pitchFamily="34" charset="0"/>
                <a:cs typeface="HP Simplified Light" pitchFamily="34" charset="0"/>
              </a:rPr>
            </a:b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The information contained herein is subject to change without notice.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HP Simplified Light" pitchFamily="34" charset="0"/>
              <a:cs typeface="HP Simplifie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345" y="1788111"/>
            <a:ext cx="6670895" cy="1206484"/>
          </a:xfrm>
        </p:spPr>
        <p:txBody>
          <a:bodyPr anchor="b"/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52425" y="3002975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63525" y="4668838"/>
            <a:ext cx="3117850" cy="415925"/>
          </a:xfrm>
          <a:prstGeom prst="rect">
            <a:avLst/>
          </a:prstGeom>
          <a:noFill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© Copyright 2012 Hewlett-Packard Development Company, L.P. </a:t>
            </a:r>
            <a:br>
              <a:rPr lang="en-US" sz="700" dirty="0">
                <a:latin typeface="HP Simplified Light" pitchFamily="34" charset="0"/>
                <a:cs typeface="HP Simplified Light" pitchFamily="34" charset="0"/>
              </a:rPr>
            </a:b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The information contained herein is subject to change without notice.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HP Simplified Light" pitchFamily="34" charset="0"/>
              <a:cs typeface="HP Simplifie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345" y="1798191"/>
            <a:ext cx="4243543" cy="1206484"/>
          </a:xfrm>
        </p:spPr>
        <p:txBody>
          <a:bodyPr anchor="b"/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52425" y="3002975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0888" y="3132138"/>
            <a:ext cx="1776412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/>
          <p:nvPr/>
        </p:nvSpPr>
        <p:spPr>
          <a:xfrm>
            <a:off x="263525" y="4668838"/>
            <a:ext cx="3117850" cy="415925"/>
          </a:xfrm>
          <a:prstGeom prst="rect">
            <a:avLst/>
          </a:prstGeom>
          <a:noFill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bg1"/>
                </a:solidFill>
                <a:latin typeface="HP Simplified Light" pitchFamily="34" charset="0"/>
                <a:cs typeface="HP Simplified Light" pitchFamily="34" charset="0"/>
              </a:rPr>
              <a:t>© Copyright 2012 Hewlett-Packard Development Company, L.P. </a:t>
            </a:r>
            <a:br>
              <a:rPr lang="en-US" sz="700" dirty="0">
                <a:solidFill>
                  <a:schemeClr val="bg1"/>
                </a:solidFill>
                <a:latin typeface="HP Simplified Light" pitchFamily="34" charset="0"/>
                <a:cs typeface="HP Simplified Light" pitchFamily="34" charset="0"/>
              </a:rPr>
            </a:br>
            <a:r>
              <a:rPr lang="en-US" sz="700" dirty="0">
                <a:solidFill>
                  <a:schemeClr val="bg1"/>
                </a:solidFill>
                <a:latin typeface="HP Simplified Light" pitchFamily="34" charset="0"/>
                <a:cs typeface="HP Simplified Light" pitchFamily="34" charset="0"/>
              </a:rPr>
              <a:t>The information contained herein is subject to change without notice.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solidFill>
                <a:schemeClr val="bg1"/>
              </a:solidFill>
              <a:latin typeface="HP Simplified Light" pitchFamily="34" charset="0"/>
              <a:cs typeface="HP Simplifie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345" y="1788111"/>
            <a:ext cx="6453390" cy="1206484"/>
          </a:xfrm>
        </p:spPr>
        <p:txBody>
          <a:bodyPr anchor="b"/>
          <a:lstStyle>
            <a:lvl1pPr>
              <a:lnSpc>
                <a:spcPct val="800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52425" y="3002975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7000">
                <a:schemeClr val="accent1">
                  <a:lumMod val="50000"/>
                </a:schemeClr>
              </a:gs>
              <a:gs pos="100000">
                <a:schemeClr val="tx1"/>
              </a:gs>
              <a:gs pos="100000">
                <a:srgbClr val="26000C"/>
              </a:gs>
            </a:gsLst>
            <a:lin ang="60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8450" y="-241300"/>
            <a:ext cx="12255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PR_D_B_RGB_150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564063"/>
            <a:ext cx="4206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 bwMode="black">
          <a:xfrm>
            <a:off x="194679" y="1508760"/>
            <a:ext cx="8172081" cy="174650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6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 bwMode="black">
          <a:xfrm>
            <a:off x="242789" y="3639312"/>
            <a:ext cx="6400800" cy="886968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500">
                <a:solidFill>
                  <a:schemeClr val="bg1"/>
                </a:solidFill>
                <a:latin typeface="Futura B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-3175"/>
            <a:ext cx="9144000" cy="51466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7000">
                <a:schemeClr val="accent1">
                  <a:lumMod val="50000"/>
                </a:schemeClr>
              </a:gs>
              <a:gs pos="100000">
                <a:schemeClr val="tx1"/>
              </a:gs>
              <a:gs pos="100000">
                <a:srgbClr val="26000C"/>
              </a:gs>
            </a:gsLst>
            <a:lin ang="60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reeform 6"/>
          <p:cNvSpPr>
            <a:spLocks/>
          </p:cNvSpPr>
          <p:nvPr userDrawn="1"/>
        </p:nvSpPr>
        <p:spPr bwMode="white">
          <a:xfrm>
            <a:off x="0" y="-3175"/>
            <a:ext cx="4951413" cy="5153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328"/>
              </a:cxn>
              <a:cxn ang="0">
                <a:pos x="4554" y="6328"/>
              </a:cxn>
              <a:cxn ang="0">
                <a:pos x="6047" y="0"/>
              </a:cxn>
              <a:cxn ang="0">
                <a:pos x="0" y="0"/>
              </a:cxn>
            </a:cxnLst>
            <a:rect l="0" t="0" r="r" b="b"/>
            <a:pathLst>
              <a:path w="6047" h="6328">
                <a:moveTo>
                  <a:pt x="0" y="0"/>
                </a:moveTo>
                <a:lnTo>
                  <a:pt x="0" y="6328"/>
                </a:lnTo>
                <a:lnTo>
                  <a:pt x="4554" y="6328"/>
                </a:lnTo>
                <a:lnTo>
                  <a:pt x="6047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3000">
                <a:srgbClr val="252627"/>
              </a:gs>
              <a:gs pos="100000">
                <a:srgbClr val="131313"/>
              </a:gs>
            </a:gsLst>
            <a:lin ang="6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6"/>
          <p:cNvSpPr txBox="1"/>
          <p:nvPr userDrawn="1"/>
        </p:nvSpPr>
        <p:spPr bwMode="gray">
          <a:xfrm>
            <a:off x="249238" y="4805363"/>
            <a:ext cx="384175" cy="20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B103DA-E6C3-452C-9AFD-A33992967AA6}" type="slidenum"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Futura Bk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  <a:latin typeface="Futura Bk" pitchFamily="34" charset="0"/>
            </a:endParaRPr>
          </a:p>
        </p:txBody>
      </p:sp>
      <p:pic>
        <p:nvPicPr>
          <p:cNvPr id="7" name="Picture 1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8450" y="-239713"/>
            <a:ext cx="12255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HPR_D_B_RGB_150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564063"/>
            <a:ext cx="4206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 bwMode="black">
          <a:xfrm>
            <a:off x="237744" y="292608"/>
            <a:ext cx="4189302" cy="857250"/>
          </a:xfrm>
          <a:prstGeom prst="rect">
            <a:avLst/>
          </a:prstGeom>
        </p:spPr>
        <p:txBody>
          <a:bodyPr/>
          <a:lstStyle>
            <a:lvl1pPr>
              <a:lnSpc>
                <a:spcPts val="3100"/>
              </a:lnSpc>
              <a:defRPr sz="3100" baseline="0">
                <a:solidFill>
                  <a:schemeClr val="bg1"/>
                </a:solidFill>
                <a:latin typeface="Futura B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6888" y="4141089"/>
            <a:ext cx="3398012" cy="40233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4pPr>
            <a:lvl5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 bwMode="gray">
          <a:xfrm>
            <a:off x="249238" y="4805363"/>
            <a:ext cx="384175" cy="20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D3CEA29-D6E4-4B2B-BB14-9F07A58C5101}" type="slidenum">
              <a:rPr lang="en-US" sz="700">
                <a:solidFill>
                  <a:schemeClr val="accent3">
                    <a:lumMod val="75000"/>
                  </a:schemeClr>
                </a:solidFill>
                <a:latin typeface="Futura Bk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dirty="0">
              <a:solidFill>
                <a:schemeClr val="accent3">
                  <a:lumMod val="75000"/>
                </a:schemeClr>
              </a:solidFill>
              <a:latin typeface="Futura Bk" pitchFamily="34" charset="0"/>
            </a:endParaRPr>
          </a:p>
        </p:txBody>
      </p:sp>
      <p:sp>
        <p:nvSpPr>
          <p:cNvPr id="14" name="Title 19"/>
          <p:cNvSpPr>
            <a:spLocks noGrp="1"/>
          </p:cNvSpPr>
          <p:nvPr>
            <p:ph type="title"/>
          </p:nvPr>
        </p:nvSpPr>
        <p:spPr bwMode="black">
          <a:xfrm>
            <a:off x="237744" y="292608"/>
            <a:ext cx="4189302" cy="857250"/>
          </a:xfrm>
          <a:prstGeom prst="rect">
            <a:avLst/>
          </a:prstGeom>
        </p:spPr>
        <p:txBody>
          <a:bodyPr/>
          <a:lstStyle>
            <a:lvl1pPr>
              <a:lnSpc>
                <a:spcPts val="3100"/>
              </a:lnSpc>
              <a:defRPr sz="3100" baseline="0"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Futura B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6888" y="1295400"/>
            <a:ext cx="3398012" cy="324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" pitchFamily="34" charset="0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4pPr>
            <a:lvl5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white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7000">
                <a:schemeClr val="accent1">
                  <a:lumMod val="50000"/>
                </a:schemeClr>
              </a:gs>
              <a:gs pos="100000">
                <a:schemeClr val="tx1"/>
              </a:gs>
              <a:gs pos="100000">
                <a:srgbClr val="26000C"/>
              </a:gs>
            </a:gsLst>
            <a:lin ang="60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1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8450" y="-239713"/>
            <a:ext cx="12255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HPR_D_B_RGB_72_MD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559300"/>
            <a:ext cx="4302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4950" y="292608"/>
            <a:ext cx="8375650" cy="5039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aseline="0">
                <a:solidFill>
                  <a:schemeClr val="bg1"/>
                </a:solidFill>
                <a:effectLst>
                  <a:outerShdw blurRad="127000" dist="63500" dir="2700000" algn="tl">
                    <a:srgbClr val="000000">
                      <a:alpha val="75000"/>
                    </a:srgbClr>
                  </a:outerShdw>
                </a:effectLst>
                <a:latin typeface="Futura B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Only + Black 13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/>
          <p:nvPr userDrawn="1"/>
        </p:nvSpPr>
        <p:spPr>
          <a:xfrm>
            <a:off x="7916863" y="0"/>
            <a:ext cx="1227137" cy="5143500"/>
          </a:xfrm>
          <a:custGeom>
            <a:avLst/>
            <a:gdLst>
              <a:gd name="connsiteX0" fmla="*/ 1241503 w 1241503"/>
              <a:gd name="connsiteY0" fmla="*/ 0 h 6846849"/>
              <a:gd name="connsiteX1" fmla="*/ 0 w 1241503"/>
              <a:gd name="connsiteY1" fmla="*/ 6846849 h 6846849"/>
              <a:gd name="connsiteX2" fmla="*/ 1241503 w 1241503"/>
              <a:gd name="connsiteY2" fmla="*/ 6846849 h 6846849"/>
              <a:gd name="connsiteX3" fmla="*/ 1241503 w 1241503"/>
              <a:gd name="connsiteY3" fmla="*/ 0 h 684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503" h="6846849">
                <a:moveTo>
                  <a:pt x="1241503" y="0"/>
                </a:moveTo>
                <a:lnTo>
                  <a:pt x="0" y="6846849"/>
                </a:lnTo>
                <a:lnTo>
                  <a:pt x="1241503" y="6846849"/>
                </a:lnTo>
                <a:lnTo>
                  <a:pt x="124150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9463" y="4572000"/>
            <a:ext cx="3921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8"/>
          <p:cNvSpPr>
            <a:spLocks noGrp="1"/>
          </p:cNvSpPr>
          <p:nvPr>
            <p:ph type="title"/>
          </p:nvPr>
        </p:nvSpPr>
        <p:spPr>
          <a:xfrm>
            <a:off x="339725" y="304710"/>
            <a:ext cx="8375650" cy="4698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Futura B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Lin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331469" y="235063"/>
            <a:ext cx="8460105" cy="412934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 bwMode="black">
          <a:xfrm>
            <a:off x="331200" y="1458000"/>
            <a:ext cx="8125413" cy="278899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HP Simplified Light" pitchFamily="34" charset="0"/>
                <a:cs typeface="HP Simplified Light" pitchFamily="34" charset="0"/>
              </a:defRPr>
            </a:lvl1pPr>
            <a:lvl2pPr>
              <a:defRPr>
                <a:latin typeface="HP Simplified Light" pitchFamily="34" charset="0"/>
                <a:cs typeface="HP Simplified Light" pitchFamily="34" charset="0"/>
              </a:defRPr>
            </a:lvl2pPr>
            <a:lvl3pPr>
              <a:defRPr>
                <a:latin typeface="HP Simplified Light" pitchFamily="34" charset="0"/>
                <a:cs typeface="HP Simplified Light" pitchFamily="34" charset="0"/>
              </a:defRPr>
            </a:lvl3pPr>
            <a:lvl4pPr>
              <a:defRPr>
                <a:latin typeface="HP Simplified Light" pitchFamily="34" charset="0"/>
                <a:cs typeface="HP Simplified Light" pitchFamily="34" charset="0"/>
              </a:defRPr>
            </a:lvl4pPr>
            <a:lvl5pPr>
              <a:defRPr>
                <a:latin typeface="HP Simplified Light" pitchFamily="34" charset="0"/>
                <a:cs typeface="HP Simplified Light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333375" y="4757738"/>
            <a:ext cx="365125" cy="190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ACF28-57DF-4646-B2C3-CAE0C6B66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with Content + Black 13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/>
          <p:cNvSpPr/>
          <p:nvPr userDrawn="1"/>
        </p:nvSpPr>
        <p:spPr>
          <a:xfrm>
            <a:off x="7916863" y="0"/>
            <a:ext cx="1227137" cy="5143500"/>
          </a:xfrm>
          <a:custGeom>
            <a:avLst/>
            <a:gdLst>
              <a:gd name="connsiteX0" fmla="*/ 1241503 w 1241503"/>
              <a:gd name="connsiteY0" fmla="*/ 0 h 6846849"/>
              <a:gd name="connsiteX1" fmla="*/ 0 w 1241503"/>
              <a:gd name="connsiteY1" fmla="*/ 6846849 h 6846849"/>
              <a:gd name="connsiteX2" fmla="*/ 1241503 w 1241503"/>
              <a:gd name="connsiteY2" fmla="*/ 6846849 h 6846849"/>
              <a:gd name="connsiteX3" fmla="*/ 1241503 w 1241503"/>
              <a:gd name="connsiteY3" fmla="*/ 0 h 684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503" h="6846849">
                <a:moveTo>
                  <a:pt x="1241503" y="0"/>
                </a:moveTo>
                <a:lnTo>
                  <a:pt x="0" y="6846849"/>
                </a:lnTo>
                <a:lnTo>
                  <a:pt x="1241503" y="6846849"/>
                </a:lnTo>
                <a:lnTo>
                  <a:pt x="124150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9463" y="4572000"/>
            <a:ext cx="3921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339725" y="304710"/>
            <a:ext cx="8375650" cy="4698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Futura B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12"/>
          <p:cNvSpPr>
            <a:spLocks noGrp="1"/>
          </p:cNvSpPr>
          <p:nvPr>
            <p:ph sz="quarter" idx="14"/>
          </p:nvPr>
        </p:nvSpPr>
        <p:spPr>
          <a:xfrm>
            <a:off x="365760" y="928746"/>
            <a:ext cx="7863840" cy="3740073"/>
          </a:xfrm>
        </p:spPr>
        <p:txBody>
          <a:bodyPr/>
          <a:lstStyle>
            <a:lvl1pPr>
              <a:buSzPct val="80000"/>
              <a:buFont typeface="Arial" pitchFamily="34" charset="0"/>
              <a:buChar char="•"/>
              <a:defRPr sz="1800"/>
            </a:lvl1pPr>
            <a:lvl2pPr>
              <a:buSzPct val="80000"/>
              <a:buFont typeface="Futura Bk" pitchFamily="34" charset="0"/>
              <a:buChar char="–"/>
              <a:defRPr sz="1400"/>
            </a:lvl2pPr>
            <a:lvl3pPr>
              <a:buSzPct val="80000"/>
              <a:buFont typeface="Arial" pitchFamily="34" charset="0"/>
              <a:buChar char="•"/>
              <a:defRPr sz="1000"/>
            </a:lvl3pPr>
            <a:lvl4pPr>
              <a:buSzPct val="80000"/>
              <a:buFont typeface="Futura Bk" pitchFamily="34" charset="0"/>
              <a:buChar char="–"/>
              <a:defRPr sz="1000"/>
            </a:lvl4pPr>
            <a:lvl5pPr>
              <a:buSzPct val="80000"/>
              <a:buFont typeface="Arial" pitchFamily="34" charset="0"/>
              <a:buChar char="•"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349F4-7C57-4245-B1D6-7C5FA1305272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A9EF6-F853-4B30-91BC-6F0035366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CA60-5AFA-4F90-8174-9F936F2CE4FE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068B-39B8-4A12-BE44-B525C052E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E42E-5A24-4AB5-9D4F-93E6D606A635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C55CE-36DB-40F9-B03C-7861DA291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CE0DB-DCDA-4649-B949-94ED9D60F740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CAC7-3B2B-4F8C-879E-BFEB0B2D0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0A47E-4DD4-49AD-86B9-C9B60D076EED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D6409-553A-44E4-950A-71982589B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E3A81-0F8D-453B-BE3F-5B62E5891259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AEEA5-6A26-41B6-AA8E-BB69EDE6F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6D3FB-C9A3-4A49-99B3-FFE77768753D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CD794-E098-4ED2-9200-E52F1CDB44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0F055-6E38-4EED-B8D7-5EA41D0DD66B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0C16-CEC6-4297-B5F0-5085CDE71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P_logo_old_NewBlue_LAR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6425" y="361950"/>
            <a:ext cx="189865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/>
          <p:nvPr/>
        </p:nvSpPr>
        <p:spPr>
          <a:xfrm>
            <a:off x="263525" y="4660900"/>
            <a:ext cx="3117850" cy="415925"/>
          </a:xfrm>
          <a:prstGeom prst="rect">
            <a:avLst/>
          </a:prstGeom>
          <a:noFill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© Copyright 2012 Hewlett-Packard Development Company, L.P. </a:t>
            </a:r>
            <a:br>
              <a:rPr lang="en-US" sz="700" dirty="0">
                <a:latin typeface="HP Simplified Light" pitchFamily="34" charset="0"/>
                <a:cs typeface="HP Simplified Light" pitchFamily="34" charset="0"/>
              </a:rPr>
            </a:b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The information contained herein is subject to change without notice.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HP Simplified Light" pitchFamily="34" charset="0"/>
              <a:cs typeface="HP Simplifie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345" y="1788111"/>
            <a:ext cx="6453390" cy="1206484"/>
          </a:xfrm>
        </p:spPr>
        <p:txBody>
          <a:bodyPr anchor="b"/>
          <a:lstStyle>
            <a:lvl1pPr>
              <a:lnSpc>
                <a:spcPct val="80000"/>
              </a:lnSpc>
              <a:defRPr sz="4800"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52425" y="3002975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9B83-AC9D-46ED-9547-29DEC9BB0EA1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EDB8C-9C43-4B0F-B402-1BE7639FA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EF3A-3FB4-4A18-B47A-1506F26BA179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B6A9-6C37-4EEF-B1E7-A42992703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D9035-00E2-45D2-B960-337FDEAAC117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DD773-C05A-4C5D-9290-3032C11DC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-3175"/>
            <a:ext cx="9144000" cy="51466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7000">
                <a:schemeClr val="accent1">
                  <a:lumMod val="50000"/>
                </a:schemeClr>
              </a:gs>
              <a:gs pos="100000">
                <a:schemeClr val="tx1"/>
              </a:gs>
              <a:gs pos="100000">
                <a:srgbClr val="26000C"/>
              </a:gs>
            </a:gsLst>
            <a:lin ang="60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reeform 6"/>
          <p:cNvSpPr>
            <a:spLocks/>
          </p:cNvSpPr>
          <p:nvPr userDrawn="1"/>
        </p:nvSpPr>
        <p:spPr bwMode="white">
          <a:xfrm>
            <a:off x="0" y="-3175"/>
            <a:ext cx="4951413" cy="5153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328"/>
              </a:cxn>
              <a:cxn ang="0">
                <a:pos x="4554" y="6328"/>
              </a:cxn>
              <a:cxn ang="0">
                <a:pos x="6047" y="0"/>
              </a:cxn>
              <a:cxn ang="0">
                <a:pos x="0" y="0"/>
              </a:cxn>
            </a:cxnLst>
            <a:rect l="0" t="0" r="r" b="b"/>
            <a:pathLst>
              <a:path w="6047" h="6328">
                <a:moveTo>
                  <a:pt x="0" y="0"/>
                </a:moveTo>
                <a:lnTo>
                  <a:pt x="0" y="6328"/>
                </a:lnTo>
                <a:lnTo>
                  <a:pt x="4554" y="6328"/>
                </a:lnTo>
                <a:lnTo>
                  <a:pt x="6047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3000">
                <a:srgbClr val="252627"/>
              </a:gs>
              <a:gs pos="100000">
                <a:srgbClr val="131313"/>
              </a:gs>
            </a:gsLst>
            <a:lin ang="6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6"/>
          <p:cNvSpPr txBox="1"/>
          <p:nvPr userDrawn="1"/>
        </p:nvSpPr>
        <p:spPr bwMode="gray">
          <a:xfrm>
            <a:off x="249238" y="4805363"/>
            <a:ext cx="384175" cy="20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CB7BB7B-F92C-407E-A8AB-AF20990298E1}" type="slidenum"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Futura Bk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  <a:latin typeface="Futura Bk" pitchFamily="34" charset="0"/>
            </a:endParaRPr>
          </a:p>
        </p:txBody>
      </p:sp>
      <p:pic>
        <p:nvPicPr>
          <p:cNvPr id="7" name="Picture 1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8450" y="-239713"/>
            <a:ext cx="12255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HPR_D_B_RGB_150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564063"/>
            <a:ext cx="4206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 bwMode="black">
          <a:xfrm>
            <a:off x="237744" y="292608"/>
            <a:ext cx="4189302" cy="857250"/>
          </a:xfrm>
          <a:prstGeom prst="rect">
            <a:avLst/>
          </a:prstGeom>
        </p:spPr>
        <p:txBody>
          <a:bodyPr/>
          <a:lstStyle>
            <a:lvl1pPr>
              <a:lnSpc>
                <a:spcPts val="3100"/>
              </a:lnSpc>
              <a:defRPr sz="3100" baseline="0">
                <a:solidFill>
                  <a:schemeClr val="bg1"/>
                </a:solidFill>
                <a:latin typeface="Futura B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6888" y="4141089"/>
            <a:ext cx="3398012" cy="40233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4pPr>
            <a:lvl5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 bwMode="gray">
          <a:xfrm>
            <a:off x="249238" y="4805363"/>
            <a:ext cx="384175" cy="20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554C0FF-184D-442D-807E-DA9293FC7EC7}" type="slidenum">
              <a:rPr lang="en-US" sz="700">
                <a:solidFill>
                  <a:schemeClr val="accent3">
                    <a:lumMod val="75000"/>
                  </a:schemeClr>
                </a:solidFill>
                <a:latin typeface="Futura Bk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dirty="0">
              <a:solidFill>
                <a:schemeClr val="accent3">
                  <a:lumMod val="75000"/>
                </a:schemeClr>
              </a:solidFill>
              <a:latin typeface="Futura Bk" pitchFamily="34" charset="0"/>
            </a:endParaRPr>
          </a:p>
        </p:txBody>
      </p:sp>
      <p:sp>
        <p:nvSpPr>
          <p:cNvPr id="14" name="Title 19"/>
          <p:cNvSpPr>
            <a:spLocks noGrp="1"/>
          </p:cNvSpPr>
          <p:nvPr>
            <p:ph type="title"/>
          </p:nvPr>
        </p:nvSpPr>
        <p:spPr bwMode="black">
          <a:xfrm>
            <a:off x="237744" y="292608"/>
            <a:ext cx="4189302" cy="857250"/>
          </a:xfrm>
          <a:prstGeom prst="rect">
            <a:avLst/>
          </a:prstGeom>
        </p:spPr>
        <p:txBody>
          <a:bodyPr/>
          <a:lstStyle>
            <a:lvl1pPr>
              <a:lnSpc>
                <a:spcPts val="3100"/>
              </a:lnSpc>
              <a:defRPr sz="3100" baseline="0"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Futura B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6888" y="1295400"/>
            <a:ext cx="3398012" cy="324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" pitchFamily="34" charset="0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4pPr>
            <a:lvl5pPr>
              <a:defRPr lang="en-US" sz="2000" kern="1200" dirty="0" smtClean="0">
                <a:solidFill>
                  <a:srgbClr val="FFFFFF"/>
                </a:solidFill>
                <a:latin typeface="Futura Bk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white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7000">
                <a:schemeClr val="accent1">
                  <a:lumMod val="50000"/>
                </a:schemeClr>
              </a:gs>
              <a:gs pos="100000">
                <a:schemeClr val="tx1"/>
              </a:gs>
              <a:gs pos="100000">
                <a:srgbClr val="26000C"/>
              </a:gs>
            </a:gsLst>
            <a:lin ang="60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1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8450" y="-239713"/>
            <a:ext cx="12255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HPR_D_B_RGB_72_MD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559300"/>
            <a:ext cx="4302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4950" y="292608"/>
            <a:ext cx="8375650" cy="5039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aseline="0">
                <a:solidFill>
                  <a:schemeClr val="bg1"/>
                </a:solidFill>
                <a:effectLst>
                  <a:outerShdw blurRad="127000" dist="63500" dir="2700000" algn="tl">
                    <a:srgbClr val="000000">
                      <a:alpha val="75000"/>
                    </a:srgbClr>
                  </a:outerShdw>
                </a:effectLst>
                <a:latin typeface="Futura B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Only + Black 13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/>
          <p:nvPr userDrawn="1"/>
        </p:nvSpPr>
        <p:spPr>
          <a:xfrm>
            <a:off x="7916863" y="0"/>
            <a:ext cx="1227137" cy="5143500"/>
          </a:xfrm>
          <a:custGeom>
            <a:avLst/>
            <a:gdLst>
              <a:gd name="connsiteX0" fmla="*/ 1241503 w 1241503"/>
              <a:gd name="connsiteY0" fmla="*/ 0 h 6846849"/>
              <a:gd name="connsiteX1" fmla="*/ 0 w 1241503"/>
              <a:gd name="connsiteY1" fmla="*/ 6846849 h 6846849"/>
              <a:gd name="connsiteX2" fmla="*/ 1241503 w 1241503"/>
              <a:gd name="connsiteY2" fmla="*/ 6846849 h 6846849"/>
              <a:gd name="connsiteX3" fmla="*/ 1241503 w 1241503"/>
              <a:gd name="connsiteY3" fmla="*/ 0 h 684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503" h="6846849">
                <a:moveTo>
                  <a:pt x="1241503" y="0"/>
                </a:moveTo>
                <a:lnTo>
                  <a:pt x="0" y="6846849"/>
                </a:lnTo>
                <a:lnTo>
                  <a:pt x="1241503" y="6846849"/>
                </a:lnTo>
                <a:lnTo>
                  <a:pt x="124150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9463" y="4572000"/>
            <a:ext cx="3921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8"/>
          <p:cNvSpPr>
            <a:spLocks noGrp="1"/>
          </p:cNvSpPr>
          <p:nvPr>
            <p:ph type="title"/>
          </p:nvPr>
        </p:nvSpPr>
        <p:spPr>
          <a:xfrm>
            <a:off x="339725" y="304710"/>
            <a:ext cx="8375650" cy="4698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Futura B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with Content + Black 13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/>
          <p:cNvSpPr/>
          <p:nvPr userDrawn="1"/>
        </p:nvSpPr>
        <p:spPr>
          <a:xfrm>
            <a:off x="7916863" y="0"/>
            <a:ext cx="1227137" cy="5143500"/>
          </a:xfrm>
          <a:custGeom>
            <a:avLst/>
            <a:gdLst>
              <a:gd name="connsiteX0" fmla="*/ 1241503 w 1241503"/>
              <a:gd name="connsiteY0" fmla="*/ 0 h 6846849"/>
              <a:gd name="connsiteX1" fmla="*/ 0 w 1241503"/>
              <a:gd name="connsiteY1" fmla="*/ 6846849 h 6846849"/>
              <a:gd name="connsiteX2" fmla="*/ 1241503 w 1241503"/>
              <a:gd name="connsiteY2" fmla="*/ 6846849 h 6846849"/>
              <a:gd name="connsiteX3" fmla="*/ 1241503 w 1241503"/>
              <a:gd name="connsiteY3" fmla="*/ 0 h 684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503" h="6846849">
                <a:moveTo>
                  <a:pt x="1241503" y="0"/>
                </a:moveTo>
                <a:lnTo>
                  <a:pt x="0" y="6846849"/>
                </a:lnTo>
                <a:lnTo>
                  <a:pt x="1241503" y="6846849"/>
                </a:lnTo>
                <a:lnTo>
                  <a:pt x="124150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9463" y="4572000"/>
            <a:ext cx="3921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339725" y="304710"/>
            <a:ext cx="8375650" cy="4698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Futura B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12"/>
          <p:cNvSpPr>
            <a:spLocks noGrp="1"/>
          </p:cNvSpPr>
          <p:nvPr>
            <p:ph sz="quarter" idx="14"/>
          </p:nvPr>
        </p:nvSpPr>
        <p:spPr>
          <a:xfrm>
            <a:off x="365760" y="928746"/>
            <a:ext cx="7863840" cy="3740073"/>
          </a:xfrm>
        </p:spPr>
        <p:txBody>
          <a:bodyPr/>
          <a:lstStyle>
            <a:lvl1pPr>
              <a:buSzPct val="80000"/>
              <a:buFont typeface="Arial" pitchFamily="34" charset="0"/>
              <a:buChar char="•"/>
              <a:defRPr sz="1800"/>
            </a:lvl1pPr>
            <a:lvl2pPr>
              <a:buSzPct val="80000"/>
              <a:buFont typeface="Futura Bk" pitchFamily="34" charset="0"/>
              <a:buChar char="–"/>
              <a:defRPr sz="1400"/>
            </a:lvl2pPr>
            <a:lvl3pPr>
              <a:buSzPct val="80000"/>
              <a:buFont typeface="Arial" pitchFamily="34" charset="0"/>
              <a:buChar char="•"/>
              <a:defRPr sz="1000"/>
            </a:lvl3pPr>
            <a:lvl4pPr>
              <a:buSzPct val="80000"/>
              <a:buFont typeface="Futura Bk" pitchFamily="34" charset="0"/>
              <a:buChar char="–"/>
              <a:defRPr sz="1000"/>
            </a:lvl4pPr>
            <a:lvl5pPr>
              <a:buSzPct val="80000"/>
              <a:buFont typeface="Arial" pitchFamily="34" charset="0"/>
              <a:buChar char="•"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-page tex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1470" y="751390"/>
            <a:ext cx="4116705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331470" y="235063"/>
            <a:ext cx="4116705" cy="430887"/>
          </a:xfrm>
        </p:spPr>
        <p:txBody>
          <a:bodyPr/>
          <a:lstStyle>
            <a:lvl1pPr>
              <a:defRPr b="0" i="0"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black">
          <a:xfrm>
            <a:off x="331200" y="1458000"/>
            <a:ext cx="4116975" cy="278899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 bwMode="black">
          <a:xfrm>
            <a:off x="333375" y="4757738"/>
            <a:ext cx="365125" cy="190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151F5-9F7B-46D6-8EF2-E0B0FF110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8450" y="-239713"/>
            <a:ext cx="12255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HPR_D_B_RGB_150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564063"/>
            <a:ext cx="4206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4950" y="292608"/>
            <a:ext cx="8375650" cy="5039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aseline="0">
                <a:solidFill>
                  <a:schemeClr val="bg1"/>
                </a:solidFill>
                <a:latin typeface="Futura B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256032" y="932688"/>
            <a:ext cx="7662672" cy="36667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000"/>
              </a:spcBef>
              <a:defRPr/>
            </a:lvl1pPr>
            <a:lvl2pPr marL="338138" indent="-106363">
              <a:lnSpc>
                <a:spcPct val="11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tabLst/>
              <a:defRPr sz="1600"/>
            </a:lvl2pPr>
            <a:lvl3pPr marL="573088" indent="-169863">
              <a:lnSpc>
                <a:spcPct val="110000"/>
              </a:lnSpc>
              <a:spcBef>
                <a:spcPts val="400"/>
              </a:spcBef>
              <a:buSzPct val="100000"/>
              <a:buFont typeface="Futura Bk" pitchFamily="34" charset="0"/>
              <a:buChar char="–"/>
              <a:defRPr sz="1200"/>
            </a:lvl3pPr>
            <a:lvl4pPr marL="795338" indent="-112713">
              <a:lnSpc>
                <a:spcPct val="11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 sz="1200"/>
            </a:lvl4pPr>
            <a:lvl5pPr marL="1027113" indent="-166688" defTabSz="744538">
              <a:lnSpc>
                <a:spcPct val="110000"/>
              </a:lnSpc>
              <a:spcBef>
                <a:spcPts val="400"/>
              </a:spcBef>
              <a:buSzPct val="100000"/>
              <a:buFont typeface="Futura Bk" pitchFamily="34" charset="0"/>
              <a:buChar char="−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black">
          <a:xfrm>
            <a:off x="8509000" y="4546600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 bwMode="black">
          <a:xfrm>
            <a:off x="296085" y="157299"/>
            <a:ext cx="7222352" cy="20067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solidFill>
                  <a:schemeClr val="bg1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Only no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4950" y="292608"/>
            <a:ext cx="8375650" cy="5039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aseline="0">
                <a:solidFill>
                  <a:schemeClr val="bg1"/>
                </a:solidFill>
                <a:latin typeface="Futura B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y divid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263525" y="4660900"/>
            <a:ext cx="3117850" cy="415925"/>
          </a:xfrm>
          <a:prstGeom prst="rect">
            <a:avLst/>
          </a:prstGeom>
          <a:noFill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© Copyright 2012 Hewlett-Packard Development Company, L.P. </a:t>
            </a:r>
            <a:br>
              <a:rPr lang="en-US" sz="700" dirty="0">
                <a:latin typeface="HP Simplified Light" pitchFamily="34" charset="0"/>
                <a:cs typeface="HP Simplified Light" pitchFamily="34" charset="0"/>
              </a:rPr>
            </a:br>
            <a:r>
              <a:rPr lang="en-US" sz="700" dirty="0">
                <a:latin typeface="HP Simplified Light" pitchFamily="34" charset="0"/>
                <a:cs typeface="HP Simplified Light" pitchFamily="34" charset="0"/>
              </a:rPr>
              <a:t>The information contained herein is subject to change without notice.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HP Simplified Light" pitchFamily="34" charset="0"/>
              <a:cs typeface="HP Simplified Light" pitchFamily="34" charset="0"/>
            </a:endParaRPr>
          </a:p>
        </p:txBody>
      </p:sp>
      <p:pic>
        <p:nvPicPr>
          <p:cNvPr id="4" name="Picture 6" descr="HP_logo_old_NewBlue_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7413" y="4538663"/>
            <a:ext cx="376237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 bwMode="black">
          <a:xfrm>
            <a:off x="296085" y="157299"/>
            <a:ext cx="7222352" cy="20067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black">
          <a:xfrm>
            <a:off x="331200" y="1458000"/>
            <a:ext cx="4031345" cy="2768180"/>
          </a:xfrm>
        </p:spPr>
        <p:txBody>
          <a:bodyPr/>
          <a:lstStyle>
            <a:lvl1pPr>
              <a:defRPr>
                <a:latin typeface="HP Simplified Light" pitchFamily="34" charset="0"/>
                <a:cs typeface="HP Simplified Light" pitchFamily="34" charset="0"/>
              </a:defRPr>
            </a:lvl1pPr>
            <a:lvl2pPr>
              <a:defRPr>
                <a:latin typeface="HP Simplified Light" pitchFamily="34" charset="0"/>
                <a:cs typeface="HP Simplified Light" pitchFamily="34" charset="0"/>
              </a:defRPr>
            </a:lvl2pPr>
            <a:lvl3pPr>
              <a:defRPr>
                <a:latin typeface="HP Simplified Light" pitchFamily="34" charset="0"/>
                <a:cs typeface="HP Simplified Light" pitchFamily="34" charset="0"/>
              </a:defRPr>
            </a:lvl3pPr>
            <a:lvl4pPr>
              <a:defRPr>
                <a:latin typeface="HP Simplified Light" pitchFamily="34" charset="0"/>
                <a:cs typeface="HP Simplified Light" pitchFamily="34" charset="0"/>
              </a:defRPr>
            </a:lvl4pPr>
            <a:lvl5pPr>
              <a:defRPr>
                <a:latin typeface="HP Simplified Light" pitchFamily="34" charset="0"/>
                <a:cs typeface="HP Simplified Light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black">
          <a:xfrm>
            <a:off x="331469" y="235063"/>
            <a:ext cx="8460105" cy="430887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>
              <a:defRPr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 bwMode="black">
          <a:xfrm>
            <a:off x="4560888" y="1455543"/>
            <a:ext cx="3978275" cy="2772309"/>
          </a:xfrm>
        </p:spPr>
        <p:txBody>
          <a:bodyPr/>
          <a:lstStyle>
            <a:lvl1pPr>
              <a:defRPr>
                <a:latin typeface="HP Simplified Light" pitchFamily="34" charset="0"/>
                <a:cs typeface="HP Simplified Light" pitchFamily="34" charset="0"/>
              </a:defRPr>
            </a:lvl1pPr>
            <a:lvl2pPr>
              <a:defRPr>
                <a:latin typeface="HP Simplified Light" pitchFamily="34" charset="0"/>
                <a:cs typeface="HP Simplified Light" pitchFamily="34" charset="0"/>
              </a:defRPr>
            </a:lvl2pPr>
            <a:lvl3pPr>
              <a:defRPr>
                <a:latin typeface="HP Simplified Light" pitchFamily="34" charset="0"/>
                <a:cs typeface="HP Simplified Light" pitchFamily="34" charset="0"/>
              </a:defRPr>
            </a:lvl3pPr>
            <a:lvl4pPr>
              <a:defRPr>
                <a:latin typeface="HP Simplified Light" pitchFamily="34" charset="0"/>
                <a:cs typeface="HP Simplified Light" pitchFamily="34" charset="0"/>
              </a:defRPr>
            </a:lvl4pPr>
            <a:lvl5pPr>
              <a:defRPr>
                <a:latin typeface="HP Simplified Light" pitchFamily="34" charset="0"/>
                <a:cs typeface="HP Simplified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333375" y="4757738"/>
            <a:ext cx="365125" cy="190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B9C3-6B8B-4C9F-8ABD-A3CCD04FC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black">
          <a:xfrm>
            <a:off x="345470" y="1269594"/>
            <a:ext cx="3107721" cy="126104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black">
          <a:xfrm>
            <a:off x="331469" y="235063"/>
            <a:ext cx="8460105" cy="412934"/>
          </a:xfrm>
          <a:prstGeom prst="rect">
            <a:avLst/>
          </a:prstGeom>
          <a:ln>
            <a:noFill/>
          </a:ln>
        </p:spPr>
        <p:txBody>
          <a:bodyPr rtlCol="0"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 bwMode="black">
          <a:xfrm>
            <a:off x="4560889" y="1267137"/>
            <a:ext cx="3066810" cy="126292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333375" y="4757738"/>
            <a:ext cx="365125" cy="190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56252-F1D8-4711-ACB2-A6A61A9F9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Image 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black">
          <a:xfrm>
            <a:off x="331200" y="1458000"/>
            <a:ext cx="4018550" cy="276818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black">
          <a:xfrm>
            <a:off x="331470" y="235063"/>
            <a:ext cx="4774604" cy="430887"/>
          </a:xfrm>
          <a:prstGeom prst="rect">
            <a:avLst/>
          </a:prstGeom>
          <a:ln>
            <a:noFill/>
          </a:ln>
        </p:spPr>
        <p:txBody>
          <a:bodyPr rtlCol="0"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1470" y="751390"/>
            <a:ext cx="4033444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 Light" pitchFamily="34" charset="0"/>
                <a:cs typeface="HP Simplified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33375" y="4757738"/>
            <a:ext cx="365125" cy="190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83264-21DC-4ABF-AD14-BFCF0179B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-page tex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1470" y="751390"/>
            <a:ext cx="4116705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331470" y="235063"/>
            <a:ext cx="4116705" cy="430887"/>
          </a:xfrm>
        </p:spPr>
        <p:txBody>
          <a:bodyPr/>
          <a:lstStyle>
            <a:lvl1pPr>
              <a:defRPr b="0" i="0"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black">
          <a:xfrm>
            <a:off x="331200" y="1458000"/>
            <a:ext cx="4116975" cy="278899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333375" y="4757738"/>
            <a:ext cx="365125" cy="190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3BC99-DC9C-451F-B159-49299FEC1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Placeholder 1"/>
          <p:cNvSpPr>
            <a:spLocks noGrp="1"/>
          </p:cNvSpPr>
          <p:nvPr>
            <p:ph type="title"/>
          </p:nvPr>
        </p:nvSpPr>
        <p:spPr bwMode="black">
          <a:xfrm>
            <a:off x="331788" y="234950"/>
            <a:ext cx="84597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47" name="Text Placeholder 6"/>
          <p:cNvSpPr>
            <a:spLocks noGrp="1"/>
          </p:cNvSpPr>
          <p:nvPr>
            <p:ph type="body" idx="1"/>
          </p:nvPr>
        </p:nvSpPr>
        <p:spPr bwMode="black">
          <a:xfrm>
            <a:off x="330200" y="1458913"/>
            <a:ext cx="8126413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7348" name="Picture 9" descr="HP_logo_old_NewBlue_SMALL.pn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507413" y="4538663"/>
            <a:ext cx="376237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3"/>
          </p:nvPr>
        </p:nvSpPr>
        <p:spPr bwMode="black">
          <a:xfrm>
            <a:off x="333375" y="4757738"/>
            <a:ext cx="396875" cy="15398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 smtClean="0">
                <a:latin typeface="HP Simplified Light" pitchFamily="34" charset="0"/>
                <a:cs typeface="HP Simplified Light" pitchFamily="34" charset="0"/>
              </a:defRPr>
            </a:lvl1pPr>
          </a:lstStyle>
          <a:p>
            <a:pPr>
              <a:defRPr/>
            </a:pPr>
            <a:fld id="{1CFA0977-1624-4C20-B818-3BFE02004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</p:sldLayoutIdLst>
  <p:timing>
    <p:tnLst>
      <p:par>
        <p:cTn id="1" dur="indefinite" restart="never" nodeType="tmRoot"/>
      </p:par>
    </p:tnLst>
  </p:timing>
  <p:txStyles>
    <p:titleStyle>
      <a:lvl1pPr algn="l" defTabSz="457200" rtl="0" fontAlgn="base">
        <a:spcBef>
          <a:spcPct val="0"/>
        </a:spcBef>
        <a:spcAft>
          <a:spcPct val="0"/>
        </a:spcAft>
        <a:defRPr lang="en-GB" sz="2800" kern="1200" dirty="0">
          <a:solidFill>
            <a:schemeClr val="tx1"/>
          </a:solidFill>
          <a:latin typeface="HP Simplified" pitchFamily="34" charset="0"/>
          <a:ea typeface="HP Simplified"/>
          <a:cs typeface="HP Simplified" pitchFamily="34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P Simplified"/>
          <a:ea typeface="HP Simplified"/>
          <a:cs typeface="HP Simplified"/>
        </a:defRPr>
      </a:lvl2pPr>
      <a:lvl3pPr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P Simplified"/>
          <a:ea typeface="HP Simplified"/>
          <a:cs typeface="HP Simplified"/>
        </a:defRPr>
      </a:lvl3pPr>
      <a:lvl4pPr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P Simplified"/>
          <a:ea typeface="HP Simplified"/>
          <a:cs typeface="HP Simplified"/>
        </a:defRPr>
      </a:lvl4pPr>
      <a:lvl5pPr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P Simplified"/>
          <a:ea typeface="HP Simplified"/>
          <a:cs typeface="HP Simplified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P Simplified"/>
          <a:ea typeface="HP Simplified"/>
          <a:cs typeface="HP Simplified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P Simplified"/>
          <a:ea typeface="HP Simplified"/>
          <a:cs typeface="HP Simplified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P Simplified"/>
          <a:ea typeface="HP Simplified"/>
          <a:cs typeface="HP Simplified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P Simplified"/>
          <a:ea typeface="HP Simplified"/>
          <a:cs typeface="HP Simplified"/>
        </a:defRPr>
      </a:lvl9pPr>
    </p:titleStyle>
    <p:bodyStyle>
      <a:lvl1pPr algn="l" defTabSz="457200" rtl="0" fontAlgn="base">
        <a:lnSpc>
          <a:spcPct val="120000"/>
        </a:lnSpc>
        <a:spcBef>
          <a:spcPct val="0"/>
        </a:spcBef>
        <a:spcAft>
          <a:spcPts val="138"/>
        </a:spcAft>
        <a:buSzPct val="100000"/>
        <a:buFont typeface="Arial" charset="0"/>
        <a:defRPr kern="1200">
          <a:solidFill>
            <a:schemeClr val="accent1"/>
          </a:solidFill>
          <a:latin typeface="HP Simplified Light" pitchFamily="34" charset="0"/>
          <a:ea typeface="HP Simplified Light"/>
          <a:cs typeface="HP Simplified Light" pitchFamily="34" charset="0"/>
        </a:defRPr>
      </a:lvl1pPr>
      <a:lvl2pPr algn="l" defTabSz="430213" rtl="0" fontAlgn="base">
        <a:lnSpc>
          <a:spcPct val="120000"/>
        </a:lnSpc>
        <a:spcBef>
          <a:spcPct val="0"/>
        </a:spcBef>
        <a:spcAft>
          <a:spcPts val="138"/>
        </a:spcAft>
        <a:buSzPct val="100000"/>
        <a:buFont typeface="Lucida Grande"/>
        <a:defRPr kern="1200">
          <a:solidFill>
            <a:schemeClr val="tx1"/>
          </a:solidFill>
          <a:latin typeface="HP Simplified Light" pitchFamily="34" charset="0"/>
          <a:ea typeface="HP Simplified Light"/>
          <a:cs typeface="HP Simplified Light" pitchFamily="34" charset="0"/>
        </a:defRPr>
      </a:lvl2pPr>
      <a:lvl3pPr marL="169863" indent="-169863" algn="l" defTabSz="457200" rtl="0" fontAlgn="base">
        <a:lnSpc>
          <a:spcPct val="120000"/>
        </a:lnSpc>
        <a:spcBef>
          <a:spcPct val="0"/>
        </a:spcBef>
        <a:spcAft>
          <a:spcPts val="138"/>
        </a:spcAft>
        <a:buFont typeface="Arial" charset="0"/>
        <a:buChar char="•"/>
        <a:defRPr sz="1400" kern="1200">
          <a:solidFill>
            <a:schemeClr val="tx1"/>
          </a:solidFill>
          <a:latin typeface="HP Simplified Light" pitchFamily="34" charset="0"/>
          <a:ea typeface="HP Simplified Light"/>
          <a:cs typeface="HP Simplified Light" pitchFamily="34" charset="0"/>
        </a:defRPr>
      </a:lvl3pPr>
      <a:lvl4pPr marL="341313" indent="-180975" algn="l" defTabSz="457200" rtl="0" fontAlgn="base">
        <a:lnSpc>
          <a:spcPct val="120000"/>
        </a:lnSpc>
        <a:spcBef>
          <a:spcPct val="0"/>
        </a:spcBef>
        <a:spcAft>
          <a:spcPts val="138"/>
        </a:spcAft>
        <a:buSzPct val="80000"/>
        <a:buFont typeface="Lucida Grande"/>
        <a:buChar char="−"/>
        <a:defRPr lang="en-US" sz="1400" kern="1200" dirty="0">
          <a:solidFill>
            <a:schemeClr val="tx1"/>
          </a:solidFill>
          <a:latin typeface="HP Simplified Light" pitchFamily="34" charset="0"/>
          <a:ea typeface="HP Simplified Light"/>
          <a:cs typeface="HP Simplified Light" pitchFamily="34" charset="0"/>
        </a:defRPr>
      </a:lvl4pPr>
      <a:lvl5pPr marL="469900" indent="-150813" algn="l" defTabSz="457200" rtl="0" fontAlgn="base">
        <a:lnSpc>
          <a:spcPct val="120000"/>
        </a:lnSpc>
        <a:spcBef>
          <a:spcPct val="0"/>
        </a:spcBef>
        <a:spcAft>
          <a:spcPts val="138"/>
        </a:spcAft>
        <a:buFont typeface="Arial" charset="0"/>
        <a:buChar char="•"/>
        <a:defRPr sz="1400" kern="1200">
          <a:solidFill>
            <a:schemeClr val="tx1"/>
          </a:solidFill>
          <a:latin typeface="HP Simplified Light" pitchFamily="34" charset="0"/>
          <a:ea typeface="HP Simplified Light"/>
          <a:cs typeface="HP Simplified Light" pitchFamily="34" charset="0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41239E-2C8C-4FA6-8D62-4AE0354ED2CA}" type="datetimeFigureOut">
              <a:rPr lang="en-GB"/>
              <a:pPr>
                <a:defRPr/>
              </a:pPr>
              <a:t>07/12/2012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18BC33-43D0-4C28-BFB5-D283096EF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720" r:id="rId3"/>
    <p:sldLayoutId id="2147483719" r:id="rId4"/>
    <p:sldLayoutId id="2147483718" r:id="rId5"/>
    <p:sldLayoutId id="2147483717" r:id="rId6"/>
    <p:sldLayoutId id="2147483744" r:id="rId7"/>
    <p:sldLayoutId id="2147483716" r:id="rId8"/>
    <p:sldLayoutId id="2147483715" r:id="rId9"/>
    <p:sldLayoutId id="2147483714" r:id="rId10"/>
    <p:sldLayoutId id="2147483713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Andrej/heineken%20commercial.wm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40.xml"/><Relationship Id="rId1" Type="http://schemas.openxmlformats.org/officeDocument/2006/relationships/video" Target="NULL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image" Target="../media/image123.wmf"/><Relationship Id="rId3" Type="http://schemas.openxmlformats.org/officeDocument/2006/relationships/image" Target="../media/image113.png"/><Relationship Id="rId7" Type="http://schemas.openxmlformats.org/officeDocument/2006/relationships/image" Target="../media/image117.wmf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6.jpeg"/><Relationship Id="rId11" Type="http://schemas.openxmlformats.org/officeDocument/2006/relationships/image" Target="../media/image121.wmf"/><Relationship Id="rId5" Type="http://schemas.openxmlformats.org/officeDocument/2006/relationships/image" Target="../media/image115.jpeg"/><Relationship Id="rId15" Type="http://schemas.openxmlformats.org/officeDocument/2006/relationships/image" Target="../media/image125.png"/><Relationship Id="rId10" Type="http://schemas.openxmlformats.org/officeDocument/2006/relationships/image" Target="../media/image120.wmf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627063"/>
            <a:ext cx="6769100" cy="1354137"/>
          </a:xfrm>
        </p:spPr>
        <p:txBody>
          <a:bodyPr rtlCol="0"/>
          <a:lstStyle/>
          <a:p>
            <a:pPr fontAlgn="auto">
              <a:lnSpc>
                <a:spcPct val="100000"/>
              </a:lnSpc>
              <a:spcAft>
                <a:spcPts val="0"/>
              </a:spcAft>
              <a:tabLst>
                <a:tab pos="1428750" algn="l"/>
              </a:tabLst>
              <a:defRPr/>
            </a:pPr>
            <a:r>
              <a:rPr sz="4400" spc="-150" dirty="0" smtClean="0">
                <a:ln w="6350"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Futura Hv" pitchFamily="34" charset="0"/>
                <a:ea typeface="+mj-ea"/>
              </a:rPr>
              <a:t>ENRGIZE</a:t>
            </a:r>
            <a:r>
              <a:rPr sz="4400" spc="-15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j-ea"/>
              </a:rPr>
              <a:t> </a:t>
            </a:r>
            <a:r>
              <a:rPr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j-ea"/>
              </a:rPr>
              <a:t>…</a:t>
            </a:r>
            <a:r>
              <a:rPr sz="4400" spc="-15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j-ea"/>
              </a:rPr>
              <a:t/>
            </a:r>
            <a:br>
              <a:rPr sz="4400" spc="-15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j-ea"/>
              </a:rPr>
            </a:br>
            <a:r>
              <a:rPr lang="hr-HR" sz="4400" spc="-15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j-ea"/>
              </a:rPr>
              <a:t>                    </a:t>
            </a:r>
            <a:r>
              <a:rPr sz="4400" spc="-150" smtClean="0"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Futura Lt" pitchFamily="34" charset="0"/>
                <a:ea typeface="+mj-ea"/>
              </a:rPr>
              <a:t>your </a:t>
            </a:r>
            <a:r>
              <a:rPr sz="4400" spc="-150" dirty="0" smtClean="0"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Futura Lt" pitchFamily="34" charset="0"/>
                <a:ea typeface="+mj-ea"/>
              </a:rPr>
              <a:t>brand</a:t>
            </a:r>
            <a:endParaRPr sz="1100" spc="-150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101600" dist="63500" dir="2700000" algn="tl" rotWithShape="0">
                  <a:prstClr val="black">
                    <a:alpha val="80000"/>
                  </a:prstClr>
                </a:outerShdw>
                <a:reflection blurRad="6350" stA="55000" endA="300" endPos="45500" dir="5400000" sy="-100000" algn="bl" rotWithShape="0"/>
              </a:effectLst>
              <a:latin typeface="Futura Lt" pitchFamily="34" charset="0"/>
              <a:ea typeface="+mj-ea"/>
            </a:endParaRPr>
          </a:p>
        </p:txBody>
      </p:sp>
      <p:sp>
        <p:nvSpPr>
          <p:cNvPr id="45058" name="TextBox 13"/>
          <p:cNvSpPr txBox="1">
            <a:spLocks noChangeArrowheads="1"/>
          </p:cNvSpPr>
          <p:nvPr/>
        </p:nvSpPr>
        <p:spPr bwMode="auto">
          <a:xfrm>
            <a:off x="179388" y="3292475"/>
            <a:ext cx="49022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 b="1">
                <a:latin typeface="HPFutura Light"/>
              </a:rPr>
              <a:t>Andrej Petkovic</a:t>
            </a:r>
            <a:r>
              <a:rPr lang="en-US" sz="2000" b="1">
                <a:latin typeface="HPFutura Light"/>
              </a:rPr>
              <a:t/>
            </a:r>
            <a:br>
              <a:rPr lang="en-US" sz="2000" b="1">
                <a:latin typeface="HPFutura Light"/>
              </a:rPr>
            </a:br>
            <a:r>
              <a:rPr lang="hr-HR" sz="2000" b="1">
                <a:latin typeface="HPFutura Light"/>
              </a:rPr>
              <a:t>Professional Printing Solutions Adriatic</a:t>
            </a:r>
            <a:br>
              <a:rPr lang="hr-HR" sz="2000" b="1">
                <a:latin typeface="HPFutura Light"/>
              </a:rPr>
            </a:br>
            <a:r>
              <a:rPr lang="hr-HR" sz="2000" b="1">
                <a:latin typeface="HPFutura Light"/>
              </a:rPr>
              <a:t>www.pps-adriatic.com</a:t>
            </a:r>
            <a:endParaRPr lang="en-US" sz="1600" b="1">
              <a:latin typeface="HPFutura Light"/>
            </a:endParaRPr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2341563"/>
            <a:ext cx="2624138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3" descr="istock_000004607143xsmall_briy.jpg"/>
          <p:cNvPicPr>
            <a:picLocks noChangeAspect="1"/>
          </p:cNvPicPr>
          <p:nvPr/>
        </p:nvPicPr>
        <p:blipFill>
          <a:blip r:embed="rId3"/>
          <a:srcRect t="6250"/>
          <a:stretch>
            <a:fillRect/>
          </a:stretch>
        </p:blipFill>
        <p:spPr bwMode="auto">
          <a:xfrm>
            <a:off x="5724525" y="871538"/>
            <a:ext cx="295433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itle 8"/>
          <p:cNvSpPr>
            <a:spLocks noGrp="1"/>
          </p:cNvSpPr>
          <p:nvPr>
            <p:ph type="title" idx="4294967295"/>
          </p:nvPr>
        </p:nvSpPr>
        <p:spPr>
          <a:xfrm>
            <a:off x="395288" y="555625"/>
            <a:ext cx="5154612" cy="457200"/>
          </a:xfrm>
        </p:spPr>
        <p:txBody>
          <a:bodyPr/>
          <a:lstStyle/>
          <a:p>
            <a:r>
              <a:rPr sz="2900">
                <a:latin typeface="HP Simplified"/>
                <a:cs typeface="HP Simplified"/>
              </a:rPr>
              <a:t>HP INDIGO </a:t>
            </a:r>
            <a:r>
              <a:rPr sz="2900">
                <a:latin typeface="Futura Hv"/>
                <a:cs typeface="HP Simplified"/>
              </a:rPr>
              <a:t>INNOVATION</a:t>
            </a:r>
          </a:p>
        </p:txBody>
      </p:sp>
      <p:sp>
        <p:nvSpPr>
          <p:cNvPr id="60419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250825" y="1492250"/>
            <a:ext cx="5976938" cy="2965450"/>
          </a:xfrm>
        </p:spPr>
        <p:txBody>
          <a:bodyPr/>
          <a:lstStyle/>
          <a:p>
            <a:pPr marL="396875" indent="-285750"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schemeClr val="tx1"/>
                </a:solidFill>
                <a:latin typeface="HP Simplified Light"/>
                <a:cs typeface="HP Simplified Light"/>
              </a:rPr>
              <a:t>The </a:t>
            </a:r>
            <a:r>
              <a:rPr lang="en-US" smtClean="0">
                <a:solidFill>
                  <a:schemeClr val="tx1"/>
                </a:solidFill>
                <a:latin typeface="Futura Hv"/>
                <a:cs typeface="HP Simplified Light"/>
              </a:rPr>
              <a:t>SHIFT</a:t>
            </a:r>
            <a:r>
              <a:rPr lang="en-US" smtClean="0">
                <a:solidFill>
                  <a:schemeClr val="tx1"/>
                </a:solidFill>
                <a:latin typeface="HP Simplified Light"/>
                <a:cs typeface="HP Simplified Light"/>
              </a:rPr>
              <a:t> to digital is happening all  around us…</a:t>
            </a:r>
            <a:br>
              <a:rPr lang="en-US" smtClean="0">
                <a:solidFill>
                  <a:schemeClr val="tx1"/>
                </a:solidFill>
                <a:latin typeface="HP Simplified Light"/>
                <a:cs typeface="HP Simplified Light"/>
              </a:rPr>
            </a:br>
            <a:endParaRPr lang="en-US" smtClean="0">
              <a:solidFill>
                <a:schemeClr val="tx1"/>
              </a:solidFill>
              <a:latin typeface="HP Simplified Light"/>
              <a:cs typeface="HP Simplified Light"/>
            </a:endParaRPr>
          </a:p>
          <a:p>
            <a:pPr marL="396875" indent="-285750"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schemeClr val="tx1"/>
                </a:solidFill>
                <a:latin typeface="HP Simplified Light"/>
                <a:cs typeface="HP Simplified Light"/>
              </a:rPr>
              <a:t>Brand &amp; Consumer relations are </a:t>
            </a:r>
            <a:r>
              <a:rPr lang="en-US" smtClean="0">
                <a:solidFill>
                  <a:schemeClr val="tx1"/>
                </a:solidFill>
                <a:latin typeface="Futura Hv"/>
                <a:cs typeface="HP Simplified Light"/>
              </a:rPr>
              <a:t>EVOLVING</a:t>
            </a:r>
            <a:br>
              <a:rPr lang="en-US" smtClean="0">
                <a:solidFill>
                  <a:schemeClr val="tx1"/>
                </a:solidFill>
                <a:latin typeface="Futura Hv"/>
                <a:cs typeface="HP Simplified Light"/>
              </a:rPr>
            </a:br>
            <a:endParaRPr lang="en-US" smtClean="0">
              <a:solidFill>
                <a:schemeClr val="tx1"/>
              </a:solidFill>
              <a:latin typeface="Futura Hv"/>
              <a:cs typeface="HP Simplified Light"/>
            </a:endParaRPr>
          </a:p>
          <a:p>
            <a:pPr marL="396875" indent="-285750"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schemeClr val="tx1"/>
                </a:solidFill>
                <a:latin typeface="HP Simplified Light"/>
                <a:cs typeface="HP Simplified Light"/>
              </a:rPr>
              <a:t>It’s all about </a:t>
            </a:r>
            <a:r>
              <a:rPr lang="en-US" smtClean="0">
                <a:solidFill>
                  <a:schemeClr val="tx1"/>
                </a:solidFill>
                <a:latin typeface="Futura Hv"/>
                <a:cs typeface="HP Simplified Light"/>
              </a:rPr>
              <a:t>PERSONAL</a:t>
            </a:r>
            <a:r>
              <a:rPr lang="en-US" smtClean="0">
                <a:solidFill>
                  <a:schemeClr val="tx1"/>
                </a:solidFill>
                <a:latin typeface="HP Simplified Light"/>
                <a:cs typeface="HP Simplified Light"/>
              </a:rPr>
              <a:t> touch!</a:t>
            </a:r>
            <a:br>
              <a:rPr lang="en-US" smtClean="0">
                <a:solidFill>
                  <a:schemeClr val="tx1"/>
                </a:solidFill>
                <a:latin typeface="HP Simplified Light"/>
                <a:cs typeface="HP Simplified Light"/>
              </a:rPr>
            </a:br>
            <a:endParaRPr lang="en-US" smtClean="0">
              <a:solidFill>
                <a:schemeClr val="tx1"/>
              </a:solidFill>
              <a:latin typeface="HP Simplified Light"/>
              <a:cs typeface="HP Simplified Light"/>
            </a:endParaRPr>
          </a:p>
          <a:p>
            <a:pPr marL="396875" indent="-285750"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schemeClr val="tx1"/>
                </a:solidFill>
                <a:latin typeface="Futura Hv"/>
                <a:cs typeface="HP Simplified Light"/>
              </a:rPr>
              <a:t>DIGITAL</a:t>
            </a:r>
            <a:r>
              <a:rPr lang="en-US" smtClean="0">
                <a:solidFill>
                  <a:schemeClr val="tx1"/>
                </a:solidFill>
                <a:latin typeface="HP Simplified Light"/>
                <a:cs typeface="HP Simplified Light"/>
              </a:rPr>
              <a:t> creates endless possibilities…</a:t>
            </a:r>
          </a:p>
          <a:p>
            <a:pPr marL="396875" indent="-285750">
              <a:spcAft>
                <a:spcPct val="0"/>
              </a:spcAft>
              <a:buFont typeface="Wingdings" pitchFamily="2" charset="2"/>
              <a:buChar char="Ø"/>
            </a:pPr>
            <a:endParaRPr lang="en-US" smtClean="0">
              <a:solidFill>
                <a:schemeClr val="tx1"/>
              </a:solidFill>
              <a:latin typeface="HP Simplified Light"/>
              <a:cs typeface="HP Simplified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578225" y="1619250"/>
            <a:ext cx="42989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ts val="3300"/>
              </a:lnSpc>
              <a:defRPr/>
            </a:pPr>
            <a:r>
              <a:rPr lang="en-US" sz="4000" dirty="0">
                <a:latin typeface="Futura Bk" pitchFamily="34" charset="0"/>
                <a:ea typeface="+mj-ea"/>
                <a:cs typeface="+mj-cs"/>
              </a:rPr>
              <a:t>Responding to the market needs…</a:t>
            </a:r>
            <a:br>
              <a:rPr lang="en-US" sz="4000" dirty="0">
                <a:latin typeface="Futura Bk" pitchFamily="34" charset="0"/>
                <a:ea typeface="+mj-ea"/>
                <a:cs typeface="+mj-cs"/>
              </a:rPr>
            </a:br>
            <a:r>
              <a:rPr lang="en-US" sz="4000" dirty="0">
                <a:latin typeface="Futura Bk" pitchFamily="34" charset="0"/>
                <a:ea typeface="+mj-ea"/>
                <a:cs typeface="+mj-cs"/>
              </a:rPr>
              <a:t/>
            </a:r>
            <a:br>
              <a:rPr lang="en-US" sz="4000" dirty="0">
                <a:latin typeface="Futura Bk" pitchFamily="34" charset="0"/>
                <a:ea typeface="+mj-ea"/>
                <a:cs typeface="+mj-cs"/>
              </a:rPr>
            </a:br>
            <a:r>
              <a:rPr lang="en-US" sz="4000" dirty="0">
                <a:latin typeface="Futura Bk" pitchFamily="34" charset="0"/>
                <a:ea typeface="+mj-ea"/>
                <a:cs typeface="+mj-cs"/>
              </a:rPr>
              <a:t>IS GOOD</a:t>
            </a:r>
            <a:endParaRPr lang="en-US" sz="4000" dirty="0">
              <a:latin typeface="Futura Bk" pitchFamily="34" charset="0"/>
              <a:ea typeface="+mj-ea"/>
              <a:cs typeface="+mj-cs"/>
            </a:endParaRPr>
          </a:p>
        </p:txBody>
      </p:sp>
      <p:pic>
        <p:nvPicPr>
          <p:cNvPr id="62466" name="Picture 4" descr="G8248004012008_previ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17888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60588"/>
            <a:ext cx="7304088" cy="2982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1149350"/>
            <a:ext cx="6843713" cy="2717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8663" y="17463"/>
            <a:ext cx="1609725" cy="43354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611188" y="219075"/>
            <a:ext cx="41735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latin typeface="HP Simplified"/>
              </a:rPr>
              <a:t>Shelf visual impact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60588"/>
            <a:ext cx="7304088" cy="2982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64514" name="Group 10"/>
          <p:cNvGrpSpPr>
            <a:grpSpLocks/>
          </p:cNvGrpSpPr>
          <p:nvPr/>
        </p:nvGrpSpPr>
        <p:grpSpPr bwMode="auto">
          <a:xfrm>
            <a:off x="323850" y="1563688"/>
            <a:ext cx="6059488" cy="2632075"/>
            <a:chOff x="295" y="2132"/>
            <a:chExt cx="3817" cy="1658"/>
          </a:xfrm>
        </p:grpSpPr>
        <p:pic>
          <p:nvPicPr>
            <p:cNvPr id="64517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5" y="2149"/>
              <a:ext cx="1904" cy="163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pic>
          <p:nvPicPr>
            <p:cNvPr id="64518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21" y="2132"/>
              <a:ext cx="1891" cy="165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</p:grp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3088" y="555625"/>
            <a:ext cx="1481137" cy="39893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64516" name="TextBox 7"/>
          <p:cNvSpPr txBox="1">
            <a:spLocks noChangeArrowheads="1"/>
          </p:cNvSpPr>
          <p:nvPr/>
        </p:nvSpPr>
        <p:spPr bwMode="auto">
          <a:xfrm>
            <a:off x="495300" y="268288"/>
            <a:ext cx="41735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latin typeface="HP Simplified"/>
              </a:rPr>
              <a:t>Shelf visual impact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2" descr="P10209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5413" y="152400"/>
            <a:ext cx="6473825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098550" y="0"/>
            <a:ext cx="736441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539" name="TextBox 6"/>
          <p:cNvSpPr txBox="1">
            <a:spLocks noChangeArrowheads="1"/>
          </p:cNvSpPr>
          <p:nvPr/>
        </p:nvSpPr>
        <p:spPr bwMode="auto">
          <a:xfrm>
            <a:off x="250825" y="152400"/>
            <a:ext cx="4173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latin typeface="HP Simplified"/>
              </a:rPr>
              <a:t>Shelf visual impact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2"/>
          <p:cNvSpPr>
            <a:spLocks noGrp="1"/>
          </p:cNvSpPr>
          <p:nvPr>
            <p:ph type="title" idx="4294967295"/>
          </p:nvPr>
        </p:nvSpPr>
        <p:spPr>
          <a:xfrm>
            <a:off x="395288" y="290513"/>
            <a:ext cx="4116387" cy="554037"/>
          </a:xfrm>
        </p:spPr>
        <p:txBody>
          <a:bodyPr/>
          <a:lstStyle/>
          <a:p>
            <a:r>
              <a:rPr lang="en-US" sz="3600">
                <a:latin typeface="HP Simplified"/>
                <a:cs typeface="HP Simplified"/>
              </a:rPr>
              <a:t>Grass Roots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395288" y="809625"/>
            <a:ext cx="4117975" cy="30797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sz="2000" dirty="0" smtClean="0">
                <a:ea typeface="+mn-ea"/>
              </a:rPr>
              <a:t>Relevancy/Speed to market</a:t>
            </a:r>
            <a:endParaRPr lang="en-US" sz="2000" dirty="0">
              <a:ea typeface="+mn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95288" y="1169988"/>
            <a:ext cx="4116387" cy="3057525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b="1" dirty="0">
                <a:ea typeface="+mn-ea"/>
              </a:rPr>
              <a:t>Challenge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Produce 1.5 Million labels, 76 SKUs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Organic brand requiring frequent changes according to </a:t>
            </a:r>
            <a:r>
              <a:rPr lang="en-US" sz="1600" dirty="0" smtClean="0">
                <a:solidFill>
                  <a:schemeClr val="tx1"/>
                </a:solidFill>
                <a:ea typeface="+mn-ea"/>
              </a:rPr>
              <a:t>seasonality</a:t>
            </a:r>
            <a:endParaRPr lang="en-US" sz="1600" dirty="0">
              <a:solidFill>
                <a:schemeClr val="tx1"/>
              </a:solidFill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b="1" dirty="0">
                <a:ea typeface="+mn-ea"/>
              </a:rPr>
              <a:t>Results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Prefect cloning of graphics language across regions and products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Gang multiple SKUs in the same run with the same cost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Reduce stocks and shorten TTM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Reduced waste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31888"/>
            <a:ext cx="4462463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2"/>
          <p:cNvSpPr>
            <a:spLocks noGrp="1"/>
          </p:cNvSpPr>
          <p:nvPr>
            <p:ph type="title" idx="4294967295"/>
          </p:nvPr>
        </p:nvSpPr>
        <p:spPr>
          <a:xfrm>
            <a:off x="455613" y="234950"/>
            <a:ext cx="4116387" cy="554038"/>
          </a:xfrm>
        </p:spPr>
        <p:txBody>
          <a:bodyPr/>
          <a:lstStyle/>
          <a:p>
            <a:r>
              <a:rPr lang="en-US" sz="3600">
                <a:latin typeface="HP Simplified"/>
                <a:cs typeface="HP Simplified"/>
              </a:rPr>
              <a:t>Marks &amp; Spencer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55613" y="750888"/>
            <a:ext cx="4116387" cy="30797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sz="2000" dirty="0">
                <a:ea typeface="+mn-ea"/>
              </a:rPr>
              <a:t>Quality / Speed to </a:t>
            </a:r>
            <a:r>
              <a:rPr lang="en-US" sz="2000" dirty="0" smtClean="0">
                <a:ea typeface="+mn-ea"/>
              </a:rPr>
              <a:t>Market</a:t>
            </a:r>
            <a:endParaRPr lang="en-US" sz="2000" dirty="0">
              <a:ea typeface="+mn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5613" y="1276350"/>
            <a:ext cx="4116387" cy="278765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b="1" dirty="0">
                <a:ea typeface="+mn-ea"/>
              </a:rPr>
              <a:t>Challenge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SKU proliferation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Conventional Print quality unsatisfactory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Ability to design/proof/review design ahead of production at low cost</a:t>
            </a: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b="1" dirty="0">
                <a:ea typeface="+mn-ea"/>
              </a:rPr>
              <a:t>Solution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HP Indigo Digital Technology</a:t>
            </a: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b="1" dirty="0">
                <a:ea typeface="+mn-ea"/>
              </a:rPr>
              <a:t>Results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Entire Floral Collection transitioned to Digital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Volume &gt; 2M labels/year for 63 SKU’s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Still Running, about to launch 4th redesign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Font typeface="Arial" pitchFamily="34" charset="0"/>
              <a:buChar char="•"/>
              <a:defRPr/>
            </a:pPr>
            <a:r>
              <a:rPr lang="en-US" sz="1600" b="1" i="1" dirty="0">
                <a:ea typeface="+mn-ea"/>
              </a:rPr>
              <a:t>Tripled order volume since </a:t>
            </a:r>
            <a:r>
              <a:rPr lang="en-US" sz="1600" b="1" i="1" dirty="0" smtClean="0">
                <a:ea typeface="+mn-ea"/>
              </a:rPr>
              <a:t>launch</a:t>
            </a:r>
            <a:endParaRPr lang="en-US" sz="1600" b="1" i="1" dirty="0">
              <a:ea typeface="+mn-ea"/>
            </a:endParaRPr>
          </a:p>
        </p:txBody>
      </p:sp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1513" y="2355850"/>
            <a:ext cx="12080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9"/>
          <p:cNvPicPr>
            <a:picLocks noChangeAspect="1" noChangeArrowheads="1"/>
          </p:cNvPicPr>
          <p:nvPr/>
        </p:nvPicPr>
        <p:blipFill>
          <a:blip r:embed="rId4"/>
          <a:srcRect l="14404" r="20398" b="5336"/>
          <a:stretch>
            <a:fillRect/>
          </a:stretch>
        </p:blipFill>
        <p:spPr bwMode="auto">
          <a:xfrm>
            <a:off x="5473700" y="2355850"/>
            <a:ext cx="1582738" cy="20161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5"/>
          <a:srcRect t="17744" r="3333" b="22363"/>
          <a:stretch>
            <a:fillRect/>
          </a:stretch>
        </p:blipFill>
        <p:spPr bwMode="auto">
          <a:xfrm>
            <a:off x="6372225" y="700088"/>
            <a:ext cx="1384300" cy="16192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92709" y="1625497"/>
            <a:ext cx="4013271" cy="2546544"/>
            <a:chOff x="5675192" y="748318"/>
            <a:chExt cx="2785688" cy="1767604"/>
          </a:xfrm>
          <a:effectLst>
            <a:outerShdw blurRad="50800" dist="762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5" name="Picture 3" descr="C:\Users\derikjohnson\Desktop\Toy-Story-3-LOreal-Shampoo01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/>
              </a:extLst>
            </a:blip>
            <a:stretch>
              <a:fillRect/>
            </a:stretch>
          </p:blipFill>
          <p:spPr bwMode="auto">
            <a:xfrm>
              <a:off x="5675192" y="748318"/>
              <a:ext cx="811622" cy="144230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6" name="Picture 2" descr="C:\Users\derikjohnson\Desktop\Toy-Story-3-LOreal-Shampoo04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/>
              </a:extLst>
            </a:blip>
            <a:stretch>
              <a:fillRect/>
            </a:stretch>
          </p:blipFill>
          <p:spPr bwMode="auto">
            <a:xfrm>
              <a:off x="6336661" y="872258"/>
              <a:ext cx="811622" cy="143196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7" name="Picture 4" descr="C:\Users\derikjohnson\Desktop\Toy-Story-3-LOreal-Shampoo0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/>
              </a:extLst>
            </a:blip>
            <a:stretch>
              <a:fillRect/>
            </a:stretch>
          </p:blipFill>
          <p:spPr bwMode="auto">
            <a:xfrm>
              <a:off x="6998130" y="985859"/>
              <a:ext cx="806452" cy="142680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8" name="Picture 5" descr="C:\Users\derikjohnson\Desktop\Toy-Story-3-LOreal-Shampoo03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/>
              </a:extLst>
            </a:blip>
            <a:stretch>
              <a:fillRect/>
            </a:stretch>
          </p:blipFill>
          <p:spPr bwMode="auto">
            <a:xfrm>
              <a:off x="7654428" y="1094292"/>
              <a:ext cx="806452" cy="142163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</p:grpSp>
      <p:grpSp>
        <p:nvGrpSpPr>
          <p:cNvPr id="4" name="Group 8"/>
          <p:cNvGrpSpPr>
            <a:grpSpLocks noChangeAspect="1"/>
          </p:cNvGrpSpPr>
          <p:nvPr/>
        </p:nvGrpSpPr>
        <p:grpSpPr>
          <a:xfrm>
            <a:off x="4073384" y="2407824"/>
            <a:ext cx="4000351" cy="2541480"/>
            <a:chOff x="5427290" y="1844652"/>
            <a:chExt cx="2797295" cy="1777162"/>
          </a:xfrm>
          <a:effectLst>
            <a:outerShdw blurRad="50800" dist="762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5427290" y="1844652"/>
              <a:ext cx="823229" cy="14311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6088759" y="1968592"/>
              <a:ext cx="823229" cy="14311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6745058" y="2082193"/>
              <a:ext cx="823229" cy="14311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7401356" y="2190626"/>
              <a:ext cx="823229" cy="14311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195263"/>
            <a:ext cx="8458200" cy="20335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Involving consumers through </a:t>
            </a:r>
            <a:br>
              <a:rPr lang="en-US">
                <a:ea typeface="+mj-ea"/>
              </a:rPr>
            </a:br>
            <a:r>
              <a:rPr lang="en-US">
                <a:ea typeface="+mj-ea"/>
              </a:rPr>
              <a:t>	</a:t>
            </a:r>
            <a:r>
              <a:rPr lang="en-US">
                <a:solidFill>
                  <a:srgbClr val="FFC000"/>
                </a:solidFill>
                <a:ea typeface="+mj-ea"/>
              </a:rPr>
              <a:t>attraction, relevancy and interaction</a:t>
            </a:r>
            <a:br>
              <a:rPr lang="en-US">
                <a:solidFill>
                  <a:srgbClr val="FFC000"/>
                </a:solidFill>
                <a:ea typeface="+mj-ea"/>
              </a:rPr>
            </a:br>
            <a:r>
              <a:rPr lang="en-US">
                <a:solidFill>
                  <a:srgbClr val="FFC000"/>
                </a:solidFill>
                <a:ea typeface="+mj-ea"/>
              </a:rPr>
              <a:t>		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  <a:ea typeface="+mj-ea"/>
              </a:rPr>
              <a:t>increasing share for population                  </a:t>
            </a:r>
            <a:br>
              <a:rPr lang="en-US" sz="2400">
                <a:solidFill>
                  <a:schemeClr val="accent4">
                    <a:lumMod val="75000"/>
                  </a:schemeClr>
                </a:solidFill>
                <a:ea typeface="+mj-ea"/>
              </a:rPr>
            </a:br>
            <a:r>
              <a:rPr lang="en-US" sz="2400">
                <a:solidFill>
                  <a:schemeClr val="accent4">
                    <a:lumMod val="75000"/>
                  </a:schemeClr>
                </a:solidFill>
                <a:ea typeface="+mj-ea"/>
              </a:rPr>
              <a:t>                                              related products</a:t>
            </a:r>
            <a:r>
              <a:rPr lang="en-US">
                <a:ea typeface="+mj-ea"/>
              </a:rPr>
              <a:t/>
            </a:r>
            <a:br>
              <a:rPr lang="en-US">
                <a:ea typeface="+mj-ea"/>
              </a:rPr>
            </a:br>
            <a:endParaRPr lang="en-US"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2"/>
          <p:cNvSpPr>
            <a:spLocks noGrp="1"/>
          </p:cNvSpPr>
          <p:nvPr>
            <p:ph type="title" idx="4294967295"/>
          </p:nvPr>
        </p:nvSpPr>
        <p:spPr>
          <a:xfrm>
            <a:off x="360363" y="222250"/>
            <a:ext cx="4116387" cy="554038"/>
          </a:xfrm>
        </p:spPr>
        <p:txBody>
          <a:bodyPr/>
          <a:lstStyle/>
          <a:p>
            <a:r>
              <a:rPr lang="en-US" sz="3600">
                <a:latin typeface="HP Simplified"/>
                <a:cs typeface="HP Simplified"/>
              </a:rPr>
              <a:t>L’Oréal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323850" y="735013"/>
            <a:ext cx="4116388" cy="30797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sz="2000" dirty="0" smtClean="0">
                <a:ea typeface="+mn-ea"/>
              </a:rPr>
              <a:t>Relevancy</a:t>
            </a:r>
            <a:endParaRPr lang="en-US" sz="2000" dirty="0">
              <a:ea typeface="+mn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60363" y="1282700"/>
            <a:ext cx="4527550" cy="2789238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sz="1900" dirty="0">
                <a:latin typeface="HP Simplified" pitchFamily="34" charset="0"/>
                <a:ea typeface="+mn-ea"/>
                <a:cs typeface="HP Simplified" pitchFamily="34" charset="0"/>
              </a:rPr>
              <a:t>Challenge</a:t>
            </a:r>
          </a:p>
          <a:p>
            <a:pPr marL="285750" indent="-285750" fontAlgn="auto">
              <a:lnSpc>
                <a:spcPct val="13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Conventional Print quality unsatisfactory</a:t>
            </a:r>
          </a:p>
          <a:p>
            <a:pPr marL="285750" indent="-285750" fontAlgn="auto">
              <a:lnSpc>
                <a:spcPct val="13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Print tool expense constrained program</a:t>
            </a: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sz="1900" dirty="0">
                <a:latin typeface="HP Simplified" pitchFamily="34" charset="0"/>
                <a:ea typeface="+mn-ea"/>
                <a:cs typeface="HP Simplified" pitchFamily="34" charset="0"/>
              </a:rPr>
              <a:t>Solution</a:t>
            </a:r>
          </a:p>
          <a:p>
            <a:pPr marL="285750" indent="-285750" fontAlgn="auto">
              <a:lnSpc>
                <a:spcPct val="13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HP Indigo Digital Technology </a:t>
            </a: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sz="1900" dirty="0">
                <a:latin typeface="HP Simplified" pitchFamily="34" charset="0"/>
                <a:ea typeface="+mn-ea"/>
                <a:cs typeface="HP Simplified" pitchFamily="34" charset="0"/>
              </a:rPr>
              <a:t>Results</a:t>
            </a:r>
          </a:p>
          <a:p>
            <a:pPr marL="285750" indent="-285750" fontAlgn="auto">
              <a:lnSpc>
                <a:spcPct val="13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Indigo registration optimized graphics</a:t>
            </a:r>
          </a:p>
          <a:p>
            <a:pPr marL="285750" indent="-285750" fontAlgn="auto">
              <a:lnSpc>
                <a:spcPct val="13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L'Oreal expanded program to 4 launches per year</a:t>
            </a:r>
          </a:p>
          <a:p>
            <a:pPr marL="285750" indent="-285750" fontAlgn="auto">
              <a:lnSpc>
                <a:spcPct val="130000"/>
              </a:lnSpc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Additional intent for variable imaging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683568" y="4143797"/>
            <a:ext cx="4464496" cy="792088"/>
          </a:xfrm>
          <a:prstGeom prst="round2DiagRect">
            <a:avLst/>
          </a:prstGeom>
          <a:solidFill>
            <a:srgbClr val="505050">
              <a:alpha val="80000"/>
            </a:srgbClr>
          </a:solidFill>
          <a:ln w="3175">
            <a:solidFill>
              <a:schemeClr val="accent5"/>
            </a:solidFill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 fontAlgn="auto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“Our lead time was cut dramatically so that we achieved faster time to market.”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1685" name="Picture 2" descr="https://s3.amazonaws.com/images.charitybuzz.com/images/35193/original.jpg?13031501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268288"/>
            <a:ext cx="19954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6004193" y="1428294"/>
            <a:ext cx="2553185" cy="1620000"/>
            <a:chOff x="5675192" y="748318"/>
            <a:chExt cx="2785688" cy="1767604"/>
          </a:xfrm>
          <a:effectLst>
            <a:outerShdw blurRad="50800" dist="762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26" name="Picture 25" descr="C:\Users\derikjohnson\Desktop\Toy-Story-3-LOreal-Shampoo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/>
              </a:extLst>
            </a:blip>
            <a:stretch>
              <a:fillRect/>
            </a:stretch>
          </p:blipFill>
          <p:spPr bwMode="auto">
            <a:xfrm>
              <a:off x="5675192" y="748318"/>
              <a:ext cx="811622" cy="144230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27" name="Picture 26" descr="C:\Users\derikjohnson\Desktop\Toy-Story-3-LOreal-Shampoo0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/>
              </a:extLst>
            </a:blip>
            <a:stretch>
              <a:fillRect/>
            </a:stretch>
          </p:blipFill>
          <p:spPr bwMode="auto">
            <a:xfrm>
              <a:off x="6336661" y="872258"/>
              <a:ext cx="811622" cy="143196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28" name="Picture 27" descr="C:\Users\derikjohnson\Desktop\Toy-Story-3-LOreal-Shampoo0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/>
              </a:extLst>
            </a:blip>
            <a:stretch>
              <a:fillRect/>
            </a:stretch>
          </p:blipFill>
          <p:spPr bwMode="auto">
            <a:xfrm>
              <a:off x="6998130" y="985859"/>
              <a:ext cx="806452" cy="142680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29" name="Picture 28" descr="C:\Users\derikjohnson\Desktop\Toy-Story-3-LOreal-Shampoo0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/>
              </a:extLst>
            </a:blip>
            <a:stretch>
              <a:fillRect/>
            </a:stretch>
          </p:blipFill>
          <p:spPr bwMode="auto">
            <a:xfrm>
              <a:off x="7654428" y="1094292"/>
              <a:ext cx="806452" cy="142163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308979" y="2780687"/>
            <a:ext cx="2549916" cy="1620000"/>
            <a:chOff x="5427290" y="1844652"/>
            <a:chExt cx="2797295" cy="1777162"/>
          </a:xfrm>
          <a:effectLst>
            <a:outerShdw blurRad="50800" dist="762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5427290" y="1844652"/>
              <a:ext cx="823229" cy="14311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6088759" y="1968592"/>
              <a:ext cx="823229" cy="14311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6745058" y="2082193"/>
              <a:ext cx="823229" cy="14311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7401356" y="2190626"/>
              <a:ext cx="823229" cy="14311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562350" y="585788"/>
            <a:ext cx="429895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ts val="3300"/>
              </a:lnSpc>
              <a:defRPr/>
            </a:pPr>
            <a:r>
              <a:rPr lang="en-US" sz="4000" dirty="0">
                <a:latin typeface="HP Simplified" pitchFamily="34" charset="0"/>
                <a:ea typeface="+mj-ea"/>
                <a:cs typeface="+mj-cs"/>
              </a:rPr>
              <a:t>Respond to the market needs…</a:t>
            </a:r>
            <a:br>
              <a:rPr lang="en-US" sz="4000" dirty="0">
                <a:latin typeface="HP Simplified" pitchFamily="34" charset="0"/>
                <a:ea typeface="+mj-ea"/>
                <a:cs typeface="+mj-cs"/>
              </a:rPr>
            </a:br>
            <a:r>
              <a:rPr lang="en-US" sz="4000" dirty="0">
                <a:latin typeface="HP Simplified" pitchFamily="34" charset="0"/>
                <a:ea typeface="+mj-ea"/>
                <a:cs typeface="+mj-cs"/>
              </a:rPr>
              <a:t/>
            </a:r>
            <a:br>
              <a:rPr lang="en-US" sz="4000" dirty="0">
                <a:latin typeface="HP Simplified" pitchFamily="34" charset="0"/>
                <a:ea typeface="+mj-ea"/>
                <a:cs typeface="+mj-cs"/>
              </a:rPr>
            </a:br>
            <a:r>
              <a:rPr lang="en-US" sz="4000" dirty="0">
                <a:latin typeface="HP Simplified" pitchFamily="34" charset="0"/>
                <a:ea typeface="+mj-ea"/>
                <a:cs typeface="+mj-cs"/>
              </a:rPr>
              <a:t>IS GOOD</a:t>
            </a:r>
            <a:endParaRPr lang="en-US" sz="4000" dirty="0">
              <a:latin typeface="HP Simplified" pitchFamily="34" charset="0"/>
              <a:ea typeface="+mj-ea"/>
              <a:cs typeface="+mj-cs"/>
            </a:endParaRPr>
          </a:p>
        </p:txBody>
      </p:sp>
      <p:pic>
        <p:nvPicPr>
          <p:cNvPr id="73730" name="Picture 4" descr="G8248004012008_previ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17888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571875" y="2741613"/>
            <a:ext cx="42989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ts val="3300"/>
              </a:lnSpc>
              <a:defRPr/>
            </a:pPr>
            <a:r>
              <a:rPr lang="en-US" sz="4000" i="1" dirty="0">
                <a:latin typeface="HP Simplified" pitchFamily="34" charset="0"/>
                <a:ea typeface="+mj-ea"/>
                <a:cs typeface="+mj-cs"/>
              </a:rPr>
              <a:t>Interact with the consumer … </a:t>
            </a:r>
            <a:br>
              <a:rPr lang="en-US" sz="4000" i="1" dirty="0">
                <a:latin typeface="HP Simplified" pitchFamily="34" charset="0"/>
                <a:ea typeface="+mj-ea"/>
                <a:cs typeface="+mj-cs"/>
              </a:rPr>
            </a:br>
            <a:r>
              <a:rPr lang="en-US" sz="4000" i="1" dirty="0">
                <a:latin typeface="HP Simplified" pitchFamily="34" charset="0"/>
                <a:ea typeface="+mj-ea"/>
                <a:cs typeface="+mj-cs"/>
              </a:rPr>
              <a:t/>
            </a:r>
            <a:br>
              <a:rPr lang="en-US" sz="4000" i="1" dirty="0">
                <a:latin typeface="HP Simplified" pitchFamily="34" charset="0"/>
                <a:ea typeface="+mj-ea"/>
                <a:cs typeface="+mj-cs"/>
              </a:rPr>
            </a:br>
            <a:r>
              <a:rPr lang="en-US" sz="4000" i="1" dirty="0">
                <a:latin typeface="HP Simplified" pitchFamily="34" charset="0"/>
                <a:ea typeface="+mj-ea"/>
                <a:cs typeface="+mj-cs"/>
              </a:rPr>
              <a:t>IS EVEN BETTER</a:t>
            </a:r>
            <a:endParaRPr lang="en-US" sz="4000" i="1" dirty="0">
              <a:latin typeface="HP Simplifi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60363"/>
            <a:ext cx="7508875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 idx="4294967295"/>
          </p:nvPr>
        </p:nvSpPr>
        <p:spPr>
          <a:xfrm>
            <a:off x="298450" y="142875"/>
            <a:ext cx="8375650" cy="469900"/>
          </a:xfrm>
        </p:spPr>
        <p:txBody>
          <a:bodyPr/>
          <a:lstStyle/>
          <a:p>
            <a:r>
              <a:rPr lang="en-US">
                <a:latin typeface="HP Simplified"/>
                <a:cs typeface="HP Simplified"/>
              </a:rPr>
              <a:t>One to One relationship</a:t>
            </a:r>
            <a:r>
              <a:rPr lang="en-US" sz="2400">
                <a:latin typeface="HP Simplified"/>
                <a:cs typeface="HP Simplified"/>
              </a:rPr>
              <a:t/>
            </a:r>
            <a:br>
              <a:rPr lang="en-US" sz="2400">
                <a:latin typeface="HP Simplified"/>
                <a:cs typeface="HP Simplified"/>
              </a:rPr>
            </a:br>
            <a:r>
              <a:rPr lang="en-US" sz="2400">
                <a:latin typeface="HP Simplified"/>
                <a:cs typeface="HP Simplified"/>
              </a:rPr>
              <a:t>Example:</a:t>
            </a:r>
            <a:r>
              <a:rPr lang="en-US">
                <a:latin typeface="HP Simplified"/>
                <a:cs typeface="HP Simplified"/>
              </a:rPr>
              <a:t> “Culinary Twist”</a:t>
            </a:r>
            <a:br>
              <a:rPr lang="en-US">
                <a:latin typeface="HP Simplified"/>
                <a:cs typeface="HP Simplified"/>
              </a:rPr>
            </a:br>
            <a:endParaRPr lang="en-US">
              <a:latin typeface="HP Simplified"/>
              <a:cs typeface="HP Simplified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73075" y="377825"/>
            <a:ext cx="82296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ts val="3300"/>
              </a:lnSpc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Futura Bk" pitchFamily="34" charset="0"/>
              <a:ea typeface="+mj-ea"/>
              <a:cs typeface="+mj-cs"/>
            </a:endParaRPr>
          </a:p>
        </p:txBody>
      </p:sp>
      <p:sp>
        <p:nvSpPr>
          <p:cNvPr id="74755" name="Content Placeholder 2"/>
          <p:cNvSpPr txBox="1">
            <a:spLocks/>
          </p:cNvSpPr>
          <p:nvPr/>
        </p:nvSpPr>
        <p:spPr bwMode="auto">
          <a:xfrm>
            <a:off x="387350" y="974725"/>
            <a:ext cx="83185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5888" indent="-115888">
              <a:lnSpc>
                <a:spcPct val="95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Arial" charset="0"/>
              <a:buChar char="•"/>
            </a:pPr>
            <a:r>
              <a:rPr lang="en-US" sz="2000">
                <a:latin typeface="HP Simplified"/>
              </a:rPr>
              <a:t>A small manufacturer of gourmet sauces</a:t>
            </a:r>
          </a:p>
          <a:p>
            <a:pPr marL="115888" indent="-115888">
              <a:lnSpc>
                <a:spcPct val="95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Arial" charset="0"/>
              <a:buChar char="•"/>
            </a:pPr>
            <a:r>
              <a:rPr lang="en-US" sz="2000">
                <a:latin typeface="HP Simplified"/>
              </a:rPr>
              <a:t>Uses QR codes to feed online research to enhance product and influence sales in the aisle</a:t>
            </a:r>
          </a:p>
        </p:txBody>
      </p:sp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214563"/>
            <a:ext cx="5278438" cy="2762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475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8725" y="2224088"/>
            <a:ext cx="1614488" cy="2790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2"/>
          <p:cNvSpPr>
            <a:spLocks noGrp="1"/>
          </p:cNvSpPr>
          <p:nvPr>
            <p:ph type="title" idx="4294967295"/>
          </p:nvPr>
        </p:nvSpPr>
        <p:spPr>
          <a:xfrm>
            <a:off x="395288" y="234950"/>
            <a:ext cx="4116387" cy="554038"/>
          </a:xfrm>
        </p:spPr>
        <p:txBody>
          <a:bodyPr/>
          <a:lstStyle/>
          <a:p>
            <a:r>
              <a:rPr lang="en-US" sz="3600">
                <a:latin typeface="HP Simplified"/>
                <a:cs typeface="HP Simplified"/>
              </a:rPr>
              <a:t>Wing Man Beer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395288" y="750888"/>
            <a:ext cx="4116387" cy="30797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sz="2000" dirty="0" smtClean="0">
                <a:ea typeface="+mn-ea"/>
              </a:rPr>
              <a:t>Interaction</a:t>
            </a:r>
            <a:endParaRPr lang="en-US" sz="2000" dirty="0">
              <a:ea typeface="+mn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95288" y="1457325"/>
            <a:ext cx="4116387" cy="32226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dirty="0">
                <a:latin typeface="HP Simplified" pitchFamily="34" charset="0"/>
                <a:ea typeface="+mn-ea"/>
                <a:cs typeface="HP Simplified" pitchFamily="34" charset="0"/>
              </a:rPr>
              <a:t>Challenge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 smtClean="0">
                <a:solidFill>
                  <a:schemeClr val="tx1"/>
                </a:solidFill>
                <a:ea typeface="+mn-ea"/>
              </a:rPr>
              <a:t>Create differentiation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 smtClean="0">
                <a:solidFill>
                  <a:schemeClr val="tx1"/>
                </a:solidFill>
                <a:ea typeface="+mn-ea"/>
              </a:rPr>
              <a:t>Make each bottle truly different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 smtClean="0">
                <a:solidFill>
                  <a:schemeClr val="tx1"/>
                </a:solidFill>
                <a:ea typeface="+mn-ea"/>
              </a:rPr>
              <a:t>Appeal mainly to young adults</a:t>
            </a:r>
            <a:endParaRPr lang="en-US" sz="1700" dirty="0">
              <a:solidFill>
                <a:schemeClr val="tx1"/>
              </a:solidFill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dirty="0">
                <a:latin typeface="HP Simplified" pitchFamily="34" charset="0"/>
                <a:ea typeface="+mn-ea"/>
                <a:cs typeface="HP Simplified" pitchFamily="34" charset="0"/>
              </a:rPr>
              <a:t>Solution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HP Indigo Digital Press</a:t>
            </a: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dirty="0">
                <a:latin typeface="HP Simplified" pitchFamily="34" charset="0"/>
                <a:ea typeface="+mn-ea"/>
                <a:cs typeface="HP Simplified" pitchFamily="34" charset="0"/>
              </a:rPr>
              <a:t>Results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High quality labels, each with different content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1"/>
                </a:solidFill>
                <a:ea typeface="+mn-ea"/>
              </a:rPr>
              <a:t>Different versions mixed along the web so each bottle in a pack is unique</a:t>
            </a:r>
          </a:p>
        </p:txBody>
      </p:sp>
      <p:pic>
        <p:nvPicPr>
          <p:cNvPr id="75780" name="Picture 4" descr="http://t3.gstatic.com/images?q=tbn:ANd9GcSmY1efr3m__KFzDkNojRJC929P5SaK7uLw2zINJgZED3tiTE2N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913" y="195263"/>
            <a:ext cx="5429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93663"/>
            <a:ext cx="2595563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Callout 5"/>
          <p:cNvSpPr/>
          <p:nvPr/>
        </p:nvSpPr>
        <p:spPr>
          <a:xfrm>
            <a:off x="3708400" y="1476375"/>
            <a:ext cx="2376488" cy="1079500"/>
          </a:xfrm>
          <a:prstGeom prst="wedgeEllipseCallout">
            <a:avLst>
              <a:gd name="adj1" fmla="val 47754"/>
              <a:gd name="adj2" fmla="val 156344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HP Simplified Light" pitchFamily="34" charset="0"/>
                <a:cs typeface="HP Simplified Light" pitchFamily="34" charset="0"/>
              </a:rPr>
              <a:t>“Do you like to dance? Well then could you go dance so I can talk to your friend</a:t>
            </a:r>
            <a:r>
              <a:rPr lang="en-US" sz="1200" dirty="0">
                <a:latin typeface="HP Simplified Light" pitchFamily="34" charset="0"/>
                <a:cs typeface="HP Simplified Light" pitchFamily="34" charset="0"/>
              </a:rPr>
              <a:t>?”</a:t>
            </a:r>
            <a:endParaRPr lang="en-US" sz="1200" dirty="0">
              <a:latin typeface="HP Simplified Light" pitchFamily="34" charset="0"/>
              <a:cs typeface="HP Simplified Ligh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6550" y="1036638"/>
            <a:ext cx="8666163" cy="1160462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6550" y="2419350"/>
            <a:ext cx="8666163" cy="1160463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6550" y="3759200"/>
            <a:ext cx="8666163" cy="116046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7828" name="Title 1"/>
          <p:cNvSpPr>
            <a:spLocks noGrp="1"/>
          </p:cNvSpPr>
          <p:nvPr>
            <p:ph type="title" idx="4294967295"/>
          </p:nvPr>
        </p:nvSpPr>
        <p:spPr>
          <a:xfrm>
            <a:off x="166688" y="339725"/>
            <a:ext cx="8375650" cy="504825"/>
          </a:xfrm>
        </p:spPr>
        <p:txBody>
          <a:bodyPr/>
          <a:lstStyle/>
          <a:p>
            <a:r>
              <a:rPr lang="en-US">
                <a:latin typeface="HP Simplified"/>
                <a:cs typeface="HP Simplified"/>
              </a:rPr>
              <a:t>Drilling down to a customer of one!</a:t>
            </a:r>
          </a:p>
        </p:txBody>
      </p:sp>
      <p:pic>
        <p:nvPicPr>
          <p:cNvPr id="77829" name="Picture 12" descr="blurb book 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25" y="2625725"/>
            <a:ext cx="9461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13" descr="blurb book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2663" y="2601913"/>
            <a:ext cx="10080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14" descr="blurb book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3988" y="2557463"/>
            <a:ext cx="78105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17" descr="wrigley 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3538" y="3829050"/>
            <a:ext cx="8350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18" descr="wrigely 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4975" y="3889375"/>
            <a:ext cx="10858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9" descr="wrigley 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16663" y="3889375"/>
            <a:ext cx="10858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23" descr="shutterfly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60888" y="1122363"/>
            <a:ext cx="1420812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22" descr="shutterfly1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51163" y="1238250"/>
            <a:ext cx="15509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21" descr="shutterfly3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32500" y="1195388"/>
            <a:ext cx="1158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333054" y="1080407"/>
            <a:ext cx="1408387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76200" dist="50800" dir="2700000" algn="tl" rotWithShape="0">
                    <a:prstClr val="black">
                      <a:alpha val="80000"/>
                    </a:prstClr>
                  </a:outerShdw>
                </a:effectLst>
                <a:latin typeface="Futura Hv" pitchFamily="34" charset="0"/>
              </a:rPr>
              <a:t>Photoprint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76200" dist="50800" dir="2700000" algn="tl" rotWithShape="0">
                  <a:prstClr val="black">
                    <a:alpha val="80000"/>
                  </a:prstClr>
                </a:outerShdw>
              </a:effectLst>
              <a:latin typeface="Futura Hv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054" y="3757447"/>
            <a:ext cx="1408387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76200" dist="50800" dir="2700000" algn="tl" rotWithShape="0">
                    <a:prstClr val="black">
                      <a:alpha val="80000"/>
                    </a:prstClr>
                  </a:outerShdw>
                </a:effectLst>
                <a:latin typeface="Futura Hv" pitchFamily="34" charset="0"/>
              </a:rPr>
              <a:t>Packaging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3054" y="2415551"/>
            <a:ext cx="1408387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6200" dist="50800" dir="2700000" algn="tl" rotWithShape="0">
                    <a:prstClr val="black">
                      <a:alpha val="80000"/>
                    </a:prstClr>
                  </a:outerShdw>
                </a:effectLst>
                <a:latin typeface="Futura Hv" pitchFamily="34" charset="0"/>
              </a:rPr>
              <a:t>Publishing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9725" y="1643063"/>
            <a:ext cx="3462338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Personalized photo books, etc</a:t>
            </a: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9725" y="2960688"/>
            <a:ext cx="1292225" cy="33813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Self Publishing</a:t>
            </a: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9725" y="4295775"/>
            <a:ext cx="1965325" cy="339725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Personalized packaging</a:t>
            </a: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0" name="Picture 39" descr="mykleenex2.jpg"/>
          <p:cNvPicPr>
            <a:picLocks noChangeAspect="1"/>
          </p:cNvPicPr>
          <p:nvPr/>
        </p:nvPicPr>
        <p:blipFill>
          <a:blip r:embed="rId11"/>
          <a:srcRect l="19265" r="49162"/>
          <a:stretch>
            <a:fillRect/>
          </a:stretch>
        </p:blipFill>
        <p:spPr>
          <a:xfrm>
            <a:off x="4111625" y="3841750"/>
            <a:ext cx="862013" cy="97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851" name="Picture 2"/>
          <p:cNvPicPr>
            <a:picLocks noChangeAspect="1" noChangeArrowheads="1"/>
          </p:cNvPicPr>
          <p:nvPr/>
        </p:nvPicPr>
        <p:blipFill>
          <a:blip r:embed="rId12"/>
          <a:srcRect l="66982" t="22340" r="20755" b="12906"/>
          <a:stretch>
            <a:fillRect/>
          </a:stretch>
        </p:blipFill>
        <p:spPr bwMode="auto">
          <a:xfrm>
            <a:off x="5072063" y="3822700"/>
            <a:ext cx="31908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 idx="4294967295"/>
          </p:nvPr>
        </p:nvSpPr>
        <p:spPr>
          <a:xfrm>
            <a:off x="117475" y="339725"/>
            <a:ext cx="8375650" cy="503238"/>
          </a:xfrm>
        </p:spPr>
        <p:txBody>
          <a:bodyPr/>
          <a:lstStyle/>
          <a:p>
            <a:r>
              <a:rPr>
                <a:latin typeface="HP Simplified"/>
                <a:cs typeface="HP Simplified"/>
              </a:rPr>
              <a:t>skinit.com</a:t>
            </a:r>
          </a:p>
        </p:txBody>
      </p:sp>
      <p:pic>
        <p:nvPicPr>
          <p:cNvPr id="78850" name="Picture 9"/>
          <p:cNvPicPr>
            <a:picLocks noChangeAspect="1" noChangeArrowheads="1"/>
          </p:cNvPicPr>
          <p:nvPr/>
        </p:nvPicPr>
        <p:blipFill>
          <a:blip r:embed="rId2"/>
          <a:srcRect l="10893" t="17467" r="12634" b="8537"/>
          <a:stretch>
            <a:fillRect/>
          </a:stretch>
        </p:blipFill>
        <p:spPr bwMode="auto">
          <a:xfrm>
            <a:off x="4305300" y="50800"/>
            <a:ext cx="4838700" cy="44799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8851" name="Picture 8"/>
          <p:cNvPicPr>
            <a:picLocks noChangeAspect="1" noChangeArrowheads="1"/>
          </p:cNvPicPr>
          <p:nvPr/>
        </p:nvPicPr>
        <p:blipFill>
          <a:blip r:embed="rId3"/>
          <a:srcRect l="11563" t="17355" r="13170" b="18025"/>
          <a:stretch>
            <a:fillRect/>
          </a:stretch>
        </p:blipFill>
        <p:spPr bwMode="auto">
          <a:xfrm>
            <a:off x="0" y="1050925"/>
            <a:ext cx="4511675" cy="40925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oup 10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-2" y="0"/>
            <a:chExt cx="9144002" cy="6847002"/>
          </a:xfrm>
        </p:grpSpPr>
        <p:pic>
          <p:nvPicPr>
            <p:cNvPr id="79874" name="Picture 2"/>
            <p:cNvPicPr>
              <a:picLocks noChangeAspect="1" noChangeArrowheads="1"/>
            </p:cNvPicPr>
            <p:nvPr/>
          </p:nvPicPr>
          <p:blipFill>
            <a:blip r:embed="rId2"/>
            <a:srcRect l="9955" t="14174" r="12099" b="11496"/>
            <a:stretch>
              <a:fillRect/>
            </a:stretch>
          </p:blipFill>
          <p:spPr bwMode="auto">
            <a:xfrm>
              <a:off x="-2" y="0"/>
              <a:ext cx="9144002" cy="68470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3570287" y="3199494"/>
              <a:ext cx="2243137" cy="6762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prstClr val="white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68313" y="771525"/>
            <a:ext cx="4116387" cy="27781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Loyalty Program - </a:t>
            </a:r>
            <a:r>
              <a:rPr lang="en-US" dirty="0" smtClean="0">
                <a:ea typeface="+mn-ea"/>
              </a:rPr>
              <a:t>Engagement</a:t>
            </a:r>
            <a:endParaRPr lang="en-US" dirty="0">
              <a:ea typeface="+mn-ea"/>
            </a:endParaRPr>
          </a:p>
        </p:txBody>
      </p:sp>
      <p:sp>
        <p:nvSpPr>
          <p:cNvPr id="80898" name="Title 2"/>
          <p:cNvSpPr>
            <a:spLocks noGrp="1"/>
          </p:cNvSpPr>
          <p:nvPr>
            <p:ph type="title" idx="4294967295"/>
          </p:nvPr>
        </p:nvSpPr>
        <p:spPr>
          <a:xfrm>
            <a:off x="395288" y="227013"/>
            <a:ext cx="4116387" cy="430212"/>
          </a:xfrm>
        </p:spPr>
        <p:txBody>
          <a:bodyPr/>
          <a:lstStyle/>
          <a:p>
            <a:r>
              <a:rPr lang="en-US">
                <a:latin typeface="HP Simplified"/>
                <a:cs typeface="HP Simplified"/>
              </a:rPr>
              <a:t>Kimberly-Clark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68313" y="1492250"/>
            <a:ext cx="4116387" cy="2789238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r>
              <a:rPr lang="en-US" dirty="0">
                <a:latin typeface="HP Simplified" pitchFamily="34" charset="0"/>
                <a:ea typeface="+mn-ea"/>
                <a:cs typeface="HP Simplified" pitchFamily="34" charset="0"/>
              </a:rPr>
              <a:t>My Kleenex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+mn-ea"/>
              </a:rPr>
              <a:t>e-Commerce site that allows consumers to purchase personalized Kleenex boxes for any occasion</a:t>
            </a: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92D050"/>
                </a:solidFill>
                <a:latin typeface="HP Simplified" pitchFamily="34" charset="0"/>
                <a:ea typeface="+mn-ea"/>
                <a:cs typeface="HP Simplified" pitchFamily="34" charset="0"/>
              </a:rPr>
              <a:t>2010</a:t>
            </a:r>
            <a:r>
              <a:rPr lang="en-US" dirty="0">
                <a:latin typeface="HPFutura Book" pitchFamily="50" charset="0"/>
                <a:ea typeface="+mn-ea"/>
                <a:cs typeface="HPFutura Book" pitchFamily="50" charset="0"/>
              </a:rPr>
              <a:t> – </a:t>
            </a:r>
            <a:r>
              <a:rPr lang="en-US" sz="1600" dirty="0">
                <a:solidFill>
                  <a:schemeClr val="tx1"/>
                </a:solidFill>
                <a:ea typeface="+mn-ea"/>
              </a:rPr>
              <a:t>Kick off in the US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92D050"/>
                </a:solidFill>
                <a:latin typeface="HP Simplified" pitchFamily="34" charset="0"/>
                <a:ea typeface="+mn-ea"/>
                <a:cs typeface="HP Simplified" pitchFamily="34" charset="0"/>
              </a:rPr>
              <a:t>2011</a:t>
            </a:r>
            <a:r>
              <a:rPr lang="en-US" dirty="0">
                <a:latin typeface="HPFutura Book" pitchFamily="50" charset="0"/>
                <a:ea typeface="+mn-ea"/>
                <a:cs typeface="HPFutura Book" pitchFamily="50" charset="0"/>
              </a:rPr>
              <a:t> – </a:t>
            </a:r>
            <a:r>
              <a:rPr lang="en-US" sz="1600" dirty="0">
                <a:solidFill>
                  <a:schemeClr val="tx1"/>
                </a:solidFill>
                <a:ea typeface="+mn-ea"/>
              </a:rPr>
              <a:t>Expand to Europe (UK)</a:t>
            </a:r>
          </a:p>
          <a:p>
            <a:pPr marL="285750" indent="-285750" fontAlgn="auto">
              <a:spcBef>
                <a:spcPts val="0"/>
              </a:spcBef>
              <a:spcAft>
                <a:spcPts val="140"/>
              </a:spcAft>
              <a:buClr>
                <a:srgbClr val="00B0F0"/>
              </a:buCl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92D050"/>
                </a:solidFill>
                <a:latin typeface="HP Simplified" pitchFamily="34" charset="0"/>
                <a:ea typeface="+mn-ea"/>
                <a:cs typeface="HP Simplified" pitchFamily="34" charset="0"/>
              </a:rPr>
              <a:t>2012</a:t>
            </a:r>
            <a:r>
              <a:rPr lang="en-US" b="1" dirty="0" smtClean="0">
                <a:solidFill>
                  <a:srgbClr val="92D050"/>
                </a:solidFill>
                <a:latin typeface="HPFutura Book" pitchFamily="50" charset="0"/>
                <a:ea typeface="+mn-ea"/>
                <a:cs typeface="HPFutura Book" pitchFamily="50" charset="0"/>
              </a:rPr>
              <a:t> </a:t>
            </a:r>
            <a:r>
              <a:rPr lang="en-US" dirty="0" smtClean="0">
                <a:latin typeface="HPFutura Book" pitchFamily="50" charset="0"/>
                <a:ea typeface="+mn-ea"/>
                <a:cs typeface="HPFutura Book" pitchFamily="50" charset="0"/>
              </a:rPr>
              <a:t>– </a:t>
            </a:r>
            <a:r>
              <a:rPr lang="en-US" sz="1600" dirty="0">
                <a:solidFill>
                  <a:schemeClr val="tx1"/>
                </a:solidFill>
                <a:ea typeface="+mn-ea"/>
              </a:rPr>
              <a:t>Launch in Israel</a:t>
            </a:r>
          </a:p>
          <a:p>
            <a:pPr fontAlgn="auto">
              <a:spcBef>
                <a:spcPts val="0"/>
              </a:spcBef>
              <a:spcAft>
                <a:spcPts val="14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80900" name="Picture 2" descr="http://jobs.designengine.com/wp-content/uploads/company_logos/2012/03/kimberly-clark-Solidworks-job1.jpg"/>
          <p:cNvPicPr>
            <a:picLocks noChangeAspect="1" noChangeArrowheads="1"/>
          </p:cNvPicPr>
          <p:nvPr/>
        </p:nvPicPr>
        <p:blipFill>
          <a:blip r:embed="rId3"/>
          <a:srcRect t="42494" b="40248"/>
          <a:stretch>
            <a:fillRect/>
          </a:stretch>
        </p:blipFill>
        <p:spPr bwMode="auto">
          <a:xfrm>
            <a:off x="6661150" y="123825"/>
            <a:ext cx="23034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8"/>
          <p:cNvPicPr>
            <a:picLocks noChangeAspect="1"/>
          </p:cNvPicPr>
          <p:nvPr/>
        </p:nvPicPr>
        <p:blipFill>
          <a:blip r:embed="rId4"/>
          <a:srcRect b="7399"/>
          <a:stretch>
            <a:fillRect/>
          </a:stretch>
        </p:blipFill>
        <p:spPr bwMode="auto">
          <a:xfrm>
            <a:off x="4427538" y="268288"/>
            <a:ext cx="4545012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8288"/>
            <a:ext cx="727392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ubtitle 1"/>
          <p:cNvSpPr>
            <a:spLocks noGrp="1"/>
          </p:cNvSpPr>
          <p:nvPr>
            <p:ph type="subTitle" idx="1"/>
          </p:nvPr>
        </p:nvSpPr>
        <p:spPr>
          <a:xfrm>
            <a:off x="331788" y="750888"/>
            <a:ext cx="4116387" cy="307975"/>
          </a:xfrm>
        </p:spPr>
        <p:txBody>
          <a:bodyPr/>
          <a:lstStyle/>
          <a:p>
            <a:r>
              <a:rPr lang="en-US" sz="2000" smtClean="0">
                <a:latin typeface="HP Simplified"/>
                <a:ea typeface="HP Simplified"/>
                <a:cs typeface="HP Simplified"/>
              </a:rPr>
              <a:t>Global interaction with a local touch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788" y="234950"/>
            <a:ext cx="4116387" cy="554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The Coca Cola Story</a:t>
            </a:r>
          </a:p>
        </p:txBody>
      </p:sp>
      <p:sp>
        <p:nvSpPr>
          <p:cNvPr id="8397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23850" y="1260475"/>
            <a:ext cx="4600575" cy="320198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b="1" smtClean="0">
                <a:solidFill>
                  <a:srgbClr val="92D050"/>
                </a:solidFill>
                <a:latin typeface="HP Simplified"/>
                <a:ea typeface="HP Simplified"/>
                <a:cs typeface="HP Simplified"/>
              </a:rPr>
              <a:t>2008</a:t>
            </a:r>
            <a:r>
              <a:rPr lang="en-US" sz="1600" smtClean="0">
                <a:latin typeface="HP Simplified"/>
                <a:ea typeface="HP Simplified"/>
                <a:cs typeface="HP Simplified"/>
              </a:rPr>
              <a:t> – design your sprite (Israel)</a:t>
            </a:r>
          </a:p>
          <a:p>
            <a:pPr lvl="1">
              <a:spcBef>
                <a:spcPts val="600"/>
              </a:spcBef>
            </a:pPr>
            <a:r>
              <a:rPr lang="en-US" sz="1600" smtClean="0"/>
              <a:t>Design contest with more than 100,000 submitted designs</a:t>
            </a:r>
          </a:p>
          <a:p>
            <a:pPr lvl="1">
              <a:spcBef>
                <a:spcPts val="600"/>
              </a:spcBef>
            </a:pPr>
            <a:r>
              <a:rPr lang="en-US" sz="1600" smtClean="0"/>
              <a:t>400 designs were printed in a limited edition</a:t>
            </a:r>
          </a:p>
          <a:p>
            <a:pPr>
              <a:spcBef>
                <a:spcPts val="600"/>
              </a:spcBef>
            </a:pPr>
            <a:r>
              <a:rPr lang="en-US" sz="1600" b="1" smtClean="0">
                <a:solidFill>
                  <a:srgbClr val="92D050"/>
                </a:solidFill>
                <a:latin typeface="HP Simplified"/>
                <a:ea typeface="HP Simplified"/>
                <a:cs typeface="HP Simplified"/>
              </a:rPr>
              <a:t>2010</a:t>
            </a:r>
            <a:r>
              <a:rPr lang="en-US" sz="1600" smtClean="0">
                <a:latin typeface="HP Simplified"/>
                <a:ea typeface="HP Simplified"/>
                <a:cs typeface="HP Simplified"/>
              </a:rPr>
              <a:t> – My coca cola (Israel)</a:t>
            </a:r>
          </a:p>
          <a:p>
            <a:pPr lvl="1">
              <a:spcBef>
                <a:spcPts val="600"/>
              </a:spcBef>
            </a:pPr>
            <a:r>
              <a:rPr lang="en-US" sz="1600" smtClean="0"/>
              <a:t>Design your own coke online</a:t>
            </a:r>
          </a:p>
          <a:p>
            <a:pPr>
              <a:spcBef>
                <a:spcPts val="600"/>
              </a:spcBef>
            </a:pPr>
            <a:r>
              <a:rPr lang="en-US" sz="1600" b="1" smtClean="0">
                <a:solidFill>
                  <a:srgbClr val="92D050"/>
                </a:solidFill>
                <a:latin typeface="HP Simplified"/>
                <a:ea typeface="HP Simplified"/>
                <a:cs typeface="HP Simplified"/>
              </a:rPr>
              <a:t>2011</a:t>
            </a:r>
            <a:r>
              <a:rPr lang="en-US" sz="1600" smtClean="0">
                <a:latin typeface="HP Simplified"/>
                <a:ea typeface="HP Simplified"/>
                <a:cs typeface="HP Simplified"/>
              </a:rPr>
              <a:t> – share a coke with (Australia)</a:t>
            </a:r>
          </a:p>
          <a:p>
            <a:pPr lvl="1">
              <a:spcBef>
                <a:spcPts val="600"/>
              </a:spcBef>
            </a:pPr>
            <a:r>
              <a:rPr lang="en-US" sz="1600" smtClean="0"/>
              <a:t>Mass customized cans and bottles on supermarket shelves (50 most common names)</a:t>
            </a:r>
          </a:p>
          <a:p>
            <a:pPr lvl="1">
              <a:spcBef>
                <a:spcPts val="600"/>
              </a:spcBef>
            </a:pPr>
            <a:r>
              <a:rPr lang="en-US" sz="1600" b="1" smtClean="0">
                <a:solidFill>
                  <a:srgbClr val="92D050"/>
                </a:solidFill>
                <a:latin typeface="HP Simplified"/>
                <a:ea typeface="HP Simplified"/>
                <a:cs typeface="HP Simplified"/>
              </a:rPr>
              <a:t>2011 </a:t>
            </a:r>
            <a:r>
              <a:rPr lang="en-US" sz="1600" smtClean="0">
                <a:solidFill>
                  <a:schemeClr val="accent1"/>
                </a:solidFill>
                <a:latin typeface="HP Simplified"/>
                <a:ea typeface="HP Simplified"/>
                <a:cs typeface="HP Simplified"/>
              </a:rPr>
              <a:t>– design your sprite (Brazil)</a:t>
            </a:r>
          </a:p>
          <a:p>
            <a:pPr lvl="1">
              <a:spcBef>
                <a:spcPts val="600"/>
              </a:spcBef>
            </a:pPr>
            <a:r>
              <a:rPr lang="en-US" sz="1600" smtClean="0"/>
              <a:t>Repeat of the 2008 design contest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6876256" y="315746"/>
            <a:ext cx="1885955" cy="61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0900" y="1373188"/>
            <a:ext cx="2889250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3043238"/>
            <a:ext cx="21177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5"/>
          <p:cNvSpPr>
            <a:spLocks noGrp="1"/>
          </p:cNvSpPr>
          <p:nvPr>
            <p:ph type="title" idx="4294967295"/>
          </p:nvPr>
        </p:nvSpPr>
        <p:spPr>
          <a:xfrm>
            <a:off x="247650" y="268288"/>
            <a:ext cx="8375650" cy="504825"/>
          </a:xfrm>
        </p:spPr>
        <p:txBody>
          <a:bodyPr/>
          <a:lstStyle/>
          <a:p>
            <a:r>
              <a:rPr sz="2400">
                <a:latin typeface="HP Simplified"/>
                <a:cs typeface="HP Simplified"/>
              </a:rPr>
              <a:t>AND THIS IS HOW THEY Promoted IT…</a:t>
            </a: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27313" y="717550"/>
            <a:ext cx="4465637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8" descr="http://2.bp.blogspot.com/_ALMWO7nLg6s/S_z5EsLdbuI/AAAAAAAAAZc/r2TUCrGHQns/s1600/Your+Heineken+Bottles.jpg"/>
          <p:cNvPicPr>
            <a:picLocks noChangeAspect="1" noChangeArrowheads="1"/>
          </p:cNvPicPr>
          <p:nvPr/>
        </p:nvPicPr>
        <p:blipFill>
          <a:blip r:embed="rId3"/>
          <a:srcRect b="14413"/>
          <a:stretch>
            <a:fillRect/>
          </a:stretch>
        </p:blipFill>
        <p:spPr bwMode="auto">
          <a:xfrm>
            <a:off x="5148263" y="700088"/>
            <a:ext cx="31623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http://farm4.staticflickr.com/3414/3521163181_1f26eef34a_z.jpg"/>
          <p:cNvPicPr>
            <a:picLocks noChangeAspect="1" noChangeArrowheads="1"/>
          </p:cNvPicPr>
          <p:nvPr/>
        </p:nvPicPr>
        <p:blipFill>
          <a:blip r:embed="rId4"/>
          <a:srcRect l="-185" t="11528" r="28728" b="11528"/>
          <a:stretch>
            <a:fillRect/>
          </a:stretch>
        </p:blipFill>
        <p:spPr bwMode="auto">
          <a:xfrm>
            <a:off x="1042988" y="3351213"/>
            <a:ext cx="2233612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Subtitle 1"/>
          <p:cNvSpPr>
            <a:spLocks noGrp="1"/>
          </p:cNvSpPr>
          <p:nvPr>
            <p:ph type="subTitle" idx="1"/>
          </p:nvPr>
        </p:nvSpPr>
        <p:spPr>
          <a:xfrm>
            <a:off x="331788" y="750888"/>
            <a:ext cx="4116387" cy="307975"/>
          </a:xfrm>
        </p:spPr>
        <p:txBody>
          <a:bodyPr/>
          <a:lstStyle/>
          <a:p>
            <a:r>
              <a:rPr lang="en-US" sz="2000" smtClean="0">
                <a:latin typeface="HP Simplified"/>
                <a:ea typeface="HP Simplified"/>
                <a:cs typeface="HP Simplified"/>
              </a:rPr>
              <a:t>Interaction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788" y="234950"/>
            <a:ext cx="4116387" cy="492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Heineken</a:t>
            </a:r>
          </a:p>
        </p:txBody>
      </p:sp>
      <p:sp>
        <p:nvSpPr>
          <p:cNvPr id="8806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1788" y="1457325"/>
            <a:ext cx="4116387" cy="2789238"/>
          </a:xfrm>
        </p:spPr>
        <p:txBody>
          <a:bodyPr/>
          <a:lstStyle/>
          <a:p>
            <a:pPr marL="285750" indent="-285750"/>
            <a:r>
              <a:rPr lang="en-US" smtClean="0">
                <a:latin typeface="HP Simplified"/>
                <a:ea typeface="HP Simplified"/>
                <a:cs typeface="HP Simplified"/>
              </a:rPr>
              <a:t>Your Heineken — </a:t>
            </a:r>
            <a:r>
              <a:rPr lang="en-US" sz="1600" smtClean="0"/>
              <a:t>demographic program through personalization </a:t>
            </a:r>
          </a:p>
          <a:p>
            <a:pPr marL="285750" indent="-285750"/>
            <a:r>
              <a:rPr lang="en-US" sz="1600" b="1" smtClean="0">
                <a:solidFill>
                  <a:srgbClr val="92D050"/>
                </a:solidFill>
                <a:latin typeface="HP Simplified"/>
                <a:ea typeface="HP Simplified"/>
                <a:cs typeface="HP Simplified"/>
              </a:rPr>
              <a:t>2009</a:t>
            </a:r>
            <a:r>
              <a:rPr lang="en-US" sz="1600" smtClean="0">
                <a:solidFill>
                  <a:srgbClr val="4FAF00"/>
                </a:solidFill>
                <a:latin typeface="HP Simplified"/>
                <a:ea typeface="HP Simplified"/>
                <a:cs typeface="HP Simplified"/>
              </a:rPr>
              <a:t> </a:t>
            </a:r>
            <a:r>
              <a:rPr lang="en-US" sz="1600" smtClean="0"/>
              <a:t>began pilot in Netherlands</a:t>
            </a:r>
          </a:p>
          <a:p>
            <a:pPr marL="285750" indent="-285750"/>
            <a:r>
              <a:rPr lang="en-US" sz="1600" b="1" smtClean="0">
                <a:solidFill>
                  <a:srgbClr val="92D050"/>
                </a:solidFill>
                <a:latin typeface="HP Simplified"/>
                <a:ea typeface="HP Simplified"/>
                <a:cs typeface="HP Simplified"/>
              </a:rPr>
              <a:t>2010</a:t>
            </a:r>
            <a:r>
              <a:rPr lang="en-US" sz="1600" smtClean="0">
                <a:solidFill>
                  <a:srgbClr val="BED600"/>
                </a:solidFill>
                <a:latin typeface="HP Simplified"/>
                <a:ea typeface="HP Simplified"/>
                <a:cs typeface="HP Simplified"/>
              </a:rPr>
              <a:t> </a:t>
            </a:r>
            <a:r>
              <a:rPr lang="en-US" sz="1600" smtClean="0"/>
              <a:t>expansion to Ireland and Spain</a:t>
            </a:r>
          </a:p>
          <a:p>
            <a:pPr marL="285750" indent="-285750"/>
            <a:r>
              <a:rPr lang="en-US" sz="1600" b="1" smtClean="0">
                <a:solidFill>
                  <a:srgbClr val="92D050"/>
                </a:solidFill>
                <a:latin typeface="HP Simplified"/>
                <a:ea typeface="HP Simplified"/>
                <a:cs typeface="HP Simplified"/>
              </a:rPr>
              <a:t>2011</a:t>
            </a:r>
            <a:r>
              <a:rPr lang="en-US" sz="1600" smtClean="0">
                <a:solidFill>
                  <a:srgbClr val="BED600"/>
                </a:solidFill>
                <a:latin typeface="HP Simplified"/>
                <a:ea typeface="HP Simplified"/>
                <a:cs typeface="HP Simplified"/>
              </a:rPr>
              <a:t> </a:t>
            </a:r>
            <a:r>
              <a:rPr lang="en-US" sz="1600" smtClean="0"/>
              <a:t>expansion to Switzerland, Italy, Greece, Austria, Mexico &amp; Chile </a:t>
            </a:r>
          </a:p>
          <a:p>
            <a:pPr marL="285750" indent="-285750"/>
            <a:endParaRPr lang="en-US" smtClean="0"/>
          </a:p>
        </p:txBody>
      </p:sp>
      <p:pic>
        <p:nvPicPr>
          <p:cNvPr id="88070" name="Picture 4" descr="http://live.beheer.knhb.nl/I_API/downloadAttachment.aspx?intAttachmentSetId=161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0" y="195263"/>
            <a:ext cx="119221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8499001022008_SmallJPG.jpg"/>
          <p:cNvPicPr>
            <a:picLocks noChangeAspect="1"/>
          </p:cNvPicPr>
          <p:nvPr/>
        </p:nvPicPr>
        <p:blipFill>
          <a:blip r:embed="rId3">
            <a:lum contrast="20000"/>
          </a:blip>
          <a:srcRect t="12469" b="3469"/>
          <a:stretch>
            <a:fillRect/>
          </a:stretch>
        </p:blipFill>
        <p:spPr>
          <a:xfrm>
            <a:off x="2339975" y="1279525"/>
            <a:ext cx="3751263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270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547813" y="168275"/>
            <a:ext cx="597693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>The shelves are  our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>battle grounds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>for customers … 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</a:b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>labels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>and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>packaging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>our best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>salesmen….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/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</a:b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  <a:t/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" pitchFamily="34" charset="0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P Simplified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 5"/>
          <p:cNvGrpSpPr>
            <a:grpSpLocks/>
          </p:cNvGrpSpPr>
          <p:nvPr/>
        </p:nvGrpSpPr>
        <p:grpSpPr bwMode="auto">
          <a:xfrm>
            <a:off x="0" y="338138"/>
            <a:ext cx="5159375" cy="3254375"/>
            <a:chOff x="231775" y="1917700"/>
            <a:chExt cx="7715250" cy="4940300"/>
          </a:xfrm>
        </p:grpSpPr>
        <p:pic>
          <p:nvPicPr>
            <p:cNvPr id="9011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1775" y="1917700"/>
              <a:ext cx="7715250" cy="49403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90116" name="Oval 5"/>
            <p:cNvSpPr>
              <a:spLocks noChangeArrowheads="1"/>
            </p:cNvSpPr>
            <p:nvPr/>
          </p:nvSpPr>
          <p:spPr bwMode="auto">
            <a:xfrm rot="-669810">
              <a:off x="968375" y="3289300"/>
              <a:ext cx="573088" cy="177800"/>
            </a:xfrm>
            <a:prstGeom prst="ellipse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hr-HR" sz="2400">
                <a:ea typeface="Geneva"/>
                <a:cs typeface="Geneva"/>
              </a:endParaRPr>
            </a:p>
          </p:txBody>
        </p:sp>
        <p:cxnSp>
          <p:nvCxnSpPr>
            <p:cNvPr id="90117" name="Straight Arrow Connector 9"/>
            <p:cNvCxnSpPr>
              <a:cxnSpLocks noChangeShapeType="1"/>
            </p:cNvCxnSpPr>
            <p:nvPr/>
          </p:nvCxnSpPr>
          <p:spPr bwMode="auto">
            <a:xfrm rot="10800000" flipV="1">
              <a:off x="1582738" y="2689225"/>
              <a:ext cx="2716212" cy="627063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90118" name="TextBox 10"/>
            <p:cNvSpPr txBox="1">
              <a:spLocks noChangeArrowheads="1"/>
            </p:cNvSpPr>
            <p:nvPr/>
          </p:nvSpPr>
          <p:spPr bwMode="auto">
            <a:xfrm>
              <a:off x="4381500" y="2565400"/>
              <a:ext cx="1773238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15.95 Euro</a:t>
              </a:r>
            </a:p>
          </p:txBody>
        </p:sp>
      </p:grp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/>
          <a:srcRect l="12305" t="12421" r="13281" b="21062"/>
          <a:stretch>
            <a:fillRect/>
          </a:stretch>
        </p:blipFill>
        <p:spPr bwMode="auto">
          <a:xfrm>
            <a:off x="5324475" y="1641475"/>
            <a:ext cx="38735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hlinkClick r:id="rId3" action="ppaction://hlinkfile"/>
          </p:cNvPr>
          <p:cNvSpPr/>
          <p:nvPr/>
        </p:nvSpPr>
        <p:spPr>
          <a:xfrm>
            <a:off x="1283367" y="802348"/>
            <a:ext cx="5759116" cy="4357194"/>
          </a:xfrm>
          <a:custGeom>
            <a:avLst/>
            <a:gdLst>
              <a:gd name="connsiteX0" fmla="*/ 385010 w 4395536"/>
              <a:gd name="connsiteY0" fmla="*/ 3296653 h 3296653"/>
              <a:gd name="connsiteX1" fmla="*/ 328863 w 4395536"/>
              <a:gd name="connsiteY1" fmla="*/ 3104148 h 3296653"/>
              <a:gd name="connsiteX2" fmla="*/ 144379 w 4395536"/>
              <a:gd name="connsiteY2" fmla="*/ 3031958 h 3296653"/>
              <a:gd name="connsiteX3" fmla="*/ 120315 w 4395536"/>
              <a:gd name="connsiteY3" fmla="*/ 2959769 h 3296653"/>
              <a:gd name="connsiteX4" fmla="*/ 0 w 4395536"/>
              <a:gd name="connsiteY4" fmla="*/ 2863516 h 3296653"/>
              <a:gd name="connsiteX5" fmla="*/ 425115 w 4395536"/>
              <a:gd name="connsiteY5" fmla="*/ 1042737 h 3296653"/>
              <a:gd name="connsiteX6" fmla="*/ 681789 w 4395536"/>
              <a:gd name="connsiteY6" fmla="*/ 1291390 h 3296653"/>
              <a:gd name="connsiteX7" fmla="*/ 705852 w 4395536"/>
              <a:gd name="connsiteY7" fmla="*/ 1275348 h 3296653"/>
              <a:gd name="connsiteX8" fmla="*/ 705852 w 4395536"/>
              <a:gd name="connsiteY8" fmla="*/ 1195137 h 3296653"/>
              <a:gd name="connsiteX9" fmla="*/ 713873 w 4395536"/>
              <a:gd name="connsiteY9" fmla="*/ 152400 h 3296653"/>
              <a:gd name="connsiteX10" fmla="*/ 2759242 w 4395536"/>
              <a:gd name="connsiteY10" fmla="*/ 256674 h 3296653"/>
              <a:gd name="connsiteX11" fmla="*/ 2759242 w 4395536"/>
              <a:gd name="connsiteY11" fmla="*/ 200527 h 3296653"/>
              <a:gd name="connsiteX12" fmla="*/ 2783305 w 4395536"/>
              <a:gd name="connsiteY12" fmla="*/ 128337 h 3296653"/>
              <a:gd name="connsiteX13" fmla="*/ 2799347 w 4395536"/>
              <a:gd name="connsiteY13" fmla="*/ 72190 h 3296653"/>
              <a:gd name="connsiteX14" fmla="*/ 2863515 w 4395536"/>
              <a:gd name="connsiteY14" fmla="*/ 0 h 3296653"/>
              <a:gd name="connsiteX15" fmla="*/ 2951747 w 4395536"/>
              <a:gd name="connsiteY15" fmla="*/ 0 h 3296653"/>
              <a:gd name="connsiteX16" fmla="*/ 3072063 w 4395536"/>
              <a:gd name="connsiteY16" fmla="*/ 0 h 3296653"/>
              <a:gd name="connsiteX17" fmla="*/ 3184357 w 4395536"/>
              <a:gd name="connsiteY17" fmla="*/ 40106 h 3296653"/>
              <a:gd name="connsiteX18" fmla="*/ 3224463 w 4395536"/>
              <a:gd name="connsiteY18" fmla="*/ 120316 h 3296653"/>
              <a:gd name="connsiteX19" fmla="*/ 3256547 w 4395536"/>
              <a:gd name="connsiteY19" fmla="*/ 200527 h 3296653"/>
              <a:gd name="connsiteX20" fmla="*/ 3232484 w 4395536"/>
              <a:gd name="connsiteY20" fmla="*/ 248653 h 3296653"/>
              <a:gd name="connsiteX21" fmla="*/ 3232484 w 4395536"/>
              <a:gd name="connsiteY21" fmla="*/ 272716 h 3296653"/>
              <a:gd name="connsiteX22" fmla="*/ 3633536 w 4395536"/>
              <a:gd name="connsiteY22" fmla="*/ 296779 h 3296653"/>
              <a:gd name="connsiteX23" fmla="*/ 3553326 w 4395536"/>
              <a:gd name="connsiteY23" fmla="*/ 1315453 h 3296653"/>
              <a:gd name="connsiteX24" fmla="*/ 3585410 w 4395536"/>
              <a:gd name="connsiteY24" fmla="*/ 1355558 h 3296653"/>
              <a:gd name="connsiteX25" fmla="*/ 3890210 w 4395536"/>
              <a:gd name="connsiteY25" fmla="*/ 986590 h 3296653"/>
              <a:gd name="connsiteX26" fmla="*/ 4395536 w 4395536"/>
              <a:gd name="connsiteY26" fmla="*/ 2743200 h 3296653"/>
              <a:gd name="connsiteX27" fmla="*/ 4170947 w 4395536"/>
              <a:gd name="connsiteY27" fmla="*/ 2951748 h 3296653"/>
              <a:gd name="connsiteX28" fmla="*/ 4331368 w 4395536"/>
              <a:gd name="connsiteY28" fmla="*/ 2943727 h 3296653"/>
              <a:gd name="connsiteX29" fmla="*/ 4331368 w 4395536"/>
              <a:gd name="connsiteY29" fmla="*/ 3007895 h 3296653"/>
              <a:gd name="connsiteX30" fmla="*/ 3978442 w 4395536"/>
              <a:gd name="connsiteY30" fmla="*/ 3128211 h 3296653"/>
              <a:gd name="connsiteX31" fmla="*/ 3866147 w 4395536"/>
              <a:gd name="connsiteY31" fmla="*/ 3288632 h 3296653"/>
              <a:gd name="connsiteX32" fmla="*/ 385010 w 4395536"/>
              <a:gd name="connsiteY32" fmla="*/ 3296653 h 3296653"/>
              <a:gd name="connsiteX0" fmla="*/ 385010 w 4395536"/>
              <a:gd name="connsiteY0" fmla="*/ 3296653 h 3296653"/>
              <a:gd name="connsiteX1" fmla="*/ 328863 w 4395536"/>
              <a:gd name="connsiteY1" fmla="*/ 3104148 h 3296653"/>
              <a:gd name="connsiteX2" fmla="*/ 144379 w 4395536"/>
              <a:gd name="connsiteY2" fmla="*/ 3031958 h 3296653"/>
              <a:gd name="connsiteX3" fmla="*/ 120315 w 4395536"/>
              <a:gd name="connsiteY3" fmla="*/ 2959769 h 3296653"/>
              <a:gd name="connsiteX4" fmla="*/ 0 w 4395536"/>
              <a:gd name="connsiteY4" fmla="*/ 2863516 h 3296653"/>
              <a:gd name="connsiteX5" fmla="*/ 425115 w 4395536"/>
              <a:gd name="connsiteY5" fmla="*/ 1042737 h 3296653"/>
              <a:gd name="connsiteX6" fmla="*/ 681789 w 4395536"/>
              <a:gd name="connsiteY6" fmla="*/ 1291390 h 3296653"/>
              <a:gd name="connsiteX7" fmla="*/ 705852 w 4395536"/>
              <a:gd name="connsiteY7" fmla="*/ 1275348 h 3296653"/>
              <a:gd name="connsiteX8" fmla="*/ 705852 w 4395536"/>
              <a:gd name="connsiteY8" fmla="*/ 1195137 h 3296653"/>
              <a:gd name="connsiteX9" fmla="*/ 705852 w 4395536"/>
              <a:gd name="connsiteY9" fmla="*/ 184484 h 3296653"/>
              <a:gd name="connsiteX10" fmla="*/ 2759242 w 4395536"/>
              <a:gd name="connsiteY10" fmla="*/ 256674 h 3296653"/>
              <a:gd name="connsiteX11" fmla="*/ 2759242 w 4395536"/>
              <a:gd name="connsiteY11" fmla="*/ 200527 h 3296653"/>
              <a:gd name="connsiteX12" fmla="*/ 2783305 w 4395536"/>
              <a:gd name="connsiteY12" fmla="*/ 128337 h 3296653"/>
              <a:gd name="connsiteX13" fmla="*/ 2799347 w 4395536"/>
              <a:gd name="connsiteY13" fmla="*/ 72190 h 3296653"/>
              <a:gd name="connsiteX14" fmla="*/ 2863515 w 4395536"/>
              <a:gd name="connsiteY14" fmla="*/ 0 h 3296653"/>
              <a:gd name="connsiteX15" fmla="*/ 2951747 w 4395536"/>
              <a:gd name="connsiteY15" fmla="*/ 0 h 3296653"/>
              <a:gd name="connsiteX16" fmla="*/ 3072063 w 4395536"/>
              <a:gd name="connsiteY16" fmla="*/ 0 h 3296653"/>
              <a:gd name="connsiteX17" fmla="*/ 3184357 w 4395536"/>
              <a:gd name="connsiteY17" fmla="*/ 40106 h 3296653"/>
              <a:gd name="connsiteX18" fmla="*/ 3224463 w 4395536"/>
              <a:gd name="connsiteY18" fmla="*/ 120316 h 3296653"/>
              <a:gd name="connsiteX19" fmla="*/ 3256547 w 4395536"/>
              <a:gd name="connsiteY19" fmla="*/ 200527 h 3296653"/>
              <a:gd name="connsiteX20" fmla="*/ 3232484 w 4395536"/>
              <a:gd name="connsiteY20" fmla="*/ 248653 h 3296653"/>
              <a:gd name="connsiteX21" fmla="*/ 3232484 w 4395536"/>
              <a:gd name="connsiteY21" fmla="*/ 272716 h 3296653"/>
              <a:gd name="connsiteX22" fmla="*/ 3633536 w 4395536"/>
              <a:gd name="connsiteY22" fmla="*/ 296779 h 3296653"/>
              <a:gd name="connsiteX23" fmla="*/ 3553326 w 4395536"/>
              <a:gd name="connsiteY23" fmla="*/ 1315453 h 3296653"/>
              <a:gd name="connsiteX24" fmla="*/ 3585410 w 4395536"/>
              <a:gd name="connsiteY24" fmla="*/ 1355558 h 3296653"/>
              <a:gd name="connsiteX25" fmla="*/ 3890210 w 4395536"/>
              <a:gd name="connsiteY25" fmla="*/ 986590 h 3296653"/>
              <a:gd name="connsiteX26" fmla="*/ 4395536 w 4395536"/>
              <a:gd name="connsiteY26" fmla="*/ 2743200 h 3296653"/>
              <a:gd name="connsiteX27" fmla="*/ 4170947 w 4395536"/>
              <a:gd name="connsiteY27" fmla="*/ 2951748 h 3296653"/>
              <a:gd name="connsiteX28" fmla="*/ 4331368 w 4395536"/>
              <a:gd name="connsiteY28" fmla="*/ 2943727 h 3296653"/>
              <a:gd name="connsiteX29" fmla="*/ 4331368 w 4395536"/>
              <a:gd name="connsiteY29" fmla="*/ 3007895 h 3296653"/>
              <a:gd name="connsiteX30" fmla="*/ 3978442 w 4395536"/>
              <a:gd name="connsiteY30" fmla="*/ 3128211 h 3296653"/>
              <a:gd name="connsiteX31" fmla="*/ 3866147 w 4395536"/>
              <a:gd name="connsiteY31" fmla="*/ 3288632 h 3296653"/>
              <a:gd name="connsiteX32" fmla="*/ 385010 w 4395536"/>
              <a:gd name="connsiteY32" fmla="*/ 3296653 h 3296653"/>
              <a:gd name="connsiteX0" fmla="*/ 385010 w 4395536"/>
              <a:gd name="connsiteY0" fmla="*/ 3296653 h 3296653"/>
              <a:gd name="connsiteX1" fmla="*/ 328863 w 4395536"/>
              <a:gd name="connsiteY1" fmla="*/ 3104148 h 3296653"/>
              <a:gd name="connsiteX2" fmla="*/ 144379 w 4395536"/>
              <a:gd name="connsiteY2" fmla="*/ 3031958 h 3296653"/>
              <a:gd name="connsiteX3" fmla="*/ 120315 w 4395536"/>
              <a:gd name="connsiteY3" fmla="*/ 2959769 h 3296653"/>
              <a:gd name="connsiteX4" fmla="*/ 0 w 4395536"/>
              <a:gd name="connsiteY4" fmla="*/ 2863516 h 3296653"/>
              <a:gd name="connsiteX5" fmla="*/ 425115 w 4395536"/>
              <a:gd name="connsiteY5" fmla="*/ 1042737 h 3296653"/>
              <a:gd name="connsiteX6" fmla="*/ 681789 w 4395536"/>
              <a:gd name="connsiteY6" fmla="*/ 1291390 h 3296653"/>
              <a:gd name="connsiteX7" fmla="*/ 705852 w 4395536"/>
              <a:gd name="connsiteY7" fmla="*/ 1275348 h 3296653"/>
              <a:gd name="connsiteX8" fmla="*/ 705852 w 4395536"/>
              <a:gd name="connsiteY8" fmla="*/ 1195137 h 3296653"/>
              <a:gd name="connsiteX9" fmla="*/ 705852 w 4395536"/>
              <a:gd name="connsiteY9" fmla="*/ 184484 h 3296653"/>
              <a:gd name="connsiteX10" fmla="*/ 2759242 w 4395536"/>
              <a:gd name="connsiteY10" fmla="*/ 256674 h 3296653"/>
              <a:gd name="connsiteX11" fmla="*/ 2759242 w 4395536"/>
              <a:gd name="connsiteY11" fmla="*/ 224590 h 3296653"/>
              <a:gd name="connsiteX12" fmla="*/ 2783305 w 4395536"/>
              <a:gd name="connsiteY12" fmla="*/ 128337 h 3296653"/>
              <a:gd name="connsiteX13" fmla="*/ 2799347 w 4395536"/>
              <a:gd name="connsiteY13" fmla="*/ 72190 h 3296653"/>
              <a:gd name="connsiteX14" fmla="*/ 2863515 w 4395536"/>
              <a:gd name="connsiteY14" fmla="*/ 0 h 3296653"/>
              <a:gd name="connsiteX15" fmla="*/ 2951747 w 4395536"/>
              <a:gd name="connsiteY15" fmla="*/ 0 h 3296653"/>
              <a:gd name="connsiteX16" fmla="*/ 3072063 w 4395536"/>
              <a:gd name="connsiteY16" fmla="*/ 0 h 3296653"/>
              <a:gd name="connsiteX17" fmla="*/ 3184357 w 4395536"/>
              <a:gd name="connsiteY17" fmla="*/ 40106 h 3296653"/>
              <a:gd name="connsiteX18" fmla="*/ 3224463 w 4395536"/>
              <a:gd name="connsiteY18" fmla="*/ 120316 h 3296653"/>
              <a:gd name="connsiteX19" fmla="*/ 3256547 w 4395536"/>
              <a:gd name="connsiteY19" fmla="*/ 200527 h 3296653"/>
              <a:gd name="connsiteX20" fmla="*/ 3232484 w 4395536"/>
              <a:gd name="connsiteY20" fmla="*/ 248653 h 3296653"/>
              <a:gd name="connsiteX21" fmla="*/ 3232484 w 4395536"/>
              <a:gd name="connsiteY21" fmla="*/ 272716 h 3296653"/>
              <a:gd name="connsiteX22" fmla="*/ 3633536 w 4395536"/>
              <a:gd name="connsiteY22" fmla="*/ 296779 h 3296653"/>
              <a:gd name="connsiteX23" fmla="*/ 3553326 w 4395536"/>
              <a:gd name="connsiteY23" fmla="*/ 1315453 h 3296653"/>
              <a:gd name="connsiteX24" fmla="*/ 3585410 w 4395536"/>
              <a:gd name="connsiteY24" fmla="*/ 1355558 h 3296653"/>
              <a:gd name="connsiteX25" fmla="*/ 3890210 w 4395536"/>
              <a:gd name="connsiteY25" fmla="*/ 986590 h 3296653"/>
              <a:gd name="connsiteX26" fmla="*/ 4395536 w 4395536"/>
              <a:gd name="connsiteY26" fmla="*/ 2743200 h 3296653"/>
              <a:gd name="connsiteX27" fmla="*/ 4170947 w 4395536"/>
              <a:gd name="connsiteY27" fmla="*/ 2951748 h 3296653"/>
              <a:gd name="connsiteX28" fmla="*/ 4331368 w 4395536"/>
              <a:gd name="connsiteY28" fmla="*/ 2943727 h 3296653"/>
              <a:gd name="connsiteX29" fmla="*/ 4331368 w 4395536"/>
              <a:gd name="connsiteY29" fmla="*/ 3007895 h 3296653"/>
              <a:gd name="connsiteX30" fmla="*/ 3978442 w 4395536"/>
              <a:gd name="connsiteY30" fmla="*/ 3128211 h 3296653"/>
              <a:gd name="connsiteX31" fmla="*/ 3866147 w 4395536"/>
              <a:gd name="connsiteY31" fmla="*/ 3288632 h 3296653"/>
              <a:gd name="connsiteX32" fmla="*/ 385010 w 4395536"/>
              <a:gd name="connsiteY32" fmla="*/ 3296653 h 3296653"/>
              <a:gd name="connsiteX0" fmla="*/ 385010 w 4395536"/>
              <a:gd name="connsiteY0" fmla="*/ 3296653 h 3296653"/>
              <a:gd name="connsiteX1" fmla="*/ 328863 w 4395536"/>
              <a:gd name="connsiteY1" fmla="*/ 3104148 h 3296653"/>
              <a:gd name="connsiteX2" fmla="*/ 144379 w 4395536"/>
              <a:gd name="connsiteY2" fmla="*/ 3031958 h 3296653"/>
              <a:gd name="connsiteX3" fmla="*/ 120315 w 4395536"/>
              <a:gd name="connsiteY3" fmla="*/ 2959769 h 3296653"/>
              <a:gd name="connsiteX4" fmla="*/ 0 w 4395536"/>
              <a:gd name="connsiteY4" fmla="*/ 2863516 h 3296653"/>
              <a:gd name="connsiteX5" fmla="*/ 425115 w 4395536"/>
              <a:gd name="connsiteY5" fmla="*/ 1042737 h 3296653"/>
              <a:gd name="connsiteX6" fmla="*/ 681789 w 4395536"/>
              <a:gd name="connsiteY6" fmla="*/ 1291390 h 3296653"/>
              <a:gd name="connsiteX7" fmla="*/ 705852 w 4395536"/>
              <a:gd name="connsiteY7" fmla="*/ 1275348 h 3296653"/>
              <a:gd name="connsiteX8" fmla="*/ 705852 w 4395536"/>
              <a:gd name="connsiteY8" fmla="*/ 1195137 h 3296653"/>
              <a:gd name="connsiteX9" fmla="*/ 705852 w 4395536"/>
              <a:gd name="connsiteY9" fmla="*/ 184484 h 3296653"/>
              <a:gd name="connsiteX10" fmla="*/ 2759242 w 4395536"/>
              <a:gd name="connsiteY10" fmla="*/ 256674 h 3296653"/>
              <a:gd name="connsiteX11" fmla="*/ 2759242 w 4395536"/>
              <a:gd name="connsiteY11" fmla="*/ 224590 h 3296653"/>
              <a:gd name="connsiteX12" fmla="*/ 2783305 w 4395536"/>
              <a:gd name="connsiteY12" fmla="*/ 128337 h 3296653"/>
              <a:gd name="connsiteX13" fmla="*/ 2799347 w 4395536"/>
              <a:gd name="connsiteY13" fmla="*/ 72190 h 3296653"/>
              <a:gd name="connsiteX14" fmla="*/ 2863515 w 4395536"/>
              <a:gd name="connsiteY14" fmla="*/ 0 h 3296653"/>
              <a:gd name="connsiteX15" fmla="*/ 2951747 w 4395536"/>
              <a:gd name="connsiteY15" fmla="*/ 0 h 3296653"/>
              <a:gd name="connsiteX16" fmla="*/ 3072063 w 4395536"/>
              <a:gd name="connsiteY16" fmla="*/ 0 h 3296653"/>
              <a:gd name="connsiteX17" fmla="*/ 3184357 w 4395536"/>
              <a:gd name="connsiteY17" fmla="*/ 40106 h 3296653"/>
              <a:gd name="connsiteX18" fmla="*/ 3224463 w 4395536"/>
              <a:gd name="connsiteY18" fmla="*/ 120316 h 3296653"/>
              <a:gd name="connsiteX19" fmla="*/ 3256547 w 4395536"/>
              <a:gd name="connsiteY19" fmla="*/ 200527 h 3296653"/>
              <a:gd name="connsiteX20" fmla="*/ 3232484 w 4395536"/>
              <a:gd name="connsiteY20" fmla="*/ 248653 h 3296653"/>
              <a:gd name="connsiteX21" fmla="*/ 3232484 w 4395536"/>
              <a:gd name="connsiteY21" fmla="*/ 272716 h 3296653"/>
              <a:gd name="connsiteX22" fmla="*/ 3633536 w 4395536"/>
              <a:gd name="connsiteY22" fmla="*/ 328863 h 3296653"/>
              <a:gd name="connsiteX23" fmla="*/ 3553326 w 4395536"/>
              <a:gd name="connsiteY23" fmla="*/ 1315453 h 3296653"/>
              <a:gd name="connsiteX24" fmla="*/ 3585410 w 4395536"/>
              <a:gd name="connsiteY24" fmla="*/ 1355558 h 3296653"/>
              <a:gd name="connsiteX25" fmla="*/ 3890210 w 4395536"/>
              <a:gd name="connsiteY25" fmla="*/ 986590 h 3296653"/>
              <a:gd name="connsiteX26" fmla="*/ 4395536 w 4395536"/>
              <a:gd name="connsiteY26" fmla="*/ 2743200 h 3296653"/>
              <a:gd name="connsiteX27" fmla="*/ 4170947 w 4395536"/>
              <a:gd name="connsiteY27" fmla="*/ 2951748 h 3296653"/>
              <a:gd name="connsiteX28" fmla="*/ 4331368 w 4395536"/>
              <a:gd name="connsiteY28" fmla="*/ 2943727 h 3296653"/>
              <a:gd name="connsiteX29" fmla="*/ 4331368 w 4395536"/>
              <a:gd name="connsiteY29" fmla="*/ 3007895 h 3296653"/>
              <a:gd name="connsiteX30" fmla="*/ 3978442 w 4395536"/>
              <a:gd name="connsiteY30" fmla="*/ 3128211 h 3296653"/>
              <a:gd name="connsiteX31" fmla="*/ 3866147 w 4395536"/>
              <a:gd name="connsiteY31" fmla="*/ 3288632 h 3296653"/>
              <a:gd name="connsiteX32" fmla="*/ 385010 w 4395536"/>
              <a:gd name="connsiteY32" fmla="*/ 3296653 h 3296653"/>
              <a:gd name="connsiteX0" fmla="*/ 385010 w 4395536"/>
              <a:gd name="connsiteY0" fmla="*/ 3296653 h 3296653"/>
              <a:gd name="connsiteX1" fmla="*/ 328863 w 4395536"/>
              <a:gd name="connsiteY1" fmla="*/ 3104148 h 3296653"/>
              <a:gd name="connsiteX2" fmla="*/ 144379 w 4395536"/>
              <a:gd name="connsiteY2" fmla="*/ 3031958 h 3296653"/>
              <a:gd name="connsiteX3" fmla="*/ 120315 w 4395536"/>
              <a:gd name="connsiteY3" fmla="*/ 2959769 h 3296653"/>
              <a:gd name="connsiteX4" fmla="*/ 0 w 4395536"/>
              <a:gd name="connsiteY4" fmla="*/ 2863516 h 3296653"/>
              <a:gd name="connsiteX5" fmla="*/ 425115 w 4395536"/>
              <a:gd name="connsiteY5" fmla="*/ 1042737 h 3296653"/>
              <a:gd name="connsiteX6" fmla="*/ 681789 w 4395536"/>
              <a:gd name="connsiteY6" fmla="*/ 1291390 h 3296653"/>
              <a:gd name="connsiteX7" fmla="*/ 705852 w 4395536"/>
              <a:gd name="connsiteY7" fmla="*/ 1275348 h 3296653"/>
              <a:gd name="connsiteX8" fmla="*/ 705852 w 4395536"/>
              <a:gd name="connsiteY8" fmla="*/ 1195137 h 3296653"/>
              <a:gd name="connsiteX9" fmla="*/ 705852 w 4395536"/>
              <a:gd name="connsiteY9" fmla="*/ 184484 h 3296653"/>
              <a:gd name="connsiteX10" fmla="*/ 2759242 w 4395536"/>
              <a:gd name="connsiteY10" fmla="*/ 256674 h 3296653"/>
              <a:gd name="connsiteX11" fmla="*/ 2759242 w 4395536"/>
              <a:gd name="connsiteY11" fmla="*/ 224590 h 3296653"/>
              <a:gd name="connsiteX12" fmla="*/ 2783305 w 4395536"/>
              <a:gd name="connsiteY12" fmla="*/ 128337 h 3296653"/>
              <a:gd name="connsiteX13" fmla="*/ 2799347 w 4395536"/>
              <a:gd name="connsiteY13" fmla="*/ 72190 h 3296653"/>
              <a:gd name="connsiteX14" fmla="*/ 2863515 w 4395536"/>
              <a:gd name="connsiteY14" fmla="*/ 0 h 3296653"/>
              <a:gd name="connsiteX15" fmla="*/ 2951747 w 4395536"/>
              <a:gd name="connsiteY15" fmla="*/ 0 h 3296653"/>
              <a:gd name="connsiteX16" fmla="*/ 3072063 w 4395536"/>
              <a:gd name="connsiteY16" fmla="*/ 0 h 3296653"/>
              <a:gd name="connsiteX17" fmla="*/ 3184357 w 4395536"/>
              <a:gd name="connsiteY17" fmla="*/ 40106 h 3296653"/>
              <a:gd name="connsiteX18" fmla="*/ 3224463 w 4395536"/>
              <a:gd name="connsiteY18" fmla="*/ 120316 h 3296653"/>
              <a:gd name="connsiteX19" fmla="*/ 3256547 w 4395536"/>
              <a:gd name="connsiteY19" fmla="*/ 200527 h 3296653"/>
              <a:gd name="connsiteX20" fmla="*/ 3232484 w 4395536"/>
              <a:gd name="connsiteY20" fmla="*/ 248653 h 3296653"/>
              <a:gd name="connsiteX21" fmla="*/ 3224463 w 4395536"/>
              <a:gd name="connsiteY21" fmla="*/ 288758 h 3296653"/>
              <a:gd name="connsiteX22" fmla="*/ 3633536 w 4395536"/>
              <a:gd name="connsiteY22" fmla="*/ 328863 h 3296653"/>
              <a:gd name="connsiteX23" fmla="*/ 3553326 w 4395536"/>
              <a:gd name="connsiteY23" fmla="*/ 1315453 h 3296653"/>
              <a:gd name="connsiteX24" fmla="*/ 3585410 w 4395536"/>
              <a:gd name="connsiteY24" fmla="*/ 1355558 h 3296653"/>
              <a:gd name="connsiteX25" fmla="*/ 3890210 w 4395536"/>
              <a:gd name="connsiteY25" fmla="*/ 986590 h 3296653"/>
              <a:gd name="connsiteX26" fmla="*/ 4395536 w 4395536"/>
              <a:gd name="connsiteY26" fmla="*/ 2743200 h 3296653"/>
              <a:gd name="connsiteX27" fmla="*/ 4170947 w 4395536"/>
              <a:gd name="connsiteY27" fmla="*/ 2951748 h 3296653"/>
              <a:gd name="connsiteX28" fmla="*/ 4331368 w 4395536"/>
              <a:gd name="connsiteY28" fmla="*/ 2943727 h 3296653"/>
              <a:gd name="connsiteX29" fmla="*/ 4331368 w 4395536"/>
              <a:gd name="connsiteY29" fmla="*/ 3007895 h 3296653"/>
              <a:gd name="connsiteX30" fmla="*/ 3978442 w 4395536"/>
              <a:gd name="connsiteY30" fmla="*/ 3128211 h 3296653"/>
              <a:gd name="connsiteX31" fmla="*/ 3866147 w 4395536"/>
              <a:gd name="connsiteY31" fmla="*/ 3288632 h 3296653"/>
              <a:gd name="connsiteX32" fmla="*/ 385010 w 4395536"/>
              <a:gd name="connsiteY32" fmla="*/ 3296653 h 3296653"/>
              <a:gd name="connsiteX0" fmla="*/ 385010 w 4395536"/>
              <a:gd name="connsiteY0" fmla="*/ 3296653 h 3296653"/>
              <a:gd name="connsiteX1" fmla="*/ 344720 w 4395536"/>
              <a:gd name="connsiteY1" fmla="*/ 3104148 h 3296653"/>
              <a:gd name="connsiteX2" fmla="*/ 144379 w 4395536"/>
              <a:gd name="connsiteY2" fmla="*/ 3031958 h 3296653"/>
              <a:gd name="connsiteX3" fmla="*/ 120315 w 4395536"/>
              <a:gd name="connsiteY3" fmla="*/ 2959769 h 3296653"/>
              <a:gd name="connsiteX4" fmla="*/ 0 w 4395536"/>
              <a:gd name="connsiteY4" fmla="*/ 2863516 h 3296653"/>
              <a:gd name="connsiteX5" fmla="*/ 425115 w 4395536"/>
              <a:gd name="connsiteY5" fmla="*/ 1042737 h 3296653"/>
              <a:gd name="connsiteX6" fmla="*/ 681789 w 4395536"/>
              <a:gd name="connsiteY6" fmla="*/ 1291390 h 3296653"/>
              <a:gd name="connsiteX7" fmla="*/ 705852 w 4395536"/>
              <a:gd name="connsiteY7" fmla="*/ 1275348 h 3296653"/>
              <a:gd name="connsiteX8" fmla="*/ 705852 w 4395536"/>
              <a:gd name="connsiteY8" fmla="*/ 1195137 h 3296653"/>
              <a:gd name="connsiteX9" fmla="*/ 705852 w 4395536"/>
              <a:gd name="connsiteY9" fmla="*/ 184484 h 3296653"/>
              <a:gd name="connsiteX10" fmla="*/ 2759242 w 4395536"/>
              <a:gd name="connsiteY10" fmla="*/ 256674 h 3296653"/>
              <a:gd name="connsiteX11" fmla="*/ 2759242 w 4395536"/>
              <a:gd name="connsiteY11" fmla="*/ 224590 h 3296653"/>
              <a:gd name="connsiteX12" fmla="*/ 2783305 w 4395536"/>
              <a:gd name="connsiteY12" fmla="*/ 128337 h 3296653"/>
              <a:gd name="connsiteX13" fmla="*/ 2799347 w 4395536"/>
              <a:gd name="connsiteY13" fmla="*/ 72190 h 3296653"/>
              <a:gd name="connsiteX14" fmla="*/ 2863515 w 4395536"/>
              <a:gd name="connsiteY14" fmla="*/ 0 h 3296653"/>
              <a:gd name="connsiteX15" fmla="*/ 2951747 w 4395536"/>
              <a:gd name="connsiteY15" fmla="*/ 0 h 3296653"/>
              <a:gd name="connsiteX16" fmla="*/ 3072063 w 4395536"/>
              <a:gd name="connsiteY16" fmla="*/ 0 h 3296653"/>
              <a:gd name="connsiteX17" fmla="*/ 3184357 w 4395536"/>
              <a:gd name="connsiteY17" fmla="*/ 40106 h 3296653"/>
              <a:gd name="connsiteX18" fmla="*/ 3224463 w 4395536"/>
              <a:gd name="connsiteY18" fmla="*/ 120316 h 3296653"/>
              <a:gd name="connsiteX19" fmla="*/ 3256547 w 4395536"/>
              <a:gd name="connsiteY19" fmla="*/ 200527 h 3296653"/>
              <a:gd name="connsiteX20" fmla="*/ 3232484 w 4395536"/>
              <a:gd name="connsiteY20" fmla="*/ 248653 h 3296653"/>
              <a:gd name="connsiteX21" fmla="*/ 3224463 w 4395536"/>
              <a:gd name="connsiteY21" fmla="*/ 288758 h 3296653"/>
              <a:gd name="connsiteX22" fmla="*/ 3633536 w 4395536"/>
              <a:gd name="connsiteY22" fmla="*/ 328863 h 3296653"/>
              <a:gd name="connsiteX23" fmla="*/ 3553326 w 4395536"/>
              <a:gd name="connsiteY23" fmla="*/ 1315453 h 3296653"/>
              <a:gd name="connsiteX24" fmla="*/ 3585410 w 4395536"/>
              <a:gd name="connsiteY24" fmla="*/ 1355558 h 3296653"/>
              <a:gd name="connsiteX25" fmla="*/ 3890210 w 4395536"/>
              <a:gd name="connsiteY25" fmla="*/ 986590 h 3296653"/>
              <a:gd name="connsiteX26" fmla="*/ 4395536 w 4395536"/>
              <a:gd name="connsiteY26" fmla="*/ 2743200 h 3296653"/>
              <a:gd name="connsiteX27" fmla="*/ 4170947 w 4395536"/>
              <a:gd name="connsiteY27" fmla="*/ 2951748 h 3296653"/>
              <a:gd name="connsiteX28" fmla="*/ 4331368 w 4395536"/>
              <a:gd name="connsiteY28" fmla="*/ 2943727 h 3296653"/>
              <a:gd name="connsiteX29" fmla="*/ 4331368 w 4395536"/>
              <a:gd name="connsiteY29" fmla="*/ 3007895 h 3296653"/>
              <a:gd name="connsiteX30" fmla="*/ 3978442 w 4395536"/>
              <a:gd name="connsiteY30" fmla="*/ 3128211 h 3296653"/>
              <a:gd name="connsiteX31" fmla="*/ 3866147 w 4395536"/>
              <a:gd name="connsiteY31" fmla="*/ 3288632 h 3296653"/>
              <a:gd name="connsiteX32" fmla="*/ 385010 w 4395536"/>
              <a:gd name="connsiteY32" fmla="*/ 3296653 h 3296653"/>
              <a:gd name="connsiteX0" fmla="*/ 406153 w 4395536"/>
              <a:gd name="connsiteY0" fmla="*/ 3280796 h 3288632"/>
              <a:gd name="connsiteX1" fmla="*/ 344720 w 4395536"/>
              <a:gd name="connsiteY1" fmla="*/ 3104148 h 3288632"/>
              <a:gd name="connsiteX2" fmla="*/ 144379 w 4395536"/>
              <a:gd name="connsiteY2" fmla="*/ 3031958 h 3288632"/>
              <a:gd name="connsiteX3" fmla="*/ 120315 w 4395536"/>
              <a:gd name="connsiteY3" fmla="*/ 2959769 h 3288632"/>
              <a:gd name="connsiteX4" fmla="*/ 0 w 4395536"/>
              <a:gd name="connsiteY4" fmla="*/ 2863516 h 3288632"/>
              <a:gd name="connsiteX5" fmla="*/ 425115 w 4395536"/>
              <a:gd name="connsiteY5" fmla="*/ 1042737 h 3288632"/>
              <a:gd name="connsiteX6" fmla="*/ 681789 w 4395536"/>
              <a:gd name="connsiteY6" fmla="*/ 1291390 h 3288632"/>
              <a:gd name="connsiteX7" fmla="*/ 705852 w 4395536"/>
              <a:gd name="connsiteY7" fmla="*/ 1275348 h 3288632"/>
              <a:gd name="connsiteX8" fmla="*/ 705852 w 4395536"/>
              <a:gd name="connsiteY8" fmla="*/ 1195137 h 3288632"/>
              <a:gd name="connsiteX9" fmla="*/ 705852 w 4395536"/>
              <a:gd name="connsiteY9" fmla="*/ 184484 h 3288632"/>
              <a:gd name="connsiteX10" fmla="*/ 2759242 w 4395536"/>
              <a:gd name="connsiteY10" fmla="*/ 256674 h 3288632"/>
              <a:gd name="connsiteX11" fmla="*/ 2759242 w 4395536"/>
              <a:gd name="connsiteY11" fmla="*/ 224590 h 3288632"/>
              <a:gd name="connsiteX12" fmla="*/ 2783305 w 4395536"/>
              <a:gd name="connsiteY12" fmla="*/ 128337 h 3288632"/>
              <a:gd name="connsiteX13" fmla="*/ 2799347 w 4395536"/>
              <a:gd name="connsiteY13" fmla="*/ 72190 h 3288632"/>
              <a:gd name="connsiteX14" fmla="*/ 2863515 w 4395536"/>
              <a:gd name="connsiteY14" fmla="*/ 0 h 3288632"/>
              <a:gd name="connsiteX15" fmla="*/ 2951747 w 4395536"/>
              <a:gd name="connsiteY15" fmla="*/ 0 h 3288632"/>
              <a:gd name="connsiteX16" fmla="*/ 3072063 w 4395536"/>
              <a:gd name="connsiteY16" fmla="*/ 0 h 3288632"/>
              <a:gd name="connsiteX17" fmla="*/ 3184357 w 4395536"/>
              <a:gd name="connsiteY17" fmla="*/ 40106 h 3288632"/>
              <a:gd name="connsiteX18" fmla="*/ 3224463 w 4395536"/>
              <a:gd name="connsiteY18" fmla="*/ 120316 h 3288632"/>
              <a:gd name="connsiteX19" fmla="*/ 3256547 w 4395536"/>
              <a:gd name="connsiteY19" fmla="*/ 200527 h 3288632"/>
              <a:gd name="connsiteX20" fmla="*/ 3232484 w 4395536"/>
              <a:gd name="connsiteY20" fmla="*/ 248653 h 3288632"/>
              <a:gd name="connsiteX21" fmla="*/ 3224463 w 4395536"/>
              <a:gd name="connsiteY21" fmla="*/ 288758 h 3288632"/>
              <a:gd name="connsiteX22" fmla="*/ 3633536 w 4395536"/>
              <a:gd name="connsiteY22" fmla="*/ 328863 h 3288632"/>
              <a:gd name="connsiteX23" fmla="*/ 3553326 w 4395536"/>
              <a:gd name="connsiteY23" fmla="*/ 1315453 h 3288632"/>
              <a:gd name="connsiteX24" fmla="*/ 3585410 w 4395536"/>
              <a:gd name="connsiteY24" fmla="*/ 1355558 h 3288632"/>
              <a:gd name="connsiteX25" fmla="*/ 3890210 w 4395536"/>
              <a:gd name="connsiteY25" fmla="*/ 986590 h 3288632"/>
              <a:gd name="connsiteX26" fmla="*/ 4395536 w 4395536"/>
              <a:gd name="connsiteY26" fmla="*/ 2743200 h 3288632"/>
              <a:gd name="connsiteX27" fmla="*/ 4170947 w 4395536"/>
              <a:gd name="connsiteY27" fmla="*/ 2951748 h 3288632"/>
              <a:gd name="connsiteX28" fmla="*/ 4331368 w 4395536"/>
              <a:gd name="connsiteY28" fmla="*/ 2943727 h 3288632"/>
              <a:gd name="connsiteX29" fmla="*/ 4331368 w 4395536"/>
              <a:gd name="connsiteY29" fmla="*/ 3007895 h 3288632"/>
              <a:gd name="connsiteX30" fmla="*/ 3978442 w 4395536"/>
              <a:gd name="connsiteY30" fmla="*/ 3128211 h 3288632"/>
              <a:gd name="connsiteX31" fmla="*/ 3866147 w 4395536"/>
              <a:gd name="connsiteY31" fmla="*/ 3288632 h 3288632"/>
              <a:gd name="connsiteX32" fmla="*/ 406153 w 4395536"/>
              <a:gd name="connsiteY32" fmla="*/ 3280796 h 3288632"/>
              <a:gd name="connsiteX0" fmla="*/ 406153 w 4395536"/>
              <a:gd name="connsiteY0" fmla="*/ 3280796 h 3288632"/>
              <a:gd name="connsiteX1" fmla="*/ 344720 w 4395536"/>
              <a:gd name="connsiteY1" fmla="*/ 3104148 h 3288632"/>
              <a:gd name="connsiteX2" fmla="*/ 144379 w 4395536"/>
              <a:gd name="connsiteY2" fmla="*/ 3031958 h 3288632"/>
              <a:gd name="connsiteX3" fmla="*/ 120315 w 4395536"/>
              <a:gd name="connsiteY3" fmla="*/ 2959769 h 3288632"/>
              <a:gd name="connsiteX4" fmla="*/ 0 w 4395536"/>
              <a:gd name="connsiteY4" fmla="*/ 2863516 h 3288632"/>
              <a:gd name="connsiteX5" fmla="*/ 425115 w 4395536"/>
              <a:gd name="connsiteY5" fmla="*/ 1042737 h 3288632"/>
              <a:gd name="connsiteX6" fmla="*/ 681789 w 4395536"/>
              <a:gd name="connsiteY6" fmla="*/ 1291390 h 3288632"/>
              <a:gd name="connsiteX7" fmla="*/ 705852 w 4395536"/>
              <a:gd name="connsiteY7" fmla="*/ 1275348 h 3288632"/>
              <a:gd name="connsiteX8" fmla="*/ 705852 w 4395536"/>
              <a:gd name="connsiteY8" fmla="*/ 1195137 h 3288632"/>
              <a:gd name="connsiteX9" fmla="*/ 732280 w 4395536"/>
              <a:gd name="connsiteY9" fmla="*/ 189770 h 3288632"/>
              <a:gd name="connsiteX10" fmla="*/ 2759242 w 4395536"/>
              <a:gd name="connsiteY10" fmla="*/ 256674 h 3288632"/>
              <a:gd name="connsiteX11" fmla="*/ 2759242 w 4395536"/>
              <a:gd name="connsiteY11" fmla="*/ 224590 h 3288632"/>
              <a:gd name="connsiteX12" fmla="*/ 2783305 w 4395536"/>
              <a:gd name="connsiteY12" fmla="*/ 128337 h 3288632"/>
              <a:gd name="connsiteX13" fmla="*/ 2799347 w 4395536"/>
              <a:gd name="connsiteY13" fmla="*/ 72190 h 3288632"/>
              <a:gd name="connsiteX14" fmla="*/ 2863515 w 4395536"/>
              <a:gd name="connsiteY14" fmla="*/ 0 h 3288632"/>
              <a:gd name="connsiteX15" fmla="*/ 2951747 w 4395536"/>
              <a:gd name="connsiteY15" fmla="*/ 0 h 3288632"/>
              <a:gd name="connsiteX16" fmla="*/ 3072063 w 4395536"/>
              <a:gd name="connsiteY16" fmla="*/ 0 h 3288632"/>
              <a:gd name="connsiteX17" fmla="*/ 3184357 w 4395536"/>
              <a:gd name="connsiteY17" fmla="*/ 40106 h 3288632"/>
              <a:gd name="connsiteX18" fmla="*/ 3224463 w 4395536"/>
              <a:gd name="connsiteY18" fmla="*/ 120316 h 3288632"/>
              <a:gd name="connsiteX19" fmla="*/ 3256547 w 4395536"/>
              <a:gd name="connsiteY19" fmla="*/ 200527 h 3288632"/>
              <a:gd name="connsiteX20" fmla="*/ 3232484 w 4395536"/>
              <a:gd name="connsiteY20" fmla="*/ 248653 h 3288632"/>
              <a:gd name="connsiteX21" fmla="*/ 3224463 w 4395536"/>
              <a:gd name="connsiteY21" fmla="*/ 288758 h 3288632"/>
              <a:gd name="connsiteX22" fmla="*/ 3633536 w 4395536"/>
              <a:gd name="connsiteY22" fmla="*/ 328863 h 3288632"/>
              <a:gd name="connsiteX23" fmla="*/ 3553326 w 4395536"/>
              <a:gd name="connsiteY23" fmla="*/ 1315453 h 3288632"/>
              <a:gd name="connsiteX24" fmla="*/ 3585410 w 4395536"/>
              <a:gd name="connsiteY24" fmla="*/ 1355558 h 3288632"/>
              <a:gd name="connsiteX25" fmla="*/ 3890210 w 4395536"/>
              <a:gd name="connsiteY25" fmla="*/ 986590 h 3288632"/>
              <a:gd name="connsiteX26" fmla="*/ 4395536 w 4395536"/>
              <a:gd name="connsiteY26" fmla="*/ 2743200 h 3288632"/>
              <a:gd name="connsiteX27" fmla="*/ 4170947 w 4395536"/>
              <a:gd name="connsiteY27" fmla="*/ 2951748 h 3288632"/>
              <a:gd name="connsiteX28" fmla="*/ 4331368 w 4395536"/>
              <a:gd name="connsiteY28" fmla="*/ 2943727 h 3288632"/>
              <a:gd name="connsiteX29" fmla="*/ 4331368 w 4395536"/>
              <a:gd name="connsiteY29" fmla="*/ 3007895 h 3288632"/>
              <a:gd name="connsiteX30" fmla="*/ 3978442 w 4395536"/>
              <a:gd name="connsiteY30" fmla="*/ 3128211 h 3288632"/>
              <a:gd name="connsiteX31" fmla="*/ 3866147 w 4395536"/>
              <a:gd name="connsiteY31" fmla="*/ 3288632 h 3288632"/>
              <a:gd name="connsiteX32" fmla="*/ 406153 w 4395536"/>
              <a:gd name="connsiteY32" fmla="*/ 3280796 h 3288632"/>
              <a:gd name="connsiteX0" fmla="*/ 406153 w 4395536"/>
              <a:gd name="connsiteY0" fmla="*/ 3280796 h 3288632"/>
              <a:gd name="connsiteX1" fmla="*/ 344720 w 4395536"/>
              <a:gd name="connsiteY1" fmla="*/ 3104148 h 3288632"/>
              <a:gd name="connsiteX2" fmla="*/ 144379 w 4395536"/>
              <a:gd name="connsiteY2" fmla="*/ 3031958 h 3288632"/>
              <a:gd name="connsiteX3" fmla="*/ 120315 w 4395536"/>
              <a:gd name="connsiteY3" fmla="*/ 2959769 h 3288632"/>
              <a:gd name="connsiteX4" fmla="*/ 0 w 4395536"/>
              <a:gd name="connsiteY4" fmla="*/ 2863516 h 3288632"/>
              <a:gd name="connsiteX5" fmla="*/ 425115 w 4395536"/>
              <a:gd name="connsiteY5" fmla="*/ 1042737 h 3288632"/>
              <a:gd name="connsiteX6" fmla="*/ 681789 w 4395536"/>
              <a:gd name="connsiteY6" fmla="*/ 1291390 h 3288632"/>
              <a:gd name="connsiteX7" fmla="*/ 705852 w 4395536"/>
              <a:gd name="connsiteY7" fmla="*/ 1275348 h 3288632"/>
              <a:gd name="connsiteX8" fmla="*/ 705852 w 4395536"/>
              <a:gd name="connsiteY8" fmla="*/ 1195137 h 3288632"/>
              <a:gd name="connsiteX9" fmla="*/ 732280 w 4395536"/>
              <a:gd name="connsiteY9" fmla="*/ 189770 h 3288632"/>
              <a:gd name="connsiteX10" fmla="*/ 2759242 w 4395536"/>
              <a:gd name="connsiteY10" fmla="*/ 256674 h 3288632"/>
              <a:gd name="connsiteX11" fmla="*/ 2759242 w 4395536"/>
              <a:gd name="connsiteY11" fmla="*/ 224590 h 3288632"/>
              <a:gd name="connsiteX12" fmla="*/ 2783305 w 4395536"/>
              <a:gd name="connsiteY12" fmla="*/ 128337 h 3288632"/>
              <a:gd name="connsiteX13" fmla="*/ 2799347 w 4395536"/>
              <a:gd name="connsiteY13" fmla="*/ 72190 h 3288632"/>
              <a:gd name="connsiteX14" fmla="*/ 2863515 w 4395536"/>
              <a:gd name="connsiteY14" fmla="*/ 0 h 3288632"/>
              <a:gd name="connsiteX15" fmla="*/ 2951747 w 4395536"/>
              <a:gd name="connsiteY15" fmla="*/ 0 h 3288632"/>
              <a:gd name="connsiteX16" fmla="*/ 3072063 w 4395536"/>
              <a:gd name="connsiteY16" fmla="*/ 0 h 3288632"/>
              <a:gd name="connsiteX17" fmla="*/ 3184357 w 4395536"/>
              <a:gd name="connsiteY17" fmla="*/ 40106 h 3288632"/>
              <a:gd name="connsiteX18" fmla="*/ 3224463 w 4395536"/>
              <a:gd name="connsiteY18" fmla="*/ 120316 h 3288632"/>
              <a:gd name="connsiteX19" fmla="*/ 3256547 w 4395536"/>
              <a:gd name="connsiteY19" fmla="*/ 200527 h 3288632"/>
              <a:gd name="connsiteX20" fmla="*/ 3232484 w 4395536"/>
              <a:gd name="connsiteY20" fmla="*/ 248653 h 3288632"/>
              <a:gd name="connsiteX21" fmla="*/ 3224463 w 4395536"/>
              <a:gd name="connsiteY21" fmla="*/ 288758 h 3288632"/>
              <a:gd name="connsiteX22" fmla="*/ 3607109 w 4395536"/>
              <a:gd name="connsiteY22" fmla="*/ 328863 h 3288632"/>
              <a:gd name="connsiteX23" fmla="*/ 3553326 w 4395536"/>
              <a:gd name="connsiteY23" fmla="*/ 1315453 h 3288632"/>
              <a:gd name="connsiteX24" fmla="*/ 3585410 w 4395536"/>
              <a:gd name="connsiteY24" fmla="*/ 1355558 h 3288632"/>
              <a:gd name="connsiteX25" fmla="*/ 3890210 w 4395536"/>
              <a:gd name="connsiteY25" fmla="*/ 986590 h 3288632"/>
              <a:gd name="connsiteX26" fmla="*/ 4395536 w 4395536"/>
              <a:gd name="connsiteY26" fmla="*/ 2743200 h 3288632"/>
              <a:gd name="connsiteX27" fmla="*/ 4170947 w 4395536"/>
              <a:gd name="connsiteY27" fmla="*/ 2951748 h 3288632"/>
              <a:gd name="connsiteX28" fmla="*/ 4331368 w 4395536"/>
              <a:gd name="connsiteY28" fmla="*/ 2943727 h 3288632"/>
              <a:gd name="connsiteX29" fmla="*/ 4331368 w 4395536"/>
              <a:gd name="connsiteY29" fmla="*/ 3007895 h 3288632"/>
              <a:gd name="connsiteX30" fmla="*/ 3978442 w 4395536"/>
              <a:gd name="connsiteY30" fmla="*/ 3128211 h 3288632"/>
              <a:gd name="connsiteX31" fmla="*/ 3866147 w 4395536"/>
              <a:gd name="connsiteY31" fmla="*/ 3288632 h 3288632"/>
              <a:gd name="connsiteX32" fmla="*/ 406153 w 4395536"/>
              <a:gd name="connsiteY32" fmla="*/ 3280796 h 3288632"/>
              <a:gd name="connsiteX0" fmla="*/ 406153 w 4395536"/>
              <a:gd name="connsiteY0" fmla="*/ 3280796 h 3288632"/>
              <a:gd name="connsiteX1" fmla="*/ 344720 w 4395536"/>
              <a:gd name="connsiteY1" fmla="*/ 3104148 h 3288632"/>
              <a:gd name="connsiteX2" fmla="*/ 144379 w 4395536"/>
              <a:gd name="connsiteY2" fmla="*/ 3031958 h 3288632"/>
              <a:gd name="connsiteX3" fmla="*/ 120315 w 4395536"/>
              <a:gd name="connsiteY3" fmla="*/ 2959769 h 3288632"/>
              <a:gd name="connsiteX4" fmla="*/ 0 w 4395536"/>
              <a:gd name="connsiteY4" fmla="*/ 2863516 h 3288632"/>
              <a:gd name="connsiteX5" fmla="*/ 425115 w 4395536"/>
              <a:gd name="connsiteY5" fmla="*/ 1042737 h 3288632"/>
              <a:gd name="connsiteX6" fmla="*/ 681789 w 4395536"/>
              <a:gd name="connsiteY6" fmla="*/ 1291390 h 3288632"/>
              <a:gd name="connsiteX7" fmla="*/ 705852 w 4395536"/>
              <a:gd name="connsiteY7" fmla="*/ 1275348 h 3288632"/>
              <a:gd name="connsiteX8" fmla="*/ 705852 w 4395536"/>
              <a:gd name="connsiteY8" fmla="*/ 1195137 h 3288632"/>
              <a:gd name="connsiteX9" fmla="*/ 732280 w 4395536"/>
              <a:gd name="connsiteY9" fmla="*/ 189770 h 3288632"/>
              <a:gd name="connsiteX10" fmla="*/ 2759242 w 4395536"/>
              <a:gd name="connsiteY10" fmla="*/ 256674 h 3288632"/>
              <a:gd name="connsiteX11" fmla="*/ 2759242 w 4395536"/>
              <a:gd name="connsiteY11" fmla="*/ 224590 h 3288632"/>
              <a:gd name="connsiteX12" fmla="*/ 2783305 w 4395536"/>
              <a:gd name="connsiteY12" fmla="*/ 128337 h 3288632"/>
              <a:gd name="connsiteX13" fmla="*/ 2799347 w 4395536"/>
              <a:gd name="connsiteY13" fmla="*/ 72190 h 3288632"/>
              <a:gd name="connsiteX14" fmla="*/ 2863515 w 4395536"/>
              <a:gd name="connsiteY14" fmla="*/ 0 h 3288632"/>
              <a:gd name="connsiteX15" fmla="*/ 2951747 w 4395536"/>
              <a:gd name="connsiteY15" fmla="*/ 0 h 3288632"/>
              <a:gd name="connsiteX16" fmla="*/ 3072063 w 4395536"/>
              <a:gd name="connsiteY16" fmla="*/ 0 h 3288632"/>
              <a:gd name="connsiteX17" fmla="*/ 3184357 w 4395536"/>
              <a:gd name="connsiteY17" fmla="*/ 40106 h 3288632"/>
              <a:gd name="connsiteX18" fmla="*/ 3224463 w 4395536"/>
              <a:gd name="connsiteY18" fmla="*/ 120316 h 3288632"/>
              <a:gd name="connsiteX19" fmla="*/ 3256547 w 4395536"/>
              <a:gd name="connsiteY19" fmla="*/ 200527 h 3288632"/>
              <a:gd name="connsiteX20" fmla="*/ 3232484 w 4395536"/>
              <a:gd name="connsiteY20" fmla="*/ 248653 h 3288632"/>
              <a:gd name="connsiteX21" fmla="*/ 3224463 w 4395536"/>
              <a:gd name="connsiteY21" fmla="*/ 288758 h 3288632"/>
              <a:gd name="connsiteX22" fmla="*/ 3607109 w 4395536"/>
              <a:gd name="connsiteY22" fmla="*/ 328863 h 3288632"/>
              <a:gd name="connsiteX23" fmla="*/ 3537470 w 4395536"/>
              <a:gd name="connsiteY23" fmla="*/ 1310167 h 3288632"/>
              <a:gd name="connsiteX24" fmla="*/ 3585410 w 4395536"/>
              <a:gd name="connsiteY24" fmla="*/ 1355558 h 3288632"/>
              <a:gd name="connsiteX25" fmla="*/ 3890210 w 4395536"/>
              <a:gd name="connsiteY25" fmla="*/ 986590 h 3288632"/>
              <a:gd name="connsiteX26" fmla="*/ 4395536 w 4395536"/>
              <a:gd name="connsiteY26" fmla="*/ 2743200 h 3288632"/>
              <a:gd name="connsiteX27" fmla="*/ 4170947 w 4395536"/>
              <a:gd name="connsiteY27" fmla="*/ 2951748 h 3288632"/>
              <a:gd name="connsiteX28" fmla="*/ 4331368 w 4395536"/>
              <a:gd name="connsiteY28" fmla="*/ 2943727 h 3288632"/>
              <a:gd name="connsiteX29" fmla="*/ 4331368 w 4395536"/>
              <a:gd name="connsiteY29" fmla="*/ 3007895 h 3288632"/>
              <a:gd name="connsiteX30" fmla="*/ 3978442 w 4395536"/>
              <a:gd name="connsiteY30" fmla="*/ 3128211 h 3288632"/>
              <a:gd name="connsiteX31" fmla="*/ 3866147 w 4395536"/>
              <a:gd name="connsiteY31" fmla="*/ 3288632 h 3288632"/>
              <a:gd name="connsiteX32" fmla="*/ 406153 w 4395536"/>
              <a:gd name="connsiteY32" fmla="*/ 3280796 h 3288632"/>
              <a:gd name="connsiteX0" fmla="*/ 406153 w 4395536"/>
              <a:gd name="connsiteY0" fmla="*/ 3307224 h 3315060"/>
              <a:gd name="connsiteX1" fmla="*/ 344720 w 4395536"/>
              <a:gd name="connsiteY1" fmla="*/ 3130576 h 3315060"/>
              <a:gd name="connsiteX2" fmla="*/ 144379 w 4395536"/>
              <a:gd name="connsiteY2" fmla="*/ 3058386 h 3315060"/>
              <a:gd name="connsiteX3" fmla="*/ 120315 w 4395536"/>
              <a:gd name="connsiteY3" fmla="*/ 2986197 h 3315060"/>
              <a:gd name="connsiteX4" fmla="*/ 0 w 4395536"/>
              <a:gd name="connsiteY4" fmla="*/ 2889944 h 3315060"/>
              <a:gd name="connsiteX5" fmla="*/ 425115 w 4395536"/>
              <a:gd name="connsiteY5" fmla="*/ 1069165 h 3315060"/>
              <a:gd name="connsiteX6" fmla="*/ 681789 w 4395536"/>
              <a:gd name="connsiteY6" fmla="*/ 1317818 h 3315060"/>
              <a:gd name="connsiteX7" fmla="*/ 705852 w 4395536"/>
              <a:gd name="connsiteY7" fmla="*/ 1301776 h 3315060"/>
              <a:gd name="connsiteX8" fmla="*/ 705852 w 4395536"/>
              <a:gd name="connsiteY8" fmla="*/ 1221565 h 3315060"/>
              <a:gd name="connsiteX9" fmla="*/ 732280 w 4395536"/>
              <a:gd name="connsiteY9" fmla="*/ 216198 h 3315060"/>
              <a:gd name="connsiteX10" fmla="*/ 2759242 w 4395536"/>
              <a:gd name="connsiteY10" fmla="*/ 283102 h 3315060"/>
              <a:gd name="connsiteX11" fmla="*/ 2759242 w 4395536"/>
              <a:gd name="connsiteY11" fmla="*/ 251018 h 3315060"/>
              <a:gd name="connsiteX12" fmla="*/ 2783305 w 4395536"/>
              <a:gd name="connsiteY12" fmla="*/ 154765 h 3315060"/>
              <a:gd name="connsiteX13" fmla="*/ 2799347 w 4395536"/>
              <a:gd name="connsiteY13" fmla="*/ 98618 h 3315060"/>
              <a:gd name="connsiteX14" fmla="*/ 2863515 w 4395536"/>
              <a:gd name="connsiteY14" fmla="*/ 26428 h 3315060"/>
              <a:gd name="connsiteX15" fmla="*/ 2962318 w 4395536"/>
              <a:gd name="connsiteY15" fmla="*/ 0 h 3315060"/>
              <a:gd name="connsiteX16" fmla="*/ 3072063 w 4395536"/>
              <a:gd name="connsiteY16" fmla="*/ 26428 h 3315060"/>
              <a:gd name="connsiteX17" fmla="*/ 3184357 w 4395536"/>
              <a:gd name="connsiteY17" fmla="*/ 66534 h 3315060"/>
              <a:gd name="connsiteX18" fmla="*/ 3224463 w 4395536"/>
              <a:gd name="connsiteY18" fmla="*/ 146744 h 3315060"/>
              <a:gd name="connsiteX19" fmla="*/ 3256547 w 4395536"/>
              <a:gd name="connsiteY19" fmla="*/ 226955 h 3315060"/>
              <a:gd name="connsiteX20" fmla="*/ 3232484 w 4395536"/>
              <a:gd name="connsiteY20" fmla="*/ 275081 h 3315060"/>
              <a:gd name="connsiteX21" fmla="*/ 3224463 w 4395536"/>
              <a:gd name="connsiteY21" fmla="*/ 315186 h 3315060"/>
              <a:gd name="connsiteX22" fmla="*/ 3607109 w 4395536"/>
              <a:gd name="connsiteY22" fmla="*/ 355291 h 3315060"/>
              <a:gd name="connsiteX23" fmla="*/ 3537470 w 4395536"/>
              <a:gd name="connsiteY23" fmla="*/ 1336595 h 3315060"/>
              <a:gd name="connsiteX24" fmla="*/ 3585410 w 4395536"/>
              <a:gd name="connsiteY24" fmla="*/ 1381986 h 3315060"/>
              <a:gd name="connsiteX25" fmla="*/ 3890210 w 4395536"/>
              <a:gd name="connsiteY25" fmla="*/ 1013018 h 3315060"/>
              <a:gd name="connsiteX26" fmla="*/ 4395536 w 4395536"/>
              <a:gd name="connsiteY26" fmla="*/ 2769628 h 3315060"/>
              <a:gd name="connsiteX27" fmla="*/ 4170947 w 4395536"/>
              <a:gd name="connsiteY27" fmla="*/ 2978176 h 3315060"/>
              <a:gd name="connsiteX28" fmla="*/ 4331368 w 4395536"/>
              <a:gd name="connsiteY28" fmla="*/ 2970155 h 3315060"/>
              <a:gd name="connsiteX29" fmla="*/ 4331368 w 4395536"/>
              <a:gd name="connsiteY29" fmla="*/ 3034323 h 3315060"/>
              <a:gd name="connsiteX30" fmla="*/ 3978442 w 4395536"/>
              <a:gd name="connsiteY30" fmla="*/ 3154639 h 3315060"/>
              <a:gd name="connsiteX31" fmla="*/ 3866147 w 4395536"/>
              <a:gd name="connsiteY31" fmla="*/ 3315060 h 3315060"/>
              <a:gd name="connsiteX32" fmla="*/ 406153 w 4395536"/>
              <a:gd name="connsiteY32" fmla="*/ 3307224 h 3315060"/>
              <a:gd name="connsiteX0" fmla="*/ 406153 w 4395536"/>
              <a:gd name="connsiteY0" fmla="*/ 3307224 h 3315060"/>
              <a:gd name="connsiteX1" fmla="*/ 344720 w 4395536"/>
              <a:gd name="connsiteY1" fmla="*/ 3130576 h 3315060"/>
              <a:gd name="connsiteX2" fmla="*/ 144379 w 4395536"/>
              <a:gd name="connsiteY2" fmla="*/ 3058386 h 3315060"/>
              <a:gd name="connsiteX3" fmla="*/ 120315 w 4395536"/>
              <a:gd name="connsiteY3" fmla="*/ 2986197 h 3315060"/>
              <a:gd name="connsiteX4" fmla="*/ 0 w 4395536"/>
              <a:gd name="connsiteY4" fmla="*/ 2889944 h 3315060"/>
              <a:gd name="connsiteX5" fmla="*/ 425115 w 4395536"/>
              <a:gd name="connsiteY5" fmla="*/ 1069165 h 3315060"/>
              <a:gd name="connsiteX6" fmla="*/ 681789 w 4395536"/>
              <a:gd name="connsiteY6" fmla="*/ 1317818 h 3315060"/>
              <a:gd name="connsiteX7" fmla="*/ 705852 w 4395536"/>
              <a:gd name="connsiteY7" fmla="*/ 1301776 h 3315060"/>
              <a:gd name="connsiteX8" fmla="*/ 705852 w 4395536"/>
              <a:gd name="connsiteY8" fmla="*/ 1221565 h 3315060"/>
              <a:gd name="connsiteX9" fmla="*/ 732280 w 4395536"/>
              <a:gd name="connsiteY9" fmla="*/ 216198 h 3315060"/>
              <a:gd name="connsiteX10" fmla="*/ 2759242 w 4395536"/>
              <a:gd name="connsiteY10" fmla="*/ 283102 h 3315060"/>
              <a:gd name="connsiteX11" fmla="*/ 2759242 w 4395536"/>
              <a:gd name="connsiteY11" fmla="*/ 251018 h 3315060"/>
              <a:gd name="connsiteX12" fmla="*/ 2783305 w 4395536"/>
              <a:gd name="connsiteY12" fmla="*/ 154765 h 3315060"/>
              <a:gd name="connsiteX13" fmla="*/ 2799347 w 4395536"/>
              <a:gd name="connsiteY13" fmla="*/ 98618 h 3315060"/>
              <a:gd name="connsiteX14" fmla="*/ 2863515 w 4395536"/>
              <a:gd name="connsiteY14" fmla="*/ 26428 h 3315060"/>
              <a:gd name="connsiteX15" fmla="*/ 2962318 w 4395536"/>
              <a:gd name="connsiteY15" fmla="*/ 0 h 3315060"/>
              <a:gd name="connsiteX16" fmla="*/ 3103777 w 4395536"/>
              <a:gd name="connsiteY16" fmla="*/ 15857 h 3315060"/>
              <a:gd name="connsiteX17" fmla="*/ 3184357 w 4395536"/>
              <a:gd name="connsiteY17" fmla="*/ 66534 h 3315060"/>
              <a:gd name="connsiteX18" fmla="*/ 3224463 w 4395536"/>
              <a:gd name="connsiteY18" fmla="*/ 146744 h 3315060"/>
              <a:gd name="connsiteX19" fmla="*/ 3256547 w 4395536"/>
              <a:gd name="connsiteY19" fmla="*/ 226955 h 3315060"/>
              <a:gd name="connsiteX20" fmla="*/ 3232484 w 4395536"/>
              <a:gd name="connsiteY20" fmla="*/ 275081 h 3315060"/>
              <a:gd name="connsiteX21" fmla="*/ 3224463 w 4395536"/>
              <a:gd name="connsiteY21" fmla="*/ 315186 h 3315060"/>
              <a:gd name="connsiteX22" fmla="*/ 3607109 w 4395536"/>
              <a:gd name="connsiteY22" fmla="*/ 355291 h 3315060"/>
              <a:gd name="connsiteX23" fmla="*/ 3537470 w 4395536"/>
              <a:gd name="connsiteY23" fmla="*/ 1336595 h 3315060"/>
              <a:gd name="connsiteX24" fmla="*/ 3585410 w 4395536"/>
              <a:gd name="connsiteY24" fmla="*/ 1381986 h 3315060"/>
              <a:gd name="connsiteX25" fmla="*/ 3890210 w 4395536"/>
              <a:gd name="connsiteY25" fmla="*/ 1013018 h 3315060"/>
              <a:gd name="connsiteX26" fmla="*/ 4395536 w 4395536"/>
              <a:gd name="connsiteY26" fmla="*/ 2769628 h 3315060"/>
              <a:gd name="connsiteX27" fmla="*/ 4170947 w 4395536"/>
              <a:gd name="connsiteY27" fmla="*/ 2978176 h 3315060"/>
              <a:gd name="connsiteX28" fmla="*/ 4331368 w 4395536"/>
              <a:gd name="connsiteY28" fmla="*/ 2970155 h 3315060"/>
              <a:gd name="connsiteX29" fmla="*/ 4331368 w 4395536"/>
              <a:gd name="connsiteY29" fmla="*/ 3034323 h 3315060"/>
              <a:gd name="connsiteX30" fmla="*/ 3978442 w 4395536"/>
              <a:gd name="connsiteY30" fmla="*/ 3154639 h 3315060"/>
              <a:gd name="connsiteX31" fmla="*/ 3866147 w 4395536"/>
              <a:gd name="connsiteY31" fmla="*/ 3315060 h 3315060"/>
              <a:gd name="connsiteX32" fmla="*/ 406153 w 4395536"/>
              <a:gd name="connsiteY32" fmla="*/ 3307224 h 3315060"/>
              <a:gd name="connsiteX0" fmla="*/ 406153 w 4395536"/>
              <a:gd name="connsiteY0" fmla="*/ 3307224 h 3315060"/>
              <a:gd name="connsiteX1" fmla="*/ 344720 w 4395536"/>
              <a:gd name="connsiteY1" fmla="*/ 3130576 h 3315060"/>
              <a:gd name="connsiteX2" fmla="*/ 144379 w 4395536"/>
              <a:gd name="connsiteY2" fmla="*/ 3058386 h 3315060"/>
              <a:gd name="connsiteX3" fmla="*/ 120315 w 4395536"/>
              <a:gd name="connsiteY3" fmla="*/ 2986197 h 3315060"/>
              <a:gd name="connsiteX4" fmla="*/ 0 w 4395536"/>
              <a:gd name="connsiteY4" fmla="*/ 2889944 h 3315060"/>
              <a:gd name="connsiteX5" fmla="*/ 425115 w 4395536"/>
              <a:gd name="connsiteY5" fmla="*/ 1069165 h 3315060"/>
              <a:gd name="connsiteX6" fmla="*/ 681789 w 4395536"/>
              <a:gd name="connsiteY6" fmla="*/ 1317818 h 3315060"/>
              <a:gd name="connsiteX7" fmla="*/ 705852 w 4395536"/>
              <a:gd name="connsiteY7" fmla="*/ 1301776 h 3315060"/>
              <a:gd name="connsiteX8" fmla="*/ 705852 w 4395536"/>
              <a:gd name="connsiteY8" fmla="*/ 1221565 h 3315060"/>
              <a:gd name="connsiteX9" fmla="*/ 732280 w 4395536"/>
              <a:gd name="connsiteY9" fmla="*/ 216198 h 3315060"/>
              <a:gd name="connsiteX10" fmla="*/ 2759242 w 4395536"/>
              <a:gd name="connsiteY10" fmla="*/ 283102 h 3315060"/>
              <a:gd name="connsiteX11" fmla="*/ 2759242 w 4395536"/>
              <a:gd name="connsiteY11" fmla="*/ 251018 h 3315060"/>
              <a:gd name="connsiteX12" fmla="*/ 2783305 w 4395536"/>
              <a:gd name="connsiteY12" fmla="*/ 154765 h 3315060"/>
              <a:gd name="connsiteX13" fmla="*/ 2799347 w 4395536"/>
              <a:gd name="connsiteY13" fmla="*/ 98618 h 3315060"/>
              <a:gd name="connsiteX14" fmla="*/ 2863515 w 4395536"/>
              <a:gd name="connsiteY14" fmla="*/ 26428 h 3315060"/>
              <a:gd name="connsiteX15" fmla="*/ 2946462 w 4395536"/>
              <a:gd name="connsiteY15" fmla="*/ 0 h 3315060"/>
              <a:gd name="connsiteX16" fmla="*/ 3103777 w 4395536"/>
              <a:gd name="connsiteY16" fmla="*/ 15857 h 3315060"/>
              <a:gd name="connsiteX17" fmla="*/ 3184357 w 4395536"/>
              <a:gd name="connsiteY17" fmla="*/ 66534 h 3315060"/>
              <a:gd name="connsiteX18" fmla="*/ 3224463 w 4395536"/>
              <a:gd name="connsiteY18" fmla="*/ 146744 h 3315060"/>
              <a:gd name="connsiteX19" fmla="*/ 3256547 w 4395536"/>
              <a:gd name="connsiteY19" fmla="*/ 226955 h 3315060"/>
              <a:gd name="connsiteX20" fmla="*/ 3232484 w 4395536"/>
              <a:gd name="connsiteY20" fmla="*/ 275081 h 3315060"/>
              <a:gd name="connsiteX21" fmla="*/ 3224463 w 4395536"/>
              <a:gd name="connsiteY21" fmla="*/ 315186 h 3315060"/>
              <a:gd name="connsiteX22" fmla="*/ 3607109 w 4395536"/>
              <a:gd name="connsiteY22" fmla="*/ 355291 h 3315060"/>
              <a:gd name="connsiteX23" fmla="*/ 3537470 w 4395536"/>
              <a:gd name="connsiteY23" fmla="*/ 1336595 h 3315060"/>
              <a:gd name="connsiteX24" fmla="*/ 3585410 w 4395536"/>
              <a:gd name="connsiteY24" fmla="*/ 1381986 h 3315060"/>
              <a:gd name="connsiteX25" fmla="*/ 3890210 w 4395536"/>
              <a:gd name="connsiteY25" fmla="*/ 1013018 h 3315060"/>
              <a:gd name="connsiteX26" fmla="*/ 4395536 w 4395536"/>
              <a:gd name="connsiteY26" fmla="*/ 2769628 h 3315060"/>
              <a:gd name="connsiteX27" fmla="*/ 4170947 w 4395536"/>
              <a:gd name="connsiteY27" fmla="*/ 2978176 h 3315060"/>
              <a:gd name="connsiteX28" fmla="*/ 4331368 w 4395536"/>
              <a:gd name="connsiteY28" fmla="*/ 2970155 h 3315060"/>
              <a:gd name="connsiteX29" fmla="*/ 4331368 w 4395536"/>
              <a:gd name="connsiteY29" fmla="*/ 3034323 h 3315060"/>
              <a:gd name="connsiteX30" fmla="*/ 3978442 w 4395536"/>
              <a:gd name="connsiteY30" fmla="*/ 3154639 h 3315060"/>
              <a:gd name="connsiteX31" fmla="*/ 3866147 w 4395536"/>
              <a:gd name="connsiteY31" fmla="*/ 3315060 h 3315060"/>
              <a:gd name="connsiteX32" fmla="*/ 406153 w 4395536"/>
              <a:gd name="connsiteY32" fmla="*/ 3307224 h 3315060"/>
              <a:gd name="connsiteX0" fmla="*/ 406153 w 4395536"/>
              <a:gd name="connsiteY0" fmla="*/ 3307224 h 3315060"/>
              <a:gd name="connsiteX1" fmla="*/ 344720 w 4395536"/>
              <a:gd name="connsiteY1" fmla="*/ 3130576 h 3315060"/>
              <a:gd name="connsiteX2" fmla="*/ 144379 w 4395536"/>
              <a:gd name="connsiteY2" fmla="*/ 3058386 h 3315060"/>
              <a:gd name="connsiteX3" fmla="*/ 120315 w 4395536"/>
              <a:gd name="connsiteY3" fmla="*/ 2986197 h 3315060"/>
              <a:gd name="connsiteX4" fmla="*/ 0 w 4395536"/>
              <a:gd name="connsiteY4" fmla="*/ 2889944 h 3315060"/>
              <a:gd name="connsiteX5" fmla="*/ 425115 w 4395536"/>
              <a:gd name="connsiteY5" fmla="*/ 1069165 h 3315060"/>
              <a:gd name="connsiteX6" fmla="*/ 681789 w 4395536"/>
              <a:gd name="connsiteY6" fmla="*/ 1317818 h 3315060"/>
              <a:gd name="connsiteX7" fmla="*/ 705852 w 4395536"/>
              <a:gd name="connsiteY7" fmla="*/ 1301776 h 3315060"/>
              <a:gd name="connsiteX8" fmla="*/ 705852 w 4395536"/>
              <a:gd name="connsiteY8" fmla="*/ 1221565 h 3315060"/>
              <a:gd name="connsiteX9" fmla="*/ 732280 w 4395536"/>
              <a:gd name="connsiteY9" fmla="*/ 216198 h 3315060"/>
              <a:gd name="connsiteX10" fmla="*/ 2759242 w 4395536"/>
              <a:gd name="connsiteY10" fmla="*/ 283102 h 3315060"/>
              <a:gd name="connsiteX11" fmla="*/ 2759242 w 4395536"/>
              <a:gd name="connsiteY11" fmla="*/ 251018 h 3315060"/>
              <a:gd name="connsiteX12" fmla="*/ 2783305 w 4395536"/>
              <a:gd name="connsiteY12" fmla="*/ 154765 h 3315060"/>
              <a:gd name="connsiteX13" fmla="*/ 2799347 w 4395536"/>
              <a:gd name="connsiteY13" fmla="*/ 98618 h 3315060"/>
              <a:gd name="connsiteX14" fmla="*/ 2863515 w 4395536"/>
              <a:gd name="connsiteY14" fmla="*/ 26428 h 3315060"/>
              <a:gd name="connsiteX15" fmla="*/ 2946462 w 4395536"/>
              <a:gd name="connsiteY15" fmla="*/ 0 h 3315060"/>
              <a:gd name="connsiteX16" fmla="*/ 3103777 w 4395536"/>
              <a:gd name="connsiteY16" fmla="*/ 15857 h 3315060"/>
              <a:gd name="connsiteX17" fmla="*/ 3184357 w 4395536"/>
              <a:gd name="connsiteY17" fmla="*/ 66534 h 3315060"/>
              <a:gd name="connsiteX18" fmla="*/ 3240320 w 4395536"/>
              <a:gd name="connsiteY18" fmla="*/ 136173 h 3315060"/>
              <a:gd name="connsiteX19" fmla="*/ 3256547 w 4395536"/>
              <a:gd name="connsiteY19" fmla="*/ 226955 h 3315060"/>
              <a:gd name="connsiteX20" fmla="*/ 3232484 w 4395536"/>
              <a:gd name="connsiteY20" fmla="*/ 275081 h 3315060"/>
              <a:gd name="connsiteX21" fmla="*/ 3224463 w 4395536"/>
              <a:gd name="connsiteY21" fmla="*/ 315186 h 3315060"/>
              <a:gd name="connsiteX22" fmla="*/ 3607109 w 4395536"/>
              <a:gd name="connsiteY22" fmla="*/ 355291 h 3315060"/>
              <a:gd name="connsiteX23" fmla="*/ 3537470 w 4395536"/>
              <a:gd name="connsiteY23" fmla="*/ 1336595 h 3315060"/>
              <a:gd name="connsiteX24" fmla="*/ 3585410 w 4395536"/>
              <a:gd name="connsiteY24" fmla="*/ 1381986 h 3315060"/>
              <a:gd name="connsiteX25" fmla="*/ 3890210 w 4395536"/>
              <a:gd name="connsiteY25" fmla="*/ 1013018 h 3315060"/>
              <a:gd name="connsiteX26" fmla="*/ 4395536 w 4395536"/>
              <a:gd name="connsiteY26" fmla="*/ 2769628 h 3315060"/>
              <a:gd name="connsiteX27" fmla="*/ 4170947 w 4395536"/>
              <a:gd name="connsiteY27" fmla="*/ 2978176 h 3315060"/>
              <a:gd name="connsiteX28" fmla="*/ 4331368 w 4395536"/>
              <a:gd name="connsiteY28" fmla="*/ 2970155 h 3315060"/>
              <a:gd name="connsiteX29" fmla="*/ 4331368 w 4395536"/>
              <a:gd name="connsiteY29" fmla="*/ 3034323 h 3315060"/>
              <a:gd name="connsiteX30" fmla="*/ 3978442 w 4395536"/>
              <a:gd name="connsiteY30" fmla="*/ 3154639 h 3315060"/>
              <a:gd name="connsiteX31" fmla="*/ 3866147 w 4395536"/>
              <a:gd name="connsiteY31" fmla="*/ 3315060 h 3315060"/>
              <a:gd name="connsiteX32" fmla="*/ 406153 w 4395536"/>
              <a:gd name="connsiteY32" fmla="*/ 3307224 h 3315060"/>
              <a:gd name="connsiteX0" fmla="*/ 406153 w 4395536"/>
              <a:gd name="connsiteY0" fmla="*/ 3307224 h 3315060"/>
              <a:gd name="connsiteX1" fmla="*/ 344720 w 4395536"/>
              <a:gd name="connsiteY1" fmla="*/ 3130576 h 3315060"/>
              <a:gd name="connsiteX2" fmla="*/ 144379 w 4395536"/>
              <a:gd name="connsiteY2" fmla="*/ 3058386 h 3315060"/>
              <a:gd name="connsiteX3" fmla="*/ 120315 w 4395536"/>
              <a:gd name="connsiteY3" fmla="*/ 2986197 h 3315060"/>
              <a:gd name="connsiteX4" fmla="*/ 0 w 4395536"/>
              <a:gd name="connsiteY4" fmla="*/ 2889944 h 3315060"/>
              <a:gd name="connsiteX5" fmla="*/ 425115 w 4395536"/>
              <a:gd name="connsiteY5" fmla="*/ 1069165 h 3315060"/>
              <a:gd name="connsiteX6" fmla="*/ 681789 w 4395536"/>
              <a:gd name="connsiteY6" fmla="*/ 1317818 h 3315060"/>
              <a:gd name="connsiteX7" fmla="*/ 705852 w 4395536"/>
              <a:gd name="connsiteY7" fmla="*/ 1301776 h 3315060"/>
              <a:gd name="connsiteX8" fmla="*/ 705852 w 4395536"/>
              <a:gd name="connsiteY8" fmla="*/ 1221565 h 3315060"/>
              <a:gd name="connsiteX9" fmla="*/ 732280 w 4395536"/>
              <a:gd name="connsiteY9" fmla="*/ 216198 h 3315060"/>
              <a:gd name="connsiteX10" fmla="*/ 2759242 w 4395536"/>
              <a:gd name="connsiteY10" fmla="*/ 283102 h 3315060"/>
              <a:gd name="connsiteX11" fmla="*/ 2759242 w 4395536"/>
              <a:gd name="connsiteY11" fmla="*/ 251018 h 3315060"/>
              <a:gd name="connsiteX12" fmla="*/ 2783305 w 4395536"/>
              <a:gd name="connsiteY12" fmla="*/ 154765 h 3315060"/>
              <a:gd name="connsiteX13" fmla="*/ 2799347 w 4395536"/>
              <a:gd name="connsiteY13" fmla="*/ 98618 h 3315060"/>
              <a:gd name="connsiteX14" fmla="*/ 2863515 w 4395536"/>
              <a:gd name="connsiteY14" fmla="*/ 26428 h 3315060"/>
              <a:gd name="connsiteX15" fmla="*/ 2946462 w 4395536"/>
              <a:gd name="connsiteY15" fmla="*/ 0 h 3315060"/>
              <a:gd name="connsiteX16" fmla="*/ 3103777 w 4395536"/>
              <a:gd name="connsiteY16" fmla="*/ 15857 h 3315060"/>
              <a:gd name="connsiteX17" fmla="*/ 3184357 w 4395536"/>
              <a:gd name="connsiteY17" fmla="*/ 66534 h 3315060"/>
              <a:gd name="connsiteX18" fmla="*/ 3240320 w 4395536"/>
              <a:gd name="connsiteY18" fmla="*/ 136173 h 3315060"/>
              <a:gd name="connsiteX19" fmla="*/ 3256547 w 4395536"/>
              <a:gd name="connsiteY19" fmla="*/ 226955 h 3315060"/>
              <a:gd name="connsiteX20" fmla="*/ 3232484 w 4395536"/>
              <a:gd name="connsiteY20" fmla="*/ 275081 h 3315060"/>
              <a:gd name="connsiteX21" fmla="*/ 3224463 w 4395536"/>
              <a:gd name="connsiteY21" fmla="*/ 315186 h 3315060"/>
              <a:gd name="connsiteX22" fmla="*/ 3607109 w 4395536"/>
              <a:gd name="connsiteY22" fmla="*/ 355291 h 3315060"/>
              <a:gd name="connsiteX23" fmla="*/ 3537470 w 4395536"/>
              <a:gd name="connsiteY23" fmla="*/ 1336595 h 3315060"/>
              <a:gd name="connsiteX24" fmla="*/ 3585410 w 4395536"/>
              <a:gd name="connsiteY24" fmla="*/ 1381986 h 3315060"/>
              <a:gd name="connsiteX25" fmla="*/ 3890210 w 4395536"/>
              <a:gd name="connsiteY25" fmla="*/ 1013018 h 3315060"/>
              <a:gd name="connsiteX26" fmla="*/ 4395536 w 4395536"/>
              <a:gd name="connsiteY26" fmla="*/ 2769628 h 3315060"/>
              <a:gd name="connsiteX27" fmla="*/ 4170947 w 4395536"/>
              <a:gd name="connsiteY27" fmla="*/ 2978176 h 3315060"/>
              <a:gd name="connsiteX28" fmla="*/ 4331368 w 4395536"/>
              <a:gd name="connsiteY28" fmla="*/ 2970155 h 3315060"/>
              <a:gd name="connsiteX29" fmla="*/ 4331368 w 4395536"/>
              <a:gd name="connsiteY29" fmla="*/ 3034323 h 3315060"/>
              <a:gd name="connsiteX30" fmla="*/ 3978442 w 4395536"/>
              <a:gd name="connsiteY30" fmla="*/ 3154639 h 3315060"/>
              <a:gd name="connsiteX31" fmla="*/ 3866147 w 4395536"/>
              <a:gd name="connsiteY31" fmla="*/ 3315060 h 3315060"/>
              <a:gd name="connsiteX32" fmla="*/ 406153 w 4395536"/>
              <a:gd name="connsiteY32" fmla="*/ 3307224 h 3315060"/>
              <a:gd name="connsiteX0" fmla="*/ 406153 w 4395536"/>
              <a:gd name="connsiteY0" fmla="*/ 3307224 h 3315060"/>
              <a:gd name="connsiteX1" fmla="*/ 344720 w 4395536"/>
              <a:gd name="connsiteY1" fmla="*/ 3130576 h 3315060"/>
              <a:gd name="connsiteX2" fmla="*/ 144379 w 4395536"/>
              <a:gd name="connsiteY2" fmla="*/ 3058386 h 3315060"/>
              <a:gd name="connsiteX3" fmla="*/ 120315 w 4395536"/>
              <a:gd name="connsiteY3" fmla="*/ 2986197 h 3315060"/>
              <a:gd name="connsiteX4" fmla="*/ 0 w 4395536"/>
              <a:gd name="connsiteY4" fmla="*/ 2889944 h 3315060"/>
              <a:gd name="connsiteX5" fmla="*/ 425115 w 4395536"/>
              <a:gd name="connsiteY5" fmla="*/ 1069165 h 3315060"/>
              <a:gd name="connsiteX6" fmla="*/ 681789 w 4395536"/>
              <a:gd name="connsiteY6" fmla="*/ 1317818 h 3315060"/>
              <a:gd name="connsiteX7" fmla="*/ 705852 w 4395536"/>
              <a:gd name="connsiteY7" fmla="*/ 1301776 h 3315060"/>
              <a:gd name="connsiteX8" fmla="*/ 705852 w 4395536"/>
              <a:gd name="connsiteY8" fmla="*/ 1221565 h 3315060"/>
              <a:gd name="connsiteX9" fmla="*/ 732280 w 4395536"/>
              <a:gd name="connsiteY9" fmla="*/ 216198 h 3315060"/>
              <a:gd name="connsiteX10" fmla="*/ 2759242 w 4395536"/>
              <a:gd name="connsiteY10" fmla="*/ 283102 h 3315060"/>
              <a:gd name="connsiteX11" fmla="*/ 2759242 w 4395536"/>
              <a:gd name="connsiteY11" fmla="*/ 251018 h 3315060"/>
              <a:gd name="connsiteX12" fmla="*/ 2783305 w 4395536"/>
              <a:gd name="connsiteY12" fmla="*/ 154765 h 3315060"/>
              <a:gd name="connsiteX13" fmla="*/ 2799347 w 4395536"/>
              <a:gd name="connsiteY13" fmla="*/ 98618 h 3315060"/>
              <a:gd name="connsiteX14" fmla="*/ 2863515 w 4395536"/>
              <a:gd name="connsiteY14" fmla="*/ 26428 h 3315060"/>
              <a:gd name="connsiteX15" fmla="*/ 2946462 w 4395536"/>
              <a:gd name="connsiteY15" fmla="*/ 0 h 3315060"/>
              <a:gd name="connsiteX16" fmla="*/ 3103777 w 4395536"/>
              <a:gd name="connsiteY16" fmla="*/ 15857 h 3315060"/>
              <a:gd name="connsiteX17" fmla="*/ 3184357 w 4395536"/>
              <a:gd name="connsiteY17" fmla="*/ 66534 h 3315060"/>
              <a:gd name="connsiteX18" fmla="*/ 3240320 w 4395536"/>
              <a:gd name="connsiteY18" fmla="*/ 136173 h 3315060"/>
              <a:gd name="connsiteX19" fmla="*/ 3256547 w 4395536"/>
              <a:gd name="connsiteY19" fmla="*/ 226955 h 3315060"/>
              <a:gd name="connsiteX20" fmla="*/ 3232484 w 4395536"/>
              <a:gd name="connsiteY20" fmla="*/ 275081 h 3315060"/>
              <a:gd name="connsiteX21" fmla="*/ 3224463 w 4395536"/>
              <a:gd name="connsiteY21" fmla="*/ 315186 h 3315060"/>
              <a:gd name="connsiteX22" fmla="*/ 3607109 w 4395536"/>
              <a:gd name="connsiteY22" fmla="*/ 355291 h 3315060"/>
              <a:gd name="connsiteX23" fmla="*/ 3537470 w 4395536"/>
              <a:gd name="connsiteY23" fmla="*/ 1336595 h 3315060"/>
              <a:gd name="connsiteX24" fmla="*/ 3585410 w 4395536"/>
              <a:gd name="connsiteY24" fmla="*/ 1381986 h 3315060"/>
              <a:gd name="connsiteX25" fmla="*/ 3890210 w 4395536"/>
              <a:gd name="connsiteY25" fmla="*/ 1013018 h 3315060"/>
              <a:gd name="connsiteX26" fmla="*/ 4395536 w 4395536"/>
              <a:gd name="connsiteY26" fmla="*/ 2769628 h 3315060"/>
              <a:gd name="connsiteX27" fmla="*/ 4170947 w 4395536"/>
              <a:gd name="connsiteY27" fmla="*/ 2978176 h 3315060"/>
              <a:gd name="connsiteX28" fmla="*/ 4331368 w 4395536"/>
              <a:gd name="connsiteY28" fmla="*/ 2970155 h 3315060"/>
              <a:gd name="connsiteX29" fmla="*/ 4331368 w 4395536"/>
              <a:gd name="connsiteY29" fmla="*/ 3034323 h 3315060"/>
              <a:gd name="connsiteX30" fmla="*/ 3978442 w 4395536"/>
              <a:gd name="connsiteY30" fmla="*/ 3154639 h 3315060"/>
              <a:gd name="connsiteX31" fmla="*/ 3866147 w 4395536"/>
              <a:gd name="connsiteY31" fmla="*/ 3315060 h 3315060"/>
              <a:gd name="connsiteX32" fmla="*/ 406153 w 4395536"/>
              <a:gd name="connsiteY32" fmla="*/ 3307224 h 3315060"/>
              <a:gd name="connsiteX0" fmla="*/ 406153 w 4395536"/>
              <a:gd name="connsiteY0" fmla="*/ 3308986 h 3316822"/>
              <a:gd name="connsiteX1" fmla="*/ 344720 w 4395536"/>
              <a:gd name="connsiteY1" fmla="*/ 3132338 h 3316822"/>
              <a:gd name="connsiteX2" fmla="*/ 144379 w 4395536"/>
              <a:gd name="connsiteY2" fmla="*/ 3060148 h 3316822"/>
              <a:gd name="connsiteX3" fmla="*/ 120315 w 4395536"/>
              <a:gd name="connsiteY3" fmla="*/ 2987959 h 3316822"/>
              <a:gd name="connsiteX4" fmla="*/ 0 w 4395536"/>
              <a:gd name="connsiteY4" fmla="*/ 2891706 h 3316822"/>
              <a:gd name="connsiteX5" fmla="*/ 425115 w 4395536"/>
              <a:gd name="connsiteY5" fmla="*/ 1070927 h 3316822"/>
              <a:gd name="connsiteX6" fmla="*/ 681789 w 4395536"/>
              <a:gd name="connsiteY6" fmla="*/ 1319580 h 3316822"/>
              <a:gd name="connsiteX7" fmla="*/ 705852 w 4395536"/>
              <a:gd name="connsiteY7" fmla="*/ 1303538 h 3316822"/>
              <a:gd name="connsiteX8" fmla="*/ 705852 w 4395536"/>
              <a:gd name="connsiteY8" fmla="*/ 1223327 h 3316822"/>
              <a:gd name="connsiteX9" fmla="*/ 732280 w 4395536"/>
              <a:gd name="connsiteY9" fmla="*/ 217960 h 3316822"/>
              <a:gd name="connsiteX10" fmla="*/ 2759242 w 4395536"/>
              <a:gd name="connsiteY10" fmla="*/ 284864 h 3316822"/>
              <a:gd name="connsiteX11" fmla="*/ 2759242 w 4395536"/>
              <a:gd name="connsiteY11" fmla="*/ 252780 h 3316822"/>
              <a:gd name="connsiteX12" fmla="*/ 2783305 w 4395536"/>
              <a:gd name="connsiteY12" fmla="*/ 156527 h 3316822"/>
              <a:gd name="connsiteX13" fmla="*/ 2799347 w 4395536"/>
              <a:gd name="connsiteY13" fmla="*/ 100380 h 3316822"/>
              <a:gd name="connsiteX14" fmla="*/ 2863515 w 4395536"/>
              <a:gd name="connsiteY14" fmla="*/ 28190 h 3316822"/>
              <a:gd name="connsiteX15" fmla="*/ 2946462 w 4395536"/>
              <a:gd name="connsiteY15" fmla="*/ 1762 h 3316822"/>
              <a:gd name="connsiteX16" fmla="*/ 3103777 w 4395536"/>
              <a:gd name="connsiteY16" fmla="*/ 17619 h 3316822"/>
              <a:gd name="connsiteX17" fmla="*/ 3184357 w 4395536"/>
              <a:gd name="connsiteY17" fmla="*/ 68296 h 3316822"/>
              <a:gd name="connsiteX18" fmla="*/ 3240320 w 4395536"/>
              <a:gd name="connsiteY18" fmla="*/ 137935 h 3316822"/>
              <a:gd name="connsiteX19" fmla="*/ 3256547 w 4395536"/>
              <a:gd name="connsiteY19" fmla="*/ 228717 h 3316822"/>
              <a:gd name="connsiteX20" fmla="*/ 3232484 w 4395536"/>
              <a:gd name="connsiteY20" fmla="*/ 276843 h 3316822"/>
              <a:gd name="connsiteX21" fmla="*/ 3224463 w 4395536"/>
              <a:gd name="connsiteY21" fmla="*/ 316948 h 3316822"/>
              <a:gd name="connsiteX22" fmla="*/ 3607109 w 4395536"/>
              <a:gd name="connsiteY22" fmla="*/ 357053 h 3316822"/>
              <a:gd name="connsiteX23" fmla="*/ 3537470 w 4395536"/>
              <a:gd name="connsiteY23" fmla="*/ 1338357 h 3316822"/>
              <a:gd name="connsiteX24" fmla="*/ 3585410 w 4395536"/>
              <a:gd name="connsiteY24" fmla="*/ 1383748 h 3316822"/>
              <a:gd name="connsiteX25" fmla="*/ 3890210 w 4395536"/>
              <a:gd name="connsiteY25" fmla="*/ 1014780 h 3316822"/>
              <a:gd name="connsiteX26" fmla="*/ 4395536 w 4395536"/>
              <a:gd name="connsiteY26" fmla="*/ 2771390 h 3316822"/>
              <a:gd name="connsiteX27" fmla="*/ 4170947 w 4395536"/>
              <a:gd name="connsiteY27" fmla="*/ 2979938 h 3316822"/>
              <a:gd name="connsiteX28" fmla="*/ 4331368 w 4395536"/>
              <a:gd name="connsiteY28" fmla="*/ 2971917 h 3316822"/>
              <a:gd name="connsiteX29" fmla="*/ 4331368 w 4395536"/>
              <a:gd name="connsiteY29" fmla="*/ 3036085 h 3316822"/>
              <a:gd name="connsiteX30" fmla="*/ 3978442 w 4395536"/>
              <a:gd name="connsiteY30" fmla="*/ 3156401 h 3316822"/>
              <a:gd name="connsiteX31" fmla="*/ 3866147 w 4395536"/>
              <a:gd name="connsiteY31" fmla="*/ 3316822 h 3316822"/>
              <a:gd name="connsiteX32" fmla="*/ 406153 w 4395536"/>
              <a:gd name="connsiteY32" fmla="*/ 3308986 h 3316822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59242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56547 w 4395536"/>
              <a:gd name="connsiteY19" fmla="*/ 237440 h 3325545"/>
              <a:gd name="connsiteX20" fmla="*/ 3232484 w 4395536"/>
              <a:gd name="connsiteY20" fmla="*/ 285566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67966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56547 w 4395536"/>
              <a:gd name="connsiteY19" fmla="*/ 237440 h 3325545"/>
              <a:gd name="connsiteX20" fmla="*/ 3232484 w 4395536"/>
              <a:gd name="connsiteY20" fmla="*/ 285566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67966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56547 w 4395536"/>
              <a:gd name="connsiteY19" fmla="*/ 237440 h 3325545"/>
              <a:gd name="connsiteX20" fmla="*/ 3232484 w 4395536"/>
              <a:gd name="connsiteY20" fmla="*/ 285566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67966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56547 w 4395536"/>
              <a:gd name="connsiteY19" fmla="*/ 237440 h 3325545"/>
              <a:gd name="connsiteX20" fmla="*/ 3232484 w 4395536"/>
              <a:gd name="connsiteY20" fmla="*/ 285566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67966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56547 w 4395536"/>
              <a:gd name="connsiteY19" fmla="*/ 237440 h 3325545"/>
              <a:gd name="connsiteX20" fmla="*/ 3232484 w 4395536"/>
              <a:gd name="connsiteY20" fmla="*/ 285566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67966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56547 w 4395536"/>
              <a:gd name="connsiteY19" fmla="*/ 237440 h 3325545"/>
              <a:gd name="connsiteX20" fmla="*/ 3232484 w 4395536"/>
              <a:gd name="connsiteY20" fmla="*/ 285566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67966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56547 w 4395536"/>
              <a:gd name="connsiteY19" fmla="*/ 237440 h 3325545"/>
              <a:gd name="connsiteX20" fmla="*/ 3232484 w 4395536"/>
              <a:gd name="connsiteY20" fmla="*/ 285566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67966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47824 w 4395536"/>
              <a:gd name="connsiteY19" fmla="*/ 222901 h 3325545"/>
              <a:gd name="connsiteX20" fmla="*/ 3232484 w 4395536"/>
              <a:gd name="connsiteY20" fmla="*/ 285566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  <a:gd name="connsiteX0" fmla="*/ 406153 w 4395536"/>
              <a:gd name="connsiteY0" fmla="*/ 3317709 h 3325545"/>
              <a:gd name="connsiteX1" fmla="*/ 344720 w 4395536"/>
              <a:gd name="connsiteY1" fmla="*/ 3141061 h 3325545"/>
              <a:gd name="connsiteX2" fmla="*/ 144379 w 4395536"/>
              <a:gd name="connsiteY2" fmla="*/ 3068871 h 3325545"/>
              <a:gd name="connsiteX3" fmla="*/ 120315 w 4395536"/>
              <a:gd name="connsiteY3" fmla="*/ 2996682 h 3325545"/>
              <a:gd name="connsiteX4" fmla="*/ 0 w 4395536"/>
              <a:gd name="connsiteY4" fmla="*/ 2900429 h 3325545"/>
              <a:gd name="connsiteX5" fmla="*/ 425115 w 4395536"/>
              <a:gd name="connsiteY5" fmla="*/ 1079650 h 3325545"/>
              <a:gd name="connsiteX6" fmla="*/ 681789 w 4395536"/>
              <a:gd name="connsiteY6" fmla="*/ 1328303 h 3325545"/>
              <a:gd name="connsiteX7" fmla="*/ 705852 w 4395536"/>
              <a:gd name="connsiteY7" fmla="*/ 1312261 h 3325545"/>
              <a:gd name="connsiteX8" fmla="*/ 705852 w 4395536"/>
              <a:gd name="connsiteY8" fmla="*/ 1232050 h 3325545"/>
              <a:gd name="connsiteX9" fmla="*/ 732280 w 4395536"/>
              <a:gd name="connsiteY9" fmla="*/ 226683 h 3325545"/>
              <a:gd name="connsiteX10" fmla="*/ 2759242 w 4395536"/>
              <a:gd name="connsiteY10" fmla="*/ 293587 h 3325545"/>
              <a:gd name="connsiteX11" fmla="*/ 2767966 w 4395536"/>
              <a:gd name="connsiteY11" fmla="*/ 261503 h 3325545"/>
              <a:gd name="connsiteX12" fmla="*/ 2783305 w 4395536"/>
              <a:gd name="connsiteY12" fmla="*/ 165250 h 3325545"/>
              <a:gd name="connsiteX13" fmla="*/ 2799347 w 4395536"/>
              <a:gd name="connsiteY13" fmla="*/ 109103 h 3325545"/>
              <a:gd name="connsiteX14" fmla="*/ 2863515 w 4395536"/>
              <a:gd name="connsiteY14" fmla="*/ 36913 h 3325545"/>
              <a:gd name="connsiteX15" fmla="*/ 2955185 w 4395536"/>
              <a:gd name="connsiteY15" fmla="*/ 1762 h 3325545"/>
              <a:gd name="connsiteX16" fmla="*/ 3103777 w 4395536"/>
              <a:gd name="connsiteY16" fmla="*/ 26342 h 3325545"/>
              <a:gd name="connsiteX17" fmla="*/ 3184357 w 4395536"/>
              <a:gd name="connsiteY17" fmla="*/ 77019 h 3325545"/>
              <a:gd name="connsiteX18" fmla="*/ 3240320 w 4395536"/>
              <a:gd name="connsiteY18" fmla="*/ 146658 h 3325545"/>
              <a:gd name="connsiteX19" fmla="*/ 3247824 w 4395536"/>
              <a:gd name="connsiteY19" fmla="*/ 222901 h 3325545"/>
              <a:gd name="connsiteX20" fmla="*/ 3223760 w 4395536"/>
              <a:gd name="connsiteY20" fmla="*/ 288474 h 3325545"/>
              <a:gd name="connsiteX21" fmla="*/ 3224463 w 4395536"/>
              <a:gd name="connsiteY21" fmla="*/ 325671 h 3325545"/>
              <a:gd name="connsiteX22" fmla="*/ 3607109 w 4395536"/>
              <a:gd name="connsiteY22" fmla="*/ 365776 h 3325545"/>
              <a:gd name="connsiteX23" fmla="*/ 3537470 w 4395536"/>
              <a:gd name="connsiteY23" fmla="*/ 1347080 h 3325545"/>
              <a:gd name="connsiteX24" fmla="*/ 3585410 w 4395536"/>
              <a:gd name="connsiteY24" fmla="*/ 1392471 h 3325545"/>
              <a:gd name="connsiteX25" fmla="*/ 3890210 w 4395536"/>
              <a:gd name="connsiteY25" fmla="*/ 1023503 h 3325545"/>
              <a:gd name="connsiteX26" fmla="*/ 4395536 w 4395536"/>
              <a:gd name="connsiteY26" fmla="*/ 2780113 h 3325545"/>
              <a:gd name="connsiteX27" fmla="*/ 4170947 w 4395536"/>
              <a:gd name="connsiteY27" fmla="*/ 2988661 h 3325545"/>
              <a:gd name="connsiteX28" fmla="*/ 4331368 w 4395536"/>
              <a:gd name="connsiteY28" fmla="*/ 2980640 h 3325545"/>
              <a:gd name="connsiteX29" fmla="*/ 4331368 w 4395536"/>
              <a:gd name="connsiteY29" fmla="*/ 3044808 h 3325545"/>
              <a:gd name="connsiteX30" fmla="*/ 3978442 w 4395536"/>
              <a:gd name="connsiteY30" fmla="*/ 3165124 h 3325545"/>
              <a:gd name="connsiteX31" fmla="*/ 3866147 w 4395536"/>
              <a:gd name="connsiteY31" fmla="*/ 3325545 h 3325545"/>
              <a:gd name="connsiteX32" fmla="*/ 406153 w 4395536"/>
              <a:gd name="connsiteY32" fmla="*/ 3317709 h 332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95536" h="3325545">
                <a:moveTo>
                  <a:pt x="406153" y="3317709"/>
                </a:moveTo>
                <a:lnTo>
                  <a:pt x="344720" y="3141061"/>
                </a:lnTo>
                <a:lnTo>
                  <a:pt x="144379" y="3068871"/>
                </a:lnTo>
                <a:lnTo>
                  <a:pt x="120315" y="2996682"/>
                </a:lnTo>
                <a:lnTo>
                  <a:pt x="0" y="2900429"/>
                </a:lnTo>
                <a:lnTo>
                  <a:pt x="425115" y="1079650"/>
                </a:lnTo>
                <a:lnTo>
                  <a:pt x="681789" y="1328303"/>
                </a:lnTo>
                <a:lnTo>
                  <a:pt x="705852" y="1312261"/>
                </a:lnTo>
                <a:lnTo>
                  <a:pt x="705852" y="1232050"/>
                </a:lnTo>
                <a:cubicBezTo>
                  <a:pt x="708526" y="884471"/>
                  <a:pt x="729606" y="574262"/>
                  <a:pt x="732280" y="226683"/>
                </a:cubicBezTo>
                <a:lnTo>
                  <a:pt x="2759242" y="293587"/>
                </a:lnTo>
                <a:lnTo>
                  <a:pt x="2767966" y="261503"/>
                </a:lnTo>
                <a:lnTo>
                  <a:pt x="2783305" y="165250"/>
                </a:lnTo>
                <a:cubicBezTo>
                  <a:pt x="2789989" y="139850"/>
                  <a:pt x="2785979" y="130493"/>
                  <a:pt x="2799347" y="109103"/>
                </a:cubicBezTo>
                <a:cubicBezTo>
                  <a:pt x="2812715" y="87714"/>
                  <a:pt x="2837542" y="54803"/>
                  <a:pt x="2863515" y="36913"/>
                </a:cubicBezTo>
                <a:cubicBezTo>
                  <a:pt x="2889488" y="19023"/>
                  <a:pt x="2915141" y="3524"/>
                  <a:pt x="2955185" y="1762"/>
                </a:cubicBezTo>
                <a:cubicBezTo>
                  <a:pt x="2995229" y="0"/>
                  <a:pt x="3053951" y="5075"/>
                  <a:pt x="3103777" y="26342"/>
                </a:cubicBezTo>
                <a:cubicBezTo>
                  <a:pt x="3141972" y="38885"/>
                  <a:pt x="3161600" y="56966"/>
                  <a:pt x="3184357" y="77019"/>
                </a:cubicBezTo>
                <a:cubicBezTo>
                  <a:pt x="3207114" y="97072"/>
                  <a:pt x="3229742" y="122344"/>
                  <a:pt x="3240320" y="146658"/>
                </a:cubicBezTo>
                <a:cubicBezTo>
                  <a:pt x="3250898" y="170972"/>
                  <a:pt x="3250584" y="199265"/>
                  <a:pt x="3247824" y="222901"/>
                </a:cubicBezTo>
                <a:cubicBezTo>
                  <a:pt x="3245064" y="246537"/>
                  <a:pt x="3229107" y="273769"/>
                  <a:pt x="3223760" y="288474"/>
                </a:cubicBezTo>
                <a:cubicBezTo>
                  <a:pt x="3223994" y="300873"/>
                  <a:pt x="3224229" y="313272"/>
                  <a:pt x="3224463" y="325671"/>
                </a:cubicBezTo>
                <a:lnTo>
                  <a:pt x="3607109" y="365776"/>
                </a:lnTo>
                <a:lnTo>
                  <a:pt x="3537470" y="1347080"/>
                </a:lnTo>
                <a:lnTo>
                  <a:pt x="3585410" y="1392471"/>
                </a:lnTo>
                <a:lnTo>
                  <a:pt x="3890210" y="1023503"/>
                </a:lnTo>
                <a:lnTo>
                  <a:pt x="4395536" y="2780113"/>
                </a:lnTo>
                <a:lnTo>
                  <a:pt x="4170947" y="2988661"/>
                </a:lnTo>
                <a:lnTo>
                  <a:pt x="4331368" y="2980640"/>
                </a:lnTo>
                <a:lnTo>
                  <a:pt x="4331368" y="3044808"/>
                </a:lnTo>
                <a:lnTo>
                  <a:pt x="3978442" y="3165124"/>
                </a:lnTo>
                <a:lnTo>
                  <a:pt x="3866147" y="3325545"/>
                </a:lnTo>
                <a:lnTo>
                  <a:pt x="406153" y="3317709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215900" dist="965200" dir="10440000" algn="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2164" name="Title 5"/>
          <p:cNvSpPr>
            <a:spLocks noGrp="1"/>
          </p:cNvSpPr>
          <p:nvPr>
            <p:ph type="title" idx="4294967295"/>
          </p:nvPr>
        </p:nvSpPr>
        <p:spPr>
          <a:xfrm>
            <a:off x="152400" y="296863"/>
            <a:ext cx="8375650" cy="504825"/>
          </a:xfrm>
        </p:spPr>
        <p:txBody>
          <a:bodyPr/>
          <a:lstStyle/>
          <a:p>
            <a:r>
              <a:rPr sz="2400">
                <a:latin typeface="HP Simplified"/>
                <a:cs typeface="HP Simplified"/>
              </a:rPr>
              <a:t>AND THIS IS HOW THEY PROMOTED IT…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7088" y="3292475"/>
            <a:ext cx="7080250" cy="430213"/>
          </a:xfrm>
        </p:spPr>
        <p:txBody>
          <a:bodyPr/>
          <a:lstStyle/>
          <a:p>
            <a:pPr algn="ctr"/>
            <a:r>
              <a:rPr lang="en-US">
                <a:latin typeface="HP Simplified"/>
                <a:cs typeface="HP Simplified"/>
              </a:rPr>
              <a:t>Welcome to augmented reality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7513" y="447675"/>
            <a:ext cx="23717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292100"/>
            <a:ext cx="8375650" cy="504825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End user interacts </a:t>
            </a:r>
            <a:br>
              <a:rPr lang="en-US" dirty="0" smtClean="0"/>
            </a:br>
            <a:r>
              <a:rPr lang="en-US" dirty="0" smtClean="0"/>
              <a:t>Also After </a:t>
            </a:r>
            <a:r>
              <a:rPr lang="en-US" dirty="0" err="1" smtClean="0"/>
              <a:t>purchaising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4138" y="1317625"/>
            <a:ext cx="64198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234950" y="292100"/>
            <a:ext cx="8375650" cy="5048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endParaRPr lang="en-GB" smtClean="0">
              <a:latin typeface="Futura Bk"/>
            </a:endParaRPr>
          </a:p>
        </p:txBody>
      </p:sp>
      <p:pic>
        <p:nvPicPr>
          <p:cNvPr id="98306" name="Picture 2" descr="C:\Users\maak\Desktop\IMG_12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616075"/>
            <a:ext cx="16367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 descr="C:\Users\maak\Desktop\IMG_12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025" y="1212850"/>
            <a:ext cx="3668713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>
          <a:xfrm>
            <a:off x="234950" y="292100"/>
            <a:ext cx="8375650" cy="5048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endParaRPr lang="en-GB" smtClean="0">
              <a:latin typeface="Futura Bk"/>
            </a:endParaRP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1" descr="Abee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2450" y="4305300"/>
            <a:ext cx="804863" cy="352425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5" descr="DAWN_p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29679">
            <a:off x="7399338" y="3276600"/>
            <a:ext cx="1447800" cy="11604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6" descr="masterpea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229679">
            <a:off x="6764338" y="3463925"/>
            <a:ext cx="581025" cy="8731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45843">
            <a:off x="7056438" y="352425"/>
            <a:ext cx="1908175" cy="1258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76876">
            <a:off x="4584700" y="657225"/>
            <a:ext cx="1084263" cy="12715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5050" y="1592263"/>
            <a:ext cx="1403350" cy="985837"/>
          </a:xfrm>
          <a:prstGeom prst="rect">
            <a:avLst/>
          </a:prstGeom>
          <a:solidFill>
            <a:schemeClr val="bg1"/>
          </a:solidFill>
          <a:ln w="762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0" descr="may june 2005 interpack - Fespa 0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08638" y="3317875"/>
            <a:ext cx="889000" cy="66675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901254">
            <a:off x="5830888" y="387350"/>
            <a:ext cx="1223962" cy="1277938"/>
          </a:xfrm>
          <a:prstGeom prst="rect">
            <a:avLst/>
          </a:prstGeom>
          <a:solidFill>
            <a:schemeClr val="bg1"/>
          </a:solidFill>
          <a:ln w="762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3075" y="2165350"/>
            <a:ext cx="1089025" cy="1254125"/>
          </a:xfrm>
          <a:prstGeom prst="rect">
            <a:avLst/>
          </a:prstGeom>
          <a:solidFill>
            <a:schemeClr val="bg1"/>
          </a:solidFill>
          <a:ln w="762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3" descr="rookworst"/>
          <p:cNvPicPr>
            <a:picLocks noChangeAspect="1" noChangeArrowheads="1"/>
          </p:cNvPicPr>
          <p:nvPr/>
        </p:nvPicPr>
        <p:blipFill>
          <a:blip r:embed="rId12">
            <a:lum contrast="6000"/>
          </a:blip>
          <a:srcRect/>
          <a:stretch>
            <a:fillRect/>
          </a:stretch>
        </p:blipFill>
        <p:spPr bwMode="auto">
          <a:xfrm rot="20229679">
            <a:off x="5884863" y="2593975"/>
            <a:ext cx="814387" cy="441325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0229679">
            <a:off x="6854825" y="1938338"/>
            <a:ext cx="600075" cy="12461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15" descr="gen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387425">
            <a:off x="4002088" y="3629025"/>
            <a:ext cx="140017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16" descr="coffee bag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21200058">
            <a:off x="5559425" y="1889125"/>
            <a:ext cx="10636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366" name="TextBox 23"/>
          <p:cNvSpPr txBox="1">
            <a:spLocks noChangeArrowheads="1"/>
          </p:cNvSpPr>
          <p:nvPr/>
        </p:nvSpPr>
        <p:spPr bwMode="gray">
          <a:xfrm>
            <a:off x="249238" y="4805363"/>
            <a:ext cx="384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43C82BCD-E066-40E0-85C2-6DECFE00D8ED}" type="slidenum">
              <a:rPr lang="en-US" sz="700">
                <a:solidFill>
                  <a:srgbClr val="FF0000"/>
                </a:solidFill>
                <a:latin typeface="Futura Bk"/>
              </a:rPr>
              <a:pPr/>
              <a:t>36</a:t>
            </a:fld>
            <a:endParaRPr lang="en-US" sz="700">
              <a:solidFill>
                <a:srgbClr val="FF0000"/>
              </a:solidFill>
              <a:latin typeface="Futura B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050" y="142784"/>
            <a:ext cx="4049381" cy="1200329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B0F0"/>
                </a:solidFill>
                <a:effectLst>
                  <a:outerShdw blurRad="88900" dist="50800" dir="2700000" algn="tl">
                    <a:srgbClr val="000000">
                      <a:alpha val="7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P Simplified" pitchFamily="34" charset="0"/>
              </a:rPr>
              <a:t>HP </a:t>
            </a:r>
            <a:r>
              <a:rPr lang="en-US" sz="2800" dirty="0">
                <a:solidFill>
                  <a:srgbClr val="00B0F0"/>
                </a:solidFill>
                <a:effectLst>
                  <a:outerShdw blurRad="88900" dist="50800" dir="2700000" algn="tl">
                    <a:srgbClr val="000000">
                      <a:alpha val="7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P Simplified" pitchFamily="34" charset="0"/>
              </a:rPr>
              <a:t>INDIGO</a:t>
            </a:r>
            <a:endParaRPr lang="en-US" sz="2800" dirty="0">
              <a:solidFill>
                <a:srgbClr val="00B0F0"/>
              </a:solidFill>
              <a:effectLst>
                <a:outerShdw blurRad="88900" dist="50800" dir="2700000" algn="tl">
                  <a:srgbClr val="000000">
                    <a:alpha val="75000"/>
                  </a:srgbClr>
                </a:outerShdw>
                <a:reflection blurRad="6350" stA="55000" endA="300" endPos="45500" dir="5400000" sy="-100000" algn="bl" rotWithShape="0"/>
              </a:effectLst>
              <a:latin typeface="HP Simplified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400" dirty="0">
                <a:solidFill>
                  <a:srgbClr val="00B0F0"/>
                </a:solidFill>
                <a:effectLst>
                  <a:outerShdw blurRad="88900" dist="50800" dir="2700000" algn="tl">
                    <a:srgbClr val="000000">
                      <a:alpha val="7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P Simplified" pitchFamily="34" charset="0"/>
              </a:rPr>
              <a:t>VERSATILITY</a:t>
            </a:r>
            <a:endParaRPr lang="en-US" sz="4400" dirty="0">
              <a:solidFill>
                <a:srgbClr val="00B0F0"/>
              </a:solidFill>
              <a:effectLst>
                <a:outerShdw blurRad="88900" dist="50800" dir="2700000" algn="tl">
                  <a:srgbClr val="000000">
                    <a:alpha val="75000"/>
                  </a:srgbClr>
                </a:outerShdw>
                <a:reflection blurRad="6350" stA="55000" endA="300" endPos="45500" dir="5400000" sy="-100000" algn="bl" rotWithShape="0"/>
              </a:effectLst>
              <a:latin typeface="HP Simplified" pitchFamily="34" charset="0"/>
            </a:endParaRPr>
          </a:p>
        </p:txBody>
      </p:sp>
      <p:sp>
        <p:nvSpPr>
          <p:cNvPr id="100370" name="Text Placeholder 17"/>
          <p:cNvSpPr>
            <a:spLocks noGrp="1"/>
          </p:cNvSpPr>
          <p:nvPr>
            <p:ph type="body" sz="quarter" idx="4294967295"/>
          </p:nvPr>
        </p:nvSpPr>
        <p:spPr>
          <a:xfrm>
            <a:off x="276225" y="1533525"/>
            <a:ext cx="3675063" cy="3619500"/>
          </a:xfrm>
        </p:spPr>
        <p:txBody>
          <a:bodyPr/>
          <a:lstStyle/>
          <a:p>
            <a:pPr marL="90488"/>
            <a:r>
              <a:rPr lang="en-US" b="1" smtClean="0">
                <a:latin typeface="HP Simplified Light"/>
                <a:cs typeface="HP Simplified Light"/>
              </a:rPr>
              <a:t>Self adhesive prime labels </a:t>
            </a:r>
          </a:p>
          <a:p>
            <a:pPr marL="90488"/>
            <a:r>
              <a:rPr lang="en-US" b="1" smtClean="0">
                <a:latin typeface="HP Simplified Light"/>
                <a:cs typeface="HP Simplified Light"/>
              </a:rPr>
              <a:t>Shrink sleeves</a:t>
            </a:r>
          </a:p>
          <a:p>
            <a:pPr marL="90488"/>
            <a:r>
              <a:rPr lang="en-US" b="1" smtClean="0">
                <a:latin typeface="HP Simplified Light"/>
                <a:cs typeface="HP Simplified Light"/>
              </a:rPr>
              <a:t>Flexible packaging</a:t>
            </a:r>
          </a:p>
          <a:p>
            <a:pPr marL="90488"/>
            <a:r>
              <a:rPr lang="en-US" b="1" smtClean="0">
                <a:latin typeface="HP Simplified Light"/>
                <a:cs typeface="HP Simplified Light"/>
              </a:rPr>
              <a:t>Flexible tubes</a:t>
            </a:r>
          </a:p>
          <a:p>
            <a:pPr marL="90488"/>
            <a:r>
              <a:rPr lang="en-US" b="1" smtClean="0">
                <a:latin typeface="HP Simplified Light"/>
                <a:cs typeface="HP Simplified Light"/>
              </a:rPr>
              <a:t>Folding cartons</a:t>
            </a:r>
          </a:p>
          <a:p>
            <a:pPr marL="90488"/>
            <a:r>
              <a:rPr lang="sv-SE" b="1" smtClean="0">
                <a:latin typeface="HP Simplified Light"/>
                <a:cs typeface="HP Simplified Light"/>
              </a:rPr>
              <a:t>Wine capsulses</a:t>
            </a:r>
            <a:endParaRPr lang="en-US" b="1" smtClean="0">
              <a:latin typeface="HP Simplified Light"/>
              <a:cs typeface="HP Simplified Light"/>
            </a:endParaRPr>
          </a:p>
          <a:p>
            <a:pPr marL="90488"/>
            <a:r>
              <a:rPr lang="en-US" b="1" smtClean="0">
                <a:latin typeface="HP Simplified Light"/>
                <a:cs typeface="HP Simplified Light"/>
              </a:rPr>
              <a:t>Industrial labels</a:t>
            </a:r>
          </a:p>
          <a:p>
            <a:pPr marL="90488"/>
            <a:r>
              <a:rPr lang="en-US" b="1" smtClean="0">
                <a:latin typeface="HP Simplified Light"/>
                <a:cs typeface="HP Simplified Light"/>
              </a:rPr>
              <a:t>Tags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87450" y="1851025"/>
            <a:ext cx="3730625" cy="847725"/>
          </a:xfrm>
        </p:spPr>
        <p:txBody>
          <a:bodyPr rtlCol="0"/>
          <a:lstStyle/>
          <a:p>
            <a:pPr fontAlgn="auto">
              <a:spcAft>
                <a:spcPts val="0"/>
              </a:spcAft>
              <a:tabLst>
                <a:tab pos="1428750" algn="l"/>
              </a:tabLst>
              <a:defRPr/>
            </a:pPr>
            <a:r>
              <a:rPr sz="4400" spc="-150">
                <a:ln w="6350"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Futura Hv" pitchFamily="34" charset="0"/>
                <a:ea typeface="+mj-ea"/>
              </a:rPr>
              <a:t>Thank you !</a:t>
            </a:r>
            <a:r>
              <a:rPr sz="4400" spc="-15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j-ea"/>
              </a:rPr>
              <a:t/>
            </a:r>
            <a:br>
              <a:rPr sz="4400" spc="-15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8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j-ea"/>
              </a:rPr>
            </a:br>
            <a:endParaRPr sz="1100" spc="-15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101600" dist="63500" dir="2700000" algn="tl" rotWithShape="0">
                  <a:prstClr val="black">
                    <a:alpha val="80000"/>
                  </a:prstClr>
                </a:outerShdw>
                <a:reflection blurRad="6350" stA="55000" endA="300" endPos="45500" dir="5400000" sy="-100000" algn="bl" rotWithShape="0"/>
              </a:effectLst>
              <a:latin typeface="Futura Lt" pitchFamily="34" charset="0"/>
              <a:ea typeface="+mj-ea"/>
            </a:endParaRPr>
          </a:p>
        </p:txBody>
      </p:sp>
      <p:pic>
        <p:nvPicPr>
          <p:cNvPr id="10240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842963"/>
            <a:ext cx="3033713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5776913" algn="l"/>
              </a:tabLst>
              <a:defRPr/>
            </a:pPr>
            <a:r>
              <a:rPr lang="en-US" sz="2000" dirty="0">
                <a:solidFill>
                  <a:prstClr val="white"/>
                </a:solidFill>
                <a:latin typeface="+mj-lt"/>
              </a:rPr>
              <a:t>T</a:t>
            </a:r>
          </a:p>
        </p:txBody>
      </p:sp>
      <p:pic>
        <p:nvPicPr>
          <p:cNvPr id="69" name="Picture 26" descr="C:\Users\bernierg\AppData\Local\Microsoft\Windows\Temporary Internet Files\Content.IE5\QVX3PQTL\MC900438062[1].pn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00B0F0">
                <a:tint val="45000"/>
                <a:satMod val="400000"/>
              </a:srgbClr>
            </a:duotone>
            <a:lum bright="-20000" contrast="30000"/>
          </a:blip>
          <a:srcRect/>
          <a:stretch>
            <a:fillRect/>
          </a:stretch>
        </p:blipFill>
        <p:spPr bwMode="auto">
          <a:xfrm>
            <a:off x="3141742" y="1205995"/>
            <a:ext cx="2743200" cy="2743200"/>
          </a:xfrm>
          <a:prstGeom prst="rect">
            <a:avLst/>
          </a:prstGeom>
          <a:noFill/>
        </p:spPr>
      </p:pic>
      <p:sp>
        <p:nvSpPr>
          <p:cNvPr id="70" name="Rectangle 69"/>
          <p:cNvSpPr>
            <a:spLocks noChangeAspect="1"/>
          </p:cNvSpPr>
          <p:nvPr/>
        </p:nvSpPr>
        <p:spPr>
          <a:xfrm>
            <a:off x="3287218" y="2265961"/>
            <a:ext cx="2526078" cy="646331"/>
          </a:xfrm>
          <a:prstGeom prst="rect">
            <a:avLst/>
          </a:prstGeom>
          <a:noFill/>
        </p:spPr>
        <p:txBody>
          <a:bodyPr wrap="none">
            <a:prstTxWarp prst="textInflate">
              <a:avLst>
                <a:gd name="adj" fmla="val 2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chemeClr val="bg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consumers</a:t>
            </a:r>
            <a:endParaRPr lang="en-US" sz="5400" b="1" dirty="0">
              <a:ln w="11430"/>
              <a:solidFill>
                <a:schemeClr val="bg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79" name="Picture 78" descr="brands ww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4350" y="1060450"/>
            <a:ext cx="305435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" name="Group 80"/>
          <p:cNvGrpSpPr>
            <a:grpSpLocks/>
          </p:cNvGrpSpPr>
          <p:nvPr/>
        </p:nvGrpSpPr>
        <p:grpSpPr bwMode="auto">
          <a:xfrm>
            <a:off x="1588" y="0"/>
            <a:ext cx="9142412" cy="5143500"/>
            <a:chOff x="1173" y="0"/>
            <a:chExt cx="9142826" cy="5143500"/>
          </a:xfrm>
        </p:grpSpPr>
        <p:pic>
          <p:nvPicPr>
            <p:cNvPr id="50186" name="Picture 81" descr="Brands 8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79" y="1688279"/>
              <a:ext cx="1896257" cy="3406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7" name="Picture 82" descr="BRands 6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19108" y="0"/>
              <a:ext cx="1724891" cy="2249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8" name="Picture 83" descr="Brands 7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73" y="41565"/>
              <a:ext cx="1900364" cy="172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9" name="Group 13"/>
            <p:cNvGrpSpPr>
              <a:grpSpLocks/>
            </p:cNvGrpSpPr>
            <p:nvPr/>
          </p:nvGrpSpPr>
          <p:grpSpPr bwMode="auto">
            <a:xfrm>
              <a:off x="6411191" y="2244435"/>
              <a:ext cx="2714193" cy="2899065"/>
              <a:chOff x="6411191" y="2244435"/>
              <a:chExt cx="2714193" cy="2899065"/>
            </a:xfrm>
          </p:grpSpPr>
          <p:pic>
            <p:nvPicPr>
              <p:cNvPr id="50190" name="Picture 7" descr="Brands 1.jp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544109" y="2286000"/>
                <a:ext cx="2581275" cy="285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7" name="Rectangle 86"/>
              <p:cNvSpPr/>
              <p:nvPr/>
            </p:nvSpPr>
            <p:spPr>
              <a:xfrm>
                <a:off x="6411788" y="2244725"/>
                <a:ext cx="987470" cy="2887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dirty="0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2528888" y="4352925"/>
            <a:ext cx="42068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Thousands of brands trying to attract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 consumer’s attention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524125" y="290513"/>
            <a:ext cx="41608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Thousands of brands to choose from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20000"/>
              <a:lumOff val="8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223073" y="1276311"/>
            <a:ext cx="8735438" cy="2703405"/>
          </a:xfrm>
          <a:prstGeom prst="rect">
            <a:avLst/>
          </a:prstGeom>
          <a:noFill/>
        </p:spPr>
        <p:txBody>
          <a:bodyPr wrap="none">
            <a:prstTxWarp prst="textInflate">
              <a:avLst>
                <a:gd name="adj" fmla="val 2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They all want to </a:t>
            </a:r>
            <a:r>
              <a:rPr lang="en-US" sz="5400" b="1" dirty="0" err="1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differenciate</a:t>
            </a:r>
            <a:endParaRPr lang="en-US" sz="5400" b="1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from each other</a:t>
            </a:r>
            <a:endParaRPr lang="en-US" sz="5400" b="1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219700" y="2149475"/>
            <a:ext cx="2640013" cy="290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2226" name="TextBox 23"/>
          <p:cNvSpPr txBox="1">
            <a:spLocks noChangeArrowheads="1"/>
          </p:cNvSpPr>
          <p:nvPr/>
        </p:nvSpPr>
        <p:spPr bwMode="gray">
          <a:xfrm>
            <a:off x="249238" y="4805363"/>
            <a:ext cx="384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B308B6D2-9E8B-41BF-AC01-6829E7FDE646}" type="slidenum">
              <a:rPr lang="en-US" sz="700">
                <a:solidFill>
                  <a:srgbClr val="006666"/>
                </a:solidFill>
                <a:latin typeface="Futura Bk"/>
              </a:rPr>
              <a:pPr/>
              <a:t>5</a:t>
            </a:fld>
            <a:endParaRPr lang="en-US" sz="700">
              <a:solidFill>
                <a:srgbClr val="006666"/>
              </a:solidFill>
              <a:latin typeface="Futura B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92675" y="885825"/>
            <a:ext cx="214313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438150" y="925513"/>
            <a:ext cx="5502275" cy="2941637"/>
          </a:xfrm>
        </p:spPr>
        <p:txBody>
          <a:bodyPr rtlCol="0">
            <a:noAutofit/>
          </a:bodyPr>
          <a:lstStyle/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Market is growing….</a:t>
            </a: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Print runs are getting shorter…</a:t>
            </a: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But the number of </a:t>
            </a:r>
            <a:r>
              <a:rPr lang="en-US" sz="2400" dirty="0" err="1" smtClean="0">
                <a:solidFill>
                  <a:schemeClr val="tx1"/>
                </a:solidFill>
                <a:ea typeface="+mn-ea"/>
              </a:rPr>
              <a:t>Sku’s</a:t>
            </a:r>
            <a:r>
              <a:rPr lang="en-US" sz="2400" dirty="0" smtClean="0">
                <a:solidFill>
                  <a:schemeClr val="tx1"/>
                </a:solidFill>
                <a:ea typeface="+mn-ea"/>
              </a:rPr>
              <a:t> not..</a:t>
            </a: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Speed of response is a key factor</a:t>
            </a: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Quality  behind compromise</a:t>
            </a: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On demand printing is a must</a:t>
            </a: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Green is good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52229" name="Title 8"/>
          <p:cNvSpPr>
            <a:spLocks noGrp="1"/>
          </p:cNvSpPr>
          <p:nvPr>
            <p:ph type="title" idx="4294967295"/>
          </p:nvPr>
        </p:nvSpPr>
        <p:spPr>
          <a:xfrm>
            <a:off x="327025" y="215900"/>
            <a:ext cx="5154613" cy="457200"/>
          </a:xfrm>
        </p:spPr>
        <p:txBody>
          <a:bodyPr/>
          <a:lstStyle/>
          <a:p>
            <a:r>
              <a:rPr sz="2900" b="1">
                <a:latin typeface="HP Simplified"/>
                <a:cs typeface="HP Simplified"/>
              </a:rPr>
              <a:t>Master Trends</a:t>
            </a:r>
          </a:p>
        </p:txBody>
      </p:sp>
      <p:grpSp>
        <p:nvGrpSpPr>
          <p:cNvPr id="52230" name="Group 18"/>
          <p:cNvGrpSpPr>
            <a:grpSpLocks/>
          </p:cNvGrpSpPr>
          <p:nvPr/>
        </p:nvGrpSpPr>
        <p:grpSpPr bwMode="auto">
          <a:xfrm>
            <a:off x="4948238" y="3076575"/>
            <a:ext cx="1927225" cy="1916113"/>
            <a:chOff x="4509544" y="0"/>
            <a:chExt cx="4513806" cy="4310062"/>
          </a:xfrm>
        </p:grpSpPr>
        <p:pic>
          <p:nvPicPr>
            <p:cNvPr id="52234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30950" y="0"/>
              <a:ext cx="2692400" cy="391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5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09544" y="1200149"/>
              <a:ext cx="2215106" cy="310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31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3438" y="444500"/>
            <a:ext cx="1193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0363" y="276225"/>
            <a:ext cx="998537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83438" y="2455863"/>
            <a:ext cx="88106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3"/>
          <p:cNvSpPr>
            <a:spLocks noGrp="1"/>
          </p:cNvSpPr>
          <p:nvPr>
            <p:ph type="title" idx="4294967295"/>
          </p:nvPr>
        </p:nvSpPr>
        <p:spPr>
          <a:xfrm>
            <a:off x="346075" y="339725"/>
            <a:ext cx="8375650" cy="4699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>
                <a:ea typeface="+mj-ea"/>
              </a:rPr>
              <a:t>New trend driven by digital technology: </a:t>
            </a:r>
            <a:br>
              <a:rPr>
                <a:ea typeface="+mj-ea"/>
              </a:rPr>
            </a:br>
            <a:r>
              <a:rPr>
                <a:ea typeface="+mj-ea"/>
              </a:rPr>
              <a:t>Fully integrated customer experience</a:t>
            </a:r>
          </a:p>
        </p:txBody>
      </p:sp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6126163" y="1757363"/>
            <a:ext cx="28003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latin typeface="Futura Bk"/>
              </a:rPr>
              <a:t>Brand owners integrate consumer experience across all possible touch points: </a:t>
            </a:r>
          </a:p>
          <a:p>
            <a:endParaRPr lang="en-US" sz="2000">
              <a:latin typeface="Futura Bk"/>
            </a:endParaRPr>
          </a:p>
          <a:p>
            <a:r>
              <a:rPr lang="en-US" sz="2000">
                <a:latin typeface="Futura Bk"/>
              </a:rPr>
              <a:t>virtual and physical</a:t>
            </a:r>
          </a:p>
        </p:txBody>
      </p:sp>
      <p:grpSp>
        <p:nvGrpSpPr>
          <p:cNvPr id="54275" name="Group 69"/>
          <p:cNvGrpSpPr>
            <a:grpSpLocks/>
          </p:cNvGrpSpPr>
          <p:nvPr/>
        </p:nvGrpSpPr>
        <p:grpSpPr bwMode="auto">
          <a:xfrm>
            <a:off x="773113" y="1420813"/>
            <a:ext cx="4470400" cy="3419475"/>
            <a:chOff x="529123" y="1318828"/>
            <a:chExt cx="3986056" cy="3048984"/>
          </a:xfrm>
        </p:grpSpPr>
        <p:sp>
          <p:nvSpPr>
            <p:cNvPr id="54277" name="Oval 6"/>
            <p:cNvSpPr>
              <a:spLocks noChangeArrowheads="1"/>
            </p:cNvSpPr>
            <p:nvPr/>
          </p:nvSpPr>
          <p:spPr bwMode="auto">
            <a:xfrm>
              <a:off x="2113432" y="2483778"/>
              <a:ext cx="1159983" cy="1159983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Futura Bk"/>
              </a:endParaRPr>
            </a:p>
          </p:txBody>
        </p:sp>
        <p:grpSp>
          <p:nvGrpSpPr>
            <p:cNvPr id="54278" name="Group 30"/>
            <p:cNvGrpSpPr>
              <a:grpSpLocks/>
            </p:cNvGrpSpPr>
            <p:nvPr/>
          </p:nvGrpSpPr>
          <p:grpSpPr bwMode="auto">
            <a:xfrm>
              <a:off x="2196487" y="1318828"/>
              <a:ext cx="996241" cy="572206"/>
              <a:chOff x="4078134" y="851900"/>
              <a:chExt cx="996241" cy="572206"/>
            </a:xfrm>
          </p:grpSpPr>
          <p:sp>
            <p:nvSpPr>
              <p:cNvPr id="54305" name="Rectangle 6"/>
              <p:cNvSpPr>
                <a:spLocks noChangeArrowheads="1"/>
              </p:cNvSpPr>
              <p:nvPr/>
            </p:nvSpPr>
            <p:spPr bwMode="auto">
              <a:xfrm>
                <a:off x="4078134" y="1286891"/>
                <a:ext cx="996241" cy="137215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>
                    <a:latin typeface="Futura Bk"/>
                  </a:rPr>
                  <a:t>Social Media/Blogs</a:t>
                </a:r>
              </a:p>
            </p:txBody>
          </p:sp>
          <p:grpSp>
            <p:nvGrpSpPr>
              <p:cNvPr id="54306" name="Group 29"/>
              <p:cNvGrpSpPr>
                <a:grpSpLocks/>
              </p:cNvGrpSpPr>
              <p:nvPr/>
            </p:nvGrpSpPr>
            <p:grpSpPr bwMode="auto">
              <a:xfrm>
                <a:off x="4087363" y="851900"/>
                <a:ext cx="977785" cy="413586"/>
                <a:chOff x="4035131" y="873305"/>
                <a:chExt cx="977785" cy="413586"/>
              </a:xfrm>
            </p:grpSpPr>
            <p:pic>
              <p:nvPicPr>
                <p:cNvPr id="54307" name="Picture 1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028021" y="866432"/>
                  <a:ext cx="570765" cy="3642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08" name="Picture 28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446582" y="920790"/>
                  <a:ext cx="570765" cy="369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54279" name="Group 36"/>
            <p:cNvGrpSpPr>
              <a:grpSpLocks/>
            </p:cNvGrpSpPr>
            <p:nvPr/>
          </p:nvGrpSpPr>
          <p:grpSpPr bwMode="auto">
            <a:xfrm>
              <a:off x="1704708" y="3689848"/>
              <a:ext cx="862506" cy="677964"/>
              <a:chOff x="2872773" y="3042291"/>
              <a:chExt cx="862506" cy="677964"/>
            </a:xfrm>
          </p:grpSpPr>
          <p:sp>
            <p:nvSpPr>
              <p:cNvPr id="54301" name="Rectangle 7"/>
              <p:cNvSpPr>
                <a:spLocks noChangeArrowheads="1"/>
              </p:cNvSpPr>
              <p:nvPr/>
            </p:nvSpPr>
            <p:spPr bwMode="auto">
              <a:xfrm>
                <a:off x="3386523" y="3566367"/>
                <a:ext cx="348756" cy="137215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1000">
                    <a:latin typeface="Futura Bk"/>
                  </a:rPr>
                  <a:t>Mobile</a:t>
                </a:r>
              </a:p>
            </p:txBody>
          </p:sp>
          <p:grpSp>
            <p:nvGrpSpPr>
              <p:cNvPr id="54302" name="Group 33"/>
              <p:cNvGrpSpPr>
                <a:grpSpLocks/>
              </p:cNvGrpSpPr>
              <p:nvPr/>
            </p:nvGrpSpPr>
            <p:grpSpPr bwMode="auto">
              <a:xfrm>
                <a:off x="2872773" y="3042291"/>
                <a:ext cx="412067" cy="677964"/>
                <a:chOff x="703589" y="1364247"/>
                <a:chExt cx="947652" cy="1559148"/>
              </a:xfrm>
            </p:grpSpPr>
            <p:pic>
              <p:nvPicPr>
                <p:cNvPr id="54303" name="Picture 31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703589" y="1364247"/>
                  <a:ext cx="658238" cy="1205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04" name="Picture 32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941418" y="1720846"/>
                  <a:ext cx="709823" cy="12025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54280" name="Group 35"/>
            <p:cNvGrpSpPr>
              <a:grpSpLocks/>
            </p:cNvGrpSpPr>
            <p:nvPr/>
          </p:nvGrpSpPr>
          <p:grpSpPr bwMode="auto">
            <a:xfrm>
              <a:off x="2920539" y="3879431"/>
              <a:ext cx="841614" cy="488381"/>
              <a:chOff x="5432308" y="3125835"/>
              <a:chExt cx="841614" cy="488381"/>
            </a:xfrm>
          </p:grpSpPr>
          <p:sp>
            <p:nvSpPr>
              <p:cNvPr id="54299" name="Rectangle 8"/>
              <p:cNvSpPr>
                <a:spLocks noChangeArrowheads="1"/>
              </p:cNvSpPr>
              <p:nvPr/>
            </p:nvSpPr>
            <p:spPr bwMode="auto">
              <a:xfrm>
                <a:off x="5432308" y="3460328"/>
                <a:ext cx="270143" cy="137215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>
                    <a:latin typeface="Futura Bk"/>
                  </a:rPr>
                  <a:t>Email</a:t>
                </a:r>
              </a:p>
            </p:txBody>
          </p:sp>
          <p:pic>
            <p:nvPicPr>
              <p:cNvPr id="54300" name="Picture 34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774303" y="3125835"/>
                <a:ext cx="499619" cy="488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281" name="Group 12"/>
            <p:cNvGrpSpPr>
              <a:grpSpLocks/>
            </p:cNvGrpSpPr>
            <p:nvPr/>
          </p:nvGrpSpPr>
          <p:grpSpPr bwMode="auto">
            <a:xfrm>
              <a:off x="3861685" y="2961959"/>
              <a:ext cx="653494" cy="684597"/>
              <a:chOff x="4471473" y="2826136"/>
              <a:chExt cx="653494" cy="684597"/>
            </a:xfrm>
          </p:grpSpPr>
          <p:sp>
            <p:nvSpPr>
              <p:cNvPr id="54297" name="Rectangle 11"/>
              <p:cNvSpPr>
                <a:spLocks noChangeArrowheads="1"/>
              </p:cNvSpPr>
              <p:nvPr/>
            </p:nvSpPr>
            <p:spPr bwMode="auto">
              <a:xfrm>
                <a:off x="4492690" y="3374664"/>
                <a:ext cx="632277" cy="136069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rgbClr val="F07574"/>
                    </a:solidFill>
                    <a:latin typeface="Futura Bk"/>
                  </a:rPr>
                  <a:t>Direct mail</a:t>
                </a:r>
              </a:p>
            </p:txBody>
          </p:sp>
          <p:pic>
            <p:nvPicPr>
              <p:cNvPr id="54298" name="Picture 39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471473" y="2826136"/>
                <a:ext cx="637935" cy="5248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282" name="Group 1"/>
            <p:cNvGrpSpPr>
              <a:grpSpLocks/>
            </p:cNvGrpSpPr>
            <p:nvPr/>
          </p:nvGrpSpPr>
          <p:grpSpPr bwMode="auto">
            <a:xfrm>
              <a:off x="529123" y="1804060"/>
              <a:ext cx="1311749" cy="953451"/>
              <a:chOff x="41803" y="1838190"/>
              <a:chExt cx="1311749" cy="953451"/>
            </a:xfrm>
          </p:grpSpPr>
          <p:sp>
            <p:nvSpPr>
              <p:cNvPr id="54292" name="Rectangle 9"/>
              <p:cNvSpPr>
                <a:spLocks noChangeArrowheads="1"/>
              </p:cNvSpPr>
              <p:nvPr/>
            </p:nvSpPr>
            <p:spPr bwMode="auto">
              <a:xfrm>
                <a:off x="41803" y="1904776"/>
                <a:ext cx="687713" cy="150172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1100" b="1" u="sng">
                    <a:solidFill>
                      <a:srgbClr val="F07574"/>
                    </a:solidFill>
                    <a:latin typeface="Futura Bk"/>
                  </a:rPr>
                  <a:t>Packaging</a:t>
                </a:r>
              </a:p>
            </p:txBody>
          </p:sp>
          <p:grpSp>
            <p:nvGrpSpPr>
              <p:cNvPr id="54293" name="Group 44"/>
              <p:cNvGrpSpPr>
                <a:grpSpLocks/>
              </p:cNvGrpSpPr>
              <p:nvPr/>
            </p:nvGrpSpPr>
            <p:grpSpPr bwMode="auto">
              <a:xfrm>
                <a:off x="448168" y="1838190"/>
                <a:ext cx="905384" cy="953451"/>
                <a:chOff x="2329815" y="1324296"/>
                <a:chExt cx="905384" cy="953451"/>
              </a:xfrm>
            </p:grpSpPr>
            <p:pic>
              <p:nvPicPr>
                <p:cNvPr id="54294" name="Picture 41"/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618127" y="1324296"/>
                  <a:ext cx="434266" cy="6431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295" name="Picture 43"/>
                <p:cNvPicPr>
                  <a:picLocks noChangeAspect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2329815" y="1567659"/>
                  <a:ext cx="363608" cy="5160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296" name="Picture 42"/>
                <p:cNvPicPr>
                  <a:picLocks noChangeAspect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2717177" y="1857375"/>
                  <a:ext cx="518022" cy="4203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54283" name="Group 14"/>
            <p:cNvGrpSpPr>
              <a:grpSpLocks/>
            </p:cNvGrpSpPr>
            <p:nvPr/>
          </p:nvGrpSpPr>
          <p:grpSpPr bwMode="auto">
            <a:xfrm>
              <a:off x="3612200" y="1818812"/>
              <a:ext cx="498969" cy="901800"/>
              <a:chOff x="4059560" y="1924787"/>
              <a:chExt cx="498969" cy="901800"/>
            </a:xfrm>
          </p:grpSpPr>
          <p:sp>
            <p:nvSpPr>
              <p:cNvPr id="54290" name="Rectangle 10"/>
              <p:cNvSpPr>
                <a:spLocks noChangeArrowheads="1"/>
              </p:cNvSpPr>
              <p:nvPr/>
            </p:nvSpPr>
            <p:spPr bwMode="auto">
              <a:xfrm>
                <a:off x="4077936" y="2690680"/>
                <a:ext cx="477766" cy="135907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rgbClr val="F07574"/>
                    </a:solidFill>
                    <a:latin typeface="Futura Bk"/>
                  </a:rPr>
                  <a:t>Signage</a:t>
                </a:r>
              </a:p>
            </p:txBody>
          </p:sp>
          <p:pic>
            <p:nvPicPr>
              <p:cNvPr id="54291" name="Picture 50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059560" y="1924787"/>
                <a:ext cx="498969" cy="760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284" name="Group 5"/>
            <p:cNvGrpSpPr>
              <a:grpSpLocks/>
            </p:cNvGrpSpPr>
            <p:nvPr/>
          </p:nvGrpSpPr>
          <p:grpSpPr bwMode="auto">
            <a:xfrm>
              <a:off x="822421" y="2973388"/>
              <a:ext cx="788457" cy="725761"/>
              <a:chOff x="502459" y="2856761"/>
              <a:chExt cx="788457" cy="725761"/>
            </a:xfrm>
          </p:grpSpPr>
          <p:sp>
            <p:nvSpPr>
              <p:cNvPr id="54286" name="Rectangle 13"/>
              <p:cNvSpPr>
                <a:spLocks noChangeArrowheads="1"/>
              </p:cNvSpPr>
              <p:nvPr/>
            </p:nvSpPr>
            <p:spPr bwMode="auto">
              <a:xfrm>
                <a:off x="786818" y="3445307"/>
                <a:ext cx="250132" cy="137215"/>
              </a:xfrm>
              <a:prstGeom prst="rect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1000">
                    <a:latin typeface="Futura Bk"/>
                  </a:rPr>
                  <a:t>Web</a:t>
                </a:r>
              </a:p>
            </p:txBody>
          </p:sp>
          <p:grpSp>
            <p:nvGrpSpPr>
              <p:cNvPr id="54287" name="Group 2"/>
              <p:cNvGrpSpPr>
                <a:grpSpLocks/>
              </p:cNvGrpSpPr>
              <p:nvPr/>
            </p:nvGrpSpPr>
            <p:grpSpPr bwMode="auto">
              <a:xfrm>
                <a:off x="502459" y="2856761"/>
                <a:ext cx="788457" cy="588546"/>
                <a:chOff x="502459" y="2856761"/>
                <a:chExt cx="788457" cy="588546"/>
              </a:xfrm>
            </p:grpSpPr>
            <p:pic>
              <p:nvPicPr>
                <p:cNvPr id="54" name="Picture 70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02169" y="2856919"/>
                  <a:ext cx="788436" cy="5888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6999" dir="2700000" algn="ctr" rotWithShape="0">
                    <a:schemeClr val="bg2">
                      <a:alpha val="39998"/>
                    </a:schemeClr>
                  </a:outerShdw>
                </a:effectLst>
              </p:spPr>
            </p:pic>
            <p:pic>
              <p:nvPicPr>
                <p:cNvPr id="54289" name="Picture 11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612090" y="2891315"/>
                  <a:ext cx="570765" cy="3642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54285" name="Freeform 17"/>
            <p:cNvSpPr>
              <a:spLocks/>
            </p:cNvSpPr>
            <p:nvPr/>
          </p:nvSpPr>
          <p:spPr bwMode="auto">
            <a:xfrm>
              <a:off x="1612901" y="1947863"/>
              <a:ext cx="2147888" cy="2093913"/>
            </a:xfrm>
            <a:custGeom>
              <a:avLst/>
              <a:gdLst>
                <a:gd name="T0" fmla="*/ 2147483647 w 1804"/>
                <a:gd name="T1" fmla="*/ 1592765610 h 1759"/>
                <a:gd name="T2" fmla="*/ 2096613750 w 1804"/>
                <a:gd name="T3" fmla="*/ 1490738865 h 1759"/>
                <a:gd name="T4" fmla="*/ 2116460278 w 1804"/>
                <a:gd name="T5" fmla="*/ 1309355338 h 1759"/>
                <a:gd name="T6" fmla="*/ 1939261947 w 1804"/>
                <a:gd name="T7" fmla="*/ 793549060 h 1759"/>
                <a:gd name="T8" fmla="*/ 2147483647 w 1804"/>
                <a:gd name="T9" fmla="*/ 500219041 h 1759"/>
                <a:gd name="T10" fmla="*/ 2147483647 w 1804"/>
                <a:gd name="T11" fmla="*/ 486048527 h 1759"/>
                <a:gd name="T12" fmla="*/ 1927921244 w 1804"/>
                <a:gd name="T13" fmla="*/ 780795121 h 1759"/>
                <a:gd name="T14" fmla="*/ 1287170947 w 1804"/>
                <a:gd name="T15" fmla="*/ 471878014 h 1759"/>
                <a:gd name="T16" fmla="*/ 1287170947 w 1804"/>
                <a:gd name="T17" fmla="*/ 0 h 1759"/>
                <a:gd name="T18" fmla="*/ 1270159297 w 1804"/>
                <a:gd name="T19" fmla="*/ 0 h 1759"/>
                <a:gd name="T20" fmla="*/ 1270159297 w 1804"/>
                <a:gd name="T21" fmla="*/ 539896241 h 1759"/>
                <a:gd name="T22" fmla="*/ 1278665122 w 1804"/>
                <a:gd name="T23" fmla="*/ 539896241 h 1759"/>
                <a:gd name="T24" fmla="*/ 2048416061 w 1804"/>
                <a:gd name="T25" fmla="*/ 1309355338 h 1759"/>
                <a:gd name="T26" fmla="*/ 1278665122 w 1804"/>
                <a:gd name="T27" fmla="*/ 2078813989 h 1759"/>
                <a:gd name="T28" fmla="*/ 508914926 w 1804"/>
                <a:gd name="T29" fmla="*/ 1309355338 h 1759"/>
                <a:gd name="T30" fmla="*/ 812277979 w 1804"/>
                <a:gd name="T31" fmla="*/ 697189805 h 1759"/>
                <a:gd name="T32" fmla="*/ 846300087 w 1804"/>
                <a:gd name="T33" fmla="*/ 753871860 h 1759"/>
                <a:gd name="T34" fmla="*/ 946949568 w 1804"/>
                <a:gd name="T35" fmla="*/ 576740291 h 1759"/>
                <a:gd name="T36" fmla="*/ 742816920 w 1804"/>
                <a:gd name="T37" fmla="*/ 578156866 h 1759"/>
                <a:gd name="T38" fmla="*/ 778255871 w 1804"/>
                <a:gd name="T39" fmla="*/ 637673410 h 1759"/>
                <a:gd name="T40" fmla="*/ 629409893 w 1804"/>
                <a:gd name="T41" fmla="*/ 780795121 h 1759"/>
                <a:gd name="T42" fmla="*/ 259418202 w 1804"/>
                <a:gd name="T43" fmla="*/ 486048527 h 1759"/>
                <a:gd name="T44" fmla="*/ 249495534 w 1804"/>
                <a:gd name="T45" fmla="*/ 500219041 h 1759"/>
                <a:gd name="T46" fmla="*/ 618069041 w 1804"/>
                <a:gd name="T47" fmla="*/ 793549060 h 1759"/>
                <a:gd name="T48" fmla="*/ 440870710 w 1804"/>
                <a:gd name="T49" fmla="*/ 1309355338 h 1759"/>
                <a:gd name="T50" fmla="*/ 460716047 w 1804"/>
                <a:gd name="T51" fmla="*/ 1487904524 h 1759"/>
                <a:gd name="T52" fmla="*/ 0 w 1804"/>
                <a:gd name="T53" fmla="*/ 1592765610 h 1759"/>
                <a:gd name="T54" fmla="*/ 4252914 w 1804"/>
                <a:gd name="T55" fmla="*/ 1608353889 h 1759"/>
                <a:gd name="T56" fmla="*/ 463552116 w 1804"/>
                <a:gd name="T57" fmla="*/ 1503491613 h 1759"/>
                <a:gd name="T58" fmla="*/ 907256513 w 1804"/>
                <a:gd name="T59" fmla="*/ 2060392559 h 1759"/>
                <a:gd name="T60" fmla="*/ 703123865 w 1804"/>
                <a:gd name="T61" fmla="*/ 2147483647 h 1759"/>
                <a:gd name="T62" fmla="*/ 717299445 w 1804"/>
                <a:gd name="T63" fmla="*/ 2147483647 h 1759"/>
                <a:gd name="T64" fmla="*/ 922850128 w 1804"/>
                <a:gd name="T65" fmla="*/ 2067477816 h 1759"/>
                <a:gd name="T66" fmla="*/ 1278665122 w 1804"/>
                <a:gd name="T67" fmla="*/ 2146833406 h 1759"/>
                <a:gd name="T68" fmla="*/ 1634479818 w 1804"/>
                <a:gd name="T69" fmla="*/ 2067477816 h 1759"/>
                <a:gd name="T70" fmla="*/ 1840030501 w 1804"/>
                <a:gd name="T71" fmla="*/ 2147483647 h 1759"/>
                <a:gd name="T72" fmla="*/ 1854206081 w 1804"/>
                <a:gd name="T73" fmla="*/ 2147483647 h 1759"/>
                <a:gd name="T74" fmla="*/ 1650073433 w 1804"/>
                <a:gd name="T75" fmla="*/ 2060392559 h 1759"/>
                <a:gd name="T76" fmla="*/ 2092360838 w 1804"/>
                <a:gd name="T77" fmla="*/ 1507742529 h 1759"/>
                <a:gd name="T78" fmla="*/ 2147483647 w 1804"/>
                <a:gd name="T79" fmla="*/ 1608353889 h 1759"/>
                <a:gd name="T80" fmla="*/ 2147483647 w 1804"/>
                <a:gd name="T81" fmla="*/ 1592765610 h 17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04"/>
                <a:gd name="T124" fmla="*/ 0 h 1759"/>
                <a:gd name="T125" fmla="*/ 1804 w 1804"/>
                <a:gd name="T126" fmla="*/ 1759 h 175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04" h="1759">
                  <a:moveTo>
                    <a:pt x="1804" y="1124"/>
                  </a:moveTo>
                  <a:cubicBezTo>
                    <a:pt x="1479" y="1052"/>
                    <a:pt x="1479" y="1052"/>
                    <a:pt x="1479" y="1052"/>
                  </a:cubicBezTo>
                  <a:cubicBezTo>
                    <a:pt x="1488" y="1011"/>
                    <a:pt x="1493" y="968"/>
                    <a:pt x="1493" y="924"/>
                  </a:cubicBezTo>
                  <a:cubicBezTo>
                    <a:pt x="1493" y="787"/>
                    <a:pt x="1446" y="661"/>
                    <a:pt x="1368" y="560"/>
                  </a:cubicBezTo>
                  <a:cubicBezTo>
                    <a:pt x="1628" y="353"/>
                    <a:pt x="1628" y="353"/>
                    <a:pt x="1628" y="353"/>
                  </a:cubicBezTo>
                  <a:cubicBezTo>
                    <a:pt x="1621" y="343"/>
                    <a:pt x="1621" y="343"/>
                    <a:pt x="1621" y="343"/>
                  </a:cubicBezTo>
                  <a:cubicBezTo>
                    <a:pt x="1360" y="551"/>
                    <a:pt x="1360" y="551"/>
                    <a:pt x="1360" y="551"/>
                  </a:cubicBezTo>
                  <a:cubicBezTo>
                    <a:pt x="1253" y="420"/>
                    <a:pt x="1090" y="335"/>
                    <a:pt x="908" y="333"/>
                  </a:cubicBezTo>
                  <a:cubicBezTo>
                    <a:pt x="908" y="0"/>
                    <a:pt x="908" y="0"/>
                    <a:pt x="908" y="0"/>
                  </a:cubicBezTo>
                  <a:cubicBezTo>
                    <a:pt x="896" y="0"/>
                    <a:pt x="896" y="0"/>
                    <a:pt x="896" y="0"/>
                  </a:cubicBezTo>
                  <a:cubicBezTo>
                    <a:pt x="896" y="381"/>
                    <a:pt x="896" y="381"/>
                    <a:pt x="896" y="381"/>
                  </a:cubicBezTo>
                  <a:cubicBezTo>
                    <a:pt x="902" y="381"/>
                    <a:pt x="902" y="381"/>
                    <a:pt x="902" y="381"/>
                  </a:cubicBezTo>
                  <a:cubicBezTo>
                    <a:pt x="1201" y="381"/>
                    <a:pt x="1445" y="625"/>
                    <a:pt x="1445" y="924"/>
                  </a:cubicBezTo>
                  <a:cubicBezTo>
                    <a:pt x="1445" y="1223"/>
                    <a:pt x="1201" y="1467"/>
                    <a:pt x="902" y="1467"/>
                  </a:cubicBezTo>
                  <a:cubicBezTo>
                    <a:pt x="603" y="1467"/>
                    <a:pt x="359" y="1223"/>
                    <a:pt x="359" y="924"/>
                  </a:cubicBezTo>
                  <a:cubicBezTo>
                    <a:pt x="359" y="754"/>
                    <a:pt x="439" y="594"/>
                    <a:pt x="573" y="492"/>
                  </a:cubicBezTo>
                  <a:cubicBezTo>
                    <a:pt x="597" y="532"/>
                    <a:pt x="597" y="532"/>
                    <a:pt x="597" y="532"/>
                  </a:cubicBezTo>
                  <a:cubicBezTo>
                    <a:pt x="668" y="407"/>
                    <a:pt x="668" y="407"/>
                    <a:pt x="668" y="407"/>
                  </a:cubicBezTo>
                  <a:cubicBezTo>
                    <a:pt x="524" y="408"/>
                    <a:pt x="524" y="408"/>
                    <a:pt x="524" y="408"/>
                  </a:cubicBezTo>
                  <a:cubicBezTo>
                    <a:pt x="549" y="450"/>
                    <a:pt x="549" y="450"/>
                    <a:pt x="549" y="450"/>
                  </a:cubicBezTo>
                  <a:cubicBezTo>
                    <a:pt x="509" y="480"/>
                    <a:pt x="474" y="514"/>
                    <a:pt x="444" y="551"/>
                  </a:cubicBezTo>
                  <a:cubicBezTo>
                    <a:pt x="183" y="343"/>
                    <a:pt x="183" y="343"/>
                    <a:pt x="183" y="343"/>
                  </a:cubicBezTo>
                  <a:cubicBezTo>
                    <a:pt x="176" y="353"/>
                    <a:pt x="176" y="353"/>
                    <a:pt x="176" y="353"/>
                  </a:cubicBezTo>
                  <a:cubicBezTo>
                    <a:pt x="436" y="560"/>
                    <a:pt x="436" y="560"/>
                    <a:pt x="436" y="560"/>
                  </a:cubicBezTo>
                  <a:cubicBezTo>
                    <a:pt x="356" y="663"/>
                    <a:pt x="311" y="791"/>
                    <a:pt x="311" y="924"/>
                  </a:cubicBezTo>
                  <a:cubicBezTo>
                    <a:pt x="311" y="967"/>
                    <a:pt x="316" y="1009"/>
                    <a:pt x="325" y="1050"/>
                  </a:cubicBezTo>
                  <a:cubicBezTo>
                    <a:pt x="0" y="1124"/>
                    <a:pt x="0" y="1124"/>
                    <a:pt x="0" y="1124"/>
                  </a:cubicBezTo>
                  <a:cubicBezTo>
                    <a:pt x="3" y="1135"/>
                    <a:pt x="3" y="1135"/>
                    <a:pt x="3" y="1135"/>
                  </a:cubicBezTo>
                  <a:cubicBezTo>
                    <a:pt x="327" y="1061"/>
                    <a:pt x="327" y="1061"/>
                    <a:pt x="327" y="1061"/>
                  </a:cubicBezTo>
                  <a:cubicBezTo>
                    <a:pt x="368" y="1234"/>
                    <a:pt x="485" y="1377"/>
                    <a:pt x="640" y="1454"/>
                  </a:cubicBezTo>
                  <a:cubicBezTo>
                    <a:pt x="496" y="1754"/>
                    <a:pt x="496" y="1754"/>
                    <a:pt x="496" y="1754"/>
                  </a:cubicBezTo>
                  <a:cubicBezTo>
                    <a:pt x="506" y="1759"/>
                    <a:pt x="506" y="1759"/>
                    <a:pt x="506" y="1759"/>
                  </a:cubicBezTo>
                  <a:cubicBezTo>
                    <a:pt x="651" y="1459"/>
                    <a:pt x="651" y="1459"/>
                    <a:pt x="651" y="1459"/>
                  </a:cubicBezTo>
                  <a:cubicBezTo>
                    <a:pt x="727" y="1495"/>
                    <a:pt x="812" y="1515"/>
                    <a:pt x="902" y="1515"/>
                  </a:cubicBezTo>
                  <a:cubicBezTo>
                    <a:pt x="992" y="1515"/>
                    <a:pt x="1077" y="1495"/>
                    <a:pt x="1153" y="1459"/>
                  </a:cubicBezTo>
                  <a:cubicBezTo>
                    <a:pt x="1298" y="1759"/>
                    <a:pt x="1298" y="1759"/>
                    <a:pt x="1298" y="1759"/>
                  </a:cubicBezTo>
                  <a:cubicBezTo>
                    <a:pt x="1308" y="1754"/>
                    <a:pt x="1308" y="1754"/>
                    <a:pt x="1308" y="1754"/>
                  </a:cubicBezTo>
                  <a:cubicBezTo>
                    <a:pt x="1164" y="1454"/>
                    <a:pt x="1164" y="1454"/>
                    <a:pt x="1164" y="1454"/>
                  </a:cubicBezTo>
                  <a:cubicBezTo>
                    <a:pt x="1318" y="1377"/>
                    <a:pt x="1434" y="1235"/>
                    <a:pt x="1476" y="1064"/>
                  </a:cubicBezTo>
                  <a:cubicBezTo>
                    <a:pt x="1802" y="1135"/>
                    <a:pt x="1802" y="1135"/>
                    <a:pt x="1802" y="1135"/>
                  </a:cubicBezTo>
                  <a:lnTo>
                    <a:pt x="1804" y="1124"/>
                  </a:lnTo>
                  <a:close/>
                </a:path>
              </a:pathLst>
            </a:custGeom>
            <a:solidFill>
              <a:srgbClr val="F075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</p:grpSp>
      <p:sp>
        <p:nvSpPr>
          <p:cNvPr id="85029" name="Oval 37"/>
          <p:cNvSpPr>
            <a:spLocks noChangeArrowheads="1"/>
          </p:cNvSpPr>
          <p:nvPr/>
        </p:nvSpPr>
        <p:spPr bwMode="auto">
          <a:xfrm>
            <a:off x="469900" y="1609725"/>
            <a:ext cx="2203450" cy="1566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5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5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766763" y="833438"/>
          <a:ext cx="7629525" cy="3673475"/>
        </p:xfrm>
        <a:graphic>
          <a:graphicData uri="http://schemas.openxmlformats.org/presentationml/2006/ole">
            <p:oleObj spid="_x0000_s1032" name="Worksheet" r:id="rId3" imgW="7629441" imgH="3676785" progId="Excel.Sheet.8">
              <p:embed/>
            </p:oleObj>
          </a:graphicData>
        </a:graphic>
      </p:graphicFrame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7050088" y="4748213"/>
            <a:ext cx="1212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defTabSz="912813" eaLnBrk="0" hangingPunct="0"/>
            <a:r>
              <a:rPr lang="en-US" sz="1200">
                <a:solidFill>
                  <a:schemeClr val="bg1"/>
                </a:solidFill>
              </a:rPr>
              <a:t>(5 = Maximum)</a:t>
            </a:r>
            <a:endParaRPr lang="nl-NL" sz="1200">
              <a:solidFill>
                <a:schemeClr val="bg1"/>
              </a:solidFill>
            </a:endParaRPr>
          </a:p>
        </p:txBody>
      </p:sp>
      <p:grpSp>
        <p:nvGrpSpPr>
          <p:cNvPr id="1034" name="Group 7"/>
          <p:cNvGrpSpPr>
            <a:grpSpLocks/>
          </p:cNvGrpSpPr>
          <p:nvPr/>
        </p:nvGrpSpPr>
        <p:grpSpPr bwMode="auto">
          <a:xfrm>
            <a:off x="7834313" y="242888"/>
            <a:ext cx="1062037" cy="268287"/>
            <a:chOff x="238" y="4016"/>
            <a:chExt cx="1106" cy="280"/>
          </a:xfrm>
        </p:grpSpPr>
        <p:sp>
          <p:nvSpPr>
            <p:cNvPr id="1047" name="Rectangle 8"/>
            <p:cNvSpPr>
              <a:spLocks noChangeArrowheads="1"/>
            </p:cNvSpPr>
            <p:nvPr/>
          </p:nvSpPr>
          <p:spPr bwMode="auto">
            <a:xfrm>
              <a:off x="242" y="4016"/>
              <a:ext cx="1102" cy="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1048" name="Text Box 9"/>
            <p:cNvSpPr txBox="1">
              <a:spLocks noChangeArrowheads="1"/>
            </p:cNvSpPr>
            <p:nvPr/>
          </p:nvSpPr>
          <p:spPr bwMode="auto">
            <a:xfrm>
              <a:off x="238" y="4066"/>
              <a:ext cx="590" cy="2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1430" tIns="45716" rIns="91430" bIns="45716">
              <a:spAutoFit/>
            </a:bodyPr>
            <a:lstStyle/>
            <a:p>
              <a:pPr defTabSz="912813" eaLnBrk="0" hangingPunct="0"/>
              <a:r>
                <a:rPr lang="en-US" sz="700"/>
                <a:t>Source :</a:t>
              </a:r>
              <a:endParaRPr lang="nl-NL" sz="700"/>
            </a:p>
          </p:txBody>
        </p:sp>
        <p:pic>
          <p:nvPicPr>
            <p:cNvPr id="1049" name="Picture 10" descr="LL US mast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9" y="4058"/>
              <a:ext cx="599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5" name="Title 15"/>
          <p:cNvSpPr>
            <a:spLocks noGrp="1"/>
          </p:cNvSpPr>
          <p:nvPr>
            <p:ph type="ctrTitle"/>
          </p:nvPr>
        </p:nvSpPr>
        <p:spPr>
          <a:xfrm>
            <a:off x="296863" y="157163"/>
            <a:ext cx="7221537" cy="2006600"/>
          </a:xfrm>
        </p:spPr>
        <p:txBody>
          <a:bodyPr/>
          <a:lstStyle/>
          <a:p>
            <a:r>
              <a:rPr lang="en-US" smtClean="0">
                <a:latin typeface="HP Simplified"/>
                <a:cs typeface="HP Simplified"/>
              </a:rPr>
              <a:t>Brand owner’s wishes:</a:t>
            </a:r>
            <a:endParaRPr smtClean="0">
              <a:latin typeface="HP Simplified"/>
              <a:cs typeface="HP Simplified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77863" y="1671638"/>
            <a:ext cx="3276600" cy="3214687"/>
            <a:chOff x="677930" y="2420270"/>
            <a:chExt cx="3276867" cy="3215357"/>
          </a:xfrm>
        </p:grpSpPr>
        <p:grpSp>
          <p:nvGrpSpPr>
            <p:cNvPr id="1037" name="Group 30"/>
            <p:cNvGrpSpPr>
              <a:grpSpLocks/>
            </p:cNvGrpSpPr>
            <p:nvPr/>
          </p:nvGrpSpPr>
          <p:grpSpPr bwMode="auto">
            <a:xfrm>
              <a:off x="677930" y="5252233"/>
              <a:ext cx="3276867" cy="383394"/>
              <a:chOff x="382588" y="6353564"/>
              <a:chExt cx="3276867" cy="383394"/>
            </a:xfrm>
          </p:grpSpPr>
          <p:sp>
            <p:nvSpPr>
              <p:cNvPr id="1045" name="Text Box 12"/>
              <p:cNvSpPr txBox="1">
                <a:spLocks noChangeArrowheads="1"/>
              </p:cNvSpPr>
              <p:nvPr/>
            </p:nvSpPr>
            <p:spPr bwMode="auto">
              <a:xfrm>
                <a:off x="696913" y="6356350"/>
                <a:ext cx="296254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D6D7D9"/>
                    </a:solidFill>
                  </a:rPr>
                  <a:t>= Addressed by Digital printing</a:t>
                </a:r>
              </a:p>
            </p:txBody>
          </p:sp>
          <p:pic>
            <p:nvPicPr>
              <p:cNvPr id="1046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82588" y="6353564"/>
                <a:ext cx="452437" cy="383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38" name="Group 31"/>
            <p:cNvGrpSpPr>
              <a:grpSpLocks/>
            </p:cNvGrpSpPr>
            <p:nvPr/>
          </p:nvGrpSpPr>
          <p:grpSpPr bwMode="auto">
            <a:xfrm>
              <a:off x="702291" y="2420270"/>
              <a:ext cx="452437" cy="2330725"/>
              <a:chOff x="849048" y="2420270"/>
              <a:chExt cx="452437" cy="2330725"/>
            </a:xfrm>
          </p:grpSpPr>
          <p:pic>
            <p:nvPicPr>
              <p:cNvPr id="1039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49048" y="2420270"/>
                <a:ext cx="452437" cy="383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0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49048" y="2809736"/>
                <a:ext cx="452437" cy="383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1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49048" y="3199202"/>
                <a:ext cx="452437" cy="383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2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49048" y="3588668"/>
                <a:ext cx="452437" cy="383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3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49048" y="3978134"/>
                <a:ext cx="452437" cy="383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4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49048" y="4367601"/>
                <a:ext cx="452437" cy="383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AutoShape 8"/>
          <p:cNvSpPr>
            <a:spLocks noChangeArrowheads="1"/>
          </p:cNvSpPr>
          <p:nvPr/>
        </p:nvSpPr>
        <p:spPr bwMode="auto">
          <a:xfrm>
            <a:off x="1182688" y="3317875"/>
            <a:ext cx="685800" cy="579438"/>
          </a:xfrm>
          <a:prstGeom prst="roundRect">
            <a:avLst>
              <a:gd name="adj" fmla="val 6542"/>
            </a:avLst>
          </a:prstGeom>
          <a:solidFill>
            <a:srgbClr val="D6D7D9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r-HR" sz="1600">
              <a:solidFill>
                <a:schemeClr val="bg1"/>
              </a:solidFill>
              <a:latin typeface="Futura Bk"/>
              <a:cs typeface="Arial" charset="0"/>
            </a:endParaRPr>
          </a:p>
        </p:txBody>
      </p:sp>
      <p:sp>
        <p:nvSpPr>
          <p:cNvPr id="58370" name="AutoShape 8"/>
          <p:cNvSpPr>
            <a:spLocks noChangeArrowheads="1"/>
          </p:cNvSpPr>
          <p:nvPr/>
        </p:nvSpPr>
        <p:spPr bwMode="auto">
          <a:xfrm>
            <a:off x="1958975" y="3317875"/>
            <a:ext cx="685800" cy="579438"/>
          </a:xfrm>
          <a:prstGeom prst="roundRect">
            <a:avLst>
              <a:gd name="adj" fmla="val 6542"/>
            </a:avLst>
          </a:prstGeom>
          <a:solidFill>
            <a:srgbClr val="D6D7D9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r-HR" sz="1600">
              <a:solidFill>
                <a:schemeClr val="bg1"/>
              </a:solidFill>
              <a:latin typeface="Futura Bk"/>
              <a:cs typeface="Arial" charset="0"/>
            </a:endParaRPr>
          </a:p>
        </p:txBody>
      </p:sp>
      <p:sp>
        <p:nvSpPr>
          <p:cNvPr id="58371" name="AutoShape 8"/>
          <p:cNvSpPr>
            <a:spLocks noChangeArrowheads="1"/>
          </p:cNvSpPr>
          <p:nvPr/>
        </p:nvSpPr>
        <p:spPr bwMode="auto">
          <a:xfrm>
            <a:off x="2744788" y="3317875"/>
            <a:ext cx="685800" cy="579438"/>
          </a:xfrm>
          <a:prstGeom prst="roundRect">
            <a:avLst>
              <a:gd name="adj" fmla="val 6542"/>
            </a:avLst>
          </a:prstGeom>
          <a:solidFill>
            <a:srgbClr val="D6D7D9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r-HR" sz="1600">
              <a:solidFill>
                <a:schemeClr val="bg1"/>
              </a:solidFill>
              <a:latin typeface="Futura Bk"/>
              <a:cs typeface="Arial" charset="0"/>
            </a:endParaRPr>
          </a:p>
        </p:txBody>
      </p:sp>
      <p:sp>
        <p:nvSpPr>
          <p:cNvPr id="58372" name="AutoShape 8"/>
          <p:cNvSpPr>
            <a:spLocks noChangeArrowheads="1"/>
          </p:cNvSpPr>
          <p:nvPr/>
        </p:nvSpPr>
        <p:spPr bwMode="auto">
          <a:xfrm>
            <a:off x="3535363" y="3317875"/>
            <a:ext cx="685800" cy="279400"/>
          </a:xfrm>
          <a:prstGeom prst="roundRect">
            <a:avLst>
              <a:gd name="adj" fmla="val 14218"/>
            </a:avLst>
          </a:prstGeom>
          <a:solidFill>
            <a:srgbClr val="D6D7D9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r-HR" sz="1600">
              <a:solidFill>
                <a:schemeClr val="bg1"/>
              </a:solidFill>
              <a:latin typeface="Futura Bk"/>
              <a:cs typeface="Arial" charset="0"/>
            </a:endParaRPr>
          </a:p>
        </p:txBody>
      </p:sp>
      <p:sp>
        <p:nvSpPr>
          <p:cNvPr id="58373" name="AutoShape 8"/>
          <p:cNvSpPr>
            <a:spLocks noChangeArrowheads="1"/>
          </p:cNvSpPr>
          <p:nvPr/>
        </p:nvSpPr>
        <p:spPr bwMode="auto">
          <a:xfrm>
            <a:off x="4321175" y="3317875"/>
            <a:ext cx="685800" cy="279400"/>
          </a:xfrm>
          <a:prstGeom prst="roundRect">
            <a:avLst>
              <a:gd name="adj" fmla="val 14218"/>
            </a:avLst>
          </a:prstGeom>
          <a:solidFill>
            <a:srgbClr val="D6D7D9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r-HR" sz="1600">
              <a:solidFill>
                <a:schemeClr val="bg1"/>
              </a:solidFill>
              <a:latin typeface="Futura Bk"/>
              <a:cs typeface="Arial" charset="0"/>
            </a:endParaRPr>
          </a:p>
        </p:txBody>
      </p:sp>
      <p:sp>
        <p:nvSpPr>
          <p:cNvPr id="58374" name="AutoShape 8"/>
          <p:cNvSpPr>
            <a:spLocks noChangeArrowheads="1"/>
          </p:cNvSpPr>
          <p:nvPr/>
        </p:nvSpPr>
        <p:spPr bwMode="auto">
          <a:xfrm>
            <a:off x="5106988" y="3317875"/>
            <a:ext cx="685800" cy="279400"/>
          </a:xfrm>
          <a:prstGeom prst="roundRect">
            <a:avLst>
              <a:gd name="adj" fmla="val 14218"/>
            </a:avLst>
          </a:prstGeom>
          <a:solidFill>
            <a:srgbClr val="D6D7D9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r-HR" sz="1600">
              <a:solidFill>
                <a:schemeClr val="bg1"/>
              </a:solidFill>
              <a:latin typeface="Futura Bk"/>
              <a:cs typeface="Arial" charset="0"/>
            </a:endParaRPr>
          </a:p>
        </p:txBody>
      </p:sp>
      <p:sp>
        <p:nvSpPr>
          <p:cNvPr id="58375" name="AutoShape 8"/>
          <p:cNvSpPr>
            <a:spLocks noChangeArrowheads="1"/>
          </p:cNvSpPr>
          <p:nvPr/>
        </p:nvSpPr>
        <p:spPr bwMode="auto">
          <a:xfrm>
            <a:off x="7697788" y="3317875"/>
            <a:ext cx="685800" cy="304800"/>
          </a:xfrm>
          <a:prstGeom prst="roundRect">
            <a:avLst>
              <a:gd name="adj" fmla="val 14218"/>
            </a:avLst>
          </a:prstGeom>
          <a:solidFill>
            <a:srgbClr val="D6D7D9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r-HR" sz="1600">
              <a:solidFill>
                <a:schemeClr val="bg1"/>
              </a:solidFill>
              <a:latin typeface="Futura Bk"/>
              <a:cs typeface="Arial" charset="0"/>
            </a:endParaRPr>
          </a:p>
        </p:txBody>
      </p:sp>
      <p:sp>
        <p:nvSpPr>
          <p:cNvPr id="58376" name="Rectangle 10"/>
          <p:cNvSpPr>
            <a:spLocks noChangeArrowheads="1"/>
          </p:cNvSpPr>
          <p:nvPr/>
        </p:nvSpPr>
        <p:spPr bwMode="auto">
          <a:xfrm rot="-5400000">
            <a:off x="-654844" y="2963069"/>
            <a:ext cx="2668588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30" tIns="44421" rIns="90430" bIns="44421">
            <a:spAutoFit/>
          </a:bodyPr>
          <a:lstStyle/>
          <a:p>
            <a:pPr algn="ctr" defTabSz="912813" eaLnBrk="0" hangingPunct="0"/>
            <a:r>
              <a:rPr lang="en-US" sz="1600" b="1">
                <a:solidFill>
                  <a:schemeClr val="bg1"/>
                </a:solidFill>
                <a:latin typeface="Futura Bk"/>
                <a:cs typeface="Arial" charset="0"/>
              </a:rPr>
              <a:t>Supply chain</a:t>
            </a:r>
          </a:p>
          <a:p>
            <a:pPr algn="ctr" defTabSz="912813" eaLnBrk="0" hangingPunct="0"/>
            <a:r>
              <a:rPr lang="en-US" sz="1600">
                <a:solidFill>
                  <a:schemeClr val="bg1"/>
                </a:solidFill>
                <a:latin typeface="Futura Bk"/>
                <a:cs typeface="Arial" charset="0"/>
                <a:sym typeface="Wingdings" pitchFamily="2" charset="2"/>
              </a:rPr>
              <a:t></a:t>
            </a:r>
            <a:r>
              <a:rPr lang="en-US" sz="1600">
                <a:solidFill>
                  <a:schemeClr val="bg1"/>
                </a:solidFill>
                <a:latin typeface="Futura Bk"/>
                <a:cs typeface="Arial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Futura Bk"/>
                <a:cs typeface="Arial" charset="0"/>
              </a:rPr>
              <a:t>Costs  -  Revenues </a:t>
            </a:r>
            <a:r>
              <a:rPr lang="en-US" sz="1600">
                <a:solidFill>
                  <a:schemeClr val="bg1"/>
                </a:solidFill>
                <a:latin typeface="Futura Bk"/>
                <a:cs typeface="Arial" charset="0"/>
                <a:sym typeface="Wingdings" pitchFamily="2" charset="2"/>
              </a:rPr>
              <a:t></a:t>
            </a:r>
          </a:p>
        </p:txBody>
      </p:sp>
      <p:sp>
        <p:nvSpPr>
          <p:cNvPr id="58377" name="Line 11"/>
          <p:cNvSpPr>
            <a:spLocks noChangeShapeType="1"/>
          </p:cNvSpPr>
          <p:nvPr/>
        </p:nvSpPr>
        <p:spPr bwMode="auto">
          <a:xfrm>
            <a:off x="1066800" y="3254375"/>
            <a:ext cx="7607300" cy="0"/>
          </a:xfrm>
          <a:prstGeom prst="line">
            <a:avLst/>
          </a:prstGeom>
          <a:noFill/>
          <a:ln w="50800">
            <a:solidFill>
              <a:srgbClr val="00B0F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58378" name="Line 12"/>
          <p:cNvSpPr>
            <a:spLocks noChangeShapeType="1"/>
          </p:cNvSpPr>
          <p:nvPr/>
        </p:nvSpPr>
        <p:spPr bwMode="auto">
          <a:xfrm>
            <a:off x="1079500" y="2227263"/>
            <a:ext cx="0" cy="2055812"/>
          </a:xfrm>
          <a:prstGeom prst="line">
            <a:avLst/>
          </a:pr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58379" name="Freeform 14"/>
          <p:cNvSpPr>
            <a:spLocks/>
          </p:cNvSpPr>
          <p:nvPr/>
        </p:nvSpPr>
        <p:spPr bwMode="auto">
          <a:xfrm>
            <a:off x="5864225" y="2908300"/>
            <a:ext cx="923925" cy="306388"/>
          </a:xfrm>
          <a:custGeom>
            <a:avLst/>
            <a:gdLst>
              <a:gd name="T0" fmla="*/ 2147483647 w 582"/>
              <a:gd name="T1" fmla="*/ 0 h 492"/>
              <a:gd name="T2" fmla="*/ 0 w 582"/>
              <a:gd name="T3" fmla="*/ 0 h 492"/>
              <a:gd name="T4" fmla="*/ 0 w 582"/>
              <a:gd name="T5" fmla="*/ 2147483647 h 492"/>
              <a:gd name="T6" fmla="*/ 2147483647 w 582"/>
              <a:gd name="T7" fmla="*/ 2147483647 h 492"/>
              <a:gd name="T8" fmla="*/ 2147483647 w 582"/>
              <a:gd name="T9" fmla="*/ 2147483647 h 492"/>
              <a:gd name="T10" fmla="*/ 2147483647 w 582"/>
              <a:gd name="T11" fmla="*/ 2147483647 h 492"/>
              <a:gd name="T12" fmla="*/ 2147483647 w 582"/>
              <a:gd name="T13" fmla="*/ 2147483647 h 492"/>
              <a:gd name="T14" fmla="*/ 2147483647 w 582"/>
              <a:gd name="T15" fmla="*/ 2147483647 h 492"/>
              <a:gd name="T16" fmla="*/ 2147483647 w 582"/>
              <a:gd name="T17" fmla="*/ 2147483647 h 492"/>
              <a:gd name="T18" fmla="*/ 2147483647 w 582"/>
              <a:gd name="T19" fmla="*/ 2147483647 h 492"/>
              <a:gd name="T20" fmla="*/ 2147483647 w 582"/>
              <a:gd name="T21" fmla="*/ 2147483647 h 492"/>
              <a:gd name="T22" fmla="*/ 2147483647 w 582"/>
              <a:gd name="T23" fmla="*/ 2147483647 h 492"/>
              <a:gd name="T24" fmla="*/ 2147483647 w 582"/>
              <a:gd name="T25" fmla="*/ 2147483647 h 492"/>
              <a:gd name="T26" fmla="*/ 2147483647 w 582"/>
              <a:gd name="T27" fmla="*/ 2147483647 h 492"/>
              <a:gd name="T28" fmla="*/ 2147483647 w 582"/>
              <a:gd name="T29" fmla="*/ 0 h 4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2"/>
              <a:gd name="T46" fmla="*/ 0 h 492"/>
              <a:gd name="T47" fmla="*/ 582 w 582"/>
              <a:gd name="T48" fmla="*/ 492 h 4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2" h="492">
                <a:moveTo>
                  <a:pt x="536" y="0"/>
                </a:moveTo>
                <a:lnTo>
                  <a:pt x="0" y="0"/>
                </a:lnTo>
                <a:lnTo>
                  <a:pt x="0" y="492"/>
                </a:lnTo>
                <a:lnTo>
                  <a:pt x="548" y="492"/>
                </a:lnTo>
                <a:lnTo>
                  <a:pt x="568" y="424"/>
                </a:lnTo>
                <a:lnTo>
                  <a:pt x="580" y="380"/>
                </a:lnTo>
                <a:lnTo>
                  <a:pt x="582" y="352"/>
                </a:lnTo>
                <a:lnTo>
                  <a:pt x="576" y="324"/>
                </a:lnTo>
                <a:lnTo>
                  <a:pt x="556" y="280"/>
                </a:lnTo>
                <a:lnTo>
                  <a:pt x="532" y="220"/>
                </a:lnTo>
                <a:lnTo>
                  <a:pt x="508" y="164"/>
                </a:lnTo>
                <a:lnTo>
                  <a:pt x="500" y="130"/>
                </a:lnTo>
                <a:lnTo>
                  <a:pt x="504" y="104"/>
                </a:lnTo>
                <a:lnTo>
                  <a:pt x="520" y="60"/>
                </a:lnTo>
                <a:lnTo>
                  <a:pt x="536" y="0"/>
                </a:lnTo>
                <a:close/>
              </a:path>
            </a:pathLst>
          </a:custGeom>
          <a:solidFill>
            <a:srgbClr val="4FAF00"/>
          </a:solidFill>
          <a:ln w="9525">
            <a:solidFill>
              <a:srgbClr val="4FAF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8380" name="Freeform 15"/>
          <p:cNvSpPr>
            <a:spLocks/>
          </p:cNvSpPr>
          <p:nvPr/>
        </p:nvSpPr>
        <p:spPr bwMode="auto">
          <a:xfrm>
            <a:off x="6715125" y="2908300"/>
            <a:ext cx="936625" cy="306388"/>
          </a:xfrm>
          <a:custGeom>
            <a:avLst/>
            <a:gdLst>
              <a:gd name="T0" fmla="*/ 2147483647 w 590"/>
              <a:gd name="T1" fmla="*/ 2147483647 h 492"/>
              <a:gd name="T2" fmla="*/ 2147483647 w 590"/>
              <a:gd name="T3" fmla="*/ 2147483647 h 492"/>
              <a:gd name="T4" fmla="*/ 2147483647 w 590"/>
              <a:gd name="T5" fmla="*/ 0 h 492"/>
              <a:gd name="T6" fmla="*/ 2147483647 w 590"/>
              <a:gd name="T7" fmla="*/ 0 h 492"/>
              <a:gd name="T8" fmla="*/ 2147483647 w 590"/>
              <a:gd name="T9" fmla="*/ 2147483647 h 492"/>
              <a:gd name="T10" fmla="*/ 2147483647 w 590"/>
              <a:gd name="T11" fmla="*/ 2147483647 h 492"/>
              <a:gd name="T12" fmla="*/ 0 w 590"/>
              <a:gd name="T13" fmla="*/ 2147483647 h 492"/>
              <a:gd name="T14" fmla="*/ 2147483647 w 590"/>
              <a:gd name="T15" fmla="*/ 2147483647 h 492"/>
              <a:gd name="T16" fmla="*/ 2147483647 w 590"/>
              <a:gd name="T17" fmla="*/ 2147483647 h 492"/>
              <a:gd name="T18" fmla="*/ 2147483647 w 590"/>
              <a:gd name="T19" fmla="*/ 2147483647 h 492"/>
              <a:gd name="T20" fmla="*/ 2147483647 w 590"/>
              <a:gd name="T21" fmla="*/ 2147483647 h 492"/>
              <a:gd name="T22" fmla="*/ 2147483647 w 590"/>
              <a:gd name="T23" fmla="*/ 2147483647 h 492"/>
              <a:gd name="T24" fmla="*/ 2147483647 w 590"/>
              <a:gd name="T25" fmla="*/ 2147483647 h 492"/>
              <a:gd name="T26" fmla="*/ 2147483647 w 590"/>
              <a:gd name="T27" fmla="*/ 2147483647 h 492"/>
              <a:gd name="T28" fmla="*/ 2147483647 w 590"/>
              <a:gd name="T29" fmla="*/ 2147483647 h 492"/>
              <a:gd name="T30" fmla="*/ 2147483647 w 590"/>
              <a:gd name="T31" fmla="*/ 2147483647 h 492"/>
              <a:gd name="T32" fmla="*/ 2147483647 w 590"/>
              <a:gd name="T33" fmla="*/ 2147483647 h 4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0"/>
              <a:gd name="T52" fmla="*/ 0 h 492"/>
              <a:gd name="T53" fmla="*/ 590 w 590"/>
              <a:gd name="T54" fmla="*/ 492 h 4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0" h="492">
                <a:moveTo>
                  <a:pt x="51" y="492"/>
                </a:moveTo>
                <a:lnTo>
                  <a:pt x="590" y="492"/>
                </a:lnTo>
                <a:lnTo>
                  <a:pt x="590" y="0"/>
                </a:lnTo>
                <a:lnTo>
                  <a:pt x="41" y="0"/>
                </a:lnTo>
                <a:lnTo>
                  <a:pt x="18" y="68"/>
                </a:lnTo>
                <a:lnTo>
                  <a:pt x="6" y="98"/>
                </a:lnTo>
                <a:lnTo>
                  <a:pt x="0" y="124"/>
                </a:lnTo>
                <a:lnTo>
                  <a:pt x="4" y="148"/>
                </a:lnTo>
                <a:lnTo>
                  <a:pt x="13" y="168"/>
                </a:lnTo>
                <a:lnTo>
                  <a:pt x="30" y="210"/>
                </a:lnTo>
                <a:lnTo>
                  <a:pt x="57" y="272"/>
                </a:lnTo>
                <a:lnTo>
                  <a:pt x="70" y="304"/>
                </a:lnTo>
                <a:lnTo>
                  <a:pt x="80" y="344"/>
                </a:lnTo>
                <a:lnTo>
                  <a:pt x="82" y="368"/>
                </a:lnTo>
                <a:lnTo>
                  <a:pt x="80" y="388"/>
                </a:lnTo>
                <a:lnTo>
                  <a:pt x="69" y="432"/>
                </a:lnTo>
                <a:lnTo>
                  <a:pt x="51" y="492"/>
                </a:lnTo>
                <a:close/>
              </a:path>
            </a:pathLst>
          </a:custGeom>
          <a:solidFill>
            <a:srgbClr val="4FAF00"/>
          </a:solidFill>
          <a:ln w="9525">
            <a:solidFill>
              <a:srgbClr val="4FAF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grpSp>
        <p:nvGrpSpPr>
          <p:cNvPr id="58381" name="Group 16"/>
          <p:cNvGrpSpPr>
            <a:grpSpLocks/>
          </p:cNvGrpSpPr>
          <p:nvPr/>
        </p:nvGrpSpPr>
        <p:grpSpPr bwMode="auto">
          <a:xfrm>
            <a:off x="227013" y="808038"/>
            <a:ext cx="1265237" cy="274637"/>
            <a:chOff x="4616" y="3881"/>
            <a:chExt cx="797" cy="232"/>
          </a:xfrm>
        </p:grpSpPr>
        <p:grpSp>
          <p:nvGrpSpPr>
            <p:cNvPr id="58469" name="Oval 17"/>
            <p:cNvGrpSpPr>
              <a:grpSpLocks noChangeAspect="1"/>
            </p:cNvGrpSpPr>
            <p:nvPr/>
          </p:nvGrpSpPr>
          <p:grpSpPr bwMode="auto">
            <a:xfrm>
              <a:off x="4616" y="3896"/>
              <a:ext cx="204" cy="204"/>
              <a:chOff x="993648" y="6175248"/>
              <a:chExt cx="323088" cy="323088"/>
            </a:xfrm>
          </p:grpSpPr>
          <p:pic>
            <p:nvPicPr>
              <p:cNvPr id="58471" name="Oval 1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93648" y="6175248"/>
                <a:ext cx="323088" cy="323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472" name="Text Box 19"/>
              <p:cNvSpPr txBox="1">
                <a:spLocks noChangeArrowheads="1"/>
              </p:cNvSpPr>
              <p:nvPr/>
            </p:nvSpPr>
            <p:spPr bwMode="auto">
              <a:xfrm>
                <a:off x="1086801" y="6239827"/>
                <a:ext cx="142561" cy="142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r-HR" sz="12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</p:grpSp>
        <p:sp>
          <p:nvSpPr>
            <p:cNvPr id="58470" name="Text Box 18"/>
            <p:cNvSpPr txBox="1">
              <a:spLocks noChangeArrowheads="1"/>
            </p:cNvSpPr>
            <p:nvPr/>
          </p:nvSpPr>
          <p:spPr bwMode="auto">
            <a:xfrm>
              <a:off x="4757" y="3881"/>
              <a:ext cx="65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Futura Bk"/>
                  <a:cs typeface="Arial" charset="0"/>
                </a:rPr>
                <a:t>Printing costs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873750" y="2203450"/>
            <a:ext cx="1682750" cy="660400"/>
            <a:chOff x="3700" y="1851"/>
            <a:chExt cx="1060" cy="554"/>
          </a:xfrm>
        </p:grpSpPr>
        <p:sp>
          <p:nvSpPr>
            <p:cNvPr id="58463" name="Freeform 20"/>
            <p:cNvSpPr>
              <a:spLocks/>
            </p:cNvSpPr>
            <p:nvPr/>
          </p:nvSpPr>
          <p:spPr bwMode="auto">
            <a:xfrm>
              <a:off x="3700" y="2146"/>
              <a:ext cx="218" cy="258"/>
            </a:xfrm>
            <a:custGeom>
              <a:avLst/>
              <a:gdLst>
                <a:gd name="T0" fmla="*/ 804383380 w 582"/>
                <a:gd name="T1" fmla="*/ 0 h 492"/>
                <a:gd name="T2" fmla="*/ 0 w 582"/>
                <a:gd name="T3" fmla="*/ 0 h 492"/>
                <a:gd name="T4" fmla="*/ 0 w 582"/>
                <a:gd name="T5" fmla="*/ 1126118926 h 492"/>
                <a:gd name="T6" fmla="*/ 804383380 w 582"/>
                <a:gd name="T7" fmla="*/ 1126118926 h 492"/>
                <a:gd name="T8" fmla="*/ 804383380 w 582"/>
                <a:gd name="T9" fmla="*/ 1126118926 h 492"/>
                <a:gd name="T10" fmla="*/ 804383380 w 582"/>
                <a:gd name="T11" fmla="*/ 1126118926 h 492"/>
                <a:gd name="T12" fmla="*/ 804383380 w 582"/>
                <a:gd name="T13" fmla="*/ 1126118926 h 492"/>
                <a:gd name="T14" fmla="*/ 804383380 w 582"/>
                <a:gd name="T15" fmla="*/ 1126118926 h 492"/>
                <a:gd name="T16" fmla="*/ 804383380 w 582"/>
                <a:gd name="T17" fmla="*/ 1126118926 h 492"/>
                <a:gd name="T18" fmla="*/ 804383380 w 582"/>
                <a:gd name="T19" fmla="*/ 1126118926 h 492"/>
                <a:gd name="T20" fmla="*/ 804383380 w 582"/>
                <a:gd name="T21" fmla="*/ 1126118926 h 492"/>
                <a:gd name="T22" fmla="*/ 804383380 w 582"/>
                <a:gd name="T23" fmla="*/ 1126118926 h 492"/>
                <a:gd name="T24" fmla="*/ 804383380 w 582"/>
                <a:gd name="T25" fmla="*/ 1126118926 h 492"/>
                <a:gd name="T26" fmla="*/ 804383380 w 582"/>
                <a:gd name="T27" fmla="*/ 1126118926 h 492"/>
                <a:gd name="T28" fmla="*/ 804383380 w 582"/>
                <a:gd name="T29" fmla="*/ 0 h 4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2"/>
                <a:gd name="T46" fmla="*/ 0 h 492"/>
                <a:gd name="T47" fmla="*/ 582 w 582"/>
                <a:gd name="T48" fmla="*/ 492 h 4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2" h="492">
                  <a:moveTo>
                    <a:pt x="536" y="0"/>
                  </a:moveTo>
                  <a:lnTo>
                    <a:pt x="0" y="0"/>
                  </a:lnTo>
                  <a:lnTo>
                    <a:pt x="0" y="492"/>
                  </a:lnTo>
                  <a:lnTo>
                    <a:pt x="548" y="492"/>
                  </a:lnTo>
                  <a:lnTo>
                    <a:pt x="568" y="424"/>
                  </a:lnTo>
                  <a:lnTo>
                    <a:pt x="580" y="380"/>
                  </a:lnTo>
                  <a:lnTo>
                    <a:pt x="582" y="352"/>
                  </a:lnTo>
                  <a:lnTo>
                    <a:pt x="576" y="324"/>
                  </a:lnTo>
                  <a:lnTo>
                    <a:pt x="556" y="280"/>
                  </a:lnTo>
                  <a:lnTo>
                    <a:pt x="532" y="220"/>
                  </a:lnTo>
                  <a:lnTo>
                    <a:pt x="508" y="164"/>
                  </a:lnTo>
                  <a:lnTo>
                    <a:pt x="500" y="130"/>
                  </a:lnTo>
                  <a:lnTo>
                    <a:pt x="504" y="104"/>
                  </a:lnTo>
                  <a:lnTo>
                    <a:pt x="520" y="6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5FD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8464" name="Freeform 21"/>
            <p:cNvSpPr>
              <a:spLocks/>
            </p:cNvSpPr>
            <p:nvPr/>
          </p:nvSpPr>
          <p:spPr bwMode="auto">
            <a:xfrm>
              <a:off x="3906" y="2146"/>
              <a:ext cx="221" cy="258"/>
            </a:xfrm>
            <a:custGeom>
              <a:avLst/>
              <a:gdLst>
                <a:gd name="T0" fmla="*/ 804395893 w 590"/>
                <a:gd name="T1" fmla="*/ 1126118926 h 492"/>
                <a:gd name="T2" fmla="*/ 804395893 w 590"/>
                <a:gd name="T3" fmla="*/ 1126118926 h 492"/>
                <a:gd name="T4" fmla="*/ 804395893 w 590"/>
                <a:gd name="T5" fmla="*/ 0 h 492"/>
                <a:gd name="T6" fmla="*/ 804395893 w 590"/>
                <a:gd name="T7" fmla="*/ 0 h 492"/>
                <a:gd name="T8" fmla="*/ 804395893 w 590"/>
                <a:gd name="T9" fmla="*/ 1126118926 h 492"/>
                <a:gd name="T10" fmla="*/ 472578749 w 590"/>
                <a:gd name="T11" fmla="*/ 1126118926 h 492"/>
                <a:gd name="T12" fmla="*/ 0 w 590"/>
                <a:gd name="T13" fmla="*/ 1126118926 h 492"/>
                <a:gd name="T14" fmla="*/ 315096641 w 590"/>
                <a:gd name="T15" fmla="*/ 1126118926 h 492"/>
                <a:gd name="T16" fmla="*/ 804395893 w 590"/>
                <a:gd name="T17" fmla="*/ 1126118926 h 492"/>
                <a:gd name="T18" fmla="*/ 804395893 w 590"/>
                <a:gd name="T19" fmla="*/ 1126118926 h 492"/>
                <a:gd name="T20" fmla="*/ 804395893 w 590"/>
                <a:gd name="T21" fmla="*/ 1126118926 h 492"/>
                <a:gd name="T22" fmla="*/ 804395893 w 590"/>
                <a:gd name="T23" fmla="*/ 1126118926 h 492"/>
                <a:gd name="T24" fmla="*/ 804395893 w 590"/>
                <a:gd name="T25" fmla="*/ 1126118926 h 492"/>
                <a:gd name="T26" fmla="*/ 804395893 w 590"/>
                <a:gd name="T27" fmla="*/ 1126118926 h 492"/>
                <a:gd name="T28" fmla="*/ 804395893 w 590"/>
                <a:gd name="T29" fmla="*/ 1126118926 h 492"/>
                <a:gd name="T30" fmla="*/ 804395893 w 590"/>
                <a:gd name="T31" fmla="*/ 1126118926 h 492"/>
                <a:gd name="T32" fmla="*/ 804395893 w 590"/>
                <a:gd name="T33" fmla="*/ 1126118926 h 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0"/>
                <a:gd name="T52" fmla="*/ 0 h 492"/>
                <a:gd name="T53" fmla="*/ 590 w 590"/>
                <a:gd name="T54" fmla="*/ 492 h 4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0" h="492">
                  <a:moveTo>
                    <a:pt x="51" y="492"/>
                  </a:moveTo>
                  <a:lnTo>
                    <a:pt x="590" y="492"/>
                  </a:lnTo>
                  <a:lnTo>
                    <a:pt x="590" y="0"/>
                  </a:lnTo>
                  <a:lnTo>
                    <a:pt x="41" y="0"/>
                  </a:lnTo>
                  <a:lnTo>
                    <a:pt x="18" y="68"/>
                  </a:lnTo>
                  <a:lnTo>
                    <a:pt x="6" y="98"/>
                  </a:lnTo>
                  <a:lnTo>
                    <a:pt x="0" y="124"/>
                  </a:lnTo>
                  <a:lnTo>
                    <a:pt x="4" y="148"/>
                  </a:lnTo>
                  <a:lnTo>
                    <a:pt x="13" y="168"/>
                  </a:lnTo>
                  <a:lnTo>
                    <a:pt x="30" y="210"/>
                  </a:lnTo>
                  <a:lnTo>
                    <a:pt x="57" y="272"/>
                  </a:lnTo>
                  <a:lnTo>
                    <a:pt x="70" y="304"/>
                  </a:lnTo>
                  <a:lnTo>
                    <a:pt x="80" y="344"/>
                  </a:lnTo>
                  <a:lnTo>
                    <a:pt x="82" y="368"/>
                  </a:lnTo>
                  <a:lnTo>
                    <a:pt x="80" y="388"/>
                  </a:lnTo>
                  <a:lnTo>
                    <a:pt x="69" y="432"/>
                  </a:lnTo>
                  <a:lnTo>
                    <a:pt x="51" y="492"/>
                  </a:lnTo>
                  <a:close/>
                </a:path>
              </a:pathLst>
            </a:custGeom>
            <a:solidFill>
              <a:srgbClr val="5FD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8465" name="Freeform 22"/>
            <p:cNvSpPr>
              <a:spLocks/>
            </p:cNvSpPr>
            <p:nvPr/>
          </p:nvSpPr>
          <p:spPr bwMode="auto">
            <a:xfrm>
              <a:off x="4231" y="2147"/>
              <a:ext cx="200" cy="258"/>
            </a:xfrm>
            <a:custGeom>
              <a:avLst/>
              <a:gdLst>
                <a:gd name="T0" fmla="*/ 737966404 w 582"/>
                <a:gd name="T1" fmla="*/ 0 h 492"/>
                <a:gd name="T2" fmla="*/ 0 w 582"/>
                <a:gd name="T3" fmla="*/ 0 h 492"/>
                <a:gd name="T4" fmla="*/ 0 w 582"/>
                <a:gd name="T5" fmla="*/ 1126118926 h 492"/>
                <a:gd name="T6" fmla="*/ 737966404 w 582"/>
                <a:gd name="T7" fmla="*/ 1126118926 h 492"/>
                <a:gd name="T8" fmla="*/ 737966404 w 582"/>
                <a:gd name="T9" fmla="*/ 1126118926 h 492"/>
                <a:gd name="T10" fmla="*/ 737966404 w 582"/>
                <a:gd name="T11" fmla="*/ 1126118926 h 492"/>
                <a:gd name="T12" fmla="*/ 737966404 w 582"/>
                <a:gd name="T13" fmla="*/ 1126118926 h 492"/>
                <a:gd name="T14" fmla="*/ 737966404 w 582"/>
                <a:gd name="T15" fmla="*/ 1126118926 h 492"/>
                <a:gd name="T16" fmla="*/ 737966404 w 582"/>
                <a:gd name="T17" fmla="*/ 1126118926 h 492"/>
                <a:gd name="T18" fmla="*/ 737966404 w 582"/>
                <a:gd name="T19" fmla="*/ 1126118926 h 492"/>
                <a:gd name="T20" fmla="*/ 737966404 w 582"/>
                <a:gd name="T21" fmla="*/ 1126118926 h 492"/>
                <a:gd name="T22" fmla="*/ 737966404 w 582"/>
                <a:gd name="T23" fmla="*/ 1126118926 h 492"/>
                <a:gd name="T24" fmla="*/ 737966404 w 582"/>
                <a:gd name="T25" fmla="*/ 1126118926 h 492"/>
                <a:gd name="T26" fmla="*/ 737966404 w 582"/>
                <a:gd name="T27" fmla="*/ 1126118926 h 492"/>
                <a:gd name="T28" fmla="*/ 737966404 w 582"/>
                <a:gd name="T29" fmla="*/ 0 h 4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2"/>
                <a:gd name="T46" fmla="*/ 0 h 492"/>
                <a:gd name="T47" fmla="*/ 582 w 582"/>
                <a:gd name="T48" fmla="*/ 492 h 4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2" h="492">
                  <a:moveTo>
                    <a:pt x="536" y="0"/>
                  </a:moveTo>
                  <a:lnTo>
                    <a:pt x="0" y="0"/>
                  </a:lnTo>
                  <a:lnTo>
                    <a:pt x="0" y="492"/>
                  </a:lnTo>
                  <a:lnTo>
                    <a:pt x="548" y="492"/>
                  </a:lnTo>
                  <a:lnTo>
                    <a:pt x="568" y="424"/>
                  </a:lnTo>
                  <a:lnTo>
                    <a:pt x="580" y="380"/>
                  </a:lnTo>
                  <a:lnTo>
                    <a:pt x="582" y="352"/>
                  </a:lnTo>
                  <a:lnTo>
                    <a:pt x="576" y="324"/>
                  </a:lnTo>
                  <a:lnTo>
                    <a:pt x="556" y="280"/>
                  </a:lnTo>
                  <a:lnTo>
                    <a:pt x="532" y="220"/>
                  </a:lnTo>
                  <a:lnTo>
                    <a:pt x="508" y="164"/>
                  </a:lnTo>
                  <a:lnTo>
                    <a:pt x="500" y="130"/>
                  </a:lnTo>
                  <a:lnTo>
                    <a:pt x="504" y="104"/>
                  </a:lnTo>
                  <a:lnTo>
                    <a:pt x="520" y="6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C3F81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8466" name="Freeform 23"/>
            <p:cNvSpPr>
              <a:spLocks/>
            </p:cNvSpPr>
            <p:nvPr/>
          </p:nvSpPr>
          <p:spPr bwMode="auto">
            <a:xfrm>
              <a:off x="4422" y="2147"/>
              <a:ext cx="203" cy="258"/>
            </a:xfrm>
            <a:custGeom>
              <a:avLst/>
              <a:gdLst>
                <a:gd name="T0" fmla="*/ 738879485 w 590"/>
                <a:gd name="T1" fmla="*/ 1126118926 h 492"/>
                <a:gd name="T2" fmla="*/ 738879485 w 590"/>
                <a:gd name="T3" fmla="*/ 1126118926 h 492"/>
                <a:gd name="T4" fmla="*/ 738879485 w 590"/>
                <a:gd name="T5" fmla="*/ 0 h 492"/>
                <a:gd name="T6" fmla="*/ 738879485 w 590"/>
                <a:gd name="T7" fmla="*/ 0 h 492"/>
                <a:gd name="T8" fmla="*/ 738879485 w 590"/>
                <a:gd name="T9" fmla="*/ 1126118926 h 492"/>
                <a:gd name="T10" fmla="*/ 336385290 w 590"/>
                <a:gd name="T11" fmla="*/ 1126118926 h 492"/>
                <a:gd name="T12" fmla="*/ 0 w 590"/>
                <a:gd name="T13" fmla="*/ 1126118926 h 492"/>
                <a:gd name="T14" fmla="*/ 224291241 w 590"/>
                <a:gd name="T15" fmla="*/ 1126118926 h 492"/>
                <a:gd name="T16" fmla="*/ 728920306 w 590"/>
                <a:gd name="T17" fmla="*/ 1126118926 h 492"/>
                <a:gd name="T18" fmla="*/ 738879485 w 590"/>
                <a:gd name="T19" fmla="*/ 1126118926 h 492"/>
                <a:gd name="T20" fmla="*/ 738879485 w 590"/>
                <a:gd name="T21" fmla="*/ 1126118926 h 492"/>
                <a:gd name="T22" fmla="*/ 738879485 w 590"/>
                <a:gd name="T23" fmla="*/ 1126118926 h 492"/>
                <a:gd name="T24" fmla="*/ 738879485 w 590"/>
                <a:gd name="T25" fmla="*/ 1126118926 h 492"/>
                <a:gd name="T26" fmla="*/ 738879485 w 590"/>
                <a:gd name="T27" fmla="*/ 1126118926 h 492"/>
                <a:gd name="T28" fmla="*/ 738879485 w 590"/>
                <a:gd name="T29" fmla="*/ 1126118926 h 492"/>
                <a:gd name="T30" fmla="*/ 738879485 w 590"/>
                <a:gd name="T31" fmla="*/ 1126118926 h 492"/>
                <a:gd name="T32" fmla="*/ 738879485 w 590"/>
                <a:gd name="T33" fmla="*/ 1126118926 h 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0"/>
                <a:gd name="T52" fmla="*/ 0 h 492"/>
                <a:gd name="T53" fmla="*/ 590 w 590"/>
                <a:gd name="T54" fmla="*/ 492 h 4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0" h="492">
                  <a:moveTo>
                    <a:pt x="51" y="492"/>
                  </a:moveTo>
                  <a:lnTo>
                    <a:pt x="590" y="492"/>
                  </a:lnTo>
                  <a:lnTo>
                    <a:pt x="590" y="0"/>
                  </a:lnTo>
                  <a:lnTo>
                    <a:pt x="41" y="0"/>
                  </a:lnTo>
                  <a:lnTo>
                    <a:pt x="18" y="68"/>
                  </a:lnTo>
                  <a:lnTo>
                    <a:pt x="6" y="98"/>
                  </a:lnTo>
                  <a:lnTo>
                    <a:pt x="0" y="124"/>
                  </a:lnTo>
                  <a:lnTo>
                    <a:pt x="4" y="148"/>
                  </a:lnTo>
                  <a:lnTo>
                    <a:pt x="13" y="168"/>
                  </a:lnTo>
                  <a:lnTo>
                    <a:pt x="30" y="210"/>
                  </a:lnTo>
                  <a:lnTo>
                    <a:pt x="57" y="272"/>
                  </a:lnTo>
                  <a:lnTo>
                    <a:pt x="70" y="304"/>
                  </a:lnTo>
                  <a:lnTo>
                    <a:pt x="80" y="344"/>
                  </a:lnTo>
                  <a:lnTo>
                    <a:pt x="82" y="368"/>
                  </a:lnTo>
                  <a:lnTo>
                    <a:pt x="80" y="388"/>
                  </a:lnTo>
                  <a:lnTo>
                    <a:pt x="69" y="432"/>
                  </a:lnTo>
                  <a:lnTo>
                    <a:pt x="51" y="492"/>
                  </a:lnTo>
                  <a:close/>
                </a:path>
              </a:pathLst>
            </a:custGeom>
            <a:solidFill>
              <a:srgbClr val="C3F81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8467" name="Freeform 24"/>
            <p:cNvSpPr>
              <a:spLocks/>
            </p:cNvSpPr>
            <p:nvPr/>
          </p:nvSpPr>
          <p:spPr bwMode="auto">
            <a:xfrm>
              <a:off x="4372" y="1851"/>
              <a:ext cx="200" cy="258"/>
            </a:xfrm>
            <a:custGeom>
              <a:avLst/>
              <a:gdLst>
                <a:gd name="T0" fmla="*/ 737966404 w 582"/>
                <a:gd name="T1" fmla="*/ 0 h 492"/>
                <a:gd name="T2" fmla="*/ 0 w 582"/>
                <a:gd name="T3" fmla="*/ 0 h 492"/>
                <a:gd name="T4" fmla="*/ 0 w 582"/>
                <a:gd name="T5" fmla="*/ 1126118926 h 492"/>
                <a:gd name="T6" fmla="*/ 737966404 w 582"/>
                <a:gd name="T7" fmla="*/ 1126118926 h 492"/>
                <a:gd name="T8" fmla="*/ 737966404 w 582"/>
                <a:gd name="T9" fmla="*/ 1126118926 h 492"/>
                <a:gd name="T10" fmla="*/ 737966404 w 582"/>
                <a:gd name="T11" fmla="*/ 1126118926 h 492"/>
                <a:gd name="T12" fmla="*/ 737966404 w 582"/>
                <a:gd name="T13" fmla="*/ 1126118926 h 492"/>
                <a:gd name="T14" fmla="*/ 737966404 w 582"/>
                <a:gd name="T15" fmla="*/ 1126118926 h 492"/>
                <a:gd name="T16" fmla="*/ 737966404 w 582"/>
                <a:gd name="T17" fmla="*/ 1126118926 h 492"/>
                <a:gd name="T18" fmla="*/ 737966404 w 582"/>
                <a:gd name="T19" fmla="*/ 1126118926 h 492"/>
                <a:gd name="T20" fmla="*/ 737966404 w 582"/>
                <a:gd name="T21" fmla="*/ 1126118926 h 492"/>
                <a:gd name="T22" fmla="*/ 737966404 w 582"/>
                <a:gd name="T23" fmla="*/ 1126118926 h 492"/>
                <a:gd name="T24" fmla="*/ 737966404 w 582"/>
                <a:gd name="T25" fmla="*/ 1126118926 h 492"/>
                <a:gd name="T26" fmla="*/ 737966404 w 582"/>
                <a:gd name="T27" fmla="*/ 1126118926 h 492"/>
                <a:gd name="T28" fmla="*/ 737966404 w 582"/>
                <a:gd name="T29" fmla="*/ 0 h 4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2"/>
                <a:gd name="T46" fmla="*/ 0 h 492"/>
                <a:gd name="T47" fmla="*/ 582 w 582"/>
                <a:gd name="T48" fmla="*/ 492 h 4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2" h="492">
                  <a:moveTo>
                    <a:pt x="536" y="0"/>
                  </a:moveTo>
                  <a:lnTo>
                    <a:pt x="0" y="0"/>
                  </a:lnTo>
                  <a:lnTo>
                    <a:pt x="0" y="492"/>
                  </a:lnTo>
                  <a:lnTo>
                    <a:pt x="548" y="492"/>
                  </a:lnTo>
                  <a:lnTo>
                    <a:pt x="568" y="424"/>
                  </a:lnTo>
                  <a:lnTo>
                    <a:pt x="580" y="380"/>
                  </a:lnTo>
                  <a:lnTo>
                    <a:pt x="582" y="352"/>
                  </a:lnTo>
                  <a:lnTo>
                    <a:pt x="576" y="324"/>
                  </a:lnTo>
                  <a:lnTo>
                    <a:pt x="556" y="280"/>
                  </a:lnTo>
                  <a:lnTo>
                    <a:pt x="532" y="220"/>
                  </a:lnTo>
                  <a:lnTo>
                    <a:pt x="508" y="164"/>
                  </a:lnTo>
                  <a:lnTo>
                    <a:pt x="500" y="130"/>
                  </a:lnTo>
                  <a:lnTo>
                    <a:pt x="504" y="104"/>
                  </a:lnTo>
                  <a:lnTo>
                    <a:pt x="520" y="6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D8FA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8468" name="Freeform 25"/>
            <p:cNvSpPr>
              <a:spLocks/>
            </p:cNvSpPr>
            <p:nvPr/>
          </p:nvSpPr>
          <p:spPr bwMode="auto">
            <a:xfrm>
              <a:off x="4557" y="1851"/>
              <a:ext cx="203" cy="258"/>
            </a:xfrm>
            <a:custGeom>
              <a:avLst/>
              <a:gdLst>
                <a:gd name="T0" fmla="*/ 738879485 w 590"/>
                <a:gd name="T1" fmla="*/ 1126118926 h 492"/>
                <a:gd name="T2" fmla="*/ 738879485 w 590"/>
                <a:gd name="T3" fmla="*/ 1126118926 h 492"/>
                <a:gd name="T4" fmla="*/ 738879485 w 590"/>
                <a:gd name="T5" fmla="*/ 0 h 492"/>
                <a:gd name="T6" fmla="*/ 738879485 w 590"/>
                <a:gd name="T7" fmla="*/ 0 h 492"/>
                <a:gd name="T8" fmla="*/ 738879485 w 590"/>
                <a:gd name="T9" fmla="*/ 1126118926 h 492"/>
                <a:gd name="T10" fmla="*/ 336383176 w 590"/>
                <a:gd name="T11" fmla="*/ 1126118926 h 492"/>
                <a:gd name="T12" fmla="*/ 0 w 590"/>
                <a:gd name="T13" fmla="*/ 1126118926 h 492"/>
                <a:gd name="T14" fmla="*/ 224289832 w 590"/>
                <a:gd name="T15" fmla="*/ 1126118926 h 492"/>
                <a:gd name="T16" fmla="*/ 728916079 w 590"/>
                <a:gd name="T17" fmla="*/ 1126118926 h 492"/>
                <a:gd name="T18" fmla="*/ 738879485 w 590"/>
                <a:gd name="T19" fmla="*/ 1126118926 h 492"/>
                <a:gd name="T20" fmla="*/ 738879485 w 590"/>
                <a:gd name="T21" fmla="*/ 1126118926 h 492"/>
                <a:gd name="T22" fmla="*/ 738879485 w 590"/>
                <a:gd name="T23" fmla="*/ 1126118926 h 492"/>
                <a:gd name="T24" fmla="*/ 738879485 w 590"/>
                <a:gd name="T25" fmla="*/ 1126118926 h 492"/>
                <a:gd name="T26" fmla="*/ 738879485 w 590"/>
                <a:gd name="T27" fmla="*/ 1126118926 h 492"/>
                <a:gd name="T28" fmla="*/ 738879485 w 590"/>
                <a:gd name="T29" fmla="*/ 1126118926 h 492"/>
                <a:gd name="T30" fmla="*/ 738879485 w 590"/>
                <a:gd name="T31" fmla="*/ 1126118926 h 492"/>
                <a:gd name="T32" fmla="*/ 738879485 w 590"/>
                <a:gd name="T33" fmla="*/ 1126118926 h 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0"/>
                <a:gd name="T52" fmla="*/ 0 h 492"/>
                <a:gd name="T53" fmla="*/ 590 w 590"/>
                <a:gd name="T54" fmla="*/ 492 h 4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0" h="492">
                  <a:moveTo>
                    <a:pt x="51" y="492"/>
                  </a:moveTo>
                  <a:lnTo>
                    <a:pt x="590" y="492"/>
                  </a:lnTo>
                  <a:lnTo>
                    <a:pt x="590" y="0"/>
                  </a:lnTo>
                  <a:lnTo>
                    <a:pt x="41" y="0"/>
                  </a:lnTo>
                  <a:lnTo>
                    <a:pt x="18" y="68"/>
                  </a:lnTo>
                  <a:lnTo>
                    <a:pt x="6" y="98"/>
                  </a:lnTo>
                  <a:lnTo>
                    <a:pt x="0" y="124"/>
                  </a:lnTo>
                  <a:lnTo>
                    <a:pt x="4" y="148"/>
                  </a:lnTo>
                  <a:lnTo>
                    <a:pt x="13" y="168"/>
                  </a:lnTo>
                  <a:lnTo>
                    <a:pt x="30" y="210"/>
                  </a:lnTo>
                  <a:lnTo>
                    <a:pt x="57" y="272"/>
                  </a:lnTo>
                  <a:lnTo>
                    <a:pt x="70" y="304"/>
                  </a:lnTo>
                  <a:lnTo>
                    <a:pt x="80" y="344"/>
                  </a:lnTo>
                  <a:lnTo>
                    <a:pt x="82" y="368"/>
                  </a:lnTo>
                  <a:lnTo>
                    <a:pt x="80" y="388"/>
                  </a:lnTo>
                  <a:lnTo>
                    <a:pt x="69" y="432"/>
                  </a:lnTo>
                  <a:lnTo>
                    <a:pt x="51" y="492"/>
                  </a:lnTo>
                  <a:close/>
                </a:path>
              </a:pathLst>
            </a:custGeom>
            <a:solidFill>
              <a:srgbClr val="D8FA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</p:grpSp>
      <p:sp>
        <p:nvSpPr>
          <p:cNvPr id="58383" name="Rectangle 28"/>
          <p:cNvSpPr>
            <a:spLocks noChangeArrowheads="1"/>
          </p:cNvSpPr>
          <p:nvPr/>
        </p:nvSpPr>
        <p:spPr bwMode="auto">
          <a:xfrm rot="-2700000">
            <a:off x="1227138" y="4102100"/>
            <a:ext cx="382587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44421" rIns="90430" bIns="44421">
            <a:spAutoFit/>
          </a:bodyPr>
          <a:lstStyle/>
          <a:p>
            <a:pPr algn="ctr"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R&amp;D</a:t>
            </a:r>
          </a:p>
        </p:txBody>
      </p:sp>
      <p:sp>
        <p:nvSpPr>
          <p:cNvPr id="58384" name="Rectangle 29"/>
          <p:cNvSpPr>
            <a:spLocks noChangeArrowheads="1"/>
          </p:cNvSpPr>
          <p:nvPr/>
        </p:nvSpPr>
        <p:spPr bwMode="auto">
          <a:xfrm rot="-2700000">
            <a:off x="1997075" y="3900488"/>
            <a:ext cx="6810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44421" rIns="90430" bIns="44421">
            <a:spAutoFit/>
          </a:bodyPr>
          <a:lstStyle/>
          <a:p>
            <a:pPr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Product Devel</a:t>
            </a:r>
          </a:p>
        </p:txBody>
      </p:sp>
      <p:sp>
        <p:nvSpPr>
          <p:cNvPr id="58385" name="Rectangle 30"/>
          <p:cNvSpPr>
            <a:spLocks noChangeArrowheads="1"/>
          </p:cNvSpPr>
          <p:nvPr/>
        </p:nvSpPr>
        <p:spPr bwMode="auto">
          <a:xfrm rot="-2700000">
            <a:off x="2792413" y="3878263"/>
            <a:ext cx="7620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44421" rIns="90430" bIns="44421">
            <a:spAutoFit/>
          </a:bodyPr>
          <a:lstStyle/>
          <a:p>
            <a:pPr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Market Test</a:t>
            </a:r>
          </a:p>
        </p:txBody>
      </p:sp>
      <p:sp>
        <p:nvSpPr>
          <p:cNvPr id="58386" name="Rectangle 31"/>
          <p:cNvSpPr>
            <a:spLocks noChangeArrowheads="1"/>
          </p:cNvSpPr>
          <p:nvPr/>
        </p:nvSpPr>
        <p:spPr bwMode="auto">
          <a:xfrm rot="-2700000">
            <a:off x="3557588" y="3863975"/>
            <a:ext cx="815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44421" rIns="90430" bIns="44421">
            <a:spAutoFit/>
          </a:bodyPr>
          <a:lstStyle/>
          <a:p>
            <a:pPr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Logistics Devel</a:t>
            </a:r>
          </a:p>
        </p:txBody>
      </p:sp>
      <p:sp>
        <p:nvSpPr>
          <p:cNvPr id="58387" name="Rectangle 32"/>
          <p:cNvSpPr>
            <a:spLocks noChangeArrowheads="1"/>
          </p:cNvSpPr>
          <p:nvPr/>
        </p:nvSpPr>
        <p:spPr bwMode="auto">
          <a:xfrm rot="-2700000">
            <a:off x="4224338" y="3925888"/>
            <a:ext cx="1049337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44421" rIns="90430" bIns="44421">
            <a:spAutoFit/>
          </a:bodyPr>
          <a:lstStyle/>
          <a:p>
            <a:pPr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Manufacturing</a:t>
            </a:r>
          </a:p>
        </p:txBody>
      </p:sp>
      <p:sp>
        <p:nvSpPr>
          <p:cNvPr id="58388" name="Rectangle 33"/>
          <p:cNvSpPr>
            <a:spLocks noChangeArrowheads="1"/>
          </p:cNvSpPr>
          <p:nvPr/>
        </p:nvSpPr>
        <p:spPr bwMode="auto">
          <a:xfrm rot="-2700000">
            <a:off x="5145088" y="3810000"/>
            <a:ext cx="1019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44421" rIns="90430" bIns="44421">
            <a:spAutoFit/>
          </a:bodyPr>
          <a:lstStyle/>
          <a:p>
            <a:pPr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Handling</a:t>
            </a:r>
          </a:p>
          <a:p>
            <a:pPr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Distribution</a:t>
            </a:r>
          </a:p>
        </p:txBody>
      </p:sp>
      <p:sp>
        <p:nvSpPr>
          <p:cNvPr id="58389" name="Rectangle 35"/>
          <p:cNvSpPr>
            <a:spLocks noChangeArrowheads="1"/>
          </p:cNvSpPr>
          <p:nvPr/>
        </p:nvSpPr>
        <p:spPr bwMode="auto">
          <a:xfrm rot="-2700000">
            <a:off x="6584950" y="4086225"/>
            <a:ext cx="43815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44421" rIns="90430" bIns="44421">
            <a:spAutoFit/>
          </a:bodyPr>
          <a:lstStyle/>
          <a:p>
            <a:pPr algn="ctr"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Sales</a:t>
            </a:r>
          </a:p>
        </p:txBody>
      </p:sp>
      <p:sp>
        <p:nvSpPr>
          <p:cNvPr id="58390" name="Rectangle 36"/>
          <p:cNvSpPr>
            <a:spLocks noChangeArrowheads="1"/>
          </p:cNvSpPr>
          <p:nvPr/>
        </p:nvSpPr>
        <p:spPr bwMode="auto">
          <a:xfrm rot="-2700000">
            <a:off x="7721600" y="3984625"/>
            <a:ext cx="8255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44421" rIns="90430" bIns="44421">
            <a:spAutoFit/>
          </a:bodyPr>
          <a:lstStyle/>
          <a:p>
            <a:pPr algn="ctr" defTabSz="912813" eaLnBrk="0" hangingPunct="0"/>
            <a:r>
              <a:rPr lang="en-US" sz="1200">
                <a:solidFill>
                  <a:schemeClr val="bg1"/>
                </a:solidFill>
                <a:latin typeface="Futura Bk"/>
                <a:cs typeface="Arial" charset="0"/>
              </a:rPr>
              <a:t>End Of Life</a:t>
            </a:r>
          </a:p>
        </p:txBody>
      </p:sp>
      <p:sp>
        <p:nvSpPr>
          <p:cNvPr id="58391" name="Title 58"/>
          <p:cNvSpPr>
            <a:spLocks/>
          </p:cNvSpPr>
          <p:nvPr/>
        </p:nvSpPr>
        <p:spPr bwMode="auto">
          <a:xfrm>
            <a:off x="793750" y="185738"/>
            <a:ext cx="710406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ts val="3300"/>
              </a:lnSpc>
            </a:pPr>
            <a:r>
              <a:rPr lang="en-GB" sz="2800">
                <a:solidFill>
                  <a:schemeClr val="bg1"/>
                </a:solidFill>
                <a:latin typeface="Futura Bk"/>
              </a:rPr>
              <a:t>Impact of digital printing for brand owners</a:t>
            </a:r>
          </a:p>
        </p:txBody>
      </p:sp>
      <p:grpSp>
        <p:nvGrpSpPr>
          <p:cNvPr id="58392" name="Group 73"/>
          <p:cNvGrpSpPr>
            <a:grpSpLocks/>
          </p:cNvGrpSpPr>
          <p:nvPr/>
        </p:nvGrpSpPr>
        <p:grpSpPr bwMode="auto">
          <a:xfrm>
            <a:off x="1827213" y="754063"/>
            <a:ext cx="2679700" cy="457200"/>
            <a:chOff x="2593976" y="5832475"/>
            <a:chExt cx="2679913" cy="609208"/>
          </a:xfrm>
        </p:grpSpPr>
        <p:sp>
          <p:nvSpPr>
            <p:cNvPr id="58460" name="Rectangle 42"/>
            <p:cNvSpPr>
              <a:spLocks noChangeArrowheads="1"/>
            </p:cNvSpPr>
            <p:nvPr/>
          </p:nvSpPr>
          <p:spPr bwMode="auto">
            <a:xfrm rot="-5400000">
              <a:off x="2515626" y="6010175"/>
              <a:ext cx="288000" cy="131299"/>
            </a:xfrm>
            <a:prstGeom prst="rect">
              <a:avLst/>
            </a:prstGeom>
            <a:solidFill>
              <a:srgbClr val="5FD200"/>
            </a:solidFill>
            <a:ln w="12700">
              <a:solidFill>
                <a:srgbClr val="5FD2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hr-HR" sz="1600">
                <a:solidFill>
                  <a:schemeClr val="bg1"/>
                </a:solidFill>
                <a:latin typeface="Futura Bk"/>
                <a:cs typeface="Arial" charset="0"/>
              </a:endParaRPr>
            </a:p>
          </p:txBody>
        </p:sp>
        <p:sp>
          <p:nvSpPr>
            <p:cNvPr id="58461" name="Text Box 44"/>
            <p:cNvSpPr txBox="1">
              <a:spLocks noChangeArrowheads="1"/>
            </p:cNvSpPr>
            <p:nvPr/>
          </p:nvSpPr>
          <p:spPr bwMode="auto">
            <a:xfrm>
              <a:off x="2913088" y="5832475"/>
              <a:ext cx="2360801" cy="609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Futura Bk"/>
                  <a:cs typeface="Arial" charset="0"/>
                </a:rPr>
                <a:t>Illustration of costs and revenues </a:t>
              </a:r>
            </a:p>
            <a:p>
              <a:r>
                <a:rPr lang="en-US" sz="1200">
                  <a:solidFill>
                    <a:schemeClr val="bg1"/>
                  </a:solidFill>
                  <a:latin typeface="Futura Bk"/>
                  <a:cs typeface="Arial" charset="0"/>
                </a:rPr>
                <a:t>No specific scale applied</a:t>
              </a:r>
            </a:p>
          </p:txBody>
        </p:sp>
        <p:sp>
          <p:nvSpPr>
            <p:cNvPr id="58462" name="AutoShape 8"/>
            <p:cNvSpPr>
              <a:spLocks noChangeArrowheads="1"/>
            </p:cNvSpPr>
            <p:nvPr/>
          </p:nvSpPr>
          <p:spPr bwMode="auto">
            <a:xfrm>
              <a:off x="2764301" y="5931824"/>
              <a:ext cx="131299" cy="288000"/>
            </a:xfrm>
            <a:prstGeom prst="roundRect">
              <a:avLst>
                <a:gd name="adj" fmla="val 6542"/>
              </a:avLst>
            </a:prstGeom>
            <a:solidFill>
              <a:srgbClr val="D6D7D9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r-HR" sz="1600">
                <a:solidFill>
                  <a:schemeClr val="bg1"/>
                </a:solidFill>
                <a:latin typeface="Futura Bk"/>
                <a:cs typeface="Arial" charset="0"/>
              </a:endParaRPr>
            </a:p>
          </p:txBody>
        </p:sp>
      </p:grpSp>
      <p:grpSp>
        <p:nvGrpSpPr>
          <p:cNvPr id="6" name="Group 85"/>
          <p:cNvGrpSpPr>
            <a:grpSpLocks/>
          </p:cNvGrpSpPr>
          <p:nvPr/>
        </p:nvGrpSpPr>
        <p:grpSpPr bwMode="auto">
          <a:xfrm>
            <a:off x="3705225" y="1250950"/>
            <a:ext cx="2533650" cy="1260475"/>
            <a:chOff x="3549647" y="1250665"/>
            <a:chExt cx="2533650" cy="1260905"/>
          </a:xfrm>
        </p:grpSpPr>
        <p:sp>
          <p:nvSpPr>
            <p:cNvPr id="258093" name="Line 52"/>
            <p:cNvSpPr>
              <a:spLocks noChangeShapeType="1"/>
            </p:cNvSpPr>
            <p:nvPr/>
          </p:nvSpPr>
          <p:spPr bwMode="auto">
            <a:xfrm>
              <a:off x="5378595" y="1913082"/>
              <a:ext cx="428625" cy="598488"/>
            </a:xfrm>
            <a:prstGeom prst="line">
              <a:avLst/>
            </a:prstGeom>
            <a:noFill/>
            <a:ln w="57150" cap="rnd">
              <a:solidFill>
                <a:srgbClr val="FEC026"/>
              </a:solidFill>
              <a:round/>
              <a:headEnd/>
              <a:tailEnd type="arrow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8" name="Text Box 48"/>
            <p:cNvSpPr txBox="1">
              <a:spLocks noChangeArrowheads="1"/>
            </p:cNvSpPr>
            <p:nvPr/>
          </p:nvSpPr>
          <p:spPr bwMode="auto">
            <a:xfrm>
              <a:off x="3549647" y="1250665"/>
              <a:ext cx="2533650" cy="738188"/>
            </a:xfrm>
            <a:prstGeom prst="rect">
              <a:avLst/>
            </a:prstGeom>
            <a:solidFill>
              <a:srgbClr val="FEC026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Futura Bk" pitchFamily="34" charset="0"/>
                  <a:cs typeface="Arial" charset="0"/>
                </a:rPr>
                <a:t>Product promotion: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Futura Bk" pitchFamily="34" charset="0"/>
                  <a:cs typeface="Arial" charset="0"/>
                </a:rPr>
                <a:t>Market tests, versions,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Futura Bk" pitchFamily="34" charset="0"/>
                  <a:cs typeface="Arial" charset="0"/>
                </a:rPr>
                <a:t>targeted products, on demand</a:t>
              </a:r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1955800" y="3317875"/>
            <a:ext cx="6427788" cy="577850"/>
            <a:chOff x="1232" y="2786"/>
            <a:chExt cx="4049" cy="486"/>
          </a:xfrm>
        </p:grpSpPr>
        <p:grpSp>
          <p:nvGrpSpPr>
            <p:cNvPr id="58440" name="Group 51"/>
            <p:cNvGrpSpPr>
              <a:grpSpLocks/>
            </p:cNvGrpSpPr>
            <p:nvPr/>
          </p:nvGrpSpPr>
          <p:grpSpPr bwMode="auto">
            <a:xfrm>
              <a:off x="1232" y="2786"/>
              <a:ext cx="4047" cy="486"/>
              <a:chOff x="1331" y="2884"/>
              <a:chExt cx="4047" cy="486"/>
            </a:xfrm>
          </p:grpSpPr>
          <p:sp>
            <p:nvSpPr>
              <p:cNvPr id="58448" name="AutoShape 8" descr="Wide upward diagonal"/>
              <p:cNvSpPr>
                <a:spLocks noChangeArrowheads="1"/>
              </p:cNvSpPr>
              <p:nvPr/>
            </p:nvSpPr>
            <p:spPr bwMode="auto">
              <a:xfrm>
                <a:off x="1331" y="2884"/>
                <a:ext cx="432" cy="486"/>
              </a:xfrm>
              <a:prstGeom prst="roundRect">
                <a:avLst>
                  <a:gd name="adj" fmla="val 6542"/>
                </a:avLst>
              </a:prstGeom>
              <a:pattFill prst="wdUpDiag">
                <a:fgClr>
                  <a:srgbClr val="CC99FF"/>
                </a:fgClr>
                <a:bgClr>
                  <a:srgbClr val="D6D7D9"/>
                </a:bgClr>
              </a:patt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49" name="AutoShape 8" descr="Wide upward diagonal"/>
              <p:cNvSpPr>
                <a:spLocks noChangeArrowheads="1"/>
              </p:cNvSpPr>
              <p:nvPr/>
            </p:nvSpPr>
            <p:spPr bwMode="auto">
              <a:xfrm>
                <a:off x="1826" y="2884"/>
                <a:ext cx="432" cy="486"/>
              </a:xfrm>
              <a:prstGeom prst="roundRect">
                <a:avLst>
                  <a:gd name="adj" fmla="val 6542"/>
                </a:avLst>
              </a:prstGeom>
              <a:pattFill prst="wdUpDiag">
                <a:fgClr>
                  <a:srgbClr val="CC99FF"/>
                </a:fgClr>
                <a:bgClr>
                  <a:srgbClr val="D6D7D9"/>
                </a:bgClr>
              </a:patt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50" name="AutoShape 8" descr="Wide upward diagonal"/>
              <p:cNvSpPr>
                <a:spLocks noChangeArrowheads="1"/>
              </p:cNvSpPr>
              <p:nvPr/>
            </p:nvSpPr>
            <p:spPr bwMode="auto">
              <a:xfrm>
                <a:off x="2324" y="2884"/>
                <a:ext cx="432" cy="234"/>
              </a:xfrm>
              <a:prstGeom prst="roundRect">
                <a:avLst>
                  <a:gd name="adj" fmla="val 14218"/>
                </a:avLst>
              </a:prstGeom>
              <a:pattFill prst="wdUpDiag">
                <a:fgClr>
                  <a:srgbClr val="CC99FF"/>
                </a:fgClr>
                <a:bgClr>
                  <a:srgbClr val="D6D7D9"/>
                </a:bgClr>
              </a:patt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51" name="AutoShape 8" descr="Wide upward diagonal"/>
              <p:cNvSpPr>
                <a:spLocks noChangeArrowheads="1"/>
              </p:cNvSpPr>
              <p:nvPr/>
            </p:nvSpPr>
            <p:spPr bwMode="auto">
              <a:xfrm>
                <a:off x="2819" y="2884"/>
                <a:ext cx="432" cy="234"/>
              </a:xfrm>
              <a:prstGeom prst="roundRect">
                <a:avLst>
                  <a:gd name="adj" fmla="val 14218"/>
                </a:avLst>
              </a:prstGeom>
              <a:pattFill prst="wdUpDiag">
                <a:fgClr>
                  <a:srgbClr val="CC99FF"/>
                </a:fgClr>
                <a:bgClr>
                  <a:srgbClr val="D6D7D9"/>
                </a:bgClr>
              </a:patt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52" name="AutoShape 8" descr="Wide upward diagonal"/>
              <p:cNvSpPr>
                <a:spLocks noChangeArrowheads="1"/>
              </p:cNvSpPr>
              <p:nvPr/>
            </p:nvSpPr>
            <p:spPr bwMode="auto">
              <a:xfrm>
                <a:off x="3314" y="2884"/>
                <a:ext cx="432" cy="234"/>
              </a:xfrm>
              <a:prstGeom prst="roundRect">
                <a:avLst>
                  <a:gd name="adj" fmla="val 14218"/>
                </a:avLst>
              </a:prstGeom>
              <a:pattFill prst="wdUpDiag">
                <a:fgClr>
                  <a:srgbClr val="CC99FF"/>
                </a:fgClr>
                <a:bgClr>
                  <a:srgbClr val="D6D7D9"/>
                </a:bgClr>
              </a:patt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53" name="AutoShape 8" descr="Wide upward diagonal"/>
              <p:cNvSpPr>
                <a:spLocks noChangeArrowheads="1"/>
              </p:cNvSpPr>
              <p:nvPr/>
            </p:nvSpPr>
            <p:spPr bwMode="auto">
              <a:xfrm>
                <a:off x="4946" y="2884"/>
                <a:ext cx="432" cy="255"/>
              </a:xfrm>
              <a:prstGeom prst="roundRect">
                <a:avLst>
                  <a:gd name="adj" fmla="val 14218"/>
                </a:avLst>
              </a:prstGeom>
              <a:pattFill prst="wdUpDiag">
                <a:fgClr>
                  <a:srgbClr val="CC99FF"/>
                </a:fgClr>
                <a:bgClr>
                  <a:srgbClr val="D6D7D9"/>
                </a:bgClr>
              </a:patt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</p:grpSp>
        <p:grpSp>
          <p:nvGrpSpPr>
            <p:cNvPr id="58441" name="Group 58"/>
            <p:cNvGrpSpPr>
              <a:grpSpLocks/>
            </p:cNvGrpSpPr>
            <p:nvPr/>
          </p:nvGrpSpPr>
          <p:grpSpPr bwMode="auto">
            <a:xfrm>
              <a:off x="1234" y="2787"/>
              <a:ext cx="4047" cy="73"/>
              <a:chOff x="1234" y="2787"/>
              <a:chExt cx="4047" cy="73"/>
            </a:xfrm>
          </p:grpSpPr>
          <p:sp>
            <p:nvSpPr>
              <p:cNvPr id="58442" name="AutoShape 8"/>
              <p:cNvSpPr>
                <a:spLocks noChangeArrowheads="1"/>
              </p:cNvSpPr>
              <p:nvPr/>
            </p:nvSpPr>
            <p:spPr bwMode="auto">
              <a:xfrm>
                <a:off x="3217" y="2787"/>
                <a:ext cx="432" cy="73"/>
              </a:xfrm>
              <a:prstGeom prst="roundRect">
                <a:avLst>
                  <a:gd name="adj" fmla="val 14218"/>
                </a:avLst>
              </a:prstGeom>
              <a:solidFill>
                <a:srgbClr val="D6D7D9"/>
              </a:solidFill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43" name="AutoShape 8"/>
              <p:cNvSpPr>
                <a:spLocks noChangeArrowheads="1"/>
              </p:cNvSpPr>
              <p:nvPr/>
            </p:nvSpPr>
            <p:spPr bwMode="auto">
              <a:xfrm>
                <a:off x="4849" y="2787"/>
                <a:ext cx="432" cy="73"/>
              </a:xfrm>
              <a:prstGeom prst="roundRect">
                <a:avLst>
                  <a:gd name="adj" fmla="val 14218"/>
                </a:avLst>
              </a:prstGeom>
              <a:solidFill>
                <a:srgbClr val="D6D7D9"/>
              </a:solidFill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44" name="AutoShape 8"/>
              <p:cNvSpPr>
                <a:spLocks noChangeArrowheads="1"/>
              </p:cNvSpPr>
              <p:nvPr/>
            </p:nvSpPr>
            <p:spPr bwMode="auto">
              <a:xfrm>
                <a:off x="1234" y="2787"/>
                <a:ext cx="432" cy="73"/>
              </a:xfrm>
              <a:prstGeom prst="roundRect">
                <a:avLst>
                  <a:gd name="adj" fmla="val 6542"/>
                </a:avLst>
              </a:prstGeom>
              <a:solidFill>
                <a:srgbClr val="D6D7D9"/>
              </a:solidFill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45" name="AutoShape 8"/>
              <p:cNvSpPr>
                <a:spLocks noChangeArrowheads="1"/>
              </p:cNvSpPr>
              <p:nvPr/>
            </p:nvSpPr>
            <p:spPr bwMode="auto">
              <a:xfrm>
                <a:off x="1729" y="2787"/>
                <a:ext cx="432" cy="73"/>
              </a:xfrm>
              <a:prstGeom prst="roundRect">
                <a:avLst>
                  <a:gd name="adj" fmla="val 6542"/>
                </a:avLst>
              </a:prstGeom>
              <a:solidFill>
                <a:srgbClr val="D6D7D9"/>
              </a:solidFill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46" name="AutoShape 8"/>
              <p:cNvSpPr>
                <a:spLocks noChangeArrowheads="1"/>
              </p:cNvSpPr>
              <p:nvPr/>
            </p:nvSpPr>
            <p:spPr bwMode="auto">
              <a:xfrm>
                <a:off x="2227" y="2787"/>
                <a:ext cx="432" cy="73"/>
              </a:xfrm>
              <a:prstGeom prst="roundRect">
                <a:avLst>
                  <a:gd name="adj" fmla="val 14218"/>
                </a:avLst>
              </a:prstGeom>
              <a:solidFill>
                <a:srgbClr val="D6D7D9"/>
              </a:solidFill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  <p:sp>
            <p:nvSpPr>
              <p:cNvPr id="58447" name="AutoShape 8"/>
              <p:cNvSpPr>
                <a:spLocks noChangeArrowheads="1"/>
              </p:cNvSpPr>
              <p:nvPr/>
            </p:nvSpPr>
            <p:spPr bwMode="auto">
              <a:xfrm>
                <a:off x="2722" y="2787"/>
                <a:ext cx="432" cy="73"/>
              </a:xfrm>
              <a:prstGeom prst="roundRect">
                <a:avLst>
                  <a:gd name="adj" fmla="val 14218"/>
                </a:avLst>
              </a:prstGeom>
              <a:solidFill>
                <a:srgbClr val="D6D7D9"/>
              </a:solidFill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</p:grpSp>
      </p:grpSp>
      <p:grpSp>
        <p:nvGrpSpPr>
          <p:cNvPr id="58395" name="Group 65"/>
          <p:cNvGrpSpPr>
            <a:grpSpLocks/>
          </p:cNvGrpSpPr>
          <p:nvPr/>
        </p:nvGrpSpPr>
        <p:grpSpPr bwMode="auto">
          <a:xfrm>
            <a:off x="2346325" y="3297238"/>
            <a:ext cx="2725738" cy="292100"/>
            <a:chOff x="1478" y="2769"/>
            <a:chExt cx="1717" cy="245"/>
          </a:xfrm>
        </p:grpSpPr>
        <p:grpSp>
          <p:nvGrpSpPr>
            <p:cNvPr id="58431" name="Oval 37"/>
            <p:cNvGrpSpPr>
              <a:grpSpLocks noChangeAspect="1"/>
            </p:cNvGrpSpPr>
            <p:nvPr/>
          </p:nvGrpSpPr>
          <p:grpSpPr bwMode="auto">
            <a:xfrm>
              <a:off x="1478" y="2769"/>
              <a:ext cx="238" cy="245"/>
              <a:chOff x="1478" y="2769"/>
              <a:chExt cx="238" cy="245"/>
            </a:xfrm>
          </p:grpSpPr>
          <p:pic>
            <p:nvPicPr>
              <p:cNvPr id="58438" name="Oval 3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78" y="2769"/>
                <a:ext cx="238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439" name="Text Box 68"/>
              <p:cNvSpPr txBox="1">
                <a:spLocks noChangeArrowheads="1"/>
              </p:cNvSpPr>
              <p:nvPr/>
            </p:nvSpPr>
            <p:spPr bwMode="auto">
              <a:xfrm>
                <a:off x="1539" y="2816"/>
                <a:ext cx="119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</p:grpSp>
        <p:grpSp>
          <p:nvGrpSpPr>
            <p:cNvPr id="58432" name="Oval 38"/>
            <p:cNvGrpSpPr>
              <a:grpSpLocks noChangeAspect="1"/>
            </p:cNvGrpSpPr>
            <p:nvPr/>
          </p:nvGrpSpPr>
          <p:grpSpPr bwMode="auto">
            <a:xfrm>
              <a:off x="1966" y="2769"/>
              <a:ext cx="242" cy="245"/>
              <a:chOff x="1966" y="2769"/>
              <a:chExt cx="242" cy="245"/>
            </a:xfrm>
          </p:grpSpPr>
          <p:pic>
            <p:nvPicPr>
              <p:cNvPr id="58436" name="Oval 3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66" y="2769"/>
                <a:ext cx="242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437" name="Text Box 71"/>
              <p:cNvSpPr txBox="1">
                <a:spLocks noChangeArrowheads="1"/>
              </p:cNvSpPr>
              <p:nvPr/>
            </p:nvSpPr>
            <p:spPr bwMode="auto">
              <a:xfrm>
                <a:off x="2030" y="2816"/>
                <a:ext cx="119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</p:grpSp>
        <p:grpSp>
          <p:nvGrpSpPr>
            <p:cNvPr id="58433" name="Oval 53"/>
            <p:cNvGrpSpPr>
              <a:grpSpLocks noChangeAspect="1"/>
            </p:cNvGrpSpPr>
            <p:nvPr/>
          </p:nvGrpSpPr>
          <p:grpSpPr bwMode="auto">
            <a:xfrm>
              <a:off x="2957" y="2769"/>
              <a:ext cx="238" cy="245"/>
              <a:chOff x="2957" y="2769"/>
              <a:chExt cx="238" cy="245"/>
            </a:xfrm>
          </p:grpSpPr>
          <p:pic>
            <p:nvPicPr>
              <p:cNvPr id="58434" name="Oval 5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957" y="2769"/>
                <a:ext cx="238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435" name="Text Box 74"/>
              <p:cNvSpPr txBox="1">
                <a:spLocks noChangeArrowheads="1"/>
              </p:cNvSpPr>
              <p:nvPr/>
            </p:nvSpPr>
            <p:spPr bwMode="auto">
              <a:xfrm>
                <a:off x="3018" y="2816"/>
                <a:ext cx="119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r-HR" sz="1600">
                  <a:solidFill>
                    <a:schemeClr val="bg1"/>
                  </a:solidFill>
                  <a:latin typeface="Futura Bk"/>
                  <a:cs typeface="Arial" charset="0"/>
                </a:endParaRPr>
              </a:p>
            </p:txBody>
          </p:sp>
        </p:grpSp>
      </p:grpSp>
      <p:grpSp>
        <p:nvGrpSpPr>
          <p:cNvPr id="58396" name="Group 83"/>
          <p:cNvGrpSpPr>
            <a:grpSpLocks/>
          </p:cNvGrpSpPr>
          <p:nvPr/>
        </p:nvGrpSpPr>
        <p:grpSpPr bwMode="auto">
          <a:xfrm>
            <a:off x="127000" y="1065213"/>
            <a:ext cx="1500188" cy="457200"/>
            <a:chOff x="80" y="894"/>
            <a:chExt cx="945" cy="384"/>
          </a:xfrm>
        </p:grpSpPr>
        <p:sp>
          <p:nvSpPr>
            <p:cNvPr id="58429" name="AutoShape 8" descr="Wide upward diagonal"/>
            <p:cNvSpPr>
              <a:spLocks noChangeAspect="1" noChangeArrowheads="1"/>
            </p:cNvSpPr>
            <p:nvPr/>
          </p:nvSpPr>
          <p:spPr bwMode="auto">
            <a:xfrm>
              <a:off x="80" y="975"/>
              <a:ext cx="213" cy="126"/>
            </a:xfrm>
            <a:prstGeom prst="roundRect">
              <a:avLst>
                <a:gd name="adj" fmla="val 14218"/>
              </a:avLst>
            </a:prstGeom>
            <a:pattFill prst="wdUpDiag">
              <a:fgClr>
                <a:srgbClr val="CC99FF"/>
              </a:fgClr>
              <a:bgClr>
                <a:srgbClr val="D6D7D9"/>
              </a:bgClr>
            </a:patt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r-HR" sz="1600">
                <a:solidFill>
                  <a:schemeClr val="bg1"/>
                </a:solidFill>
                <a:latin typeface="Futura Bk"/>
                <a:cs typeface="Arial" charset="0"/>
              </a:endParaRPr>
            </a:p>
          </p:txBody>
        </p:sp>
        <p:sp>
          <p:nvSpPr>
            <p:cNvPr id="58430" name="Text Box 85"/>
            <p:cNvSpPr txBox="1">
              <a:spLocks noChangeArrowheads="1"/>
            </p:cNvSpPr>
            <p:nvPr/>
          </p:nvSpPr>
          <p:spPr bwMode="auto">
            <a:xfrm>
              <a:off x="290" y="894"/>
              <a:ext cx="73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Futura Bk"/>
                  <a:cs typeface="Arial" charset="0"/>
                </a:rPr>
                <a:t>Digital printing</a:t>
              </a:r>
            </a:p>
            <a:p>
              <a:r>
                <a:rPr lang="en-US" sz="1200">
                  <a:solidFill>
                    <a:schemeClr val="bg1"/>
                  </a:solidFill>
                  <a:latin typeface="Futura Bk"/>
                  <a:cs typeface="Arial" charset="0"/>
                </a:rPr>
                <a:t>impact</a:t>
              </a:r>
            </a:p>
          </p:txBody>
        </p:sp>
      </p:grpSp>
      <p:grpSp>
        <p:nvGrpSpPr>
          <p:cNvPr id="15" name="Group 83"/>
          <p:cNvGrpSpPr>
            <a:grpSpLocks/>
          </p:cNvGrpSpPr>
          <p:nvPr/>
        </p:nvGrpSpPr>
        <p:grpSpPr bwMode="auto">
          <a:xfrm>
            <a:off x="2216150" y="2047875"/>
            <a:ext cx="2555875" cy="1441450"/>
            <a:chOff x="2216150" y="2047875"/>
            <a:chExt cx="2555875" cy="1441450"/>
          </a:xfrm>
        </p:grpSpPr>
        <p:sp>
          <p:nvSpPr>
            <p:cNvPr id="258127" name="Line 49"/>
            <p:cNvSpPr>
              <a:spLocks noChangeShapeType="1"/>
            </p:cNvSpPr>
            <p:nvPr/>
          </p:nvSpPr>
          <p:spPr bwMode="auto">
            <a:xfrm flipH="1">
              <a:off x="2262188" y="2528888"/>
              <a:ext cx="23813" cy="917575"/>
            </a:xfrm>
            <a:prstGeom prst="line">
              <a:avLst/>
            </a:prstGeom>
            <a:noFill/>
            <a:ln w="57150" cap="rnd">
              <a:solidFill>
                <a:srgbClr val="FEC026"/>
              </a:solidFill>
              <a:round/>
              <a:headEnd/>
              <a:tailEnd type="arrow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8128" name="Line 50"/>
            <p:cNvSpPr>
              <a:spLocks noChangeShapeType="1"/>
            </p:cNvSpPr>
            <p:nvPr/>
          </p:nvSpPr>
          <p:spPr bwMode="auto">
            <a:xfrm>
              <a:off x="2924175" y="2536825"/>
              <a:ext cx="176213" cy="952500"/>
            </a:xfrm>
            <a:prstGeom prst="line">
              <a:avLst/>
            </a:prstGeom>
            <a:noFill/>
            <a:ln w="57150" cap="rnd">
              <a:solidFill>
                <a:srgbClr val="FEC026"/>
              </a:solidFill>
              <a:round/>
              <a:headEnd/>
              <a:tailEnd type="arrow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8129" name="Line 51"/>
            <p:cNvSpPr>
              <a:spLocks noChangeShapeType="1"/>
            </p:cNvSpPr>
            <p:nvPr/>
          </p:nvSpPr>
          <p:spPr bwMode="auto">
            <a:xfrm>
              <a:off x="4029075" y="2511425"/>
              <a:ext cx="742950" cy="431800"/>
            </a:xfrm>
            <a:prstGeom prst="line">
              <a:avLst/>
            </a:prstGeom>
            <a:noFill/>
            <a:ln w="57150" cap="rnd">
              <a:solidFill>
                <a:srgbClr val="FEC026"/>
              </a:solidFill>
              <a:prstDash val="sysDot"/>
              <a:round/>
              <a:headEnd/>
              <a:tailEnd type="arrow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8130" name="Line 52"/>
            <p:cNvSpPr>
              <a:spLocks noChangeShapeType="1"/>
            </p:cNvSpPr>
            <p:nvPr/>
          </p:nvSpPr>
          <p:spPr bwMode="auto">
            <a:xfrm>
              <a:off x="3524250" y="2528888"/>
              <a:ext cx="1057275" cy="917575"/>
            </a:xfrm>
            <a:prstGeom prst="line">
              <a:avLst/>
            </a:prstGeom>
            <a:noFill/>
            <a:ln w="57150" cap="rnd">
              <a:solidFill>
                <a:srgbClr val="FEC026"/>
              </a:solidFill>
              <a:round/>
              <a:headEnd/>
              <a:tailEnd type="arrow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58422" name="Group 76"/>
            <p:cNvGrpSpPr>
              <a:grpSpLocks/>
            </p:cNvGrpSpPr>
            <p:nvPr/>
          </p:nvGrpSpPr>
          <p:grpSpPr bwMode="auto">
            <a:xfrm>
              <a:off x="2216150" y="2047875"/>
              <a:ext cx="1908175" cy="533400"/>
              <a:chOff x="1396" y="1290"/>
              <a:chExt cx="1202" cy="336"/>
            </a:xfrm>
          </p:grpSpPr>
          <p:sp>
            <p:nvSpPr>
              <p:cNvPr id="258125" name="Rounded Rectangle 78"/>
              <p:cNvSpPr>
                <a:spLocks noChangeArrowheads="1"/>
              </p:cNvSpPr>
              <p:nvPr/>
            </p:nvSpPr>
            <p:spPr bwMode="auto">
              <a:xfrm>
                <a:off x="1396" y="1290"/>
                <a:ext cx="1202" cy="334"/>
              </a:xfrm>
              <a:prstGeom prst="roundRect">
                <a:avLst>
                  <a:gd name="adj" fmla="val 10787"/>
                </a:avLst>
              </a:prstGeom>
              <a:solidFill>
                <a:srgbClr val="FEC026"/>
              </a:solidFill>
              <a:ln w="19050" algn="ctr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chemeClr val="bg1"/>
                  </a:solidFill>
                  <a:latin typeface="Futura Bk" pitchFamily="34" charset="0"/>
                  <a:cs typeface="Arial" charset="0"/>
                </a:endParaRPr>
              </a:p>
            </p:txBody>
          </p:sp>
          <p:sp>
            <p:nvSpPr>
              <p:cNvPr id="70702" name="Text Box 48"/>
              <p:cNvSpPr txBox="1">
                <a:spLocks noChangeArrowheads="1"/>
              </p:cNvSpPr>
              <p:nvPr/>
            </p:nvSpPr>
            <p:spPr bwMode="auto">
              <a:xfrm>
                <a:off x="1481" y="1296"/>
                <a:ext cx="103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latin typeface="Futura Bk" pitchFamily="34" charset="0"/>
                    <a:cs typeface="Arial" charset="0"/>
                  </a:rPr>
                  <a:t>Costs reductions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latin typeface="Futura Bk" pitchFamily="34" charset="0"/>
                    <a:cs typeface="Arial" charset="0"/>
                  </a:rPr>
                  <a:t>in the supply chain</a:t>
                </a:r>
              </a:p>
            </p:txBody>
          </p:sp>
        </p:grpSp>
      </p:grpSp>
      <p:grpSp>
        <p:nvGrpSpPr>
          <p:cNvPr id="17" name="Group 88"/>
          <p:cNvGrpSpPr>
            <a:grpSpLocks/>
          </p:cNvGrpSpPr>
          <p:nvPr/>
        </p:nvGrpSpPr>
        <p:grpSpPr bwMode="auto">
          <a:xfrm>
            <a:off x="6427788" y="1095375"/>
            <a:ext cx="2074862" cy="1058863"/>
            <a:chOff x="6230938" y="1095375"/>
            <a:chExt cx="2074863" cy="1058430"/>
          </a:xfrm>
        </p:grpSpPr>
        <p:sp>
          <p:nvSpPr>
            <p:cNvPr id="258097" name="Line 52"/>
            <p:cNvSpPr>
              <a:spLocks noChangeShapeType="1"/>
            </p:cNvSpPr>
            <p:nvPr/>
          </p:nvSpPr>
          <p:spPr bwMode="auto">
            <a:xfrm>
              <a:off x="7008043" y="1763280"/>
              <a:ext cx="0" cy="390525"/>
            </a:xfrm>
            <a:prstGeom prst="line">
              <a:avLst/>
            </a:prstGeom>
            <a:noFill/>
            <a:ln w="57150" cap="rnd">
              <a:solidFill>
                <a:srgbClr val="FEC026"/>
              </a:solidFill>
              <a:round/>
              <a:headEnd/>
              <a:tailEnd type="arrow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6" name="Text Box 48"/>
            <p:cNvSpPr txBox="1">
              <a:spLocks noChangeArrowheads="1"/>
            </p:cNvSpPr>
            <p:nvPr/>
          </p:nvSpPr>
          <p:spPr bwMode="auto">
            <a:xfrm>
              <a:off x="6230938" y="1095375"/>
              <a:ext cx="2074863" cy="738188"/>
            </a:xfrm>
            <a:prstGeom prst="rect">
              <a:avLst/>
            </a:prstGeom>
            <a:solidFill>
              <a:srgbClr val="FEC026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Futura Bk" pitchFamily="34" charset="0"/>
                  <a:cs typeface="Arial" charset="0"/>
                </a:rPr>
                <a:t>Product(s) more focused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Futura Bk" pitchFamily="34" charset="0"/>
                  <a:cs typeface="Arial" charset="0"/>
                </a:rPr>
                <a:t>Higher value for user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Futura Bk" pitchFamily="34" charset="0"/>
                  <a:cs typeface="Arial" charset="0"/>
                </a:rPr>
                <a:t>More revenue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870575" y="2898775"/>
            <a:ext cx="18002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</a:rPr>
              <a:t>Generic    product</a:t>
            </a:r>
          </a:p>
        </p:txBody>
      </p:sp>
      <p:grpSp>
        <p:nvGrpSpPr>
          <p:cNvPr id="18" name="Group 97"/>
          <p:cNvGrpSpPr>
            <a:grpSpLocks/>
          </p:cNvGrpSpPr>
          <p:nvPr/>
        </p:nvGrpSpPr>
        <p:grpSpPr bwMode="auto">
          <a:xfrm>
            <a:off x="5849938" y="2908300"/>
            <a:ext cx="1797050" cy="344488"/>
            <a:chOff x="5850082" y="2908300"/>
            <a:chExt cx="1797627" cy="344055"/>
          </a:xfrm>
        </p:grpSpPr>
        <p:cxnSp>
          <p:nvCxnSpPr>
            <p:cNvPr id="92" name="Straight Connector 91"/>
            <p:cNvCxnSpPr/>
            <p:nvPr/>
          </p:nvCxnSpPr>
          <p:spPr>
            <a:xfrm flipH="1">
              <a:off x="5850082" y="2919399"/>
              <a:ext cx="1786510" cy="332956"/>
            </a:xfrm>
            <a:prstGeom prst="line">
              <a:avLst/>
            </a:prstGeom>
            <a:ln w="317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endCxn id="58379" idx="1"/>
            </p:cNvCxnSpPr>
            <p:nvPr/>
          </p:nvCxnSpPr>
          <p:spPr>
            <a:xfrm flipH="1" flipV="1">
              <a:off x="5864374" y="2908300"/>
              <a:ext cx="1783335" cy="312345"/>
            </a:xfrm>
            <a:prstGeom prst="line">
              <a:avLst/>
            </a:prstGeom>
            <a:ln w="317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846138" y="4691063"/>
            <a:ext cx="70818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There is a limit to cost reduction, but no limit to added value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863" y="157163"/>
            <a:ext cx="7221537" cy="2006600"/>
          </a:xfrm>
        </p:spPr>
        <p:txBody>
          <a:bodyPr rtlCol="0"/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2800" spc="-50" dirty="0" smtClean="0">
                <a:ea typeface="+mj-ea"/>
              </a:rPr>
              <a:t>Brand owners need digital printing</a:t>
            </a:r>
            <a:endParaRPr lang="en-US" sz="2800" spc="-50" dirty="0">
              <a:ea typeface="+mj-ea"/>
            </a:endParaRPr>
          </a:p>
        </p:txBody>
      </p:sp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623888" y="1177925"/>
            <a:ext cx="8150225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Futura Bk"/>
              </a:rPr>
              <a:t>For product design decision</a:t>
            </a:r>
          </a:p>
          <a:p>
            <a:endParaRPr lang="en-US" sz="2000">
              <a:solidFill>
                <a:srgbClr val="FFFFFF"/>
              </a:solidFill>
              <a:latin typeface="Futura Bk"/>
            </a:endParaRPr>
          </a:p>
          <a:p>
            <a:r>
              <a:rPr lang="en-US" sz="2000">
                <a:solidFill>
                  <a:srgbClr val="FFFFFF"/>
                </a:solidFill>
                <a:latin typeface="Futura Bk"/>
              </a:rPr>
              <a:t>	For supply chain efficiency improvement</a:t>
            </a:r>
          </a:p>
          <a:p>
            <a:endParaRPr lang="en-US" sz="2000">
              <a:solidFill>
                <a:srgbClr val="FFFFFF"/>
              </a:solidFill>
              <a:latin typeface="Futura Bk"/>
            </a:endParaRPr>
          </a:p>
          <a:p>
            <a:r>
              <a:rPr lang="en-US" sz="2000">
                <a:solidFill>
                  <a:srgbClr val="FFFFFF"/>
                </a:solidFill>
                <a:latin typeface="Futura Bk"/>
              </a:rPr>
              <a:t>		For supply chain cost reduction, for waste reduction</a:t>
            </a:r>
          </a:p>
          <a:p>
            <a:endParaRPr lang="en-US" sz="2000">
              <a:solidFill>
                <a:srgbClr val="FFFFFF"/>
              </a:solidFill>
              <a:latin typeface="Futura Bk"/>
            </a:endParaRPr>
          </a:p>
          <a:p>
            <a:r>
              <a:rPr lang="en-US" sz="2000">
                <a:solidFill>
                  <a:srgbClr val="FFFFFF"/>
                </a:solidFill>
                <a:latin typeface="Futura Bk"/>
              </a:rPr>
              <a:t>			For compatibility with today’s technologies</a:t>
            </a:r>
          </a:p>
          <a:p>
            <a:endParaRPr lang="en-US" sz="2000">
              <a:solidFill>
                <a:srgbClr val="FFFFFF"/>
              </a:solidFill>
              <a:latin typeface="Futura Bk"/>
            </a:endParaRPr>
          </a:p>
          <a:p>
            <a:r>
              <a:rPr lang="en-US" sz="2000">
                <a:solidFill>
                  <a:srgbClr val="FFFFFF"/>
                </a:solidFill>
                <a:latin typeface="Futura Bk"/>
              </a:rPr>
              <a:t>				For the consumer interest</a:t>
            </a:r>
          </a:p>
          <a:p>
            <a:endParaRPr lang="en-US" sz="2000">
              <a:solidFill>
                <a:srgbClr val="FFFFFF"/>
              </a:solidFill>
              <a:latin typeface="Futura Bk"/>
            </a:endParaRPr>
          </a:p>
          <a:p>
            <a:r>
              <a:rPr lang="en-US" sz="2000">
                <a:solidFill>
                  <a:srgbClr val="FFFFFF"/>
                </a:solidFill>
                <a:latin typeface="Futura Bk"/>
              </a:rPr>
              <a:t>					For printing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220663" y="4522788"/>
            <a:ext cx="3276600" cy="384175"/>
            <a:chOff x="382588" y="6353564"/>
            <a:chExt cx="3276867" cy="383394"/>
          </a:xfrm>
        </p:grpSpPr>
        <p:sp>
          <p:nvSpPr>
            <p:cNvPr id="59402" name="Text Box 12"/>
            <p:cNvSpPr txBox="1">
              <a:spLocks noChangeArrowheads="1"/>
            </p:cNvSpPr>
            <p:nvPr/>
          </p:nvSpPr>
          <p:spPr bwMode="auto">
            <a:xfrm>
              <a:off x="696913" y="6356350"/>
              <a:ext cx="296254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D6D7D9"/>
                  </a:solidFill>
                </a:rPr>
                <a:t>= Addressed by Digital printing</a:t>
              </a:r>
            </a:p>
          </p:txBody>
        </p:sp>
        <p:pic>
          <p:nvPicPr>
            <p:cNvPr id="5940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2588" y="6353564"/>
              <a:ext cx="452437" cy="38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265238"/>
            <a:ext cx="4524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75" y="1884363"/>
            <a:ext cx="452438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6300" y="2501900"/>
            <a:ext cx="452438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0700" y="3119438"/>
            <a:ext cx="4524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5575" y="3716338"/>
            <a:ext cx="4524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9975" y="4324350"/>
            <a:ext cx="4524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P Drupa 12">
  <a:themeElements>
    <a:clrScheme name="Custom 155">
      <a:dk1>
        <a:sysClr val="windowText" lastClr="000000"/>
      </a:dk1>
      <a:lt1>
        <a:sysClr val="window" lastClr="FFFFFF"/>
      </a:lt1>
      <a:dk2>
        <a:srgbClr val="000000"/>
      </a:dk2>
      <a:lt2>
        <a:srgbClr val="E5E8E8"/>
      </a:lt2>
      <a:accent1>
        <a:srgbClr val="0096D6"/>
      </a:accent1>
      <a:accent2>
        <a:srgbClr val="F05332"/>
      </a:accent2>
      <a:accent3>
        <a:srgbClr val="B7CA34"/>
      </a:accent3>
      <a:accent4>
        <a:srgbClr val="822980"/>
      </a:accent4>
      <a:accent5>
        <a:srgbClr val="87898B"/>
      </a:accent5>
      <a:accent6>
        <a:srgbClr val="B9B8BB"/>
      </a:accent6>
      <a:hlink>
        <a:srgbClr val="0096D6"/>
      </a:hlink>
      <a:folHlink>
        <a:srgbClr val="8229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HP Drupa 12</Template>
  <TotalTime>5154</TotalTime>
  <Words>945</Words>
  <Application>Microsoft Office PowerPoint</Application>
  <PresentationFormat>On-screen Show (16:9)</PresentationFormat>
  <Paragraphs>246</Paragraphs>
  <Slides>37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Design Template</vt:lpstr>
      </vt:variant>
      <vt:variant>
        <vt:i4>32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83" baseType="lpstr">
      <vt:lpstr>Arial</vt:lpstr>
      <vt:lpstr>HP Simplified</vt:lpstr>
      <vt:lpstr>HP Simplified Light</vt:lpstr>
      <vt:lpstr>Lucida Grande</vt:lpstr>
      <vt:lpstr>Calibri</vt:lpstr>
      <vt:lpstr>Futura Bk</vt:lpstr>
      <vt:lpstr>Futura Hv</vt:lpstr>
      <vt:lpstr>Futura Lt</vt:lpstr>
      <vt:lpstr>HPFutura Light</vt:lpstr>
      <vt:lpstr>Wingdings</vt:lpstr>
      <vt:lpstr>Arial Narrow</vt:lpstr>
      <vt:lpstr>HPFutura Book</vt:lpstr>
      <vt:lpstr>Geneva</vt:lpstr>
      <vt:lpstr>HP Drupa 12</vt:lpstr>
      <vt:lpstr>Office Theme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HP Drupa 12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Worksheet</vt:lpstr>
      <vt:lpstr>ENRGIZE …                     your brand</vt:lpstr>
      <vt:lpstr>Slide 2</vt:lpstr>
      <vt:lpstr>Slide 3</vt:lpstr>
      <vt:lpstr>Slide 4</vt:lpstr>
      <vt:lpstr>Master Trends</vt:lpstr>
      <vt:lpstr>New trend driven by digital technology:  Fully integrated customer experience</vt:lpstr>
      <vt:lpstr>Brand owner’s wishes:</vt:lpstr>
      <vt:lpstr>Slide 8</vt:lpstr>
      <vt:lpstr>Brand owners need digital printing</vt:lpstr>
      <vt:lpstr>HP INDIGO INNOVATION</vt:lpstr>
      <vt:lpstr>Slide 11</vt:lpstr>
      <vt:lpstr>Slide 12</vt:lpstr>
      <vt:lpstr>Slide 13</vt:lpstr>
      <vt:lpstr>Slide 14</vt:lpstr>
      <vt:lpstr>Grass Roots</vt:lpstr>
      <vt:lpstr>Marks &amp; Spencer</vt:lpstr>
      <vt:lpstr>Involving consumers through   attraction, relevancy and interaction   increasing share for population                                                                 related products </vt:lpstr>
      <vt:lpstr>L’Oréal</vt:lpstr>
      <vt:lpstr>Slide 19</vt:lpstr>
      <vt:lpstr>One to One relationship Example: “Culinary Twist” </vt:lpstr>
      <vt:lpstr>Wing Man Beer</vt:lpstr>
      <vt:lpstr>Drilling down to a customer of one!</vt:lpstr>
      <vt:lpstr>skinit.com</vt:lpstr>
      <vt:lpstr>Slide 24</vt:lpstr>
      <vt:lpstr>Kimberly-Clark</vt:lpstr>
      <vt:lpstr>Slide 26</vt:lpstr>
      <vt:lpstr>The Coca Cola Story</vt:lpstr>
      <vt:lpstr>AND THIS IS HOW THEY Promoted IT…</vt:lpstr>
      <vt:lpstr>Heineken</vt:lpstr>
      <vt:lpstr>Slide 30</vt:lpstr>
      <vt:lpstr>AND THIS IS HOW THEY PROMOTED IT…</vt:lpstr>
      <vt:lpstr>Welcome to augmented reality</vt:lpstr>
      <vt:lpstr>End user interacts  Also After purchaising</vt:lpstr>
      <vt:lpstr>Slide 34</vt:lpstr>
      <vt:lpstr>Slide 35</vt:lpstr>
      <vt:lpstr>Slide 36</vt:lpstr>
      <vt:lpstr>Thank you ! 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L&amp;P Success Stories</dc:title>
  <dc:creator>Yael Barak</dc:creator>
  <cp:lastModifiedBy>TEST</cp:lastModifiedBy>
  <cp:revision>44</cp:revision>
  <dcterms:created xsi:type="dcterms:W3CDTF">2012-04-03T19:17:35Z</dcterms:created>
  <dcterms:modified xsi:type="dcterms:W3CDTF">2012-12-07T10:30:35Z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CDateModified">
    <vt:lpwstr/>
  </property>
  <property fmtid="{D5CDD505-2E9C-101B-9397-08002B2CF9AE}" pid="3" name="_EndDate">
    <vt:lpwstr>2012-04-24T13:47:11Z</vt:lpwstr>
  </property>
  <property fmtid="{D5CDD505-2E9C-101B-9397-08002B2CF9AE}" pid="4" name="CDA required">
    <vt:lpwstr>1</vt:lpwstr>
  </property>
  <property fmtid="{D5CDD505-2E9C-101B-9397-08002B2CF9AE}" pid="5" name="ReportOwner">
    <vt:lpwstr/>
  </property>
</Properties>
</file>