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8" r:id="rId2"/>
    <p:sldId id="275" r:id="rId3"/>
    <p:sldId id="277" r:id="rId4"/>
    <p:sldId id="269" r:id="rId5"/>
    <p:sldId id="271" r:id="rId6"/>
    <p:sldId id="270" r:id="rId7"/>
    <p:sldId id="274" r:id="rId8"/>
    <p:sldId id="273" r:id="rId9"/>
    <p:sldId id="276" r:id="rId10"/>
    <p:sldId id="278" r:id="rId11"/>
    <p:sldId id="272" r:id="rId12"/>
    <p:sldId id="280" r:id="rId13"/>
    <p:sldId id="279" r:id="rId14"/>
    <p:sldId id="297" r:id="rId15"/>
    <p:sldId id="281" r:id="rId16"/>
    <p:sldId id="282" r:id="rId17"/>
    <p:sldId id="283" r:id="rId18"/>
    <p:sldId id="285" r:id="rId19"/>
    <p:sldId id="284" r:id="rId20"/>
    <p:sldId id="287" r:id="rId21"/>
    <p:sldId id="293" r:id="rId22"/>
    <p:sldId id="294" r:id="rId23"/>
    <p:sldId id="286" r:id="rId24"/>
    <p:sldId id="288" r:id="rId25"/>
    <p:sldId id="290" r:id="rId26"/>
    <p:sldId id="296" r:id="rId27"/>
    <p:sldId id="291" r:id="rId28"/>
    <p:sldId id="289" r:id="rId29"/>
    <p:sldId id="298" r:id="rId30"/>
    <p:sldId id="300" r:id="rId31"/>
    <p:sldId id="299" r:id="rId32"/>
    <p:sldId id="301" r:id="rId33"/>
    <p:sldId id="303" r:id="rId34"/>
    <p:sldId id="305" r:id="rId35"/>
    <p:sldId id="307" r:id="rId36"/>
    <p:sldId id="308" r:id="rId37"/>
    <p:sldId id="292" r:id="rId38"/>
    <p:sldId id="311" r:id="rId39"/>
    <p:sldId id="312" r:id="rId40"/>
    <p:sldId id="306" r:id="rId41"/>
    <p:sldId id="313" r:id="rId42"/>
    <p:sldId id="310" r:id="rId43"/>
    <p:sldId id="304" r:id="rId44"/>
    <p:sldId id="309" r:id="rId45"/>
  </p:sldIdLst>
  <p:sldSz cx="9144000" cy="6858000" type="screen4x3"/>
  <p:notesSz cx="6797675" cy="9926638"/>
  <p:custDataLst>
    <p:tags r:id="rId48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BEC4A5"/>
    <a:srgbClr val="FFEFC3"/>
    <a:srgbClr val="FCD3AF"/>
    <a:srgbClr val="E3B3B9"/>
    <a:srgbClr val="E5EBAD"/>
    <a:srgbClr val="BADEF4"/>
    <a:srgbClr val="99C4E2"/>
    <a:srgbClr val="DD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0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10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Food (51%)</c:v>
                </c:pt>
                <c:pt idx="1">
                  <c:v>Beverages (18%)</c:v>
                </c:pt>
                <c:pt idx="2">
                  <c:v>Healthcare (6%)</c:v>
                </c:pt>
                <c:pt idx="3">
                  <c:v>Cosmetics (5%)</c:v>
                </c:pt>
                <c:pt idx="4">
                  <c:v>Other (20%)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0.18</c:v>
                </c:pt>
                <c:pt idx="2">
                  <c:v>0.06</c:v>
                </c:pt>
                <c:pt idx="3">
                  <c:v>0.05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Sheet1!$A$2:$A$8</c:f>
              <c:strCache>
                <c:ptCount val="7"/>
                <c:pt idx="0">
                  <c:v>Paper &amp; board (34%)</c:v>
                </c:pt>
                <c:pt idx="1">
                  <c:v>Rigid plastics (27%)</c:v>
                </c:pt>
                <c:pt idx="2">
                  <c:v>Glass (11%)</c:v>
                </c:pt>
                <c:pt idx="3">
                  <c:v>Flexible plastics (10%)</c:v>
                </c:pt>
                <c:pt idx="4">
                  <c:v>Beverage cans (6%)</c:v>
                </c:pt>
                <c:pt idx="5">
                  <c:v>Other metal (9%)</c:v>
                </c:pt>
                <c:pt idx="6">
                  <c:v>Other (3%)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0.27</c:v>
                </c:pt>
                <c:pt idx="2">
                  <c:v>0.11</c:v>
                </c:pt>
                <c:pt idx="3">
                  <c:v>0.1</c:v>
                </c:pt>
                <c:pt idx="4">
                  <c:v>0.06</c:v>
                </c:pt>
                <c:pt idx="5">
                  <c:v>0.09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billion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376</c:v>
                </c:pt>
                <c:pt idx="1">
                  <c:v>393.9</c:v>
                </c:pt>
                <c:pt idx="2">
                  <c:v>415.1</c:v>
                </c:pt>
                <c:pt idx="3">
                  <c:v>438.4</c:v>
                </c:pt>
                <c:pt idx="4">
                  <c:v>464.4</c:v>
                </c:pt>
                <c:pt idx="5">
                  <c:v>491.7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20800"/>
        <c:axId val="498223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growth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5.0999999999999997E-2</c:v>
                </c:pt>
                <c:pt idx="1">
                  <c:v>4.8000000000000001E-2</c:v>
                </c:pt>
                <c:pt idx="2">
                  <c:v>5.3999999999999999E-2</c:v>
                </c:pt>
                <c:pt idx="3">
                  <c:v>5.6000000000000001E-2</c:v>
                </c:pt>
                <c:pt idx="4">
                  <c:v>5.8999999999999997E-2</c:v>
                </c:pt>
                <c:pt idx="5">
                  <c:v>5.8999999999999997E-2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29760"/>
        <c:axId val="49828224"/>
      </c:lineChart>
      <c:catAx>
        <c:axId val="498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822336"/>
        <c:crosses val="autoZero"/>
        <c:auto val="1"/>
        <c:lblAlgn val="ctr"/>
        <c:lblOffset val="100"/>
        <c:noMultiLvlLbl val="0"/>
      </c:catAx>
      <c:valAx>
        <c:axId val="4982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20800"/>
        <c:crosses val="autoZero"/>
        <c:crossBetween val="between"/>
      </c:valAx>
      <c:valAx>
        <c:axId val="4982822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49829760"/>
        <c:crosses val="max"/>
        <c:crossBetween val="between"/>
      </c:valAx>
      <c:catAx>
        <c:axId val="4982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8282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Projekcija prosječnog </a:t>
            </a:r>
            <a:r>
              <a:rPr lang="hr-HR" baseline="0" dirty="0" smtClean="0"/>
              <a:t>godišnjeg rasta 2010-2015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41889160406672"/>
          <c:y val="0.12580861262202378"/>
          <c:w val="0.73427845657223878"/>
          <c:h val="0.769039819600783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Rigid plastics</c:v>
                </c:pt>
                <c:pt idx="1">
                  <c:v>Flexible plastics</c:v>
                </c:pt>
                <c:pt idx="2">
                  <c:v>Glass</c:v>
                </c:pt>
                <c:pt idx="3">
                  <c:v>Paper &amp; bord</c:v>
                </c:pt>
                <c:pt idx="4">
                  <c:v>Other metal</c:v>
                </c:pt>
                <c:pt idx="5">
                  <c:v>Beverage cans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4.1000000000000002E-2</c:v>
                </c:pt>
                <c:pt idx="1">
                  <c:v>3.7999999999999999E-2</c:v>
                </c:pt>
                <c:pt idx="2">
                  <c:v>2.7E-2</c:v>
                </c:pt>
                <c:pt idx="3">
                  <c:v>2.4E-2</c:v>
                </c:pt>
                <c:pt idx="4">
                  <c:v>1.9E-2</c:v>
                </c:pt>
                <c:pt idx="5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18048"/>
        <c:axId val="50823936"/>
      </c:barChart>
      <c:catAx>
        <c:axId val="50818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600"/>
            </a:pPr>
            <a:endParaRPr lang="sr-Latn-RS"/>
          </a:p>
        </c:txPr>
        <c:crossAx val="50823936"/>
        <c:crosses val="autoZero"/>
        <c:auto val="1"/>
        <c:lblAlgn val="ctr"/>
        <c:lblOffset val="100"/>
        <c:noMultiLvlLbl val="0"/>
      </c:catAx>
      <c:valAx>
        <c:axId val="5082393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5081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Europe (34%)</c:v>
                </c:pt>
                <c:pt idx="1">
                  <c:v>Asia, Oceania, Africa &amp; ME (34%)</c:v>
                </c:pt>
                <c:pt idx="2">
                  <c:v>North America (27%)</c:v>
                </c:pt>
                <c:pt idx="3">
                  <c:v>South &amp; Central America (5%)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0.34</c:v>
                </c:pt>
                <c:pt idx="2">
                  <c:v>0.27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Projekcija prosječnog </a:t>
            </a:r>
            <a:r>
              <a:rPr lang="hr-HR" baseline="0" dirty="0" smtClean="0"/>
              <a:t>godišnjeg rasta 2010-2015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41889160406672"/>
          <c:y val="0.12580861262202378"/>
          <c:w val="0.73427845657223878"/>
          <c:h val="0.769039819600783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South &amp; Central America</c:v>
                </c:pt>
                <c:pt idx="1">
                  <c:v>Asia, Oceania, Africa &amp; ME</c:v>
                </c:pt>
                <c:pt idx="2">
                  <c:v>Europe</c:v>
                </c:pt>
                <c:pt idx="3">
                  <c:v>North America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5.5E-2</c:v>
                </c:pt>
                <c:pt idx="1">
                  <c:v>0.05</c:v>
                </c:pt>
                <c:pt idx="2">
                  <c:v>1.7000000000000001E-2</c:v>
                </c:pt>
                <c:pt idx="3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73248"/>
        <c:axId val="51760128"/>
      </c:barChart>
      <c:catAx>
        <c:axId val="51173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600"/>
            </a:pPr>
            <a:endParaRPr lang="sr-Latn-RS"/>
          </a:p>
        </c:txPr>
        <c:crossAx val="51760128"/>
        <c:crosses val="autoZero"/>
        <c:auto val="1"/>
        <c:lblAlgn val="ctr"/>
        <c:lblOffset val="100"/>
        <c:noMultiLvlLbl val="0"/>
      </c:catAx>
      <c:valAx>
        <c:axId val="517601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5117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1998.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Žestoka pića</c:v>
                </c:pt>
                <c:pt idx="1">
                  <c:v>Bezalk.pića</c:v>
                </c:pt>
                <c:pt idx="2">
                  <c:v>Hrana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478</c:v>
                </c:pt>
                <c:pt idx="1">
                  <c:v>300</c:v>
                </c:pt>
                <c:pt idx="2">
                  <c:v>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Žestoka pića</c:v>
                </c:pt>
                <c:pt idx="1">
                  <c:v>Bezalk.pića</c:v>
                </c:pt>
                <c:pt idx="2">
                  <c:v>Hrana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298</c:v>
                </c:pt>
                <c:pt idx="1">
                  <c:v>175</c:v>
                </c:pt>
                <c:pt idx="2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49312"/>
        <c:axId val="55551104"/>
      </c:barChart>
      <c:catAx>
        <c:axId val="5554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55551104"/>
        <c:crosses val="autoZero"/>
        <c:auto val="1"/>
        <c:lblAlgn val="ctr"/>
        <c:lblOffset val="100"/>
        <c:noMultiLvlLbl val="0"/>
      </c:catAx>
      <c:valAx>
        <c:axId val="5555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54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Dobivanje i prerada sirovina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Staklo</c:v>
                </c:pt>
                <c:pt idx="1">
                  <c:v>Aluminij</c:v>
                </c:pt>
                <c:pt idx="2">
                  <c:v>PET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0.28999999999999998</c:v>
                </c:pt>
                <c:pt idx="2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 sirovina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Staklo</c:v>
                </c:pt>
                <c:pt idx="1">
                  <c:v>Aluminij</c:v>
                </c:pt>
                <c:pt idx="2">
                  <c:v>PET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Proces proizvodnje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Staklo</c:v>
                </c:pt>
                <c:pt idx="1">
                  <c:v>Aluminij</c:v>
                </c:pt>
                <c:pt idx="2">
                  <c:v>PET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0.67</c:v>
                </c:pt>
                <c:pt idx="1">
                  <c:v>0.66</c:v>
                </c:pt>
                <c:pt idx="2">
                  <c:v>0.33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Transport gotovih proizvoda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Staklo</c:v>
                </c:pt>
                <c:pt idx="1">
                  <c:v>Aluminij</c:v>
                </c:pt>
                <c:pt idx="2">
                  <c:v>PET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0.04</c:v>
                </c:pt>
                <c:pt idx="1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93216"/>
        <c:axId val="55599104"/>
      </c:barChart>
      <c:catAx>
        <c:axId val="5559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55599104"/>
        <c:crosses val="autoZero"/>
        <c:auto val="1"/>
        <c:lblAlgn val="ctr"/>
        <c:lblOffset val="100"/>
        <c:noMultiLvlLbl val="0"/>
      </c:catAx>
      <c:valAx>
        <c:axId val="5559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559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74C17-8186-45A6-91BB-5F41189E4032}" type="doc">
      <dgm:prSet loTypeId="urn:microsoft.com/office/officeart/2005/8/layout/radial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A81762E9-9FA6-4738-BE8C-C156EE52FEC2}">
      <dgm:prSet phldrT="[Text]"/>
      <dgm:spPr/>
      <dgm:t>
        <a:bodyPr/>
        <a:lstStyle/>
        <a:p>
          <a:r>
            <a:rPr lang="hr-HR" dirty="0" smtClean="0"/>
            <a:t>Ambalaža</a:t>
          </a:r>
          <a:endParaRPr lang="hr-HR" dirty="0"/>
        </a:p>
      </dgm:t>
    </dgm:pt>
    <dgm:pt modelId="{01659B43-B5C9-4786-86C3-4C497B54FD98}" type="parTrans" cxnId="{CF1C0770-0F61-49E4-8BB0-E7AFF8F7088C}">
      <dgm:prSet/>
      <dgm:spPr/>
      <dgm:t>
        <a:bodyPr/>
        <a:lstStyle/>
        <a:p>
          <a:endParaRPr lang="hr-HR"/>
        </a:p>
      </dgm:t>
    </dgm:pt>
    <dgm:pt modelId="{EE6153A8-CCE4-4890-97B8-6B5B5CDABAA2}" type="sibTrans" cxnId="{CF1C0770-0F61-49E4-8BB0-E7AFF8F7088C}">
      <dgm:prSet/>
      <dgm:spPr/>
      <dgm:t>
        <a:bodyPr/>
        <a:lstStyle/>
        <a:p>
          <a:endParaRPr lang="hr-HR"/>
        </a:p>
      </dgm:t>
    </dgm:pt>
    <dgm:pt modelId="{1663F2E3-9EB9-476A-A840-ACE2B1CF7538}">
      <dgm:prSet phldrT="[Text]" custT="1"/>
      <dgm:spPr/>
      <dgm:t>
        <a:bodyPr/>
        <a:lstStyle/>
        <a:p>
          <a:r>
            <a:rPr lang="hr-HR" sz="1300" dirty="0" smtClean="0"/>
            <a:t>Makro-ekonomska kretanja</a:t>
          </a:r>
          <a:endParaRPr lang="hr-HR" sz="1300" dirty="0"/>
        </a:p>
      </dgm:t>
    </dgm:pt>
    <dgm:pt modelId="{A417F3EB-36C2-42BB-9EFE-41C4DB548B14}" type="parTrans" cxnId="{6002E79C-FB7D-4058-A69D-BEE1FE90FD46}">
      <dgm:prSet/>
      <dgm:spPr/>
      <dgm:t>
        <a:bodyPr/>
        <a:lstStyle/>
        <a:p>
          <a:endParaRPr lang="hr-HR"/>
        </a:p>
      </dgm:t>
    </dgm:pt>
    <dgm:pt modelId="{10644322-DD9B-4889-BFD2-C32DC4794188}" type="sibTrans" cxnId="{6002E79C-FB7D-4058-A69D-BEE1FE90FD46}">
      <dgm:prSet/>
      <dgm:spPr/>
      <dgm:t>
        <a:bodyPr/>
        <a:lstStyle/>
        <a:p>
          <a:endParaRPr lang="hr-HR"/>
        </a:p>
      </dgm:t>
    </dgm:pt>
    <dgm:pt modelId="{3E9D7EC4-E8C0-4B14-A168-566F58498D5C}">
      <dgm:prSet phldrT="[Text]"/>
      <dgm:spPr/>
      <dgm:t>
        <a:bodyPr/>
        <a:lstStyle/>
        <a:p>
          <a:r>
            <a:rPr lang="hr-HR" dirty="0" smtClean="0"/>
            <a:t>Tehnologija</a:t>
          </a:r>
          <a:endParaRPr lang="hr-HR" dirty="0"/>
        </a:p>
      </dgm:t>
    </dgm:pt>
    <dgm:pt modelId="{7D4DABB1-BFEA-4287-A4AD-A6FB282B585A}" type="parTrans" cxnId="{838EF929-44DF-43CE-8E79-93318A7A3BC8}">
      <dgm:prSet/>
      <dgm:spPr/>
      <dgm:t>
        <a:bodyPr/>
        <a:lstStyle/>
        <a:p>
          <a:endParaRPr lang="hr-HR"/>
        </a:p>
      </dgm:t>
    </dgm:pt>
    <dgm:pt modelId="{E18F69FD-6FFD-41A6-AF6B-42526C405971}" type="sibTrans" cxnId="{838EF929-44DF-43CE-8E79-93318A7A3BC8}">
      <dgm:prSet/>
      <dgm:spPr/>
      <dgm:t>
        <a:bodyPr/>
        <a:lstStyle/>
        <a:p>
          <a:endParaRPr lang="hr-HR"/>
        </a:p>
      </dgm:t>
    </dgm:pt>
    <dgm:pt modelId="{BC08BE4D-E006-421D-A290-E912CF9CB05E}">
      <dgm:prSet phldrT="[Text]"/>
      <dgm:spPr/>
      <dgm:t>
        <a:bodyPr/>
        <a:lstStyle/>
        <a:p>
          <a:r>
            <a:rPr lang="hr-HR" dirty="0" smtClean="0"/>
            <a:t>Preferencije potrošača</a:t>
          </a:r>
          <a:endParaRPr lang="hr-HR" dirty="0"/>
        </a:p>
      </dgm:t>
    </dgm:pt>
    <dgm:pt modelId="{BE4CB08A-8987-46DE-AFDA-90C2F641B9F2}" type="parTrans" cxnId="{6DDFE857-ACBF-4352-A9A8-1B66D0421FFD}">
      <dgm:prSet/>
      <dgm:spPr/>
      <dgm:t>
        <a:bodyPr/>
        <a:lstStyle/>
        <a:p>
          <a:endParaRPr lang="hr-HR"/>
        </a:p>
      </dgm:t>
    </dgm:pt>
    <dgm:pt modelId="{46828FD8-76AE-405E-AB05-74AC7DF7DF7C}" type="sibTrans" cxnId="{6DDFE857-ACBF-4352-A9A8-1B66D0421FFD}">
      <dgm:prSet/>
      <dgm:spPr/>
      <dgm:t>
        <a:bodyPr/>
        <a:lstStyle/>
        <a:p>
          <a:endParaRPr lang="hr-HR"/>
        </a:p>
      </dgm:t>
    </dgm:pt>
    <dgm:pt modelId="{C667C928-1188-42EC-B0AD-85C2FF09EE15}">
      <dgm:prSet phldrT="[Text]"/>
      <dgm:spPr/>
      <dgm:t>
        <a:bodyPr/>
        <a:lstStyle/>
        <a:p>
          <a:r>
            <a:rPr lang="hr-HR" dirty="0" smtClean="0"/>
            <a:t>Konkurencija</a:t>
          </a:r>
          <a:endParaRPr lang="hr-HR" dirty="0"/>
        </a:p>
      </dgm:t>
    </dgm:pt>
    <dgm:pt modelId="{A295DBE2-39E8-463D-8B32-F74FA8816F04}" type="parTrans" cxnId="{F6C47AE5-9F1E-4798-8523-76F2E1E90BD7}">
      <dgm:prSet/>
      <dgm:spPr/>
      <dgm:t>
        <a:bodyPr/>
        <a:lstStyle/>
        <a:p>
          <a:endParaRPr lang="hr-HR"/>
        </a:p>
      </dgm:t>
    </dgm:pt>
    <dgm:pt modelId="{7369F4AC-D9F6-4D62-ACD2-DFB4A97946DE}" type="sibTrans" cxnId="{F6C47AE5-9F1E-4798-8523-76F2E1E90BD7}">
      <dgm:prSet/>
      <dgm:spPr/>
      <dgm:t>
        <a:bodyPr/>
        <a:lstStyle/>
        <a:p>
          <a:endParaRPr lang="hr-HR"/>
        </a:p>
      </dgm:t>
    </dgm:pt>
    <dgm:pt modelId="{2E7C1E08-DAD6-4E89-9E98-20F020DEF703}">
      <dgm:prSet phldrT="[Text]"/>
      <dgm:spPr/>
      <dgm:t>
        <a:bodyPr/>
        <a:lstStyle/>
        <a:p>
          <a:r>
            <a:rPr lang="hr-HR" dirty="0" smtClean="0"/>
            <a:t>Održiv razvoj</a:t>
          </a:r>
          <a:endParaRPr lang="hr-HR" dirty="0"/>
        </a:p>
      </dgm:t>
    </dgm:pt>
    <dgm:pt modelId="{F3C06265-3A9E-49EB-9D91-8C2542CC7863}" type="parTrans" cxnId="{42D1FDC2-9613-451B-A30D-17FF08DA1B99}">
      <dgm:prSet/>
      <dgm:spPr/>
      <dgm:t>
        <a:bodyPr/>
        <a:lstStyle/>
        <a:p>
          <a:endParaRPr lang="hr-HR"/>
        </a:p>
      </dgm:t>
    </dgm:pt>
    <dgm:pt modelId="{7378C608-D10F-4131-99A2-DCEBF298C628}" type="sibTrans" cxnId="{42D1FDC2-9613-451B-A30D-17FF08DA1B99}">
      <dgm:prSet/>
      <dgm:spPr/>
      <dgm:t>
        <a:bodyPr/>
        <a:lstStyle/>
        <a:p>
          <a:endParaRPr lang="hr-HR"/>
        </a:p>
      </dgm:t>
    </dgm:pt>
    <dgm:pt modelId="{3B506A90-30A1-49D5-AB93-A86250A41B8B}" type="pres">
      <dgm:prSet presAssocID="{D4C74C17-8186-45A6-91BB-5F41189E40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5C2EE0-15E1-4C8D-9E64-29023B425EAF}" type="pres">
      <dgm:prSet presAssocID="{D4C74C17-8186-45A6-91BB-5F41189E4032}" presName="radial" presStyleCnt="0">
        <dgm:presLayoutVars>
          <dgm:animLvl val="ctr"/>
        </dgm:presLayoutVars>
      </dgm:prSet>
      <dgm:spPr/>
    </dgm:pt>
    <dgm:pt modelId="{36EE671C-5657-4638-89AC-6127ABD02B04}" type="pres">
      <dgm:prSet presAssocID="{A81762E9-9FA6-4738-BE8C-C156EE52FEC2}" presName="centerShape" presStyleLbl="vennNode1" presStyleIdx="0" presStyleCnt="6"/>
      <dgm:spPr/>
      <dgm:t>
        <a:bodyPr/>
        <a:lstStyle/>
        <a:p>
          <a:endParaRPr lang="hr-HR"/>
        </a:p>
      </dgm:t>
    </dgm:pt>
    <dgm:pt modelId="{1546BCEA-5A59-4CD3-96BE-7B39BA71FCEC}" type="pres">
      <dgm:prSet presAssocID="{1663F2E3-9EB9-476A-A840-ACE2B1CF753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31D677-6E50-4F7F-964F-4F42DD1F24A7}" type="pres">
      <dgm:prSet presAssocID="{3E9D7EC4-E8C0-4B14-A168-566F58498D5C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258AC4-AA15-44A0-BA6E-346230833779}" type="pres">
      <dgm:prSet presAssocID="{BC08BE4D-E006-421D-A290-E912CF9CB05E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5CBCBD-5825-4DB9-ACD6-7E5046BB06FC}" type="pres">
      <dgm:prSet presAssocID="{C667C928-1188-42EC-B0AD-85C2FF09EE15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22E91E-AA90-4FFD-A13E-40E98EADE788}" type="pres">
      <dgm:prSet presAssocID="{2E7C1E08-DAD6-4E89-9E98-20F020DEF703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1E1D6E-B422-47FC-BEFB-D386002E8C5D}" type="presOf" srcId="{C667C928-1188-42EC-B0AD-85C2FF09EE15}" destId="{2F5CBCBD-5825-4DB9-ACD6-7E5046BB06FC}" srcOrd="0" destOrd="0" presId="urn:microsoft.com/office/officeart/2005/8/layout/radial3"/>
    <dgm:cxn modelId="{ED2F2A9B-34D4-4BCF-BACC-D6345A59D14E}" type="presOf" srcId="{A81762E9-9FA6-4738-BE8C-C156EE52FEC2}" destId="{36EE671C-5657-4638-89AC-6127ABD02B04}" srcOrd="0" destOrd="0" presId="urn:microsoft.com/office/officeart/2005/8/layout/radial3"/>
    <dgm:cxn modelId="{31187C3B-2A71-48B5-BC34-AABD2E1D42C9}" type="presOf" srcId="{D4C74C17-8186-45A6-91BB-5F41189E4032}" destId="{3B506A90-30A1-49D5-AB93-A86250A41B8B}" srcOrd="0" destOrd="0" presId="urn:microsoft.com/office/officeart/2005/8/layout/radial3"/>
    <dgm:cxn modelId="{838EF929-44DF-43CE-8E79-93318A7A3BC8}" srcId="{A81762E9-9FA6-4738-BE8C-C156EE52FEC2}" destId="{3E9D7EC4-E8C0-4B14-A168-566F58498D5C}" srcOrd="1" destOrd="0" parTransId="{7D4DABB1-BFEA-4287-A4AD-A6FB282B585A}" sibTransId="{E18F69FD-6FFD-41A6-AF6B-42526C405971}"/>
    <dgm:cxn modelId="{399B1DD6-8080-454B-BACF-53E63CDFCC94}" type="presOf" srcId="{2E7C1E08-DAD6-4E89-9E98-20F020DEF703}" destId="{1E22E91E-AA90-4FFD-A13E-40E98EADE788}" srcOrd="0" destOrd="0" presId="urn:microsoft.com/office/officeart/2005/8/layout/radial3"/>
    <dgm:cxn modelId="{6DDFE857-ACBF-4352-A9A8-1B66D0421FFD}" srcId="{A81762E9-9FA6-4738-BE8C-C156EE52FEC2}" destId="{BC08BE4D-E006-421D-A290-E912CF9CB05E}" srcOrd="2" destOrd="0" parTransId="{BE4CB08A-8987-46DE-AFDA-90C2F641B9F2}" sibTransId="{46828FD8-76AE-405E-AB05-74AC7DF7DF7C}"/>
    <dgm:cxn modelId="{179D5D41-D69B-4857-B01B-B1D1646076CA}" type="presOf" srcId="{3E9D7EC4-E8C0-4B14-A168-566F58498D5C}" destId="{2A31D677-6E50-4F7F-964F-4F42DD1F24A7}" srcOrd="0" destOrd="0" presId="urn:microsoft.com/office/officeart/2005/8/layout/radial3"/>
    <dgm:cxn modelId="{6002E79C-FB7D-4058-A69D-BEE1FE90FD46}" srcId="{A81762E9-9FA6-4738-BE8C-C156EE52FEC2}" destId="{1663F2E3-9EB9-476A-A840-ACE2B1CF7538}" srcOrd="0" destOrd="0" parTransId="{A417F3EB-36C2-42BB-9EFE-41C4DB548B14}" sibTransId="{10644322-DD9B-4889-BFD2-C32DC4794188}"/>
    <dgm:cxn modelId="{F6C47AE5-9F1E-4798-8523-76F2E1E90BD7}" srcId="{A81762E9-9FA6-4738-BE8C-C156EE52FEC2}" destId="{C667C928-1188-42EC-B0AD-85C2FF09EE15}" srcOrd="3" destOrd="0" parTransId="{A295DBE2-39E8-463D-8B32-F74FA8816F04}" sibTransId="{7369F4AC-D9F6-4D62-ACD2-DFB4A97946DE}"/>
    <dgm:cxn modelId="{CF1C0770-0F61-49E4-8BB0-E7AFF8F7088C}" srcId="{D4C74C17-8186-45A6-91BB-5F41189E4032}" destId="{A81762E9-9FA6-4738-BE8C-C156EE52FEC2}" srcOrd="0" destOrd="0" parTransId="{01659B43-B5C9-4786-86C3-4C497B54FD98}" sibTransId="{EE6153A8-CCE4-4890-97B8-6B5B5CDABAA2}"/>
    <dgm:cxn modelId="{42D1FDC2-9613-451B-A30D-17FF08DA1B99}" srcId="{A81762E9-9FA6-4738-BE8C-C156EE52FEC2}" destId="{2E7C1E08-DAD6-4E89-9E98-20F020DEF703}" srcOrd="4" destOrd="0" parTransId="{F3C06265-3A9E-49EB-9D91-8C2542CC7863}" sibTransId="{7378C608-D10F-4131-99A2-DCEBF298C628}"/>
    <dgm:cxn modelId="{D0418AED-5F2D-4564-89E6-B40E59FB1FEF}" type="presOf" srcId="{BC08BE4D-E006-421D-A290-E912CF9CB05E}" destId="{B1258AC4-AA15-44A0-BA6E-346230833779}" srcOrd="0" destOrd="0" presId="urn:microsoft.com/office/officeart/2005/8/layout/radial3"/>
    <dgm:cxn modelId="{CF1659BF-614C-4224-87D5-DA861E30AAE8}" type="presOf" srcId="{1663F2E3-9EB9-476A-A840-ACE2B1CF7538}" destId="{1546BCEA-5A59-4CD3-96BE-7B39BA71FCEC}" srcOrd="0" destOrd="0" presId="urn:microsoft.com/office/officeart/2005/8/layout/radial3"/>
    <dgm:cxn modelId="{475FBB1D-E6DD-430D-BACF-5A313CBC3A1C}" type="presParOf" srcId="{3B506A90-30A1-49D5-AB93-A86250A41B8B}" destId="{AD5C2EE0-15E1-4C8D-9E64-29023B425EAF}" srcOrd="0" destOrd="0" presId="urn:microsoft.com/office/officeart/2005/8/layout/radial3"/>
    <dgm:cxn modelId="{4552CCBD-488B-443B-A8F1-EEFC825538D1}" type="presParOf" srcId="{AD5C2EE0-15E1-4C8D-9E64-29023B425EAF}" destId="{36EE671C-5657-4638-89AC-6127ABD02B04}" srcOrd="0" destOrd="0" presId="urn:microsoft.com/office/officeart/2005/8/layout/radial3"/>
    <dgm:cxn modelId="{78148F84-02F2-4B4D-8E83-9AD0E532F074}" type="presParOf" srcId="{AD5C2EE0-15E1-4C8D-9E64-29023B425EAF}" destId="{1546BCEA-5A59-4CD3-96BE-7B39BA71FCEC}" srcOrd="1" destOrd="0" presId="urn:microsoft.com/office/officeart/2005/8/layout/radial3"/>
    <dgm:cxn modelId="{465FDD33-671F-406B-B156-79CF178515EB}" type="presParOf" srcId="{AD5C2EE0-15E1-4C8D-9E64-29023B425EAF}" destId="{2A31D677-6E50-4F7F-964F-4F42DD1F24A7}" srcOrd="2" destOrd="0" presId="urn:microsoft.com/office/officeart/2005/8/layout/radial3"/>
    <dgm:cxn modelId="{40366951-93A8-451B-B44B-4A6B2D758804}" type="presParOf" srcId="{AD5C2EE0-15E1-4C8D-9E64-29023B425EAF}" destId="{B1258AC4-AA15-44A0-BA6E-346230833779}" srcOrd="3" destOrd="0" presId="urn:microsoft.com/office/officeart/2005/8/layout/radial3"/>
    <dgm:cxn modelId="{ACE23127-067A-4813-BB4A-0D3959CC416A}" type="presParOf" srcId="{AD5C2EE0-15E1-4C8D-9E64-29023B425EAF}" destId="{2F5CBCBD-5825-4DB9-ACD6-7E5046BB06FC}" srcOrd="4" destOrd="0" presId="urn:microsoft.com/office/officeart/2005/8/layout/radial3"/>
    <dgm:cxn modelId="{165CA6D7-6FB8-4B4B-82A7-6D3CEEB848BB}" type="presParOf" srcId="{AD5C2EE0-15E1-4C8D-9E64-29023B425EAF}" destId="{1E22E91E-AA90-4FFD-A13E-40E98EADE78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E671C-5657-4638-89AC-6127ABD02B04}">
      <dsp:nvSpPr>
        <dsp:cNvPr id="0" name=""/>
        <dsp:cNvSpPr/>
      </dsp:nvSpPr>
      <dsp:spPr>
        <a:xfrm>
          <a:off x="2958129" y="1268601"/>
          <a:ext cx="2940725" cy="294072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/>
            <a:t>Ambalaža</a:t>
          </a:r>
          <a:endParaRPr lang="hr-HR" sz="3500" kern="1200" dirty="0"/>
        </a:p>
      </dsp:txBody>
      <dsp:txXfrm>
        <a:off x="3388788" y="1699260"/>
        <a:ext cx="2079407" cy="2079407"/>
      </dsp:txXfrm>
    </dsp:sp>
    <dsp:sp modelId="{1546BCEA-5A59-4CD3-96BE-7B39BA71FCEC}">
      <dsp:nvSpPr>
        <dsp:cNvPr id="0" name=""/>
        <dsp:cNvSpPr/>
      </dsp:nvSpPr>
      <dsp:spPr>
        <a:xfrm>
          <a:off x="3693310" y="90728"/>
          <a:ext cx="1470362" cy="14703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Makro-ekonomska kretanja</a:t>
          </a:r>
          <a:endParaRPr lang="hr-HR" sz="1300" kern="1200" dirty="0"/>
        </a:p>
      </dsp:txBody>
      <dsp:txXfrm>
        <a:off x="3908640" y="306058"/>
        <a:ext cx="1039702" cy="1039702"/>
      </dsp:txXfrm>
    </dsp:sp>
    <dsp:sp modelId="{2A31D677-6E50-4F7F-964F-4F42DD1F24A7}">
      <dsp:nvSpPr>
        <dsp:cNvPr id="0" name=""/>
        <dsp:cNvSpPr/>
      </dsp:nvSpPr>
      <dsp:spPr>
        <a:xfrm>
          <a:off x="5512733" y="1412616"/>
          <a:ext cx="1470362" cy="14703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Tehnologija</a:t>
          </a:r>
          <a:endParaRPr lang="hr-HR" sz="1300" kern="1200" dirty="0"/>
        </a:p>
      </dsp:txBody>
      <dsp:txXfrm>
        <a:off x="5728063" y="1627946"/>
        <a:ext cx="1039702" cy="1039702"/>
      </dsp:txXfrm>
    </dsp:sp>
    <dsp:sp modelId="{B1258AC4-AA15-44A0-BA6E-346230833779}">
      <dsp:nvSpPr>
        <dsp:cNvPr id="0" name=""/>
        <dsp:cNvSpPr/>
      </dsp:nvSpPr>
      <dsp:spPr>
        <a:xfrm>
          <a:off x="4817776" y="3551477"/>
          <a:ext cx="1470362" cy="14703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Preferencije potrošača</a:t>
          </a:r>
          <a:endParaRPr lang="hr-HR" sz="1300" kern="1200" dirty="0"/>
        </a:p>
      </dsp:txBody>
      <dsp:txXfrm>
        <a:off x="5033106" y="3766807"/>
        <a:ext cx="1039702" cy="1039702"/>
      </dsp:txXfrm>
    </dsp:sp>
    <dsp:sp modelId="{2F5CBCBD-5825-4DB9-ACD6-7E5046BB06FC}">
      <dsp:nvSpPr>
        <dsp:cNvPr id="0" name=""/>
        <dsp:cNvSpPr/>
      </dsp:nvSpPr>
      <dsp:spPr>
        <a:xfrm>
          <a:off x="2568845" y="3551477"/>
          <a:ext cx="1470362" cy="14703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Konkurencija</a:t>
          </a:r>
          <a:endParaRPr lang="hr-HR" sz="1300" kern="1200" dirty="0"/>
        </a:p>
      </dsp:txBody>
      <dsp:txXfrm>
        <a:off x="2784175" y="3766807"/>
        <a:ext cx="1039702" cy="1039702"/>
      </dsp:txXfrm>
    </dsp:sp>
    <dsp:sp modelId="{1E22E91E-AA90-4FFD-A13E-40E98EADE788}">
      <dsp:nvSpPr>
        <dsp:cNvPr id="0" name=""/>
        <dsp:cNvSpPr/>
      </dsp:nvSpPr>
      <dsp:spPr>
        <a:xfrm>
          <a:off x="1873887" y="1412616"/>
          <a:ext cx="1470362" cy="147036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Održiv razvoj</a:t>
          </a:r>
          <a:endParaRPr lang="hr-HR" sz="1300" kern="1200" dirty="0"/>
        </a:p>
      </dsp:txBody>
      <dsp:txXfrm>
        <a:off x="2089217" y="1627946"/>
        <a:ext cx="1039702" cy="103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68C1D-697D-4ED5-AAF4-A29F1C9E15E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570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EC8BD-C1D0-4792-A5BF-8D8076F76AB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903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249238"/>
            <a:ext cx="8286750" cy="11255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1803400"/>
            <a:ext cx="6400800" cy="7620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pic>
        <p:nvPicPr>
          <p:cNvPr id="2055" name="Logo" descr="Vetropack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138" y="6323013"/>
            <a:ext cx="17732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C1A01CB0-F556-4875-8DB2-8B09F2582FB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7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415925"/>
            <a:ext cx="2071687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415925"/>
            <a:ext cx="6062663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AB17D140-398E-4950-8FA1-83A7FF61084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42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219B9A62-D293-4DB8-A68A-BD1577AED41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88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CEE31550-D4D3-490E-B0C9-45FC3ADBEF1F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9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46238"/>
            <a:ext cx="40671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46238"/>
            <a:ext cx="40671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9924A1F6-A874-44BD-867F-5775E832634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7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0AE3ED6D-64F6-4CEE-BEEA-790F6020B68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19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0CABEA01-6D8A-4EFB-952E-47DDC1ADFBF6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6F180FA0-938B-4381-9882-A59BAE1B3C6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77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C4E891BE-24B9-443B-930A-3902E7F0936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05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|  Slajd </a:t>
            </a:r>
            <a:fld id="{452682CA-62D3-4982-BCA7-6595C5DE2D9A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2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415925"/>
            <a:ext cx="82867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46238"/>
            <a:ext cx="82867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013" y="6559550"/>
            <a:ext cx="3048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400" noProof="1">
                <a:solidFill>
                  <a:srgbClr val="000000"/>
                </a:solidFill>
              </a:defRPr>
            </a:lvl1pPr>
          </a:lstStyle>
          <a:p>
            <a:r>
              <a:rPr lang="hr-HR"/>
              <a:t>|  Slajd </a:t>
            </a:r>
            <a:fld id="{1E128FE7-3B4D-424E-9C89-7FBA47DAEDE8}" type="slidenum">
              <a:rPr/>
              <a:pPr/>
              <a:t>‹#›</a:t>
            </a:fld>
            <a:endParaRPr lang="hr-HR"/>
          </a:p>
        </p:txBody>
      </p:sp>
      <p:pic>
        <p:nvPicPr>
          <p:cNvPr id="1039" name="Logo" descr="Vetropack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6138" y="6323013"/>
            <a:ext cx="17732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ts val="80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806450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073150" indent="-265113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3446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8018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2590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27162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173413" indent="-269875" algn="l" rtl="0" fontAlgn="base">
        <a:lnSpc>
          <a:spcPts val="24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6750" cy="2808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4800" b="1" dirty="0" smtClean="0"/>
              <a:t>Budući trendovi u ambalaži: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000" b="1" dirty="0" smtClean="0"/>
              <a:t>Čimbenici koji utječu na </a:t>
            </a:r>
            <a:r>
              <a:rPr lang="hr-HR" sz="4000" b="1" dirty="0" smtClean="0"/>
              <a:t>budućnost </a:t>
            </a:r>
            <a:r>
              <a:rPr lang="hr-HR" sz="4000" b="1" dirty="0" smtClean="0"/>
              <a:t>ambalaže</a:t>
            </a:r>
            <a:endParaRPr lang="hr-H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87080"/>
            <a:ext cx="6400800" cy="762000"/>
          </a:xfrm>
        </p:spPr>
        <p:txBody>
          <a:bodyPr/>
          <a:lstStyle/>
          <a:p>
            <a:r>
              <a:rPr lang="hr-HR" dirty="0" smtClean="0"/>
              <a:t>Nikola Drašković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31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86750" cy="962025"/>
          </a:xfrm>
        </p:spPr>
        <p:txBody>
          <a:bodyPr/>
          <a:lstStyle/>
          <a:p>
            <a:pPr algn="ctr"/>
            <a:r>
              <a:rPr lang="hr-HR" b="1" dirty="0" smtClean="0"/>
              <a:t>Odrednice budućih trendova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9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5925"/>
            <a:ext cx="8570788" cy="962025"/>
          </a:xfrm>
        </p:spPr>
        <p:txBody>
          <a:bodyPr/>
          <a:lstStyle/>
          <a:p>
            <a:r>
              <a:rPr lang="hr-HR" b="1" dirty="0" smtClean="0"/>
              <a:t>Budućnost ambalaže određuje niz čimbenika</a:t>
            </a:r>
            <a:endParaRPr lang="hr-HR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05081"/>
              </p:ext>
            </p:extLst>
          </p:nvPr>
        </p:nvGraphicFramePr>
        <p:xfrm>
          <a:off x="179512" y="1340768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Makroekonomska kretanja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96944" cy="448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30214"/>
            <a:ext cx="8286750" cy="486618"/>
          </a:xfrm>
        </p:spPr>
        <p:txBody>
          <a:bodyPr/>
          <a:lstStyle/>
          <a:p>
            <a:r>
              <a:rPr lang="hr-HR" sz="2400" dirty="0" smtClean="0"/>
              <a:t>Kretanje stope rasta BDP</a:t>
            </a:r>
            <a:endParaRPr lang="hr-H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625705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DZS</a:t>
            </a:r>
            <a:endParaRPr lang="hr-HR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7584" y="3272853"/>
            <a:ext cx="76328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Makroekonomska kretanja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3222922"/>
          </a:xfrm>
        </p:spPr>
        <p:txBody>
          <a:bodyPr/>
          <a:lstStyle/>
          <a:p>
            <a:r>
              <a:rPr lang="hr-HR" sz="2400" dirty="0" smtClean="0"/>
              <a:t>U trećem tromjesečju 2012., pad BDP-a za 1,9% u odnosu na isto razdoblje prošle godine. </a:t>
            </a:r>
          </a:p>
          <a:p>
            <a:r>
              <a:rPr lang="hr-HR" sz="2400" dirty="0" smtClean="0"/>
              <a:t>Gospodarska kriza smanjuje kupovnu moć i potrošnju ambalaže.</a:t>
            </a:r>
          </a:p>
          <a:p>
            <a:r>
              <a:rPr lang="hr-HR" sz="2400" dirty="0" smtClean="0"/>
              <a:t>Srednjoročno i dugoročno gledajući, stopa rasta BDP-a proporcionalna je stopi rasta potražnje za ambalažom.</a:t>
            </a:r>
          </a:p>
          <a:p>
            <a:r>
              <a:rPr lang="hr-HR" sz="2400" dirty="0" smtClean="0"/>
              <a:t>Kriza kao šansa?</a:t>
            </a:r>
          </a:p>
          <a:p>
            <a:r>
              <a:rPr lang="hr-HR" sz="2400" dirty="0" smtClean="0"/>
              <a:t>Iza kiše dolazi sunce.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8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Makroekonomska kretanja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3654970"/>
          </a:xfrm>
        </p:spPr>
        <p:txBody>
          <a:bodyPr/>
          <a:lstStyle/>
          <a:p>
            <a:r>
              <a:rPr lang="hr-HR" sz="2600" dirty="0" smtClean="0"/>
              <a:t>Reakcija industrije (korisnika ambalaže):</a:t>
            </a:r>
          </a:p>
          <a:p>
            <a:pPr lvl="1"/>
            <a:r>
              <a:rPr lang="hr-HR" sz="2400" dirty="0" smtClean="0"/>
              <a:t>cjenovna konkurencija</a:t>
            </a:r>
          </a:p>
          <a:p>
            <a:pPr lvl="1"/>
            <a:r>
              <a:rPr lang="hr-HR" sz="2400" dirty="0" smtClean="0"/>
              <a:t>traženje ušteda kod dobavljača (ambalaže)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0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Tehnologija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Razvoj ambalažnih materijala ide u smjeru uklanjanja ili ublažavanja nedostataka koje ima određeni ambalažni materijal,…</a:t>
            </a:r>
          </a:p>
          <a:p>
            <a:r>
              <a:rPr lang="hr-HR" sz="2400" dirty="0" smtClean="0"/>
              <a:t>…a s ciljem unapređenja sigurnosti i praktičnosti upotrebe.</a:t>
            </a:r>
          </a:p>
          <a:p>
            <a:r>
              <a:rPr lang="hr-HR" sz="2400" dirty="0" smtClean="0"/>
              <a:t>Značajan napredak u zadnjih deset godina dogodio se kod polimernih ambalažnih materijala (upotreba </a:t>
            </a:r>
            <a:r>
              <a:rPr lang="hr-HR" sz="2400" dirty="0" err="1" smtClean="0"/>
              <a:t>reciklata</a:t>
            </a:r>
            <a:r>
              <a:rPr lang="hr-HR" sz="2400" dirty="0" smtClean="0"/>
              <a:t>, bio-razgradiva plastika, proizvodnja iz bioloških izvora).</a:t>
            </a:r>
          </a:p>
          <a:p>
            <a:r>
              <a:rPr lang="hr-HR" sz="2400" dirty="0" smtClean="0"/>
              <a:t>Razvoj aktivne, „pametne” ambalaže.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9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Tehnologija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342602"/>
          </a:xfrm>
        </p:spPr>
        <p:txBody>
          <a:bodyPr/>
          <a:lstStyle/>
          <a:p>
            <a:r>
              <a:rPr lang="hr-HR" sz="2400" dirty="0" err="1" smtClean="0"/>
              <a:t>PlantBottle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Coca</a:t>
            </a:r>
            <a:r>
              <a:rPr lang="hr-HR" sz="2400" dirty="0" smtClean="0"/>
              <a:t>-Cola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5524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58" y="1340768"/>
            <a:ext cx="4465642" cy="6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Tehnologija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68760"/>
            <a:ext cx="8286750" cy="414610"/>
          </a:xfrm>
        </p:spPr>
        <p:txBody>
          <a:bodyPr/>
          <a:lstStyle/>
          <a:p>
            <a:r>
              <a:rPr lang="hr-HR" sz="2400" dirty="0" err="1" smtClean="0"/>
              <a:t>Hard</a:t>
            </a:r>
            <a:r>
              <a:rPr lang="hr-HR" sz="2400" dirty="0"/>
              <a:t> </a:t>
            </a:r>
            <a:r>
              <a:rPr lang="hr-HR" sz="2400" dirty="0" err="1" smtClean="0"/>
              <a:t>glass</a:t>
            </a:r>
            <a:r>
              <a:rPr lang="hr-HR" sz="2400" dirty="0" smtClean="0"/>
              <a:t> (</a:t>
            </a:r>
            <a:r>
              <a:rPr lang="hr-HR" sz="2400" dirty="0" err="1" smtClean="0"/>
              <a:t>Emhart</a:t>
            </a:r>
            <a:r>
              <a:rPr lang="hr-HR" sz="2400" dirty="0" smtClean="0"/>
              <a:t>/Vetropack)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7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Tehnologija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Prednosti tehnologije „</a:t>
            </a:r>
            <a:r>
              <a:rPr lang="hr-HR" sz="2400" dirty="0" err="1" smtClean="0"/>
              <a:t>hard</a:t>
            </a:r>
            <a:r>
              <a:rPr lang="hr-HR" sz="2400" dirty="0" smtClean="0"/>
              <a:t> </a:t>
            </a:r>
            <a:r>
              <a:rPr lang="hr-HR" sz="2400" dirty="0" err="1" smtClean="0"/>
              <a:t>glass</a:t>
            </a:r>
            <a:r>
              <a:rPr lang="hr-HR" sz="2400" dirty="0" smtClean="0"/>
              <a:t>”:</a:t>
            </a:r>
          </a:p>
          <a:p>
            <a:pPr lvl="1"/>
            <a:r>
              <a:rPr lang="hr-HR" sz="2400" dirty="0" smtClean="0"/>
              <a:t>robusnija staklena ambalaža omogućuje optimalizaciju procesa punjenja</a:t>
            </a:r>
          </a:p>
          <a:p>
            <a:pPr lvl="1"/>
            <a:r>
              <a:rPr lang="hr-HR" sz="2400" dirty="0" smtClean="0"/>
              <a:t>povratne boce su lakše</a:t>
            </a:r>
          </a:p>
          <a:p>
            <a:pPr lvl="1"/>
            <a:r>
              <a:rPr lang="hr-HR" sz="2400" dirty="0" smtClean="0"/>
              <a:t>smanjuje se potrošnja sirovina</a:t>
            </a:r>
          </a:p>
          <a:p>
            <a:pPr lvl="1"/>
            <a:r>
              <a:rPr lang="hr-HR" sz="2400" dirty="0" smtClean="0"/>
              <a:t>pozitivan utjecaj na ukupnu bilancu emisije CO</a:t>
            </a:r>
            <a:r>
              <a:rPr lang="hr-HR" sz="2400" baseline="-25000" dirty="0" smtClean="0"/>
              <a:t>2</a:t>
            </a:r>
            <a:endParaRPr lang="hr-HR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2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Tehnologija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68760"/>
            <a:ext cx="8286750" cy="414610"/>
          </a:xfrm>
        </p:spPr>
        <p:txBody>
          <a:bodyPr/>
          <a:lstStyle/>
          <a:p>
            <a:r>
              <a:rPr lang="hr-HR" sz="2400" dirty="0" err="1" smtClean="0"/>
              <a:t>Hard</a:t>
            </a:r>
            <a:r>
              <a:rPr lang="hr-HR" sz="2400" dirty="0"/>
              <a:t> </a:t>
            </a:r>
            <a:r>
              <a:rPr lang="hr-HR" sz="2400" dirty="0" err="1" smtClean="0"/>
              <a:t>glass</a:t>
            </a:r>
            <a:r>
              <a:rPr lang="hr-HR" sz="2400" dirty="0" smtClean="0"/>
              <a:t> – poboljšanje performansi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0" y="1628800"/>
            <a:ext cx="7533190" cy="48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Sadržaj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Pregled globalnih statistika i trendova</a:t>
            </a:r>
          </a:p>
          <a:p>
            <a:r>
              <a:rPr lang="hr-HR" sz="2400" dirty="0" smtClean="0"/>
              <a:t>Odrednice budućih trendova:</a:t>
            </a:r>
          </a:p>
          <a:p>
            <a:pPr lvl="1"/>
            <a:r>
              <a:rPr lang="hr-HR" sz="2400" dirty="0" smtClean="0"/>
              <a:t>Makroekonomska kretanja</a:t>
            </a:r>
          </a:p>
          <a:p>
            <a:pPr lvl="1"/>
            <a:r>
              <a:rPr lang="hr-HR" sz="2400" dirty="0" smtClean="0"/>
              <a:t>Razvoj tehnologije</a:t>
            </a:r>
          </a:p>
          <a:p>
            <a:pPr lvl="1"/>
            <a:r>
              <a:rPr lang="hr-HR" sz="2400" dirty="0" smtClean="0"/>
              <a:t>Preferencije potrošača</a:t>
            </a:r>
          </a:p>
          <a:p>
            <a:pPr lvl="1"/>
            <a:r>
              <a:rPr lang="hr-HR" sz="2400" dirty="0" smtClean="0"/>
              <a:t>Konkurencija</a:t>
            </a:r>
          </a:p>
          <a:p>
            <a:pPr lvl="1"/>
            <a:r>
              <a:rPr lang="hr-HR" sz="2400" dirty="0" smtClean="0"/>
              <a:t>Održiv razvoj</a:t>
            </a:r>
          </a:p>
          <a:p>
            <a:r>
              <a:rPr lang="hr-HR" sz="2400" dirty="0" smtClean="0"/>
              <a:t>Zaključak?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7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Preferencije potrošača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Ambalaža ima ključnu ulogu pri odabiru proizvoda na mjestu prodaje (</a:t>
            </a:r>
            <a:r>
              <a:rPr lang="hr-HR" sz="2400" dirty="0" err="1" smtClean="0"/>
              <a:t>Clement</a:t>
            </a:r>
            <a:r>
              <a:rPr lang="hr-HR" sz="2400" dirty="0" smtClean="0"/>
              <a:t>, 2007; POPAI, 2012):</a:t>
            </a:r>
          </a:p>
          <a:p>
            <a:pPr lvl="1"/>
            <a:r>
              <a:rPr lang="hr-HR" sz="2400" dirty="0" smtClean="0"/>
              <a:t>70-76% odluka donosi se na mjestu prodaje,</a:t>
            </a:r>
          </a:p>
          <a:p>
            <a:pPr lvl="1"/>
            <a:r>
              <a:rPr lang="hr-HR" sz="2400" dirty="0" smtClean="0"/>
              <a:t>85% odluka donosi se bez da se razmotri konkurentski proizvod,</a:t>
            </a:r>
          </a:p>
          <a:p>
            <a:pPr lvl="1"/>
            <a:r>
              <a:rPr lang="hr-HR" sz="2400" dirty="0" smtClean="0"/>
              <a:t>90% odluka donosi se nakon promatranja samo prednje strane ambalaže.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Preferencije potrošača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Što potrošači zahtijevaju?</a:t>
            </a:r>
          </a:p>
          <a:p>
            <a:pPr lvl="1"/>
            <a:r>
              <a:rPr lang="hr-HR" sz="2400" dirty="0" smtClean="0"/>
              <a:t>praktičnost ambalaže</a:t>
            </a:r>
          </a:p>
          <a:p>
            <a:pPr lvl="1"/>
            <a:r>
              <a:rPr lang="hr-HR" sz="2400" dirty="0" smtClean="0"/>
              <a:t>zaštitu sadržaja i sigurnost</a:t>
            </a:r>
          </a:p>
          <a:p>
            <a:pPr lvl="1"/>
            <a:r>
              <a:rPr lang="hr-HR" sz="2400" dirty="0" smtClean="0"/>
              <a:t>dulji rok trajanja proizvoda</a:t>
            </a:r>
          </a:p>
          <a:p>
            <a:pPr lvl="1"/>
            <a:r>
              <a:rPr lang="hr-HR" sz="2400" dirty="0" smtClean="0"/>
              <a:t>uštedu vremena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39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22</a:t>
            </a:fld>
            <a:endParaRPr lang="hr-H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80512" cy="724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Preferencije potrošača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Starenje populacije → dodatni zahtjevi za ambalažu:</a:t>
            </a:r>
          </a:p>
          <a:p>
            <a:pPr lvl="1"/>
            <a:r>
              <a:rPr lang="hr-HR" sz="2400" dirty="0" smtClean="0"/>
              <a:t>lakoća otvaranja/zatvaranja</a:t>
            </a:r>
          </a:p>
          <a:p>
            <a:pPr lvl="1"/>
            <a:r>
              <a:rPr lang="hr-HR" sz="2400" dirty="0" smtClean="0"/>
              <a:t>„čitljivost” informacija na ambalaži</a:t>
            </a:r>
          </a:p>
          <a:p>
            <a:pPr lvl="1"/>
            <a:r>
              <a:rPr lang="hr-HR" sz="2400" dirty="0" smtClean="0"/>
              <a:t>sigurnost</a:t>
            </a:r>
          </a:p>
          <a:p>
            <a:pPr lvl="1"/>
            <a:r>
              <a:rPr lang="hr-HR" sz="2400" dirty="0" smtClean="0"/>
              <a:t>cijena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Konkurencija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Konkurencija unutar industrije:</a:t>
            </a:r>
          </a:p>
          <a:p>
            <a:pPr lvl="1"/>
            <a:r>
              <a:rPr lang="hr-HR" sz="2400" dirty="0" smtClean="0"/>
              <a:t>umjeren pritisak na cijene</a:t>
            </a:r>
          </a:p>
          <a:p>
            <a:pPr lvl="1"/>
            <a:r>
              <a:rPr lang="hr-HR" sz="2400" dirty="0" smtClean="0"/>
              <a:t>diferencijacija proizvoda</a:t>
            </a:r>
          </a:p>
          <a:p>
            <a:pPr lvl="1"/>
            <a:r>
              <a:rPr lang="hr-HR" sz="2400" dirty="0" smtClean="0"/>
              <a:t>lojalnost potrošača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6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Konkurencija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Konkurencija privatnih marki (</a:t>
            </a:r>
            <a:r>
              <a:rPr lang="hr-HR" sz="2400" dirty="0" err="1" smtClean="0"/>
              <a:t>private</a:t>
            </a:r>
            <a:r>
              <a:rPr lang="hr-HR" sz="2400" dirty="0" smtClean="0"/>
              <a:t> </a:t>
            </a:r>
            <a:r>
              <a:rPr lang="hr-HR" sz="2400" dirty="0" err="1" smtClean="0"/>
              <a:t>label</a:t>
            </a:r>
            <a:r>
              <a:rPr lang="hr-HR" sz="2400" dirty="0" smtClean="0"/>
              <a:t>):</a:t>
            </a:r>
          </a:p>
          <a:p>
            <a:pPr lvl="1"/>
            <a:r>
              <a:rPr lang="hr-HR" sz="2400" dirty="0" smtClean="0"/>
              <a:t>velik pritisak na cijene</a:t>
            </a:r>
          </a:p>
          <a:p>
            <a:pPr lvl="1"/>
            <a:r>
              <a:rPr lang="hr-HR" sz="2400" dirty="0" smtClean="0"/>
              <a:t>„borba” na prodajnim mjestima, ispred polica</a:t>
            </a:r>
          </a:p>
          <a:p>
            <a:pPr lvl="1"/>
            <a:r>
              <a:rPr lang="hr-HR" sz="2400" dirty="0" smtClean="0"/>
              <a:t>traženje ušteda → ambalaža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2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560"/>
            <a:ext cx="9001000" cy="44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27</a:t>
            </a:fld>
            <a:endParaRPr lang="hr-H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8456"/>
            <a:ext cx="8712968" cy="42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Održiv razvoj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28</a:t>
            </a:fld>
            <a:endParaRPr lang="hr-HR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908720"/>
            <a:ext cx="6120680" cy="5534038"/>
          </a:xfrm>
          <a:noFill/>
        </p:spPr>
      </p:pic>
      <p:sp>
        <p:nvSpPr>
          <p:cNvPr id="7" name="Oval 6"/>
          <p:cNvSpPr/>
          <p:nvPr/>
        </p:nvSpPr>
        <p:spPr>
          <a:xfrm>
            <a:off x="5652120" y="3429000"/>
            <a:ext cx="1008112" cy="26642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9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Održiv razvoj - ekologija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29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494246" cy="5182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98442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86750" cy="962025"/>
          </a:xfrm>
        </p:spPr>
        <p:txBody>
          <a:bodyPr/>
          <a:lstStyle/>
          <a:p>
            <a:pPr algn="ctr"/>
            <a:r>
              <a:rPr lang="hr-HR" b="1" dirty="0" smtClean="0"/>
              <a:t>Pregled globalnih statistika i trendova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7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Recikliranje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30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2093"/>
            <a:ext cx="69056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194"/>
            <a:ext cx="7200800" cy="58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Recikliranje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6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Recikliranje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Stope recikliranja u Europi</a:t>
            </a:r>
          </a:p>
          <a:p>
            <a:pPr lvl="1"/>
            <a:r>
              <a:rPr lang="hr-HR" sz="2400" dirty="0" smtClean="0"/>
              <a:t>Staklo: 66,9% (2010.)</a:t>
            </a:r>
          </a:p>
          <a:p>
            <a:pPr lvl="1"/>
            <a:r>
              <a:rPr lang="hr-HR" sz="2400" dirty="0" smtClean="0"/>
              <a:t>PET: 51% (2011.)</a:t>
            </a:r>
          </a:p>
          <a:p>
            <a:pPr lvl="1"/>
            <a:r>
              <a:rPr lang="hr-HR" sz="2400" dirty="0" smtClean="0"/>
              <a:t>Limenke za pića: 66,7% (2010.)</a:t>
            </a:r>
          </a:p>
          <a:p>
            <a:pPr lvl="1"/>
            <a:r>
              <a:rPr lang="hr-HR" sz="2400" dirty="0" smtClean="0"/>
              <a:t>Papir: 68,9% (2010.)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Olakšavanje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414610"/>
          </a:xfrm>
        </p:spPr>
        <p:txBody>
          <a:bodyPr/>
          <a:lstStyle/>
          <a:p>
            <a:r>
              <a:rPr lang="hr-HR" dirty="0" smtClean="0"/>
              <a:t>Promjene u prosječnim težinama staklenih boca </a:t>
            </a:r>
            <a:r>
              <a:rPr lang="hr-HR" sz="1600" dirty="0" smtClean="0"/>
              <a:t>(British Glass)</a:t>
            </a:r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33</a:t>
            </a:fld>
            <a:endParaRPr lang="hr-H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218114"/>
              </p:ext>
            </p:extLst>
          </p:nvPr>
        </p:nvGraphicFramePr>
        <p:xfrm>
          <a:off x="467544" y="2060848"/>
          <a:ext cx="82867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7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Olakšavanje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414610"/>
          </a:xfrm>
        </p:spPr>
        <p:txBody>
          <a:bodyPr/>
          <a:lstStyle/>
          <a:p>
            <a:r>
              <a:rPr lang="hr-HR" dirty="0" smtClean="0"/>
              <a:t>Olakšavanje PET </a:t>
            </a:r>
            <a:r>
              <a:rPr lang="hr-HR" dirty="0" err="1" smtClean="0"/>
              <a:t>pretformi</a:t>
            </a:r>
            <a:r>
              <a:rPr lang="hr-HR" dirty="0" smtClean="0"/>
              <a:t> (gazirana pića)</a:t>
            </a:r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34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620513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" y="0"/>
            <a:ext cx="9271578" cy="69573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6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4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Odluke o proizvodu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309797" cy="68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Olakšavanje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38</a:t>
            </a:fld>
            <a:endParaRPr lang="hr-HR"/>
          </a:p>
        </p:txBody>
      </p:sp>
      <p:pic>
        <p:nvPicPr>
          <p:cNvPr id="6" name="Picture 4" descr="stella2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5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Višekratna upotreba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39</a:t>
            </a:fld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535757" cy="36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Globalno tržište ambalaže za krajnju potrošnju – oporavak nakon krize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6238"/>
            <a:ext cx="8286750" cy="702642"/>
          </a:xfrm>
        </p:spPr>
        <p:txBody>
          <a:bodyPr/>
          <a:lstStyle/>
          <a:p>
            <a:r>
              <a:rPr lang="hr-HR" sz="2400" dirty="0" smtClean="0"/>
              <a:t>Vrijednost globalnog tržišta ambalaže za krajnju potrošnju: 395 milijardi USD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</a:t>
            </a:fld>
            <a:endParaRPr lang="hr-HR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4764533"/>
              </p:ext>
            </p:extLst>
          </p:nvPr>
        </p:nvGraphicFramePr>
        <p:xfrm>
          <a:off x="179512" y="2348880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257057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(2010., PIRA)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123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Višekratna upotreba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40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1646"/>
            <a:ext cx="7560840" cy="34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920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Ugljični otisak – razlike među materijalima</a:t>
            </a:r>
            <a:endParaRPr lang="hr-HR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209764"/>
              </p:ext>
            </p:extLst>
          </p:nvPr>
        </p:nvGraphicFramePr>
        <p:xfrm>
          <a:off x="393700" y="1646238"/>
          <a:ext cx="82867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6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42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1" y="0"/>
            <a:ext cx="8718987" cy="68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8730" y="1412776"/>
            <a:ext cx="565563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Staklena ambalaža za višekratnu upotrebu: </a:t>
            </a:r>
            <a:r>
              <a:rPr lang="hr-HR" sz="2400" b="1" u="sng" dirty="0" smtClean="0"/>
              <a:t>0,006</a:t>
            </a:r>
            <a:r>
              <a:rPr lang="hr-HR" sz="2400" b="1" dirty="0" smtClean="0"/>
              <a:t> kg CO2 po boci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957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Ugljični otisak – utjecaj recikliranja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43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0787"/>
            <a:ext cx="7992888" cy="48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r-HR" sz="2800" dirty="0" smtClean="0"/>
              <a:t>Na daljnji razvoj ambalaže i ambalažnih trendove najviše će utjecati:</a:t>
            </a:r>
          </a:p>
          <a:p>
            <a:r>
              <a:rPr lang="hr-HR" sz="2400" dirty="0" smtClean="0"/>
              <a:t>Kupovna moć potrošača (makroekonomska kretanja)</a:t>
            </a:r>
          </a:p>
          <a:p>
            <a:r>
              <a:rPr lang="hr-HR" sz="2400" dirty="0" smtClean="0"/>
              <a:t>Daljnji razvoj tehnologije</a:t>
            </a:r>
          </a:p>
          <a:p>
            <a:r>
              <a:rPr lang="hr-HR" sz="2400" dirty="0" smtClean="0"/>
              <a:t>Promjene u preferencijama potrošača</a:t>
            </a:r>
          </a:p>
          <a:p>
            <a:r>
              <a:rPr lang="hr-HR" sz="2400" dirty="0" smtClean="0"/>
              <a:t>Jačanje konkurencije (traženje ušteda, diferencijacija)</a:t>
            </a:r>
          </a:p>
          <a:p>
            <a:r>
              <a:rPr lang="hr-HR" sz="2400" dirty="0" smtClean="0"/>
              <a:t>Održiv razvoj (olakšavanje, recikliranje, višekratna upotreba)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Globalno tržište ambalaže za krajnju potrošnju – prevladavaju plastika i papir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5</a:t>
            </a:fld>
            <a:endParaRPr lang="hr-HR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84896890"/>
              </p:ext>
            </p:extLst>
          </p:nvPr>
        </p:nvGraphicFramePr>
        <p:xfrm>
          <a:off x="467544" y="2348880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257057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(2010., PIRA)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556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Globalno tržište ambalaže – optimistična očekivanja (vrijednosno)</a:t>
            </a:r>
            <a:endParaRPr lang="hr-HR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13708"/>
              </p:ext>
            </p:extLst>
          </p:nvPr>
        </p:nvGraphicFramePr>
        <p:xfrm>
          <a:off x="393700" y="1646238"/>
          <a:ext cx="82867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67544" y="6257057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</a:t>
            </a:r>
            <a:r>
              <a:rPr lang="hr-HR" sz="1400" dirty="0" err="1" smtClean="0"/>
              <a:t>Marketline</a:t>
            </a:r>
            <a:r>
              <a:rPr lang="hr-HR" sz="1400" dirty="0" smtClean="0"/>
              <a:t>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209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Globalno tržište ambalaže za krajnju potrošnju – nastavak dominacije plastike</a:t>
            </a:r>
            <a:endParaRPr lang="hr-HR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91085"/>
              </p:ext>
            </p:extLst>
          </p:nvPr>
        </p:nvGraphicFramePr>
        <p:xfrm>
          <a:off x="393700" y="1646238"/>
          <a:ext cx="82867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67544" y="6103168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(2010., PIRA)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44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5925"/>
            <a:ext cx="8426772" cy="962025"/>
          </a:xfrm>
        </p:spPr>
        <p:txBody>
          <a:bodyPr/>
          <a:lstStyle/>
          <a:p>
            <a:r>
              <a:rPr lang="hr-HR" sz="3100" b="1" dirty="0" smtClean="0"/>
              <a:t>Globalno tržište ambalaže za krajnju potrošnju – </a:t>
            </a:r>
            <a:r>
              <a:rPr lang="hr-HR" sz="3100" b="1" dirty="0" smtClean="0"/>
              <a:t>lideri su </a:t>
            </a:r>
            <a:r>
              <a:rPr lang="hr-HR" sz="3100" b="1" dirty="0" smtClean="0"/>
              <a:t>Europa i </a:t>
            </a:r>
            <a:r>
              <a:rPr lang="hr-HR" sz="3100" b="1" dirty="0" err="1" smtClean="0"/>
              <a:t>Sj</a:t>
            </a:r>
            <a:r>
              <a:rPr lang="hr-HR" sz="3100" b="1" dirty="0" smtClean="0"/>
              <a:t>. Amerika</a:t>
            </a:r>
            <a:endParaRPr lang="hr-HR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8</a:t>
            </a:fld>
            <a:endParaRPr lang="hr-HR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2041898"/>
              </p:ext>
            </p:extLst>
          </p:nvPr>
        </p:nvGraphicFramePr>
        <p:xfrm>
          <a:off x="467544" y="2348880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257057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(USD, 2010., PIRA)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18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5925"/>
            <a:ext cx="8750300" cy="962025"/>
          </a:xfrm>
        </p:spPr>
        <p:txBody>
          <a:bodyPr/>
          <a:lstStyle/>
          <a:p>
            <a:r>
              <a:rPr lang="hr-HR" b="1" dirty="0" smtClean="0"/>
              <a:t>Globalno tržište ambalaže za krajnju potrošnju – težište na „zemljama u razvoju”</a:t>
            </a:r>
            <a:endParaRPr lang="hr-HR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92635"/>
              </p:ext>
            </p:extLst>
          </p:nvPr>
        </p:nvGraphicFramePr>
        <p:xfrm>
          <a:off x="393700" y="1646238"/>
          <a:ext cx="828675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|  Slajd </a:t>
            </a:r>
            <a:fld id="{219B9A62-D293-4DB8-A68A-BD1577AED412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67544" y="6103168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(2010., PIRA)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916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VP1000"/>
  <p:tag name="LANGUAG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" val="0"/>
</p:tagLst>
</file>

<file path=ppt/theme/theme1.xml><?xml version="1.0" encoding="utf-8"?>
<a:theme xmlns:a="http://schemas.openxmlformats.org/drawingml/2006/main" name="Vetropack">
  <a:themeElements>
    <a:clrScheme name="Vetropack 1">
      <a:dk1>
        <a:srgbClr val="000000"/>
      </a:dk1>
      <a:lt1>
        <a:srgbClr val="FFFFFF"/>
      </a:lt1>
      <a:dk2>
        <a:srgbClr val="41535D"/>
      </a:dk2>
      <a:lt2>
        <a:srgbClr val="8E979D"/>
      </a:lt2>
      <a:accent1>
        <a:srgbClr val="75BEE9"/>
      </a:accent1>
      <a:accent2>
        <a:srgbClr val="006BB6"/>
      </a:accent2>
      <a:accent3>
        <a:srgbClr val="FFFFFF"/>
      </a:accent3>
      <a:accent4>
        <a:srgbClr val="000000"/>
      </a:accent4>
      <a:accent5>
        <a:srgbClr val="BDDBF2"/>
      </a:accent5>
      <a:accent6>
        <a:srgbClr val="0060A5"/>
      </a:accent6>
      <a:hlink>
        <a:srgbClr val="BFCD31"/>
      </a:hlink>
      <a:folHlink>
        <a:srgbClr val="7D894B"/>
      </a:folHlink>
    </a:clrScheme>
    <a:fontScheme name="Vetrop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tropack 1">
        <a:dk1>
          <a:srgbClr val="000000"/>
        </a:dk1>
        <a:lt1>
          <a:srgbClr val="FFFFFF"/>
        </a:lt1>
        <a:dk2>
          <a:srgbClr val="41535D"/>
        </a:dk2>
        <a:lt2>
          <a:srgbClr val="8E979D"/>
        </a:lt2>
        <a:accent1>
          <a:srgbClr val="75BEE9"/>
        </a:accent1>
        <a:accent2>
          <a:srgbClr val="006BB6"/>
        </a:accent2>
        <a:accent3>
          <a:srgbClr val="FFFFFF"/>
        </a:accent3>
        <a:accent4>
          <a:srgbClr val="000000"/>
        </a:accent4>
        <a:accent5>
          <a:srgbClr val="BDDBF2"/>
        </a:accent5>
        <a:accent6>
          <a:srgbClr val="0060A5"/>
        </a:accent6>
        <a:hlink>
          <a:srgbClr val="BFCD31"/>
        </a:hlink>
        <a:folHlink>
          <a:srgbClr val="7D89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</Words>
  <Application>Microsoft Office PowerPoint</Application>
  <PresentationFormat>On-screen Show (4:3)</PresentationFormat>
  <Paragraphs>161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Vetropack</vt:lpstr>
      <vt:lpstr>Budući trendovi u ambalaži: Čimbenici koji utječu na budućnost ambalaže</vt:lpstr>
      <vt:lpstr>Sadržaj</vt:lpstr>
      <vt:lpstr>Pregled globalnih statistika i trendova </vt:lpstr>
      <vt:lpstr>Globalno tržište ambalaže za krajnju potrošnju – oporavak nakon krize</vt:lpstr>
      <vt:lpstr>Globalno tržište ambalaže za krajnju potrošnju – prevladavaju plastika i papir</vt:lpstr>
      <vt:lpstr>Globalno tržište ambalaže – optimistična očekivanja (vrijednosno)</vt:lpstr>
      <vt:lpstr>Globalno tržište ambalaže za krajnju potrošnju – nastavak dominacije plastike</vt:lpstr>
      <vt:lpstr>Globalno tržište ambalaže za krajnju potrošnju – lideri su Europa i Sj. Amerika</vt:lpstr>
      <vt:lpstr>Globalno tržište ambalaže za krajnju potrošnju – težište na „zemljama u razvoju”</vt:lpstr>
      <vt:lpstr>Odrednice budućih trendova </vt:lpstr>
      <vt:lpstr>Budućnost ambalaže određuje niz čimbenika</vt:lpstr>
      <vt:lpstr>Makroekonomska kretanja</vt:lpstr>
      <vt:lpstr>Makroekonomska kretanja</vt:lpstr>
      <vt:lpstr>Makroekonomska kretanja</vt:lpstr>
      <vt:lpstr>Tehnologija</vt:lpstr>
      <vt:lpstr>Tehnologija</vt:lpstr>
      <vt:lpstr>Tehnologija</vt:lpstr>
      <vt:lpstr>Tehnologija</vt:lpstr>
      <vt:lpstr>Tehnologija</vt:lpstr>
      <vt:lpstr>Preferencije potrošača</vt:lpstr>
      <vt:lpstr>Preferencije potrošača</vt:lpstr>
      <vt:lpstr>PowerPoint Presentation</vt:lpstr>
      <vt:lpstr>Preferencije potrošača</vt:lpstr>
      <vt:lpstr>Konkurencija</vt:lpstr>
      <vt:lpstr>Konkurencija</vt:lpstr>
      <vt:lpstr>PowerPoint Presentation</vt:lpstr>
      <vt:lpstr>PowerPoint Presentation</vt:lpstr>
      <vt:lpstr>Održiv razvoj</vt:lpstr>
      <vt:lpstr>Održiv razvoj - ekologija</vt:lpstr>
      <vt:lpstr>Recikliranje </vt:lpstr>
      <vt:lpstr>Recikliranje</vt:lpstr>
      <vt:lpstr>Recikliranje</vt:lpstr>
      <vt:lpstr>Olakšavanje</vt:lpstr>
      <vt:lpstr>Olakšavanje</vt:lpstr>
      <vt:lpstr>PowerPoint Presentation</vt:lpstr>
      <vt:lpstr>PowerPoint Presentation</vt:lpstr>
      <vt:lpstr>Odluke o proizvodu</vt:lpstr>
      <vt:lpstr>Olakšavanje</vt:lpstr>
      <vt:lpstr>Višekratna upotreba</vt:lpstr>
      <vt:lpstr>Višekratna upotreba</vt:lpstr>
      <vt:lpstr>Ugljični otisak – razlike među materijalima</vt:lpstr>
      <vt:lpstr>PowerPoint Presentation</vt:lpstr>
      <vt:lpstr>Ugljični otisak – utjecaj recikliranja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Laufende Kommunikationsprojekte VST  bis Jahresende</dc:title>
  <dc:creator>Nikola Draskovic</dc:creator>
  <cp:lastModifiedBy>Nikola Draskovic</cp:lastModifiedBy>
  <cp:revision>102</cp:revision>
  <cp:lastPrinted>2012-12-05T13:10:07Z</cp:lastPrinted>
  <dcterms:created xsi:type="dcterms:W3CDTF">2005-11-21T13:55:32Z</dcterms:created>
  <dcterms:modified xsi:type="dcterms:W3CDTF">2012-12-05T14:02:00Z</dcterms:modified>
</cp:coreProperties>
</file>