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77" r:id="rId3"/>
    <p:sldId id="278" r:id="rId4"/>
    <p:sldId id="262" r:id="rId5"/>
    <p:sldId id="269" r:id="rId6"/>
    <p:sldId id="280" r:id="rId7"/>
    <p:sldId id="270" r:id="rId8"/>
    <p:sldId id="281" r:id="rId9"/>
    <p:sldId id="271" r:id="rId10"/>
    <p:sldId id="282" r:id="rId11"/>
    <p:sldId id="260" r:id="rId1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B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2" autoAdjust="0"/>
    <p:restoredTop sz="94660"/>
  </p:normalViewPr>
  <p:slideViewPr>
    <p:cSldViewPr snapToGrid="0">
      <p:cViewPr>
        <p:scale>
          <a:sx n="33" d="100"/>
          <a:sy n="33" d="100"/>
        </p:scale>
        <p:origin x="-858" y="-450"/>
      </p:cViewPr>
      <p:guideLst>
        <p:guide orient="horz" pos="2160"/>
        <p:guide pos="3840"/>
      </p:guideLst>
    </p:cSldViewPr>
  </p:slideViewPr>
  <p:notesTextViewPr>
    <p:cViewPr>
      <p:scale>
        <a:sx n="1" d="1"/>
        <a:sy n="1" d="1"/>
      </p:scale>
      <p:origin x="0" y="0"/>
    </p:cViewPr>
  </p:notesTextViewPr>
  <p:sorterViewPr>
    <p:cViewPr>
      <p:scale>
        <a:sx n="100" d="100"/>
        <a:sy n="100" d="100"/>
      </p:scale>
      <p:origin x="0" y="-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61414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94544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54065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75277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30755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508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EFFBB1D-D102-47D0-BC94-A10E928A07AF}" type="datetimeFigureOut">
              <a:rPr lang="hr-HR" smtClean="0"/>
              <a:t>19.2.2015.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349670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EFFBB1D-D102-47D0-BC94-A10E928A07AF}" type="datetimeFigureOut">
              <a:rPr lang="hr-HR" smtClean="0"/>
              <a:t>19.2.2015.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91968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FBB1D-D102-47D0-BC94-A10E928A07AF}" type="datetimeFigureOut">
              <a:rPr lang="hr-HR" smtClean="0"/>
              <a:t>19.2.2015.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0250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482214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0785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FBB1D-D102-47D0-BC94-A10E928A07AF}" type="datetimeFigureOut">
              <a:rPr lang="hr-HR" smtClean="0"/>
              <a:t>19.2.2015.</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1A9CA-136D-4DAB-B341-3FDE72CAEFA2}" type="slidenum">
              <a:rPr lang="hr-HR" smtClean="0"/>
              <a:t>‹#›</a:t>
            </a:fld>
            <a:endParaRPr lang="hr-HR"/>
          </a:p>
        </p:txBody>
      </p:sp>
    </p:spTree>
    <p:extLst>
      <p:ext uri="{BB962C8B-B14F-4D97-AF65-F5344CB8AC3E}">
        <p14:creationId xmlns:p14="http://schemas.microsoft.com/office/powerpoint/2010/main" val="2921941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8" name="Rectangle 7"/>
          <p:cNvSpPr/>
          <p:nvPr/>
        </p:nvSpPr>
        <p:spPr>
          <a:xfrm>
            <a:off x="1413162" y="1216298"/>
            <a:ext cx="9050482"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4800" b="1" dirty="0" smtClean="0">
                <a:ln/>
                <a:solidFill>
                  <a:srgbClr val="FFFF00"/>
                </a:solidFill>
              </a:rPr>
              <a:t>Poslovni i marketinški plan kao dio prijave za natječaj</a:t>
            </a:r>
            <a:endParaRPr lang="hr-HR" sz="4800" b="1" cap="none" spc="0" dirty="0" smtClean="0">
              <a:ln/>
              <a:solidFill>
                <a:srgbClr val="FFFF00"/>
              </a:solidFill>
              <a:effectLst/>
            </a:endParaRPr>
          </a:p>
        </p:txBody>
      </p:sp>
      <p:sp>
        <p:nvSpPr>
          <p:cNvPr id="4" name="Rectangle 3"/>
          <p:cNvSpPr/>
          <p:nvPr/>
        </p:nvSpPr>
        <p:spPr>
          <a:xfrm>
            <a:off x="1413162" y="4625149"/>
            <a:ext cx="9050482" cy="95410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800" b="1" dirty="0" smtClean="0">
                <a:ln/>
                <a:solidFill>
                  <a:srgbClr val="FFFF00"/>
                </a:solidFill>
              </a:rPr>
              <a:t>Elementi koje poslovni i marketinški plan trebaju sadržavati, a koji su dio prijave</a:t>
            </a:r>
            <a:endParaRPr lang="hr-HR" sz="2800" b="1" cap="none" spc="0" dirty="0" smtClean="0">
              <a:ln/>
              <a:solidFill>
                <a:srgbClr val="FFFF00"/>
              </a:solidFill>
              <a:effectLst/>
            </a:endParaRPr>
          </a:p>
        </p:txBody>
      </p:sp>
    </p:spTree>
    <p:extLst>
      <p:ext uri="{BB962C8B-B14F-4D97-AF65-F5344CB8AC3E}">
        <p14:creationId xmlns:p14="http://schemas.microsoft.com/office/powerpoint/2010/main" val="1206571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Rectangle 2"/>
          <p:cNvSpPr/>
          <p:nvPr/>
        </p:nvSpPr>
        <p:spPr>
          <a:xfrm>
            <a:off x="1652154" y="506803"/>
            <a:ext cx="8998527" cy="461665"/>
          </a:xfrm>
          <a:prstGeom prst="rect">
            <a:avLst/>
          </a:prstGeom>
        </p:spPr>
        <p:txBody>
          <a:bodyPr wrap="square">
            <a:spAutoFit/>
          </a:bodyPr>
          <a:lstStyle/>
          <a:p>
            <a:pPr algn="just">
              <a:tabLst>
                <a:tab pos="-457200" algn="l"/>
              </a:tabLst>
            </a:pPr>
            <a:r>
              <a:rPr lang="hr-HR" sz="2400" b="1" spc="-10" dirty="0" smtClean="0">
                <a:solidFill>
                  <a:srgbClr val="FFFF00"/>
                </a:solidFill>
                <a:latin typeface="Times New Roman" panose="02020603050405020304" pitchFamily="18" charset="0"/>
                <a:ea typeface="SimSun" panose="02010600030101010101" pitchFamily="2" charset="-122"/>
                <a:cs typeface="Calibri" panose="020F0502020204030204" pitchFamily="34" charset="0"/>
              </a:rPr>
              <a:t>                                             SWOT </a:t>
            </a:r>
            <a:r>
              <a:rPr lang="hr-HR" sz="2400" b="1" spc="-10" dirty="0">
                <a:solidFill>
                  <a:srgbClr val="FFFF00"/>
                </a:solidFill>
                <a:latin typeface="Times New Roman" panose="02020603050405020304" pitchFamily="18" charset="0"/>
                <a:ea typeface="SimSun" panose="02010600030101010101" pitchFamily="2" charset="-122"/>
                <a:cs typeface="Calibri" panose="020F0502020204030204" pitchFamily="34" charset="0"/>
              </a:rPr>
              <a:t>analiza</a:t>
            </a:r>
            <a:endParaRPr lang="hr-HR" sz="2400" b="1" i="1" spc="-10" dirty="0">
              <a:solidFill>
                <a:srgbClr val="FFFF00"/>
              </a:solidFill>
              <a:ea typeface="SimSun" panose="02010600030101010101" pitchFamily="2" charset="-122"/>
              <a:cs typeface="Calibri" panose="020F05020202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4500019"/>
              </p:ext>
            </p:extLst>
          </p:nvPr>
        </p:nvGraphicFramePr>
        <p:xfrm>
          <a:off x="2477387" y="1052623"/>
          <a:ext cx="7666074" cy="5571461"/>
        </p:xfrm>
        <a:graphic>
          <a:graphicData uri="http://schemas.openxmlformats.org/drawingml/2006/table">
            <a:tbl>
              <a:tblPr>
                <a:tableStyleId>{5C22544A-7EE6-4342-B048-85BDC9FD1C3A}</a:tableStyleId>
              </a:tblPr>
              <a:tblGrid>
                <a:gridCol w="3873130"/>
                <a:gridCol w="3792944"/>
              </a:tblGrid>
              <a:tr h="2449199">
                <a:tc>
                  <a:txBody>
                    <a:bodyPr/>
                    <a:lstStyle/>
                    <a:p>
                      <a:pPr>
                        <a:spcAft>
                          <a:spcPts val="0"/>
                        </a:spcAft>
                      </a:pPr>
                      <a:r>
                        <a:rPr lang="hr-HR" sz="1200" b="1" dirty="0">
                          <a:effectLst/>
                          <a:latin typeface="Arial" panose="020B0604020202020204" pitchFamily="34" charset="0"/>
                          <a:cs typeface="Arial" panose="020B0604020202020204" pitchFamily="34" charset="0"/>
                        </a:rPr>
                        <a:t>Snage</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tradicija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know how</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kvaliteta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partnerski odnos </a:t>
                      </a:r>
                      <a:r>
                        <a:rPr lang="hr-HR" sz="1200" dirty="0" smtClean="0">
                          <a:effectLst/>
                          <a:latin typeface="Arial" panose="020B0604020202020204" pitchFamily="34" charset="0"/>
                          <a:cs typeface="Arial" panose="020B0604020202020204" pitchFamily="34" charset="0"/>
                        </a:rPr>
                        <a:t>s</a:t>
                      </a:r>
                      <a:r>
                        <a:rPr lang="hr-HR" sz="1200" baseline="0" dirty="0" smtClean="0">
                          <a:effectLst/>
                          <a:latin typeface="Arial" panose="020B0604020202020204" pitchFamily="34" charset="0"/>
                          <a:cs typeface="Arial" panose="020B0604020202020204" pitchFamily="34" charset="0"/>
                        </a:rPr>
                        <a:t> važnim </a:t>
                      </a:r>
                      <a:r>
                        <a:rPr lang="hr-HR" sz="1200" dirty="0" smtClean="0">
                          <a:effectLst/>
                          <a:latin typeface="Arial" panose="020B0604020202020204" pitchFamily="34" charset="0"/>
                          <a:cs typeface="Arial" panose="020B0604020202020204" pitchFamily="34" charset="0"/>
                        </a:rPr>
                        <a:t>kupcima</a:t>
                      </a:r>
                      <a:endParaRPr lang="hr-HR" sz="1200" dirty="0">
                        <a:effectLst/>
                        <a:latin typeface="Arial" panose="020B0604020202020204" pitchFamily="34" charset="0"/>
                        <a:cs typeface="Arial" panose="020B0604020202020204" pitchFamily="34" charset="0"/>
                      </a:endParaRP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školovani, iskusni i provjereni zaposlenici </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dugogodišnji kupci</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pouzdani dobavljači</a:t>
                      </a:r>
                    </a:p>
                    <a:p>
                      <a:pPr marL="457200" algn="just">
                        <a:spcAft>
                          <a:spcPts val="0"/>
                        </a:spcAft>
                      </a:pPr>
                      <a:r>
                        <a:rPr lang="hr-HR" sz="1200" dirty="0">
                          <a:effectLst/>
                          <a:latin typeface="Arial" panose="020B0604020202020204" pitchFamily="34" charset="0"/>
                          <a:cs typeface="Arial" panose="020B0604020202020204" pitchFamily="34" charset="0"/>
                        </a:rPr>
                        <a:t> </a:t>
                      </a:r>
                      <a:endParaRPr lang="hr-HR" sz="1200" dirty="0">
                        <a:effectLst/>
                        <a:latin typeface="Arial" panose="020B0604020202020204" pitchFamily="34" charset="0"/>
                        <a:ea typeface="SimSun" panose="02010600030101010101" pitchFamily="2" charset="-122"/>
                        <a:cs typeface="Arial" panose="020B0604020202020204" pitchFamily="34" charset="0"/>
                      </a:endParaRPr>
                    </a:p>
                  </a:txBody>
                  <a:tcPr marL="65708" marR="65708" marT="0" marB="0"/>
                </a:tc>
                <a:tc>
                  <a:txBody>
                    <a:bodyPr/>
                    <a:lstStyle/>
                    <a:p>
                      <a:pPr>
                        <a:spcAft>
                          <a:spcPts val="0"/>
                        </a:spcAft>
                      </a:pPr>
                      <a:r>
                        <a:rPr lang="hr-HR" sz="1200" b="1" dirty="0">
                          <a:effectLst/>
                          <a:latin typeface="Arial" panose="020B0604020202020204" pitchFamily="34" charset="0"/>
                          <a:cs typeface="Arial" panose="020B0604020202020204" pitchFamily="34" charset="0"/>
                        </a:rPr>
                        <a:t>Slabosti</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zastarijela oprema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uvećani postojeći materijalni troškovi</a:t>
                      </a:r>
                    </a:p>
                    <a:p>
                      <a:pPr marL="228600" algn="just">
                        <a:spcAft>
                          <a:spcPts val="0"/>
                        </a:spcAft>
                      </a:pPr>
                      <a:r>
                        <a:rPr lang="hr-HR" sz="1200" dirty="0">
                          <a:effectLst/>
                          <a:latin typeface="Arial" panose="020B0604020202020204" pitchFamily="34" charset="0"/>
                          <a:cs typeface="Arial" panose="020B0604020202020204" pitchFamily="34" charset="0"/>
                        </a:rPr>
                        <a:t> </a:t>
                      </a:r>
                      <a:endParaRPr lang="hr-HR" sz="1200" dirty="0">
                        <a:effectLst/>
                        <a:latin typeface="Arial" panose="020B0604020202020204" pitchFamily="34" charset="0"/>
                        <a:ea typeface="SimSun" panose="02010600030101010101" pitchFamily="2" charset="-122"/>
                        <a:cs typeface="Arial" panose="020B0604020202020204" pitchFamily="34" charset="0"/>
                      </a:endParaRPr>
                    </a:p>
                  </a:txBody>
                  <a:tcPr marL="65708" marR="65708" marT="0" marB="0"/>
                </a:tc>
              </a:tr>
              <a:tr h="3122262">
                <a:tc>
                  <a:txBody>
                    <a:bodyPr/>
                    <a:lstStyle/>
                    <a:p>
                      <a:pPr>
                        <a:spcAft>
                          <a:spcPts val="0"/>
                        </a:spcAft>
                      </a:pPr>
                      <a:r>
                        <a:rPr lang="hr-HR" sz="1200" b="1" dirty="0">
                          <a:effectLst/>
                          <a:latin typeface="Arial" panose="020B0604020202020204" pitchFamily="34" charset="0"/>
                          <a:cs typeface="Arial" panose="020B0604020202020204" pitchFamily="34" charset="0"/>
                        </a:rPr>
                        <a:t>Prilike</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prodor na nova ino tržišta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nabavkom moderne tehnologije </a:t>
                      </a:r>
                      <a:endParaRPr lang="hr-HR" sz="1200" dirty="0" smtClean="0">
                        <a:effectLst/>
                        <a:latin typeface="Arial" panose="020B0604020202020204" pitchFamily="34" charset="0"/>
                        <a:cs typeface="Arial" panose="020B0604020202020204" pitchFamily="34" charset="0"/>
                      </a:endParaRPr>
                    </a:p>
                    <a:p>
                      <a:pPr marL="0" lvl="0" indent="0" algn="just">
                        <a:spcAft>
                          <a:spcPts val="0"/>
                        </a:spcAft>
                        <a:buFont typeface="Symbol" panose="05050102010706020507" pitchFamily="18" charset="2"/>
                        <a:buNone/>
                        <a:tabLst>
                          <a:tab pos="457200" algn="l"/>
                        </a:tabLst>
                      </a:pPr>
                      <a:r>
                        <a:rPr lang="hr-HR" sz="1200" dirty="0" smtClean="0">
                          <a:effectLst/>
                          <a:latin typeface="Arial" panose="020B0604020202020204" pitchFamily="34" charset="0"/>
                          <a:cs typeface="Arial" panose="020B0604020202020204" pitchFamily="34" charset="0"/>
                        </a:rPr>
                        <a:t>        mogu </a:t>
                      </a:r>
                      <a:r>
                        <a:rPr lang="hr-HR" sz="1200" dirty="0">
                          <a:effectLst/>
                          <a:latin typeface="Arial" panose="020B0604020202020204" pitchFamily="34" charset="0"/>
                          <a:cs typeface="Arial" panose="020B0604020202020204" pitchFamily="34" charset="0"/>
                        </a:rPr>
                        <a:t>se znatno umanjiti materijalni troškovi</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uvođenje novih proizvoda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skraćivanje rokova isporuke</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povećanje konkurentnosti</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širenje kapaciteta postojećih kupaca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otvaranje novih poduzetničkih zona u regiji</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financiranje putem EU fondova</a:t>
                      </a:r>
                    </a:p>
                    <a:p>
                      <a:pPr marL="457200" algn="just">
                        <a:spcAft>
                          <a:spcPts val="0"/>
                        </a:spcAft>
                      </a:pPr>
                      <a:r>
                        <a:rPr lang="hr-HR" sz="1200" dirty="0">
                          <a:effectLst/>
                          <a:latin typeface="Arial" panose="020B0604020202020204" pitchFamily="34" charset="0"/>
                          <a:cs typeface="Arial" panose="020B0604020202020204" pitchFamily="34" charset="0"/>
                        </a:rPr>
                        <a:t> </a:t>
                      </a:r>
                      <a:endParaRPr lang="hr-HR" sz="1200" dirty="0">
                        <a:effectLst/>
                        <a:latin typeface="Arial" panose="020B0604020202020204" pitchFamily="34" charset="0"/>
                        <a:ea typeface="SimSun" panose="02010600030101010101" pitchFamily="2" charset="-122"/>
                        <a:cs typeface="Arial" panose="020B0604020202020204" pitchFamily="34" charset="0"/>
                      </a:endParaRPr>
                    </a:p>
                  </a:txBody>
                  <a:tcPr marL="65708" marR="65708" marT="0" marB="0"/>
                </a:tc>
                <a:tc>
                  <a:txBody>
                    <a:bodyPr/>
                    <a:lstStyle/>
                    <a:p>
                      <a:pPr>
                        <a:spcAft>
                          <a:spcPts val="0"/>
                        </a:spcAft>
                      </a:pPr>
                      <a:r>
                        <a:rPr lang="hr-HR" sz="1200" b="1" dirty="0">
                          <a:effectLst/>
                          <a:latin typeface="Arial" panose="020B0604020202020204" pitchFamily="34" charset="0"/>
                          <a:cs typeface="Arial" panose="020B0604020202020204" pitchFamily="34" charset="0"/>
                        </a:rPr>
                        <a:t>Prijetnje</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nelojalna konkurencija</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nepouzdanost postojeće opreme</a:t>
                      </a:r>
                    </a:p>
                    <a:p>
                      <a:pPr marL="342900" lvl="0" indent="-342900" algn="just">
                        <a:spcAft>
                          <a:spcPts val="0"/>
                        </a:spcAft>
                        <a:buFont typeface="Symbol" panose="05050102010706020507" pitchFamily="18" charset="2"/>
                        <a:buChar char=""/>
                        <a:tabLst>
                          <a:tab pos="457200" algn="l"/>
                        </a:tabLst>
                      </a:pPr>
                      <a:r>
                        <a:rPr lang="hr-HR" sz="1200" dirty="0">
                          <a:effectLst/>
                          <a:latin typeface="Arial" panose="020B0604020202020204" pitchFamily="34" charset="0"/>
                          <a:cs typeface="Arial" panose="020B0604020202020204" pitchFamily="34" charset="0"/>
                        </a:rPr>
                        <a:t>nedostatak kvalitetnih poticajnih </a:t>
                      </a:r>
                      <a:r>
                        <a:rPr lang="hr-HR" sz="1200" dirty="0" smtClean="0">
                          <a:effectLst/>
                          <a:latin typeface="Arial" panose="020B0604020202020204" pitchFamily="34" charset="0"/>
                          <a:cs typeface="Arial" panose="020B0604020202020204" pitchFamily="34" charset="0"/>
                        </a:rPr>
                        <a:t>izvora</a:t>
                      </a:r>
                    </a:p>
                    <a:p>
                      <a:pPr marL="0" lvl="0" indent="0" algn="just">
                        <a:spcAft>
                          <a:spcPts val="0"/>
                        </a:spcAft>
                        <a:buFont typeface="Symbol" panose="05050102010706020507" pitchFamily="18" charset="2"/>
                        <a:buNone/>
                        <a:tabLst>
                          <a:tab pos="457200" algn="l"/>
                        </a:tabLst>
                      </a:pPr>
                      <a:r>
                        <a:rPr lang="hr-HR" sz="1200" dirty="0" smtClean="0">
                          <a:effectLst/>
                          <a:latin typeface="Arial" panose="020B0604020202020204" pitchFamily="34" charset="0"/>
                          <a:cs typeface="Arial" panose="020B0604020202020204" pitchFamily="34" charset="0"/>
                        </a:rPr>
                        <a:t>        </a:t>
                      </a:r>
                      <a:r>
                        <a:rPr lang="hr-HR" sz="1200" dirty="0">
                          <a:effectLst/>
                          <a:latin typeface="Arial" panose="020B0604020202020204" pitchFamily="34" charset="0"/>
                          <a:cs typeface="Arial" panose="020B0604020202020204" pitchFamily="34" charset="0"/>
                        </a:rPr>
                        <a:t>financiranja</a:t>
                      </a:r>
                    </a:p>
                    <a:p>
                      <a:pPr marL="457200" algn="just">
                        <a:spcAft>
                          <a:spcPts val="0"/>
                        </a:spcAft>
                      </a:pPr>
                      <a:r>
                        <a:rPr lang="hr-HR" sz="1200" dirty="0">
                          <a:effectLst/>
                          <a:latin typeface="Arial" panose="020B0604020202020204" pitchFamily="34" charset="0"/>
                          <a:cs typeface="Arial" panose="020B0604020202020204" pitchFamily="34" charset="0"/>
                        </a:rPr>
                        <a:t> </a:t>
                      </a:r>
                      <a:endParaRPr lang="hr-HR" sz="1200" dirty="0">
                        <a:effectLst/>
                        <a:latin typeface="Arial" panose="020B0604020202020204" pitchFamily="34" charset="0"/>
                        <a:ea typeface="SimSun" panose="02010600030101010101" pitchFamily="2" charset="-122"/>
                        <a:cs typeface="Arial" panose="020B0604020202020204" pitchFamily="34" charset="0"/>
                      </a:endParaRPr>
                    </a:p>
                  </a:txBody>
                  <a:tcPr marL="65708" marR="65708" marT="0" marB="0"/>
                </a:tc>
              </a:tr>
            </a:tbl>
          </a:graphicData>
        </a:graphic>
      </p:graphicFrame>
      <p:sp>
        <p:nvSpPr>
          <p:cNvPr id="4"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10</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132745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555172" y="2695272"/>
            <a:ext cx="9050482" cy="769441"/>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4400" b="1" cap="none" spc="0" dirty="0" smtClean="0">
                <a:ln/>
                <a:solidFill>
                  <a:srgbClr val="FFFF00"/>
                </a:solidFill>
                <a:effectLst/>
              </a:rPr>
              <a:t>Pitanja – problemi – želje !</a:t>
            </a:r>
            <a:endParaRPr lang="en-US" sz="4400" b="1" cap="none" spc="0" dirty="0">
              <a:ln/>
              <a:solidFill>
                <a:srgbClr val="FFFF00"/>
              </a:solidFill>
              <a:effectLst/>
            </a:endParaRPr>
          </a:p>
        </p:txBody>
      </p:sp>
      <p:sp>
        <p:nvSpPr>
          <p:cNvPr id="4"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11</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85787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Rectangle 3"/>
          <p:cNvSpPr/>
          <p:nvPr/>
        </p:nvSpPr>
        <p:spPr>
          <a:xfrm>
            <a:off x="1330035" y="925985"/>
            <a:ext cx="9050482" cy="526297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p:txBody>
      </p:sp>
      <p:sp>
        <p:nvSpPr>
          <p:cNvPr id="3" name="Rectangle 2"/>
          <p:cNvSpPr/>
          <p:nvPr/>
        </p:nvSpPr>
        <p:spPr>
          <a:xfrm>
            <a:off x="1536403" y="556653"/>
            <a:ext cx="9746673" cy="5632311"/>
          </a:xfrm>
          <a:prstGeom prst="rect">
            <a:avLst/>
          </a:prstGeom>
        </p:spPr>
        <p:txBody>
          <a:bodyPr wrap="square">
            <a:spAutoFit/>
          </a:bodyPr>
          <a:lstStyle/>
          <a:p>
            <a:r>
              <a:rPr lang="hr-HR" sz="2400" b="1" dirty="0" smtClean="0">
                <a:solidFill>
                  <a:srgbClr val="FFFF00"/>
                </a:solidFill>
                <a:latin typeface="Times New Roman" panose="02020603050405020304" pitchFamily="18" charset="0"/>
                <a:ea typeface="Times New Roman" panose="02020603050405020304" pitchFamily="18" charset="0"/>
              </a:rPr>
              <a:t>    ANALIZA </a:t>
            </a:r>
            <a:r>
              <a:rPr lang="hr-HR" sz="2400" b="1" dirty="0">
                <a:solidFill>
                  <a:srgbClr val="FFFF00"/>
                </a:solidFill>
                <a:latin typeface="Times New Roman" panose="02020603050405020304" pitchFamily="18" charset="0"/>
                <a:ea typeface="Times New Roman" panose="02020603050405020304" pitchFamily="18" charset="0"/>
              </a:rPr>
              <a:t>TRŽIŠTA – (TRŽIŠTE PRODAJE I TRŽIŠTE NABAVE</a:t>
            </a:r>
            <a:r>
              <a:rPr lang="hr-HR" sz="2400" b="1" dirty="0" smtClean="0">
                <a:solidFill>
                  <a:srgbClr val="FFFF00"/>
                </a:solidFill>
                <a:latin typeface="Times New Roman" panose="02020603050405020304" pitchFamily="18" charset="0"/>
                <a:ea typeface="Times New Roman" panose="02020603050405020304" pitchFamily="18" charset="0"/>
              </a:rPr>
              <a:t>)</a:t>
            </a:r>
          </a:p>
          <a:p>
            <a:endParaRPr lang="hr-HR" sz="2400" dirty="0">
              <a:solidFill>
                <a:srgbClr val="FFFF00"/>
              </a:solidFill>
            </a:endParaRPr>
          </a:p>
          <a:p>
            <a:pPr marL="742950" lvl="1" indent="-285750">
              <a:buFont typeface="+mj-lt"/>
              <a:buAutoNum type="arabicPeriod"/>
            </a:pPr>
            <a:r>
              <a:rPr lang="hr-HR" sz="2400" b="1" dirty="0">
                <a:solidFill>
                  <a:srgbClr val="FFFF00"/>
                </a:solidFill>
                <a:latin typeface="Times New Roman" panose="02020603050405020304" pitchFamily="18" charset="0"/>
                <a:ea typeface="Times New Roman" panose="02020603050405020304" pitchFamily="18" charset="0"/>
              </a:rPr>
              <a:t>Tržište prodaje</a:t>
            </a:r>
            <a:endParaRPr lang="hr-HR" sz="2400" dirty="0">
              <a:solidFill>
                <a:srgbClr val="FFFF00"/>
              </a:solidFill>
            </a:endParaRPr>
          </a:p>
          <a:p>
            <a:pPr marL="1143000" lvl="2" indent="-228600">
              <a:buFont typeface="+mj-lt"/>
              <a:buAutoNum type="arabicPeriod"/>
            </a:pPr>
            <a:r>
              <a:rPr lang="hr-HR" sz="2400" dirty="0" smtClean="0">
                <a:solidFill>
                  <a:srgbClr val="FFFF00"/>
                </a:solidFill>
                <a:latin typeface="Times New Roman" panose="02020603050405020304" pitchFamily="18" charset="0"/>
                <a:ea typeface="Times New Roman" panose="02020603050405020304" pitchFamily="18" charset="0"/>
              </a:rPr>
              <a:t> Osnovni </a:t>
            </a:r>
            <a:r>
              <a:rPr lang="hr-HR" sz="2400" dirty="0">
                <a:solidFill>
                  <a:srgbClr val="FFFF00"/>
                </a:solidFill>
                <a:latin typeface="Times New Roman" panose="02020603050405020304" pitchFamily="18" charset="0"/>
                <a:ea typeface="Times New Roman" panose="02020603050405020304" pitchFamily="18" charset="0"/>
              </a:rPr>
              <a:t>opis proizvoda / usluge i njegovih </a:t>
            </a:r>
            <a:r>
              <a:rPr lang="hr-HR" sz="2400" dirty="0" smtClean="0">
                <a:solidFill>
                  <a:srgbClr val="FFFF00"/>
                </a:solidFill>
                <a:latin typeface="Times New Roman" panose="02020603050405020304" pitchFamily="18" charset="0"/>
                <a:ea typeface="Times New Roman" panose="02020603050405020304" pitchFamily="18" charset="0"/>
              </a:rPr>
              <a:t>karakteristika</a:t>
            </a:r>
          </a:p>
          <a:p>
            <a:pPr marL="1257300" lvl="2" indent="-342900">
              <a:buFontTx/>
              <a:buChar char="-"/>
            </a:pPr>
            <a:r>
              <a:rPr lang="hr-HR" sz="2400" dirty="0" smtClean="0">
                <a:solidFill>
                  <a:srgbClr val="FF0000"/>
                </a:solidFill>
                <a:latin typeface="Times New Roman" panose="02020603050405020304" pitchFamily="18" charset="0"/>
                <a:ea typeface="Times New Roman" panose="02020603050405020304" pitchFamily="18" charset="0"/>
              </a:rPr>
              <a:t>kutija, etiketa, knjiga, časopis ...</a:t>
            </a:r>
          </a:p>
          <a:p>
            <a:pPr lvl="2"/>
            <a:r>
              <a:rPr lang="hr-HR" sz="2400" dirty="0" smtClean="0">
                <a:solidFill>
                  <a:srgbClr val="FFFF00"/>
                </a:solidFill>
                <a:latin typeface="Times New Roman" panose="02020603050405020304" pitchFamily="18" charset="0"/>
                <a:ea typeface="Times New Roman" panose="02020603050405020304" pitchFamily="18" charset="0"/>
              </a:rPr>
              <a:t>2. Analiza potražnje proizvoda / usluge – opis tržišta, njegova potencijala razvoja</a:t>
            </a:r>
          </a:p>
          <a:p>
            <a:pPr lvl="2"/>
            <a:r>
              <a:rPr lang="hr-HR" sz="2400" dirty="0" smtClean="0">
                <a:solidFill>
                  <a:srgbClr val="FF0000"/>
                </a:solidFill>
                <a:latin typeface="Times New Roman" panose="02020603050405020304" pitchFamily="18" charset="0"/>
              </a:rPr>
              <a:t>- potencijal tržišta je 1,5 mrld kn ?, udio poduzeća ___ %, kupci, potencijal rasta kupaca, potencijal ulaska na novo tržište ili u novi tržišni segment (nova tehnologija)</a:t>
            </a:r>
            <a:endParaRPr lang="hr-HR" sz="2400" dirty="0" smtClean="0">
              <a:solidFill>
                <a:srgbClr val="FF00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3. Analiza i projekcija ponude (analiza konkurencije i tržišna pozicija / udio prijavitelja)</a:t>
            </a:r>
          </a:p>
          <a:p>
            <a:pPr lvl="2"/>
            <a:r>
              <a:rPr lang="hr-HR" sz="2400" dirty="0" smtClean="0">
                <a:solidFill>
                  <a:srgbClr val="FF0000"/>
                </a:solidFill>
                <a:latin typeface="Times New Roman" panose="02020603050405020304" pitchFamily="18" charset="0"/>
              </a:rPr>
              <a:t>-</a:t>
            </a:r>
            <a:r>
              <a:rPr lang="hr-HR" sz="2400" dirty="0" smtClean="0">
                <a:solidFill>
                  <a:srgbClr val="FFFF00"/>
                </a:solidFill>
                <a:latin typeface="Times New Roman" panose="02020603050405020304" pitchFamily="18" charset="0"/>
              </a:rPr>
              <a:t> </a:t>
            </a:r>
            <a:r>
              <a:rPr lang="hr-HR" sz="2400" dirty="0" smtClean="0">
                <a:solidFill>
                  <a:srgbClr val="FF0000"/>
                </a:solidFill>
                <a:latin typeface="Times New Roman" panose="02020603050405020304" pitchFamily="18" charset="0"/>
              </a:rPr>
              <a:t>konkurenti i njihov položaj na tržištu</a:t>
            </a:r>
            <a:endParaRPr lang="hr-HR" sz="2400" dirty="0" smtClean="0">
              <a:solidFill>
                <a:srgbClr val="FF00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4. Promocija proizvoda / usluge</a:t>
            </a:r>
          </a:p>
          <a:p>
            <a:pPr lvl="2"/>
            <a:r>
              <a:rPr lang="hr-HR" sz="2400" dirty="0" smtClean="0">
                <a:solidFill>
                  <a:srgbClr val="FF0000"/>
                </a:solidFill>
                <a:latin typeface="Times New Roman" panose="02020603050405020304" pitchFamily="18" charset="0"/>
              </a:rPr>
              <a:t>- izravni marketing, izrada idejnog rješenja, sajmovi, web ...</a:t>
            </a:r>
            <a:endParaRPr lang="hr-HR" sz="2400" dirty="0" smtClean="0">
              <a:solidFill>
                <a:srgbClr val="FF0000"/>
              </a:solidFill>
            </a:endParaRPr>
          </a:p>
        </p:txBody>
      </p:sp>
    </p:spTree>
    <p:extLst>
      <p:ext uri="{BB962C8B-B14F-4D97-AF65-F5344CB8AC3E}">
        <p14:creationId xmlns:p14="http://schemas.microsoft.com/office/powerpoint/2010/main" val="4245421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Rectangle 3"/>
          <p:cNvSpPr/>
          <p:nvPr/>
        </p:nvSpPr>
        <p:spPr>
          <a:xfrm>
            <a:off x="1330035" y="925985"/>
            <a:ext cx="9050482" cy="526297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p:txBody>
      </p:sp>
      <p:sp>
        <p:nvSpPr>
          <p:cNvPr id="3" name="Rectangle 2"/>
          <p:cNvSpPr/>
          <p:nvPr/>
        </p:nvSpPr>
        <p:spPr>
          <a:xfrm>
            <a:off x="1600199" y="371986"/>
            <a:ext cx="9746673" cy="5632311"/>
          </a:xfrm>
          <a:prstGeom prst="rect">
            <a:avLst/>
          </a:prstGeom>
        </p:spPr>
        <p:txBody>
          <a:bodyPr wrap="square">
            <a:spAutoFit/>
          </a:bodyPr>
          <a:lstStyle/>
          <a:p>
            <a:r>
              <a:rPr lang="hr-HR" sz="2400" b="1" dirty="0" smtClean="0">
                <a:solidFill>
                  <a:srgbClr val="FFFF00"/>
                </a:solidFill>
                <a:latin typeface="Times New Roman" panose="02020603050405020304" pitchFamily="18" charset="0"/>
                <a:ea typeface="Times New Roman" panose="02020603050405020304" pitchFamily="18" charset="0"/>
              </a:rPr>
              <a:t>    ANALIZA </a:t>
            </a:r>
            <a:r>
              <a:rPr lang="hr-HR" sz="2400" b="1" dirty="0">
                <a:solidFill>
                  <a:srgbClr val="FFFF00"/>
                </a:solidFill>
                <a:latin typeface="Times New Roman" panose="02020603050405020304" pitchFamily="18" charset="0"/>
                <a:ea typeface="Times New Roman" panose="02020603050405020304" pitchFamily="18" charset="0"/>
              </a:rPr>
              <a:t>TRŽIŠTA – (TRŽIŠTE PRODAJE I TRŽIŠTE NABAVE</a:t>
            </a:r>
            <a:r>
              <a:rPr lang="hr-HR" sz="2400" b="1" dirty="0" smtClean="0">
                <a:solidFill>
                  <a:srgbClr val="FFFF00"/>
                </a:solidFill>
                <a:latin typeface="Times New Roman" panose="02020603050405020304" pitchFamily="18" charset="0"/>
                <a:ea typeface="Times New Roman" panose="02020603050405020304" pitchFamily="18" charset="0"/>
              </a:rPr>
              <a:t>)</a:t>
            </a:r>
          </a:p>
          <a:p>
            <a:endParaRPr lang="hr-HR" sz="2400" dirty="0">
              <a:solidFill>
                <a:srgbClr val="FFFF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5. Projekcija </a:t>
            </a:r>
            <a:r>
              <a:rPr lang="hr-HR" sz="2400" dirty="0">
                <a:solidFill>
                  <a:srgbClr val="FFFF00"/>
                </a:solidFill>
                <a:latin typeface="Times New Roman" panose="02020603050405020304" pitchFamily="18" charset="0"/>
                <a:ea typeface="Times New Roman" panose="02020603050405020304" pitchFamily="18" charset="0"/>
              </a:rPr>
              <a:t>prodajnih </a:t>
            </a:r>
            <a:r>
              <a:rPr lang="hr-HR" sz="2400" dirty="0" smtClean="0">
                <a:solidFill>
                  <a:srgbClr val="FFFF00"/>
                </a:solidFill>
                <a:latin typeface="Times New Roman" panose="02020603050405020304" pitchFamily="18" charset="0"/>
                <a:ea typeface="Times New Roman" panose="02020603050405020304" pitchFamily="18" charset="0"/>
              </a:rPr>
              <a:t>cijena</a:t>
            </a:r>
          </a:p>
          <a:p>
            <a:pPr lvl="2"/>
            <a:r>
              <a:rPr lang="hr-HR" sz="2400" dirty="0" smtClean="0">
                <a:solidFill>
                  <a:srgbClr val="FF0000"/>
                </a:solidFill>
                <a:latin typeface="Times New Roman" panose="02020603050405020304" pitchFamily="18" charset="0"/>
              </a:rPr>
              <a:t>- prisutan je trend pada cijena, dok cijena repromaterijala ima trend porasta. Zadržavanje postojeće rentabilnosti moguće je samo uz bolju iskoristivost repromaterijala, manji škart, manji fiksni trošak po jedinici proizvoda, skraćenje vremena pripreme i izrade. Sve to je moguće ostvariti jedino modernizacijom ...</a:t>
            </a:r>
            <a:endParaRPr lang="hr-HR" sz="2400" dirty="0">
              <a:solidFill>
                <a:srgbClr val="FF00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6. Procjena </a:t>
            </a:r>
            <a:r>
              <a:rPr lang="hr-HR" sz="2400" dirty="0">
                <a:solidFill>
                  <a:srgbClr val="FFFF00"/>
                </a:solidFill>
                <a:latin typeface="Times New Roman" panose="02020603050405020304" pitchFamily="18" charset="0"/>
                <a:ea typeface="Times New Roman" panose="02020603050405020304" pitchFamily="18" charset="0"/>
              </a:rPr>
              <a:t>obujma i vrijednosti prodaje proizvoda / usluge u budućem </a:t>
            </a:r>
            <a:r>
              <a:rPr lang="hr-HR" sz="2400" dirty="0" smtClean="0">
                <a:solidFill>
                  <a:srgbClr val="FFFF00"/>
                </a:solidFill>
                <a:latin typeface="Times New Roman" panose="02020603050405020304" pitchFamily="18" charset="0"/>
                <a:ea typeface="Times New Roman" panose="02020603050405020304" pitchFamily="18" charset="0"/>
              </a:rPr>
              <a:t>razdoblju</a:t>
            </a:r>
          </a:p>
          <a:p>
            <a:pPr lvl="2"/>
            <a:r>
              <a:rPr lang="hr-HR" sz="2400" dirty="0" smtClean="0">
                <a:solidFill>
                  <a:srgbClr val="FF0000"/>
                </a:solidFill>
                <a:latin typeface="Times New Roman" panose="02020603050405020304" pitchFamily="18" charset="0"/>
                <a:ea typeface="Times New Roman" panose="02020603050405020304" pitchFamily="18" charset="0"/>
              </a:rPr>
              <a:t>- tablica kupaca</a:t>
            </a:r>
          </a:p>
          <a:p>
            <a:pPr lvl="2"/>
            <a:r>
              <a:rPr lang="hr-HR" sz="2400" dirty="0" smtClean="0">
                <a:solidFill>
                  <a:srgbClr val="FFFF00"/>
                </a:solidFill>
                <a:latin typeface="Times New Roman" panose="02020603050405020304" pitchFamily="18" charset="0"/>
                <a:ea typeface="Times New Roman" panose="02020603050405020304" pitchFamily="18" charset="0"/>
              </a:rPr>
              <a:t>7. Planovi </a:t>
            </a:r>
            <a:r>
              <a:rPr lang="hr-HR" sz="2400" dirty="0">
                <a:solidFill>
                  <a:srgbClr val="FFFF00"/>
                </a:solidFill>
                <a:latin typeface="Times New Roman" panose="02020603050405020304" pitchFamily="18" charset="0"/>
                <a:ea typeface="Times New Roman" panose="02020603050405020304" pitchFamily="18" charset="0"/>
              </a:rPr>
              <a:t>daljnjeg razvoja proizvoda / usluge kao i ulaska na nova </a:t>
            </a:r>
            <a:r>
              <a:rPr lang="hr-HR" sz="2400" dirty="0" smtClean="0">
                <a:solidFill>
                  <a:srgbClr val="FFFF00"/>
                </a:solidFill>
                <a:latin typeface="Times New Roman" panose="02020603050405020304" pitchFamily="18" charset="0"/>
                <a:ea typeface="Times New Roman" panose="02020603050405020304" pitchFamily="18" charset="0"/>
              </a:rPr>
              <a:t>tržišta</a:t>
            </a:r>
          </a:p>
          <a:p>
            <a:pPr lvl="2"/>
            <a:r>
              <a:rPr lang="hr-HR" sz="2400" dirty="0" smtClean="0">
                <a:solidFill>
                  <a:srgbClr val="FF0000"/>
                </a:solidFill>
                <a:latin typeface="Times New Roman" panose="02020603050405020304" pitchFamily="18" charset="0"/>
              </a:rPr>
              <a:t>- stalni kupci (opis i potencijal, ostvareni promet), novi kupci</a:t>
            </a:r>
            <a:r>
              <a:rPr lang="hr-HR" sz="2400" dirty="0">
                <a:solidFill>
                  <a:srgbClr val="FF0000"/>
                </a:solidFill>
                <a:latin typeface="Times New Roman" panose="02020603050405020304" pitchFamily="18" charset="0"/>
              </a:rPr>
              <a:t> (opis i potencijal, </a:t>
            </a:r>
            <a:r>
              <a:rPr lang="hr-HR" sz="2400" dirty="0" smtClean="0">
                <a:solidFill>
                  <a:srgbClr val="FF0000"/>
                </a:solidFill>
                <a:latin typeface="Times New Roman" panose="02020603050405020304" pitchFamily="18" charset="0"/>
              </a:rPr>
              <a:t>planirani </a:t>
            </a:r>
            <a:r>
              <a:rPr lang="hr-HR" sz="2400" dirty="0">
                <a:solidFill>
                  <a:srgbClr val="FF0000"/>
                </a:solidFill>
                <a:latin typeface="Times New Roman" panose="02020603050405020304" pitchFamily="18" charset="0"/>
              </a:rPr>
              <a:t>promet</a:t>
            </a:r>
            <a:r>
              <a:rPr lang="hr-HR" sz="2400" dirty="0" smtClean="0">
                <a:solidFill>
                  <a:srgbClr val="FF0000"/>
                </a:solidFill>
                <a:latin typeface="Times New Roman" panose="02020603050405020304" pitchFamily="18" charset="0"/>
              </a:rPr>
              <a:t>), nova tržišta ...</a:t>
            </a:r>
            <a:endParaRPr lang="hr-HR" sz="2400" dirty="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632017452"/>
              </p:ext>
            </p:extLst>
          </p:nvPr>
        </p:nvGraphicFramePr>
        <p:xfrm>
          <a:off x="414667" y="1228249"/>
          <a:ext cx="11387472" cy="5332039"/>
        </p:xfrm>
        <a:graphic>
          <a:graphicData uri="http://schemas.openxmlformats.org/drawingml/2006/table">
            <a:tbl>
              <a:tblPr>
                <a:tableStyleId>{5C22544A-7EE6-4342-B048-85BDC9FD1C3A}</a:tableStyleId>
              </a:tblPr>
              <a:tblGrid>
                <a:gridCol w="1587895"/>
                <a:gridCol w="453683"/>
                <a:gridCol w="714552"/>
                <a:gridCol w="725894"/>
                <a:gridCol w="737237"/>
                <a:gridCol w="808125"/>
                <a:gridCol w="672020"/>
                <a:gridCol w="774099"/>
                <a:gridCol w="771263"/>
                <a:gridCol w="774099"/>
                <a:gridCol w="771263"/>
                <a:gridCol w="805290"/>
                <a:gridCol w="827973"/>
                <a:gridCol w="964079"/>
              </a:tblGrid>
              <a:tr h="155653">
                <a:tc>
                  <a:txBody>
                    <a:bodyPr/>
                    <a:lstStyle/>
                    <a:p>
                      <a:pPr algn="l" fontAlgn="b"/>
                      <a:endParaRPr lang="hr-HR" sz="800" b="0" i="0" u="none" strike="noStrike" dirty="0">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r>
              <a:tr h="288842">
                <a:tc>
                  <a:txBody>
                    <a:bodyPr/>
                    <a:lstStyle/>
                    <a:p>
                      <a:pPr algn="l" fontAlgn="b"/>
                      <a:endParaRPr lang="hr-HR" sz="800" b="0" i="0" u="none" strike="noStrike" dirty="0">
                        <a:effectLst/>
                        <a:latin typeface="Arial" panose="020B0604020202020204" pitchFamily="34" charset="0"/>
                      </a:endParaRPr>
                    </a:p>
                  </a:txBody>
                  <a:tcPr marL="7264" marR="7264" marT="7264" marB="0" anchor="b"/>
                </a:tc>
                <a:tc gridSpan="3">
                  <a:txBody>
                    <a:bodyPr/>
                    <a:lstStyle/>
                    <a:p>
                      <a:pPr algn="l" fontAlgn="b"/>
                      <a:r>
                        <a:rPr lang="hr-HR" sz="800" u="none" strike="noStrike">
                          <a:effectLst/>
                        </a:rPr>
                        <a:t>PREGLED PRODAJE PO KUPCIMA</a:t>
                      </a:r>
                      <a:endParaRPr lang="hr-HR" sz="800" b="1" i="0" u="none" strike="noStrike">
                        <a:effectLst/>
                        <a:latin typeface="Arial" panose="020B0604020202020204" pitchFamily="34" charset="0"/>
                      </a:endParaRPr>
                    </a:p>
                  </a:txBody>
                  <a:tcPr marL="7264" marR="7264" marT="7264" marB="0" anchor="b"/>
                </a:tc>
                <a:tc hMerge="1">
                  <a:txBody>
                    <a:bodyPr/>
                    <a:lstStyle/>
                    <a:p>
                      <a:endParaRPr lang="hr-HR"/>
                    </a:p>
                  </a:txBody>
                  <a:tcPr/>
                </a:tc>
                <a:tc hMerge="1">
                  <a:txBody>
                    <a:bodyPr/>
                    <a:lstStyle/>
                    <a:p>
                      <a:endParaRPr lang="hr-HR"/>
                    </a:p>
                  </a:txBody>
                  <a:tcPr/>
                </a:tc>
                <a:tc>
                  <a:txBody>
                    <a:bodyPr/>
                    <a:lstStyle/>
                    <a:p>
                      <a:pPr algn="l" fontAlgn="b"/>
                      <a:endParaRPr lang="hr-HR" sz="800" b="1"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2015</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2016</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2017</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2018</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2019</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2020</a:t>
                      </a:r>
                      <a:endParaRPr lang="hr-HR" sz="800" b="0" i="0" u="none" strike="noStrike">
                        <a:effectLst/>
                        <a:latin typeface="Arial" panose="020B0604020202020204" pitchFamily="34" charset="0"/>
                      </a:endParaRPr>
                    </a:p>
                  </a:txBody>
                  <a:tcPr marL="7264" marR="7264" marT="7264" marB="0" anchor="b"/>
                </a:tc>
              </a:tr>
              <a:tr h="288842">
                <a:tc>
                  <a:txBody>
                    <a:bodyPr/>
                    <a:lstStyle/>
                    <a:p>
                      <a:pPr algn="ctr" fontAlgn="b"/>
                      <a:r>
                        <a:rPr lang="hr-HR" sz="800" u="none" strike="noStrike">
                          <a:effectLst/>
                        </a:rPr>
                        <a:t>KUPCI/PROIZVOD</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CIJENA</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 </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 </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KOLIČINA </a:t>
                      </a:r>
                      <a:endParaRPr lang="hr-HR" sz="800" b="0" i="0" u="none" strike="noStrike">
                        <a:effectLst/>
                        <a:latin typeface="Arial" panose="020B0604020202020204" pitchFamily="34" charset="0"/>
                      </a:endParaRPr>
                    </a:p>
                  </a:txBody>
                  <a:tcPr marL="7264" marR="7264" marT="7264" marB="0" anchor="b"/>
                </a:tc>
                <a:tc>
                  <a:txBody>
                    <a:bodyPr/>
                    <a:lstStyle/>
                    <a:p>
                      <a:pPr algn="ctr" fontAlgn="b"/>
                      <a:r>
                        <a:rPr lang="hr-HR" sz="800" u="none" strike="noStrike">
                          <a:effectLst/>
                        </a:rPr>
                        <a:t>VRIJEDNOST</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POSTOJEĆI KUPCI</a:t>
                      </a:r>
                      <a:endParaRPr lang="hr-HR" sz="800" b="1" i="0" u="none" strike="noStrike">
                        <a:solidFill>
                          <a:srgbClr val="0000FF"/>
                        </a:solidFill>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kupac 1</a:t>
                      </a:r>
                      <a:endParaRPr lang="hr-HR" sz="800" b="1"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495.000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kutije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0,45</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495.000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517.500</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kuac 2</a:t>
                      </a:r>
                      <a:endParaRPr lang="hr-HR" sz="800" b="1"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750.000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850.000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etikete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0,05</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kutije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0,25</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kupac 3</a:t>
                      </a:r>
                      <a:endParaRPr lang="hr-HR" sz="800" b="1"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525.000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kutije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0,35</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525.000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560.000</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kupac 4</a:t>
                      </a:r>
                      <a:endParaRPr lang="hr-HR" sz="800" b="1"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495.000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540.000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540.000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540.000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540.000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kutije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0,60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330.000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360.000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upute</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0,10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reklamni materijal</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0,10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110.000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POTENCIJALNI OVI KUPCI</a:t>
                      </a:r>
                      <a:endParaRPr lang="hr-HR" sz="800" b="1" i="0" u="none" strike="noStrike">
                        <a:solidFill>
                          <a:srgbClr val="0000FF"/>
                        </a:solidFill>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kupac 1</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660.000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fleksibilna ambalaža</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0,55</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550.000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1.200.000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660.000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1.500.000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825.000</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kupac 2</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700.000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840.000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r>
              <a:tr h="155653">
                <a:tc>
                  <a:txBody>
                    <a:bodyPr/>
                    <a:lstStyle/>
                    <a:p>
                      <a:pPr algn="l" fontAlgn="b"/>
                      <a:r>
                        <a:rPr lang="hr-HR" sz="800" u="none" strike="noStrike">
                          <a:effectLst/>
                        </a:rPr>
                        <a:t>fleksibilna ambalaža</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0,35</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700.000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840.000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3.000.000</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1.050.000</a:t>
                      </a:r>
                      <a:endParaRPr lang="hr-HR" sz="800" b="0" i="0" u="none" strike="noStrike">
                        <a:effectLst/>
                        <a:latin typeface="Arial" panose="020B0604020202020204" pitchFamily="34" charset="0"/>
                      </a:endParaRPr>
                    </a:p>
                  </a:txBody>
                  <a:tcPr marL="7264" marR="7264" marT="7264" marB="0" anchor="b"/>
                </a:tc>
              </a:tr>
              <a:tr h="157550">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r>
              <a:tr h="183808">
                <a:tc>
                  <a:txBody>
                    <a:bodyPr/>
                    <a:lstStyle/>
                    <a:p>
                      <a:pPr algn="l" fontAlgn="b"/>
                      <a:r>
                        <a:rPr lang="hr-HR" sz="900" u="none" strike="noStrike">
                          <a:effectLst/>
                        </a:rPr>
                        <a:t>UKUPNO bez investicije</a:t>
                      </a:r>
                      <a:endParaRPr lang="hr-HR" sz="9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2.175.000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2.400.000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2.467.500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2.467.500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2.467.500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2.467.500</a:t>
                      </a:r>
                      <a:endParaRPr lang="hr-HR" sz="800" b="0" i="0" u="none" strike="noStrike">
                        <a:effectLst/>
                        <a:latin typeface="Arial" panose="020B0604020202020204" pitchFamily="34" charset="0"/>
                      </a:endParaRPr>
                    </a:p>
                  </a:txBody>
                  <a:tcPr marL="7264" marR="7264" marT="7264" marB="0" anchor="b"/>
                </a:tc>
              </a:tr>
              <a:tr h="183808">
                <a:tc>
                  <a:txBody>
                    <a:bodyPr/>
                    <a:lstStyle/>
                    <a:p>
                      <a:pPr algn="l" fontAlgn="b"/>
                      <a:r>
                        <a:rPr lang="hr-HR" sz="900" u="none" strike="noStrike">
                          <a:effectLst/>
                        </a:rPr>
                        <a:t>UKUPNO s investicijom</a:t>
                      </a:r>
                      <a:endParaRPr lang="hr-HR" sz="9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2.175.000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3.650.000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3.967.500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4.342.500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a:effectLst/>
                        </a:rPr>
                        <a:t>4.342.500</a:t>
                      </a:r>
                      <a:endParaRPr lang="hr-HR" sz="800" b="0" i="0" u="none" strike="noStrike">
                        <a:effectLst/>
                        <a:latin typeface="Arial" panose="020B0604020202020204" pitchFamily="34" charset="0"/>
                      </a:endParaRPr>
                    </a:p>
                  </a:txBody>
                  <a:tcPr marL="7264" marR="7264" marT="7264" marB="0" anchor="b"/>
                </a:tc>
                <a:tc>
                  <a:txBody>
                    <a:bodyPr/>
                    <a:lstStyle/>
                    <a:p>
                      <a:pPr algn="l" fontAlgn="b"/>
                      <a:r>
                        <a:rPr lang="hr-HR" sz="800" u="none" strike="noStrike">
                          <a:effectLst/>
                        </a:rPr>
                        <a:t> </a:t>
                      </a:r>
                      <a:endParaRPr lang="hr-HR" sz="800" b="0" i="0" u="none" strike="noStrike">
                        <a:effectLst/>
                        <a:latin typeface="Arial" panose="020B0604020202020204" pitchFamily="34" charset="0"/>
                      </a:endParaRPr>
                    </a:p>
                  </a:txBody>
                  <a:tcPr marL="7264" marR="7264" marT="7264" marB="0" anchor="b"/>
                </a:tc>
                <a:tc>
                  <a:txBody>
                    <a:bodyPr/>
                    <a:lstStyle/>
                    <a:p>
                      <a:pPr algn="r" fontAlgn="b"/>
                      <a:r>
                        <a:rPr lang="hr-HR" sz="800" u="none" strike="noStrike" dirty="0">
                          <a:effectLst/>
                        </a:rPr>
                        <a:t>4.342.500</a:t>
                      </a:r>
                      <a:endParaRPr lang="hr-HR" sz="800" b="0" i="0" u="none" strike="noStrike" dirty="0">
                        <a:effectLst/>
                        <a:latin typeface="Arial" panose="020B0604020202020204" pitchFamily="34" charset="0"/>
                      </a:endParaRPr>
                    </a:p>
                  </a:txBody>
                  <a:tcPr marL="7264" marR="7264" marT="7264" marB="0" anchor="b"/>
                </a:tc>
              </a:tr>
            </a:tbl>
          </a:graphicData>
        </a:graphic>
      </p:graphicFrame>
    </p:spTree>
    <p:extLst>
      <p:ext uri="{BB962C8B-B14F-4D97-AF65-F5344CB8AC3E}">
        <p14:creationId xmlns:p14="http://schemas.microsoft.com/office/powerpoint/2010/main" val="310994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Rectangle 3"/>
          <p:cNvSpPr/>
          <p:nvPr/>
        </p:nvSpPr>
        <p:spPr>
          <a:xfrm>
            <a:off x="1330035" y="925985"/>
            <a:ext cx="9050482" cy="526297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a:p>
            <a:pPr algn="ctr"/>
            <a:endParaRPr lang="hr-HR" sz="2800" b="1" dirty="0">
              <a:ln/>
              <a:solidFill>
                <a:srgbClr val="FFFF00"/>
              </a:solidFill>
            </a:endParaRPr>
          </a:p>
          <a:p>
            <a:pPr algn="ctr"/>
            <a:endParaRPr lang="hr-HR" sz="2800" b="1" dirty="0" smtClean="0">
              <a:ln/>
              <a:solidFill>
                <a:srgbClr val="FFFF00"/>
              </a:solidFill>
            </a:endParaRPr>
          </a:p>
        </p:txBody>
      </p:sp>
      <p:sp>
        <p:nvSpPr>
          <p:cNvPr id="3" name="Rectangle 2"/>
          <p:cNvSpPr/>
          <p:nvPr/>
        </p:nvSpPr>
        <p:spPr>
          <a:xfrm>
            <a:off x="1600199" y="371986"/>
            <a:ext cx="9746673" cy="3046988"/>
          </a:xfrm>
          <a:prstGeom prst="rect">
            <a:avLst/>
          </a:prstGeom>
        </p:spPr>
        <p:txBody>
          <a:bodyPr wrap="square">
            <a:spAutoFit/>
          </a:bodyPr>
          <a:lstStyle/>
          <a:p>
            <a:pPr lvl="0"/>
            <a:r>
              <a:rPr lang="hr-HR" sz="2400" b="1" dirty="0" smtClean="0">
                <a:solidFill>
                  <a:srgbClr val="FFFF00"/>
                </a:solidFill>
                <a:latin typeface="Times New Roman" panose="02020603050405020304" pitchFamily="18" charset="0"/>
                <a:ea typeface="Times New Roman" panose="02020603050405020304" pitchFamily="18" charset="0"/>
              </a:rPr>
              <a:t>    ANALIZA </a:t>
            </a:r>
            <a:r>
              <a:rPr lang="hr-HR" sz="2400" b="1" dirty="0">
                <a:solidFill>
                  <a:srgbClr val="FFFF00"/>
                </a:solidFill>
                <a:latin typeface="Times New Roman" panose="02020603050405020304" pitchFamily="18" charset="0"/>
                <a:ea typeface="Times New Roman" panose="02020603050405020304" pitchFamily="18" charset="0"/>
              </a:rPr>
              <a:t>TRŽIŠTA – (TRŽIŠTE PRODAJE I TRŽIŠTE NABAVE)</a:t>
            </a:r>
            <a:endParaRPr lang="hr-HR" sz="2400" dirty="0">
              <a:solidFill>
                <a:srgbClr val="FFFF00"/>
              </a:solidFill>
            </a:endParaRPr>
          </a:p>
          <a:p>
            <a:pPr lvl="1"/>
            <a:r>
              <a:rPr lang="hr-HR" sz="2400" b="1" dirty="0" smtClean="0">
                <a:solidFill>
                  <a:srgbClr val="FFFF00"/>
                </a:solidFill>
                <a:latin typeface="Times New Roman" panose="02020603050405020304" pitchFamily="18" charset="0"/>
                <a:ea typeface="Times New Roman" panose="02020603050405020304" pitchFamily="18" charset="0"/>
              </a:rPr>
              <a:t>2. Tržište </a:t>
            </a:r>
            <a:r>
              <a:rPr lang="hr-HR" sz="2400" b="1" dirty="0">
                <a:solidFill>
                  <a:srgbClr val="FFFF00"/>
                </a:solidFill>
                <a:latin typeface="Times New Roman" panose="02020603050405020304" pitchFamily="18" charset="0"/>
                <a:ea typeface="Times New Roman" panose="02020603050405020304" pitchFamily="18" charset="0"/>
              </a:rPr>
              <a:t>nabave</a:t>
            </a:r>
            <a:endParaRPr lang="hr-HR" sz="2400" dirty="0">
              <a:solidFill>
                <a:srgbClr val="FFFF00"/>
              </a:solidFill>
            </a:endParaRPr>
          </a:p>
          <a:p>
            <a:pPr marL="1143000" lvl="2" indent="-228600">
              <a:buFont typeface="+mj-lt"/>
              <a:buAutoNum type="arabicPeriod"/>
            </a:pPr>
            <a:r>
              <a:rPr lang="hr-HR" sz="2400" dirty="0" smtClean="0">
                <a:solidFill>
                  <a:srgbClr val="FFFF00"/>
                </a:solidFill>
                <a:latin typeface="Times New Roman" panose="02020603050405020304" pitchFamily="18" charset="0"/>
                <a:ea typeface="Times New Roman" panose="02020603050405020304" pitchFamily="18" charset="0"/>
              </a:rPr>
              <a:t> Tržište opreme</a:t>
            </a:r>
          </a:p>
          <a:p>
            <a:pPr lvl="2"/>
            <a:r>
              <a:rPr lang="hr-HR" sz="2400" dirty="0" smtClean="0">
                <a:solidFill>
                  <a:srgbClr val="FF0000"/>
                </a:solidFill>
                <a:latin typeface="Times New Roman" panose="02020603050405020304" pitchFamily="18" charset="0"/>
              </a:rPr>
              <a:t>-</a:t>
            </a:r>
            <a:r>
              <a:rPr lang="hr-HR" sz="2400" dirty="0" smtClean="0">
                <a:solidFill>
                  <a:srgbClr val="FFFF00"/>
                </a:solidFill>
                <a:latin typeface="Times New Roman" panose="02020603050405020304" pitchFamily="18" charset="0"/>
              </a:rPr>
              <a:t> </a:t>
            </a:r>
            <a:r>
              <a:rPr lang="hr-HR" sz="2400" dirty="0" smtClean="0">
                <a:solidFill>
                  <a:srgbClr val="FF0000"/>
                </a:solidFill>
                <a:latin typeface="Times New Roman" panose="02020603050405020304" pitchFamily="18" charset="0"/>
              </a:rPr>
              <a:t>uhodani, pouzdani, organiziran servis ...</a:t>
            </a:r>
            <a:endParaRPr lang="hr-HR" sz="2400" dirty="0">
              <a:solidFill>
                <a:srgbClr val="FF00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2. Tržište </a:t>
            </a:r>
            <a:r>
              <a:rPr lang="hr-HR" sz="2400" dirty="0">
                <a:solidFill>
                  <a:srgbClr val="FFFF00"/>
                </a:solidFill>
                <a:latin typeface="Times New Roman" panose="02020603050405020304" pitchFamily="18" charset="0"/>
                <a:ea typeface="Times New Roman" panose="02020603050405020304" pitchFamily="18" charset="0"/>
              </a:rPr>
              <a:t>sirovine i </a:t>
            </a:r>
            <a:r>
              <a:rPr lang="hr-HR" sz="2400" dirty="0" smtClean="0">
                <a:solidFill>
                  <a:srgbClr val="FFFF00"/>
                </a:solidFill>
                <a:latin typeface="Times New Roman" panose="02020603050405020304" pitchFamily="18" charset="0"/>
                <a:ea typeface="Times New Roman" panose="02020603050405020304" pitchFamily="18" charset="0"/>
              </a:rPr>
              <a:t>materijama</a:t>
            </a:r>
          </a:p>
          <a:p>
            <a:pPr lvl="2"/>
            <a:r>
              <a:rPr lang="hr-HR" sz="2400" dirty="0">
                <a:solidFill>
                  <a:srgbClr val="FF0000"/>
                </a:solidFill>
                <a:latin typeface="Times New Roman" panose="02020603050405020304" pitchFamily="18" charset="0"/>
              </a:rPr>
              <a:t>-</a:t>
            </a:r>
            <a:r>
              <a:rPr lang="hr-HR" sz="2400" dirty="0">
                <a:solidFill>
                  <a:srgbClr val="FFFF00"/>
                </a:solidFill>
                <a:latin typeface="Times New Roman" panose="02020603050405020304" pitchFamily="18" charset="0"/>
              </a:rPr>
              <a:t> </a:t>
            </a:r>
            <a:r>
              <a:rPr lang="hr-HR" sz="2400" dirty="0">
                <a:solidFill>
                  <a:srgbClr val="FF0000"/>
                </a:solidFill>
                <a:latin typeface="Times New Roman" panose="02020603050405020304" pitchFamily="18" charset="0"/>
              </a:rPr>
              <a:t>uhodani, pouzdani, </a:t>
            </a:r>
            <a:r>
              <a:rPr lang="hr-HR" sz="2400" dirty="0" smtClean="0">
                <a:solidFill>
                  <a:srgbClr val="FF0000"/>
                </a:solidFill>
                <a:latin typeface="Times New Roman" panose="02020603050405020304" pitchFamily="18" charset="0"/>
              </a:rPr>
              <a:t>brza isporuka, dugogodišnja suradnja, ...</a:t>
            </a:r>
            <a:endParaRPr lang="hr-HR" sz="2400" dirty="0">
              <a:solidFill>
                <a:srgbClr val="FFFF00"/>
              </a:solidFill>
            </a:endParaRPr>
          </a:p>
          <a:p>
            <a:pPr lvl="2"/>
            <a:r>
              <a:rPr lang="hr-HR" sz="2400" dirty="0" smtClean="0">
                <a:solidFill>
                  <a:srgbClr val="FFFF00"/>
                </a:solidFill>
                <a:latin typeface="Times New Roman" panose="02020603050405020304" pitchFamily="18" charset="0"/>
                <a:ea typeface="Times New Roman" panose="02020603050405020304" pitchFamily="18" charset="0"/>
              </a:rPr>
              <a:t>3. Tržište </a:t>
            </a:r>
            <a:r>
              <a:rPr lang="hr-HR" sz="2400" dirty="0">
                <a:solidFill>
                  <a:srgbClr val="FFFF00"/>
                </a:solidFill>
                <a:latin typeface="Times New Roman" panose="02020603050405020304" pitchFamily="18" charset="0"/>
                <a:ea typeface="Times New Roman" panose="02020603050405020304" pitchFamily="18" charset="0"/>
              </a:rPr>
              <a:t>znanja i </a:t>
            </a:r>
            <a:r>
              <a:rPr lang="hr-HR" sz="2400" dirty="0" smtClean="0">
                <a:solidFill>
                  <a:srgbClr val="FFFF00"/>
                </a:solidFill>
                <a:latin typeface="Times New Roman" panose="02020603050405020304" pitchFamily="18" charset="0"/>
                <a:ea typeface="Times New Roman" panose="02020603050405020304" pitchFamily="18" charset="0"/>
              </a:rPr>
              <a:t>kadrova</a:t>
            </a:r>
          </a:p>
          <a:p>
            <a:pPr lvl="2"/>
            <a:r>
              <a:rPr lang="hr-HR" sz="2400" dirty="0" smtClean="0">
                <a:solidFill>
                  <a:srgbClr val="FF0000"/>
                </a:solidFill>
                <a:effectLst/>
                <a:latin typeface="Times New Roman" panose="02020603050405020304" pitchFamily="18" charset="0"/>
              </a:rPr>
              <a:t>-</a:t>
            </a:r>
            <a:r>
              <a:rPr lang="hr-HR" sz="2400" dirty="0" smtClean="0">
                <a:solidFill>
                  <a:srgbClr val="FFFF00"/>
                </a:solidFill>
                <a:effectLst/>
                <a:latin typeface="Times New Roman" panose="02020603050405020304" pitchFamily="18" charset="0"/>
              </a:rPr>
              <a:t> </a:t>
            </a:r>
            <a:r>
              <a:rPr lang="hr-HR" sz="2400" dirty="0" smtClean="0">
                <a:solidFill>
                  <a:srgbClr val="FF0000"/>
                </a:solidFill>
                <a:effectLst/>
                <a:latin typeface="Times New Roman" panose="02020603050405020304" pitchFamily="18" charset="0"/>
              </a:rPr>
              <a:t>Grafički fakultet, Srednja grafička, stipendije, školovanja, ...</a:t>
            </a:r>
            <a:endParaRPr lang="hr-HR" sz="2400" dirty="0">
              <a:solidFill>
                <a:srgbClr val="FF0000"/>
              </a:solidFill>
              <a:effectLst/>
            </a:endParaRPr>
          </a:p>
        </p:txBody>
      </p:sp>
    </p:spTree>
    <p:extLst>
      <p:ext uri="{BB962C8B-B14F-4D97-AF65-F5344CB8AC3E}">
        <p14:creationId xmlns:p14="http://schemas.microsoft.com/office/powerpoint/2010/main" val="4269040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2518063" y="595066"/>
            <a:ext cx="6096000" cy="6001643"/>
          </a:xfrm>
          <a:prstGeom prst="rect">
            <a:avLst/>
          </a:prstGeom>
        </p:spPr>
        <p:txBody>
          <a:bodyPr>
            <a:spAutoFit/>
          </a:bodyPr>
          <a:lstStyle/>
          <a:p>
            <a:pPr lvl="0" algn="just">
              <a:spcAft>
                <a:spcPts val="0"/>
              </a:spcAft>
            </a:pPr>
            <a:r>
              <a:rPr lang="hr-HR" sz="2400" b="1" dirty="0" smtClean="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     FINANCIJSKA </a:t>
            </a:r>
            <a:r>
              <a:rPr lang="hr-HR" sz="2400" b="1" dirty="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ANALIZA PROJEKTA</a:t>
            </a:r>
            <a:endParaRPr lang="hr-HR" sz="2400" dirty="0">
              <a:solidFill>
                <a:srgbClr val="FFFF00"/>
              </a:solidFill>
              <a:latin typeface="Arial Narrow" panose="020B0606020202030204" pitchFamily="34" charset="0"/>
              <a:ea typeface="Calibri" panose="020F0502020204030204" pitchFamily="34" charset="0"/>
              <a:cs typeface="Arial Narrow" panose="020B0606020202030204" pitchFamily="34" charset="0"/>
            </a:endParaRPr>
          </a:p>
          <a:p>
            <a:pPr algn="just">
              <a:spcAft>
                <a:spcPts val="0"/>
              </a:spcAft>
            </a:pPr>
            <a:r>
              <a:rPr lang="hr-HR" sz="2400" dirty="0">
                <a:solidFill>
                  <a:srgbClr val="FFFF00"/>
                </a:solidFill>
                <a:latin typeface="Times New Roman" panose="02020603050405020304" pitchFamily="18" charset="0"/>
                <a:ea typeface="Times New Roman" panose="02020603050405020304" pitchFamily="18" charset="0"/>
                <a:cs typeface="Calibri" panose="020F0502020204030204" pitchFamily="34" charset="0"/>
              </a:rPr>
              <a:t>						                            </a:t>
            </a:r>
            <a:endParaRPr lang="hr-HR" sz="2400" dirty="0">
              <a:solidFill>
                <a:srgbClr val="FFFF00"/>
              </a:solidFill>
              <a:latin typeface="Calibri" panose="020F0502020204030204" pitchFamily="34" charset="0"/>
              <a:ea typeface="SimSun" panose="02010600030101010101" pitchFamily="2" charset="-122"/>
              <a:cs typeface="Calibri" panose="020F0502020204030204" pitchFamily="34" charset="0"/>
            </a:endParaRPr>
          </a:p>
          <a:p>
            <a:pPr marL="742950" lvl="1" indent="-285750">
              <a:buFont typeface="+mj-lt"/>
              <a:buAutoNum type="arabicPeriod"/>
            </a:pPr>
            <a:r>
              <a:rPr lang="hr-HR" sz="2400" b="1" dirty="0">
                <a:solidFill>
                  <a:srgbClr val="FFFF00"/>
                </a:solidFill>
                <a:latin typeface="Times New Roman" panose="02020603050405020304" pitchFamily="18" charset="0"/>
                <a:ea typeface="Times New Roman" panose="02020603050405020304" pitchFamily="18" charset="0"/>
              </a:rPr>
              <a:t>Ekonomsko – financijska analiza</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Ulaganje u osnovna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Ulaganje u obrtna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Struktura ulaganja u osnovna i obrtna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Izvori financiranja i kreditni uvjeti</a:t>
            </a:r>
            <a:endParaRPr lang="hr-HR" sz="2400" dirty="0">
              <a:solidFill>
                <a:srgbClr val="FFFF00"/>
              </a:solidFill>
            </a:endParaRPr>
          </a:p>
          <a:p>
            <a:pPr marL="1600200" lvl="3" indent="-228600">
              <a:buFont typeface="+mj-lt"/>
              <a:buAutoNum type="arabicPeriod"/>
              <a:tabLst>
                <a:tab pos="1530350" algn="l"/>
              </a:tabLst>
            </a:pPr>
            <a:r>
              <a:rPr lang="hr-HR" sz="2400" dirty="0">
                <a:solidFill>
                  <a:srgbClr val="FFFF00"/>
                </a:solidFill>
                <a:latin typeface="Times New Roman" panose="02020603050405020304" pitchFamily="18" charset="0"/>
                <a:ea typeface="Times New Roman" panose="02020603050405020304" pitchFamily="18" charset="0"/>
              </a:rPr>
              <a:t>Izvori financiranja </a:t>
            </a:r>
            <a:endParaRPr lang="hr-HR" sz="2400" dirty="0">
              <a:solidFill>
                <a:srgbClr val="FFFF00"/>
              </a:solidFill>
            </a:endParaRPr>
          </a:p>
          <a:p>
            <a:pPr marL="1600200" lvl="3" indent="-228600">
              <a:buFont typeface="+mj-lt"/>
              <a:buAutoNum type="arabicPeriod"/>
              <a:tabLst>
                <a:tab pos="1530350" algn="l"/>
              </a:tabLst>
            </a:pPr>
            <a:r>
              <a:rPr lang="hr-HR" sz="2400" dirty="0">
                <a:solidFill>
                  <a:srgbClr val="FFFF00"/>
                </a:solidFill>
                <a:latin typeface="Times New Roman" panose="02020603050405020304" pitchFamily="18" charset="0"/>
                <a:ea typeface="Times New Roman" panose="02020603050405020304" pitchFamily="18" charset="0"/>
              </a:rPr>
              <a:t>Obračun kreditnih obveza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Proračun amortizacije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Proračun troškova i kalkulacija cijena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Projekcija računa dobiti i gubitka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Financijski tok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Ekonomski tok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Projekcija bilance</a:t>
            </a:r>
            <a:endParaRPr lang="hr-HR" sz="2400" dirty="0">
              <a:solidFill>
                <a:srgbClr val="FFFF00"/>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1624135774"/>
              </p:ext>
            </p:extLst>
          </p:nvPr>
        </p:nvGraphicFramePr>
        <p:xfrm>
          <a:off x="1509824" y="1294843"/>
          <a:ext cx="9066324" cy="5301866"/>
        </p:xfrm>
        <a:graphic>
          <a:graphicData uri="http://schemas.openxmlformats.org/drawingml/2006/table">
            <a:tbl>
              <a:tblPr>
                <a:tableStyleId>{5C22544A-7EE6-4342-B048-85BDC9FD1C3A}</a:tableStyleId>
              </a:tblPr>
              <a:tblGrid>
                <a:gridCol w="682929"/>
                <a:gridCol w="5857432"/>
                <a:gridCol w="1352726"/>
                <a:gridCol w="1173237"/>
              </a:tblGrid>
              <a:tr h="281363">
                <a:tc gridSpan="2">
                  <a:txBody>
                    <a:bodyPr/>
                    <a:lstStyle/>
                    <a:p>
                      <a:pPr algn="l" fontAlgn="b"/>
                      <a:r>
                        <a:rPr lang="hr-HR" sz="1200" u="none" strike="noStrike">
                          <a:effectLst/>
                        </a:rPr>
                        <a:t>PREDRAČUNSKA VRIJEDNOST INVESTICIJE</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08158">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281363">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kn</a:t>
                      </a:r>
                      <a:endParaRPr lang="hr-HR" sz="1000" b="0" i="0" u="none" strike="noStrike">
                        <a:effectLst/>
                        <a:latin typeface="Arial Narrow" panose="020B0606020202030204" pitchFamily="34" charset="0"/>
                      </a:endParaRPr>
                    </a:p>
                  </a:txBody>
                  <a:tcPr marL="0" marR="0" marT="0" marB="0" anchor="b"/>
                </a:tc>
              </a:tr>
              <a:tr h="281363">
                <a:tc>
                  <a:txBody>
                    <a:bodyPr/>
                    <a:lstStyle/>
                    <a:p>
                      <a:pPr algn="ctr" fontAlgn="b"/>
                      <a:r>
                        <a:rPr lang="hr-HR" sz="1000" u="none" strike="noStrike">
                          <a:effectLst/>
                        </a:rPr>
                        <a:t>Red.</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POTREBNA</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Struktura</a:t>
                      </a:r>
                      <a:endParaRPr lang="hr-HR" sz="1000" b="1"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broj</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NAZIV     STAVKE</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SREDSTVA</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a:t>
                      </a:r>
                      <a:endParaRPr lang="hr-HR" sz="1000" b="1"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POSTOJEĆA DUGOTRAJNA IMOVINA</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1.000.000</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16,67</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1"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INVESTICIJA</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5.000.000</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83,33</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2.1.</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tiskarski stroj</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4.000.000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2.2.</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doradni stroj</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950.000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5479">
                <a:tc>
                  <a:txBody>
                    <a:bodyPr/>
                    <a:lstStyle/>
                    <a:p>
                      <a:pPr algn="ctr" fontAlgn="b"/>
                      <a:r>
                        <a:rPr lang="hr-HR" sz="1000" u="none" strike="noStrike">
                          <a:effectLst/>
                        </a:rPr>
                        <a:t>2.3.</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nepredviđeni radovi</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30.000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194468">
                <a:tc>
                  <a:txBody>
                    <a:bodyPr/>
                    <a:lstStyle/>
                    <a:p>
                      <a:pPr algn="ctr" fontAlgn="b"/>
                      <a:r>
                        <a:rPr lang="hr-HR" sz="1000" u="none" strike="noStrike">
                          <a:effectLst/>
                        </a:rPr>
                        <a:t>2.4.</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ostali troškovi</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20.000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1168">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1168">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1168">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1168">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SVEUKUPNO:</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6.000.000</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100,00</a:t>
                      </a:r>
                      <a:endParaRPr lang="hr-HR" sz="1000" b="1" i="0" u="none" strike="noStrike">
                        <a:effectLst/>
                        <a:latin typeface="Arial Narrow" panose="020B0606020202030204" pitchFamily="34" charset="0"/>
                      </a:endParaRPr>
                    </a:p>
                  </a:txBody>
                  <a:tcPr marL="0" marR="0" marT="0" marB="0" anchor="b"/>
                </a:tc>
              </a:tr>
              <a:tr h="241168">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0" i="0" u="none" strike="noStrike" dirty="0">
                        <a:effectLst/>
                        <a:latin typeface="Arial Narrow" panose="020B0606020202030204" pitchFamily="34" charset="0"/>
                      </a:endParaRPr>
                    </a:p>
                  </a:txBody>
                  <a:tcPr marL="0" marR="0" marT="0" marB="0" anchor="b"/>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173804945"/>
              </p:ext>
            </p:extLst>
          </p:nvPr>
        </p:nvGraphicFramePr>
        <p:xfrm>
          <a:off x="1977651" y="1198606"/>
          <a:ext cx="8006319" cy="5398103"/>
        </p:xfrm>
        <a:graphic>
          <a:graphicData uri="http://schemas.openxmlformats.org/drawingml/2006/table">
            <a:tbl>
              <a:tblPr>
                <a:tableStyleId>{5C22544A-7EE6-4342-B048-85BDC9FD1C3A}</a:tableStyleId>
              </a:tblPr>
              <a:tblGrid>
                <a:gridCol w="505395"/>
                <a:gridCol w="1591996"/>
                <a:gridCol w="454856"/>
                <a:gridCol w="454856"/>
                <a:gridCol w="644381"/>
                <a:gridCol w="619110"/>
                <a:gridCol w="619110"/>
                <a:gridCol w="623323"/>
                <a:gridCol w="623323"/>
                <a:gridCol w="623323"/>
                <a:gridCol w="623323"/>
                <a:gridCol w="623323"/>
              </a:tblGrid>
              <a:tr h="254057">
                <a:tc>
                  <a:txBody>
                    <a:bodyPr/>
                    <a:lstStyle/>
                    <a:p>
                      <a:pPr algn="l" fontAlgn="b"/>
                      <a:endParaRPr lang="hr-HR" sz="1000" b="0" i="0" u="none" strike="noStrike">
                        <a:effectLst/>
                        <a:latin typeface="Arial Narrow" panose="020B0606020202030204" pitchFamily="34" charset="0"/>
                      </a:endParaRPr>
                    </a:p>
                  </a:txBody>
                  <a:tcPr marL="0" marR="0" marT="0" marB="0" anchor="b"/>
                </a:tc>
                <a:tc gridSpan="6">
                  <a:txBody>
                    <a:bodyPr/>
                    <a:lstStyle/>
                    <a:p>
                      <a:pPr algn="l" fontAlgn="b"/>
                      <a:r>
                        <a:rPr lang="hr-HR" sz="1200" u="none" strike="noStrike">
                          <a:effectLst/>
                        </a:rPr>
                        <a:t>PRORAČUN POTREBNIH OBRTNIH SREDSTAVA</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1000" b="1" i="0" u="none" strike="noStrike">
                        <a:effectLst/>
                        <a:latin typeface="Arial Narrow" panose="020B0606020202030204" pitchFamily="34" charset="0"/>
                      </a:endParaRPr>
                    </a:p>
                  </a:txBody>
                  <a:tcPr marL="0" marR="0" marT="0" marB="0" anchor="b"/>
                </a:tc>
              </a:tr>
              <a:tr h="254057">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c>
                  <a:txBody>
                    <a:bodyPr/>
                    <a:lstStyle/>
                    <a:p>
                      <a:pPr algn="l" fontAlgn="b"/>
                      <a:endParaRPr lang="hr-HR" sz="1000" b="0" i="0" u="none" strike="noStrike">
                        <a:effectLst/>
                        <a:latin typeface="Times New Roman CE" panose="02020603050405020304" pitchFamily="18" charset="0"/>
                      </a:endParaRPr>
                    </a:p>
                  </a:txBody>
                  <a:tcPr marL="0" marR="0" marT="0" marB="0" anchor="b"/>
                </a:tc>
              </a:tr>
              <a:tr h="275833">
                <a:tc>
                  <a:txBody>
                    <a:bodyPr/>
                    <a:lstStyle/>
                    <a:p>
                      <a:pPr algn="ctr" fontAlgn="b"/>
                      <a:r>
                        <a:rPr lang="hr-HR" sz="1000" u="none" strike="noStrike">
                          <a:effectLst/>
                        </a:rPr>
                        <a:t>Red.</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Naziv stavke</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Dani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Koefic.</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broj</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veziv.</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obrtaja</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2015.</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2016.</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2017.</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2018.</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2020.</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2020.</a:t>
                      </a:r>
                      <a:endParaRPr lang="hr-HR" sz="1000" b="1"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ZALIHE MATERIJALA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12</a:t>
                      </a:r>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ZALIHE NEDOVRŠENE </a:t>
                      </a:r>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PROIZVODNJE</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360</a:t>
                      </a:r>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ZALIHE GOTOVIH </a:t>
                      </a:r>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PROIZVODA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120</a:t>
                      </a:r>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833">
                <a:tc>
                  <a:txBody>
                    <a:bodyPr/>
                    <a:lstStyle/>
                    <a:p>
                      <a:pPr algn="ctr" fontAlgn="b"/>
                      <a:r>
                        <a:rPr lang="hr-HR" sz="1000" u="none" strike="noStrike">
                          <a:effectLst/>
                        </a:rPr>
                        <a:t>4.</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POTRAŽ. OD KUPACA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60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6</a:t>
                      </a:r>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5.</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NOVAC</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2</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180</a:t>
                      </a:r>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UKUPNO</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B:</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6.</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DOBAVLJAČI</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120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7.</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PLAĆE</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12</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AMORTIZACIJA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180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2</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9.</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KAMATA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90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4</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10.</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POREZI IZ DOBITI</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30</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12</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UKUPNO</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r>
              <a:tr h="217763">
                <a:tc>
                  <a:txBody>
                    <a:bodyPr/>
                    <a:lstStyle/>
                    <a:p>
                      <a:pPr algn="ctr" fontAlgn="b"/>
                      <a:r>
                        <a:rPr lang="hr-HR" sz="1000" u="none" strike="noStrike">
                          <a:effectLst/>
                        </a:rPr>
                        <a:t>C:</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TRAJNA OBS (A-B)</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r>
              <a:tr h="229862">
                <a:tc>
                  <a:txBody>
                    <a:bodyPr/>
                    <a:lstStyle/>
                    <a:p>
                      <a:pPr algn="ctr" fontAlgn="b"/>
                      <a:r>
                        <a:rPr lang="hr-HR" sz="1000" u="none" strike="noStrike">
                          <a:effectLst/>
                        </a:rPr>
                        <a:t>D:</a:t>
                      </a:r>
                      <a:endParaRPr lang="hr-HR" sz="1000" b="1" i="0" u="none" strike="noStrike">
                        <a:effectLst/>
                        <a:latin typeface="Arial Narrow" panose="020B0606020202030204" pitchFamily="34" charset="0"/>
                      </a:endParaRPr>
                    </a:p>
                  </a:txBody>
                  <a:tcPr marL="0" marR="0" marT="0" marB="0" anchor="b"/>
                </a:tc>
                <a:tc gridSpan="2">
                  <a:txBody>
                    <a:bodyPr/>
                    <a:lstStyle/>
                    <a:p>
                      <a:pPr algn="l" fontAlgn="b"/>
                      <a:r>
                        <a:rPr lang="hr-HR" sz="900" u="none" strike="noStrike">
                          <a:effectLst/>
                        </a:rPr>
                        <a:t>INVESTICIJE U TRAJNA OBS</a:t>
                      </a:r>
                      <a:endParaRPr lang="hr-HR" sz="9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dirty="0">
                          <a:effectLst/>
                        </a:rPr>
                        <a:t>0</a:t>
                      </a:r>
                      <a:endParaRPr lang="hr-HR" sz="900" b="1" i="0" u="none" strike="noStrike" dirty="0">
                        <a:effectLst/>
                        <a:latin typeface="Arial Narrow" panose="020B0606020202030204" pitchFamily="34" charset="0"/>
                      </a:endParaRPr>
                    </a:p>
                  </a:txBody>
                  <a:tcPr marL="0" marR="0" marT="0" marB="0" anchor="b"/>
                </a:tc>
              </a:tr>
            </a:tbl>
          </a:graphicData>
        </a:graphic>
      </p:graphicFrame>
    </p:spTree>
    <p:extLst>
      <p:ext uri="{BB962C8B-B14F-4D97-AF65-F5344CB8AC3E}">
        <p14:creationId xmlns:p14="http://schemas.microsoft.com/office/powerpoint/2010/main" val="13157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699356" y="561453"/>
            <a:ext cx="9241546" cy="5632311"/>
          </a:xfrm>
          <a:prstGeom prst="rect">
            <a:avLst/>
          </a:prstGeom>
        </p:spPr>
        <p:txBody>
          <a:bodyPr wrap="square">
            <a:spAutoFit/>
          </a:bodyPr>
          <a:lstStyle/>
          <a:p>
            <a:pPr algn="just"/>
            <a:r>
              <a:rPr lang="hr-HR" sz="2400" b="1" dirty="0" smtClean="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     FINANCIJSKA </a:t>
            </a:r>
            <a:r>
              <a:rPr lang="hr-HR" sz="2400" b="1" dirty="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ANALIZA PROJEKTA</a:t>
            </a:r>
            <a:endParaRPr lang="hr-HR" sz="2400" dirty="0">
              <a:solidFill>
                <a:srgbClr val="FFFF00"/>
              </a:solidFill>
              <a:latin typeface="Arial Narrow" panose="020B0606020202030204" pitchFamily="34" charset="0"/>
              <a:ea typeface="Calibri" panose="020F0502020204030204" pitchFamily="34" charset="0"/>
              <a:cs typeface="Arial Narrow" panose="020B0606020202030204" pitchFamily="34" charset="0"/>
            </a:endParaRPr>
          </a:p>
          <a:p>
            <a:pPr algn="just"/>
            <a:r>
              <a:rPr lang="hr-HR" sz="2400" dirty="0">
                <a:solidFill>
                  <a:srgbClr val="FFFF00"/>
                </a:solidFill>
                <a:latin typeface="Times New Roman" panose="02020603050405020304" pitchFamily="18" charset="0"/>
                <a:ea typeface="Times New Roman" panose="02020603050405020304" pitchFamily="18" charset="0"/>
                <a:cs typeface="Calibri" panose="020F0502020204030204" pitchFamily="34" charset="0"/>
              </a:rPr>
              <a:t>						                            </a:t>
            </a:r>
            <a:endParaRPr lang="hr-HR" sz="2400" dirty="0">
              <a:solidFill>
                <a:srgbClr val="FFFF00"/>
              </a:solidFill>
              <a:ea typeface="SimSun" panose="02010600030101010101" pitchFamily="2" charset="-122"/>
              <a:cs typeface="Calibri" panose="020F0502020204030204" pitchFamily="34" charset="0"/>
            </a:endParaRPr>
          </a:p>
          <a:p>
            <a:pPr marL="742950" lvl="1" indent="-285750">
              <a:buFont typeface="+mj-lt"/>
              <a:buAutoNum type="arabicPeriod"/>
            </a:pPr>
            <a:r>
              <a:rPr lang="hr-HR" sz="2400" b="1" dirty="0">
                <a:solidFill>
                  <a:srgbClr val="FFFF00"/>
                </a:solidFill>
                <a:latin typeface="Times New Roman" panose="02020603050405020304" pitchFamily="18" charset="0"/>
                <a:ea typeface="Times New Roman" panose="02020603050405020304" pitchFamily="18" charset="0"/>
              </a:rPr>
              <a:t>Ekonomsko – financijska analiza</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Ulaganje u osnovna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Ulaganje u obrtna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Struktura ulaganja u osnovna i obrtna sredstva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Izvori financiranja i kreditni uvjeti</a:t>
            </a:r>
            <a:endParaRPr lang="hr-HR" sz="2400" dirty="0">
              <a:solidFill>
                <a:srgbClr val="FFFF00"/>
              </a:solidFill>
            </a:endParaRPr>
          </a:p>
          <a:p>
            <a:pPr marL="1600200" lvl="3" indent="-228600">
              <a:buFont typeface="+mj-lt"/>
              <a:buAutoNum type="arabicPeriod"/>
              <a:tabLst>
                <a:tab pos="1530350" algn="l"/>
              </a:tabLst>
            </a:pPr>
            <a:r>
              <a:rPr lang="hr-HR" sz="2400" dirty="0">
                <a:solidFill>
                  <a:srgbClr val="FFFF00"/>
                </a:solidFill>
                <a:latin typeface="Times New Roman" panose="02020603050405020304" pitchFamily="18" charset="0"/>
                <a:ea typeface="Times New Roman" panose="02020603050405020304" pitchFamily="18" charset="0"/>
              </a:rPr>
              <a:t>Izvori financiranja </a:t>
            </a:r>
            <a:r>
              <a:rPr lang="hr-HR" sz="2400" dirty="0" smtClean="0">
                <a:solidFill>
                  <a:srgbClr val="FF0000"/>
                </a:solidFill>
                <a:latin typeface="Times New Roman" panose="02020603050405020304" pitchFamily="18" charset="0"/>
                <a:ea typeface="Times New Roman" panose="02020603050405020304" pitchFamily="18" charset="0"/>
              </a:rPr>
              <a:t>(fond, kredit poslovne banke)</a:t>
            </a:r>
            <a:endParaRPr lang="hr-HR" sz="2400" dirty="0">
              <a:solidFill>
                <a:srgbClr val="FF0000"/>
              </a:solidFill>
            </a:endParaRPr>
          </a:p>
          <a:p>
            <a:pPr marL="1600200" lvl="3" indent="-228600">
              <a:buFont typeface="+mj-lt"/>
              <a:buAutoNum type="arabicPeriod"/>
              <a:tabLst>
                <a:tab pos="1530350" algn="l"/>
              </a:tabLst>
            </a:pPr>
            <a:r>
              <a:rPr lang="hr-HR" sz="2400" dirty="0">
                <a:solidFill>
                  <a:srgbClr val="FFFF00"/>
                </a:solidFill>
                <a:latin typeface="Times New Roman" panose="02020603050405020304" pitchFamily="18" charset="0"/>
                <a:ea typeface="Times New Roman" panose="02020603050405020304" pitchFamily="18" charset="0"/>
              </a:rPr>
              <a:t>Obračun kreditnih </a:t>
            </a:r>
            <a:r>
              <a:rPr lang="hr-HR" sz="2400" dirty="0" smtClean="0">
                <a:solidFill>
                  <a:srgbClr val="FFFF00"/>
                </a:solidFill>
                <a:latin typeface="Times New Roman" panose="02020603050405020304" pitchFamily="18" charset="0"/>
                <a:ea typeface="Times New Roman" panose="02020603050405020304" pitchFamily="18" charset="0"/>
              </a:rPr>
              <a:t>obveza</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Proračun amortizacije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Proračun troškova i kalkulacija cijena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Projekcija računa dobiti i gubitka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Financijski tok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Ekonomski tok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Projekcija bilance</a:t>
            </a:r>
            <a:endParaRPr lang="hr-HR" sz="2400" dirty="0">
              <a:solidFill>
                <a:srgbClr val="FFFF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291988826"/>
              </p:ext>
            </p:extLst>
          </p:nvPr>
        </p:nvGraphicFramePr>
        <p:xfrm>
          <a:off x="1699356" y="1166628"/>
          <a:ext cx="8048849" cy="4867641"/>
        </p:xfrm>
        <a:graphic>
          <a:graphicData uri="http://schemas.openxmlformats.org/drawingml/2006/table">
            <a:tbl>
              <a:tblPr>
                <a:tableStyleId>{5C22544A-7EE6-4342-B048-85BDC9FD1C3A}</a:tableStyleId>
              </a:tblPr>
              <a:tblGrid>
                <a:gridCol w="540401"/>
                <a:gridCol w="1480905"/>
                <a:gridCol w="935309"/>
                <a:gridCol w="841777"/>
                <a:gridCol w="841777"/>
                <a:gridCol w="852170"/>
                <a:gridCol w="852170"/>
                <a:gridCol w="852170"/>
                <a:gridCol w="852170"/>
              </a:tblGrid>
              <a:tr h="371427">
                <a:tc>
                  <a:txBody>
                    <a:bodyPr/>
                    <a:lstStyle/>
                    <a:p>
                      <a:pPr algn="l" fontAlgn="b"/>
                      <a:endParaRPr lang="hr-HR" sz="1000" b="0" i="0" u="none" strike="noStrike">
                        <a:effectLst/>
                        <a:latin typeface="Arial Narrow" panose="020B0606020202030204" pitchFamily="34" charset="0"/>
                      </a:endParaRPr>
                    </a:p>
                  </a:txBody>
                  <a:tcPr marL="0" marR="0" marT="0" marB="0" anchor="b"/>
                </a:tc>
                <a:tc gridSpan="4">
                  <a:txBody>
                    <a:bodyPr/>
                    <a:lstStyle/>
                    <a:p>
                      <a:pPr algn="l" fontAlgn="b"/>
                      <a:r>
                        <a:rPr lang="hr-HR" sz="1200" u="none" strike="noStrike">
                          <a:effectLst/>
                        </a:rPr>
                        <a:t>KREDITNE OBAVEZE PO GODINAMA</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71427">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71427">
                <a:tc>
                  <a:txBody>
                    <a:bodyPr/>
                    <a:lstStyle/>
                    <a:p>
                      <a:pPr algn="ctr" fontAlgn="b"/>
                      <a:r>
                        <a:rPr lang="hr-HR" sz="1000" u="none" strike="noStrike">
                          <a:effectLst/>
                        </a:rPr>
                        <a:t>Red.</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STAVKA</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IZNOS</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71427">
                <a:tc>
                  <a:txBody>
                    <a:bodyPr/>
                    <a:lstStyle/>
                    <a:p>
                      <a:pPr algn="ctr" fontAlgn="b"/>
                      <a:r>
                        <a:rPr lang="hr-HR" sz="1000" u="none" strike="noStrike">
                          <a:effectLst/>
                        </a:rPr>
                        <a:t>broj</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KREDITA</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2015.</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2016.</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2017.</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2018.</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2020.</a:t>
                      </a:r>
                      <a:endParaRPr lang="hr-HR" sz="1000" b="1" i="0" u="none" strike="noStrike">
                        <a:effectLst/>
                        <a:latin typeface="Arial Narrow" panose="020B0606020202030204" pitchFamily="34" charset="0"/>
                      </a:endParaRPr>
                    </a:p>
                  </a:txBody>
                  <a:tcPr marL="0" marR="0" marT="0" marB="0" anchor="b"/>
                </a:tc>
              </a:tr>
              <a:tr h="371427">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71427">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IZNOS KREDITA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KAMATA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RATA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ANUITET</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SALDO KREDITA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323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0" i="0" u="none" strike="noStrike" dirty="0">
                        <a:effectLst/>
                        <a:latin typeface="Arial Narrow" panose="020B0606020202030204" pitchFamily="34" charset="0"/>
                      </a:endParaRPr>
                    </a:p>
                  </a:txBody>
                  <a:tcPr marL="0" marR="0" marT="0"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70744797"/>
              </p:ext>
            </p:extLst>
          </p:nvPr>
        </p:nvGraphicFramePr>
        <p:xfrm>
          <a:off x="2020186" y="962545"/>
          <a:ext cx="7198245" cy="5667154"/>
        </p:xfrm>
        <a:graphic>
          <a:graphicData uri="http://schemas.openxmlformats.org/drawingml/2006/table">
            <a:tbl>
              <a:tblPr>
                <a:tableStyleId>{5C22544A-7EE6-4342-B048-85BDC9FD1C3A}</a:tableStyleId>
              </a:tblPr>
              <a:tblGrid>
                <a:gridCol w="472016"/>
                <a:gridCol w="1340188"/>
                <a:gridCol w="771239"/>
                <a:gridCol w="568948"/>
                <a:gridCol w="674309"/>
                <a:gridCol w="674309"/>
                <a:gridCol w="674309"/>
                <a:gridCol w="674309"/>
                <a:gridCol w="674309"/>
                <a:gridCol w="674309"/>
              </a:tblGrid>
              <a:tr h="254252">
                <a:tc>
                  <a:txBody>
                    <a:bodyPr/>
                    <a:lstStyle/>
                    <a:p>
                      <a:pPr algn="ctr" fontAlgn="b"/>
                      <a:endParaRPr lang="hr-HR" sz="900" b="1" i="0" u="none" strike="noStrike" dirty="0">
                        <a:effectLst/>
                        <a:latin typeface="Arial Narrow" panose="020B0606020202030204" pitchFamily="34" charset="0"/>
                      </a:endParaRPr>
                    </a:p>
                  </a:txBody>
                  <a:tcPr marL="0" marR="0" marT="0" marB="0" anchor="b"/>
                </a:tc>
                <a:tc gridSpan="3">
                  <a:txBody>
                    <a:bodyPr/>
                    <a:lstStyle/>
                    <a:p>
                      <a:pPr algn="l" fontAlgn="b"/>
                      <a:r>
                        <a:rPr lang="hr-HR" sz="1100" u="none" strike="noStrike" dirty="0" smtClean="0">
                          <a:effectLst/>
                        </a:rPr>
                        <a:t>PRORAČUN AMORTIZACIJE</a:t>
                      </a:r>
                      <a:endParaRPr lang="hr-HR" sz="1100" b="1" i="0" u="none" strike="noStrike" dirty="0">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a:txBody>
                    <a:bodyPr/>
                    <a:lstStyle/>
                    <a:p>
                      <a:pPr algn="ctr" fontAlgn="b"/>
                      <a:endParaRPr lang="hr-HR" sz="900" b="1" i="0" u="none" strike="noStrike" dirty="0">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dirty="0">
                        <a:effectLst/>
                        <a:latin typeface="Arial Narrow" panose="020B0606020202030204" pitchFamily="34" charset="0"/>
                      </a:endParaRPr>
                    </a:p>
                  </a:txBody>
                  <a:tcPr marL="0" marR="0" marT="0" marB="0" anchor="b"/>
                </a:tc>
              </a:tr>
              <a:tr h="254252">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dirty="0">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Red.</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Naziv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Nabavna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Stopa</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broj</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stavke</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vrijednost</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amortiz.</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2015.</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2016.</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2017.</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2018.</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2019.</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2020.</a:t>
                      </a:r>
                      <a:endParaRPr lang="hr-HR" sz="900" b="1"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1" u="none" strike="noStrike">
                        <a:effectLst/>
                        <a:latin typeface="Arial Narrow" panose="020B0606020202030204" pitchFamily="34" charset="0"/>
                      </a:endParaRPr>
                    </a:p>
                  </a:txBody>
                  <a:tcPr marL="0" marR="0" marT="0" marB="0" anchor="b"/>
                </a:tc>
                <a:tc>
                  <a:txBody>
                    <a:bodyPr/>
                    <a:lstStyle/>
                    <a:p>
                      <a:pPr algn="l" fontAlgn="b"/>
                      <a:endParaRPr lang="hr-HR" sz="900" b="1" i="1"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1.</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Postojeća imovina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1.000.000</a:t>
                      </a:r>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54252">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dirty="0">
                          <a:effectLst/>
                        </a:rPr>
                        <a:t> </a:t>
                      </a:r>
                      <a:endParaRPr lang="hr-HR" sz="900" b="1" i="0" u="none" strike="noStrike" dirty="0">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2.</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Investicija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5.000.000</a:t>
                      </a:r>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2.1.</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Tehološka oprema</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5.000.000</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10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2.2.</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gradnja ?</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5</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UKUPNO:</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6.000.000</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500.000</a:t>
                      </a:r>
                      <a:endParaRPr lang="hr-HR" sz="800" b="1"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1.</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AMRTIZACIJA ZA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FONDOVE EU</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11877">
                <a:tc>
                  <a:txBody>
                    <a:bodyPr/>
                    <a:lstStyle/>
                    <a:p>
                      <a:pPr algn="ctr" fontAlgn="b"/>
                      <a:r>
                        <a:rPr lang="hr-HR" sz="900" u="none" strike="noStrike">
                          <a:effectLst/>
                        </a:rPr>
                        <a:t>1.1.</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tiskarski stroj</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10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400.000</a:t>
                      </a:r>
                      <a:endParaRPr lang="hr-HR" sz="900" b="0" i="0" u="none" strike="noStrike">
                        <a:effectLst/>
                        <a:latin typeface="Arial Narrow" panose="020B0606020202030204" pitchFamily="34" charset="0"/>
                      </a:endParaRPr>
                    </a:p>
                  </a:txBody>
                  <a:tcPr marL="0" marR="0" marT="0" marB="0" anchor="b"/>
                </a:tc>
              </a:tr>
              <a:tr h="211877">
                <a:tc>
                  <a:txBody>
                    <a:bodyPr/>
                    <a:lstStyle/>
                    <a:p>
                      <a:pPr algn="ctr" fontAlgn="b"/>
                      <a:r>
                        <a:rPr lang="hr-HR" sz="900" u="none" strike="noStrike">
                          <a:effectLst/>
                        </a:rPr>
                        <a:t>1.2.</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doradni stroj</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10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95.000</a:t>
                      </a:r>
                      <a:endParaRPr lang="hr-HR" sz="900" b="0" i="0" u="none" strike="noStrike">
                        <a:effectLst/>
                        <a:latin typeface="Arial Narrow" panose="020B0606020202030204" pitchFamily="34" charset="0"/>
                      </a:endParaRPr>
                    </a:p>
                  </a:txBody>
                  <a:tcPr marL="0" marR="0" marT="0" marB="0" anchor="b"/>
                </a:tc>
              </a:tr>
              <a:tr h="200726">
                <a:tc>
                  <a:txBody>
                    <a:bodyPr/>
                    <a:lstStyle/>
                    <a:p>
                      <a:pPr algn="ctr" fontAlgn="b"/>
                      <a:r>
                        <a:rPr lang="hr-HR" sz="900" u="none" strike="noStrike">
                          <a:effectLst/>
                        </a:rPr>
                        <a:t>1.3.</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5332">
                <a:tc>
                  <a:txBody>
                    <a:bodyPr/>
                    <a:lstStyle/>
                    <a:p>
                      <a:pPr algn="ctr" fontAlgn="b"/>
                      <a:r>
                        <a:rPr lang="hr-HR" sz="900" u="none" strike="noStrike">
                          <a:effectLst/>
                        </a:rPr>
                        <a:t>1.4.</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56482">
                <a:tc>
                  <a:txBody>
                    <a:bodyPr/>
                    <a:lstStyle/>
                    <a:p>
                      <a:pPr algn="ctr" fontAlgn="b"/>
                      <a:r>
                        <a:rPr lang="hr-HR" sz="900" u="none" strike="noStrike">
                          <a:effectLst/>
                        </a:rPr>
                        <a:t>1.5.</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5332">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UKUPNO</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4.950.000</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495.000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dirty="0">
                          <a:effectLst/>
                        </a:rPr>
                        <a:t>495.000</a:t>
                      </a:r>
                      <a:endParaRPr lang="hr-HR" sz="900" b="1" i="0" u="none" strike="noStrike" dirty="0">
                        <a:effectLst/>
                        <a:latin typeface="Arial Narrow" panose="020B0606020202030204" pitchFamily="34" charset="0"/>
                      </a:endParaRPr>
                    </a:p>
                  </a:txBody>
                  <a:tcPr marL="0" marR="0" marT="0"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17136145"/>
              </p:ext>
            </p:extLst>
          </p:nvPr>
        </p:nvGraphicFramePr>
        <p:xfrm>
          <a:off x="2020186" y="925035"/>
          <a:ext cx="6943060" cy="5837272"/>
        </p:xfrm>
        <a:graphic>
          <a:graphicData uri="http://schemas.openxmlformats.org/drawingml/2006/table">
            <a:tbl>
              <a:tblPr>
                <a:tableStyleId>{5C22544A-7EE6-4342-B048-85BDC9FD1C3A}</a:tableStyleId>
              </a:tblPr>
              <a:tblGrid>
                <a:gridCol w="464418"/>
                <a:gridCol w="1880896"/>
                <a:gridCol w="766291"/>
                <a:gridCol w="766291"/>
                <a:gridCol w="766291"/>
                <a:gridCol w="766291"/>
                <a:gridCol w="766291"/>
                <a:gridCol w="766291"/>
              </a:tblGrid>
              <a:tr h="447305">
                <a:tc>
                  <a:txBody>
                    <a:bodyPr/>
                    <a:lstStyle/>
                    <a:p>
                      <a:pPr algn="l" fontAlgn="b"/>
                      <a:endParaRPr lang="hr-HR" sz="1000" b="0" i="0" u="none" strike="noStrike" dirty="0">
                        <a:effectLst/>
                        <a:latin typeface="Arial Narrow" panose="020B0606020202030204" pitchFamily="34" charset="0"/>
                      </a:endParaRPr>
                    </a:p>
                  </a:txBody>
                  <a:tcPr marL="0" marR="0" marT="0" marB="0" anchor="b"/>
                </a:tc>
                <a:tc gridSpan="2">
                  <a:txBody>
                    <a:bodyPr/>
                    <a:lstStyle/>
                    <a:p>
                      <a:pPr algn="l" fontAlgn="b"/>
                      <a:r>
                        <a:rPr lang="hr-HR" sz="1200" u="none" strike="noStrike">
                          <a:effectLst/>
                        </a:rPr>
                        <a:t>PRORAČUN TROŠKOVA</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1000" b="0" i="0" u="none" strike="noStrike">
                        <a:solidFill>
                          <a:srgbClr val="FF0000"/>
                        </a:solidFill>
                        <a:effectLst/>
                        <a:latin typeface="Arial Narrow" panose="020B0606020202030204" pitchFamily="34" charset="0"/>
                      </a:endParaRPr>
                    </a:p>
                  </a:txBody>
                  <a:tcPr marL="0" marR="0" marT="0" marB="0" anchor="b"/>
                </a:tc>
                <a:tc>
                  <a:txBody>
                    <a:bodyPr/>
                    <a:lstStyle/>
                    <a:p>
                      <a:pPr algn="l" fontAlgn="b"/>
                      <a:endParaRPr lang="hr-HR" sz="1000" b="0" i="0" u="none" strike="noStrike">
                        <a:solidFill>
                          <a:srgbClr val="FF0000"/>
                        </a:solidFill>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30353">
                <a:tc>
                  <a:txBody>
                    <a:bodyPr/>
                    <a:lstStyle/>
                    <a:p>
                      <a:pPr algn="ctr"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dirty="0">
                        <a:effectLst/>
                        <a:latin typeface="Arial Narrow" panose="020B0606020202030204" pitchFamily="34" charset="0"/>
                      </a:endParaRPr>
                    </a:p>
                  </a:txBody>
                  <a:tcPr marL="0" marR="0" marT="0" marB="0" anchor="b"/>
                </a:tc>
              </a:tr>
              <a:tr h="330353">
                <a:tc>
                  <a:txBody>
                    <a:bodyPr/>
                    <a:lstStyle/>
                    <a:p>
                      <a:pPr algn="ctr" fontAlgn="b"/>
                      <a:r>
                        <a:rPr lang="hr-HR" sz="1000" u="none" strike="noStrike">
                          <a:effectLst/>
                        </a:rPr>
                        <a:t>Red.</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Naziv stavke</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330353">
                <a:tc>
                  <a:txBody>
                    <a:bodyPr/>
                    <a:lstStyle/>
                    <a:p>
                      <a:pPr algn="ctr" fontAlgn="b"/>
                      <a:r>
                        <a:rPr lang="hr-HR" sz="1000" u="none" strike="noStrike">
                          <a:effectLst/>
                        </a:rPr>
                        <a:t>broj</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2015.</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2016.</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2017.</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2018.</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2020.</a:t>
                      </a:r>
                      <a:endParaRPr lang="hr-HR" sz="1000" b="1" i="0" u="none" strike="noStrike">
                        <a:effectLst/>
                        <a:latin typeface="Arial Narrow" panose="020B0606020202030204" pitchFamily="34" charset="0"/>
                      </a:endParaRPr>
                    </a:p>
                  </a:txBody>
                  <a:tcPr marL="0" marR="0" marT="0" marB="0" anchor="b"/>
                </a:tc>
              </a:tr>
              <a:tr h="330353">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30353">
                <a:tc>
                  <a:txBody>
                    <a:bodyPr/>
                    <a:lstStyle/>
                    <a:p>
                      <a:pPr algn="ctr" fontAlgn="b"/>
                      <a:r>
                        <a:rPr lang="hr-HR" sz="1000" u="none" strike="noStrike">
                          <a:effectLst/>
                        </a:rPr>
                        <a:t>1.</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MATERIJALNI TROŠKOVI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2.</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OSTALI VANJSKI TROŠKOVI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3.</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OSTALI TROŠKOVI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4.</a:t>
                      </a:r>
                      <a:endParaRPr lang="hr-HR" sz="1000" b="0" i="0" u="none" strike="noStrike">
                        <a:effectLst/>
                        <a:latin typeface="Arial Narrow" panose="020B0606020202030204" pitchFamily="34" charset="0"/>
                      </a:endParaRPr>
                    </a:p>
                  </a:txBody>
                  <a:tcPr marL="0" marR="0" marT="0" marB="0" anchor="b"/>
                </a:tc>
                <a:tc gridSpan="2">
                  <a:txBody>
                    <a:bodyPr/>
                    <a:lstStyle/>
                    <a:p>
                      <a:pPr algn="l" fontAlgn="b"/>
                      <a:r>
                        <a:rPr lang="hr-HR" sz="800" u="none" strike="noStrike">
                          <a:effectLst/>
                        </a:rPr>
                        <a:t>OSTALI POSLOVNI RASHODI I</a:t>
                      </a:r>
                      <a:endParaRPr lang="hr-HR" sz="8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IZVANREDNI  RASHODI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5.</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REZERVIRANJA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293">
                <a:tc>
                  <a:txBody>
                    <a:bodyPr/>
                    <a:lstStyle/>
                    <a:p>
                      <a:pPr algn="ctr" fontAlgn="b"/>
                      <a:r>
                        <a:rPr lang="hr-HR" sz="1000" u="none" strike="noStrike">
                          <a:effectLst/>
                        </a:rPr>
                        <a:t>6.</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FINANC. RASHODI kta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75293">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OSTALI FINANC. RASH.</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solidFill>
                          <a:srgbClr val="FF0000"/>
                        </a:solidFill>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60805">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UKUPNO:</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0</a:t>
                      </a:r>
                      <a:endParaRPr lang="hr-HR" sz="900" b="1" i="0" u="none" strike="noStrike">
                        <a:effectLst/>
                        <a:latin typeface="Arial Narrow" panose="020B0606020202030204" pitchFamily="34" charset="0"/>
                      </a:endParaRPr>
                    </a:p>
                  </a:txBody>
                  <a:tcPr marL="0" marR="0" marT="0" marB="0" anchor="b"/>
                </a:tc>
              </a:tr>
              <a:tr h="318761">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0" i="0" u="none" strike="noStrike" dirty="0">
                        <a:effectLst/>
                        <a:latin typeface="Arial Narrow" panose="020B0606020202030204" pitchFamily="34" charset="0"/>
                      </a:endParaRPr>
                    </a:p>
                  </a:txBody>
                  <a:tcPr marL="0" marR="0" marT="0"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753605409"/>
              </p:ext>
            </p:extLst>
          </p:nvPr>
        </p:nvGraphicFramePr>
        <p:xfrm>
          <a:off x="2328531" y="976124"/>
          <a:ext cx="6283840" cy="5775550"/>
        </p:xfrm>
        <a:graphic>
          <a:graphicData uri="http://schemas.openxmlformats.org/drawingml/2006/table">
            <a:tbl>
              <a:tblPr>
                <a:tableStyleId>{5C22544A-7EE6-4342-B048-85BDC9FD1C3A}</a:tableStyleId>
              </a:tblPr>
              <a:tblGrid>
                <a:gridCol w="497073"/>
                <a:gridCol w="1453941"/>
                <a:gridCol w="720758"/>
                <a:gridCol w="712472"/>
                <a:gridCol w="712472"/>
                <a:gridCol w="712472"/>
                <a:gridCol w="762180"/>
                <a:gridCol w="712472"/>
              </a:tblGrid>
              <a:tr h="285246">
                <a:tc>
                  <a:txBody>
                    <a:bodyPr/>
                    <a:lstStyle/>
                    <a:p>
                      <a:pPr algn="l" fontAlgn="b"/>
                      <a:endParaRPr lang="hr-HR" sz="1000" b="0" i="0" u="none" strike="noStrike">
                        <a:effectLst/>
                        <a:latin typeface="Arial Narrow" panose="020B0606020202030204" pitchFamily="34" charset="0"/>
                      </a:endParaRPr>
                    </a:p>
                  </a:txBody>
                  <a:tcPr marL="0" marR="0" marT="0" marB="0" anchor="b"/>
                </a:tc>
                <a:tc gridSpan="2">
                  <a:txBody>
                    <a:bodyPr/>
                    <a:lstStyle/>
                    <a:p>
                      <a:pPr algn="l" fontAlgn="b"/>
                      <a:r>
                        <a:rPr lang="hr-HR" sz="1200" u="none" strike="noStrike">
                          <a:effectLst/>
                        </a:rPr>
                        <a:t>RAČUN DOBITI I GUBITKA</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09696">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Red.</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Stavka/godina</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broj</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2015.</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2016.</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2017.</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2018.</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2019.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2020.</a:t>
                      </a:r>
                      <a:endParaRPr lang="hr-HR" sz="1000" b="1"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UKUPNI PRIHOD</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UKUPNI RASHODI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2.1.</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Rashod. proizvodnje</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2.1.1.</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Materijalni troškovi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309696">
                <a:tc>
                  <a:txBody>
                    <a:bodyPr/>
                    <a:lstStyle/>
                    <a:p>
                      <a:pPr algn="ctr" fontAlgn="b"/>
                      <a:r>
                        <a:rPr lang="hr-HR" sz="1000" u="none" strike="noStrike">
                          <a:effectLst/>
                        </a:rPr>
                        <a:t>2.1.2.</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Amortizacija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2.1.3.</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Bruto plaće</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2.2.</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Financijski rashodi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2.3.</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Ostali troškovi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BRUTO DOBIT</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4.</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Porezi iz dobiti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5.</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NETO DOBIT</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6.</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DIO ZA VLASNIKA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r>
              <a:tr h="244496">
                <a:tc>
                  <a:txBody>
                    <a:bodyPr/>
                    <a:lstStyle/>
                    <a:p>
                      <a:pPr algn="ctr" fontAlgn="b"/>
                      <a:r>
                        <a:rPr lang="hr-HR" sz="1000" u="none" strike="noStrike">
                          <a:effectLst/>
                        </a:rPr>
                        <a:t>7.</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ZADRŽANA DOBIT</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58080">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0" i="0" u="none" strike="noStrike" dirty="0">
                        <a:effectLst/>
                        <a:latin typeface="Arial Narrow" panose="020B0606020202030204" pitchFamily="34" charset="0"/>
                      </a:endParaRPr>
                    </a:p>
                  </a:txBody>
                  <a:tcPr marL="0" marR="0" marT="0"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05788259"/>
              </p:ext>
            </p:extLst>
          </p:nvPr>
        </p:nvGraphicFramePr>
        <p:xfrm>
          <a:off x="2285995" y="956929"/>
          <a:ext cx="6368904" cy="5667153"/>
        </p:xfrm>
        <a:graphic>
          <a:graphicData uri="http://schemas.openxmlformats.org/drawingml/2006/table">
            <a:tbl>
              <a:tblPr>
                <a:tableStyleId>{5C22544A-7EE6-4342-B048-85BDC9FD1C3A}</a:tableStyleId>
              </a:tblPr>
              <a:tblGrid>
                <a:gridCol w="378231"/>
                <a:gridCol w="1598325"/>
                <a:gridCol w="732058"/>
                <a:gridCol w="732058"/>
                <a:gridCol w="732058"/>
                <a:gridCol w="732058"/>
                <a:gridCol w="732058"/>
                <a:gridCol w="732058"/>
              </a:tblGrid>
              <a:tr h="207988">
                <a:tc>
                  <a:txBody>
                    <a:bodyPr/>
                    <a:lstStyle/>
                    <a:p>
                      <a:pPr algn="l" fontAlgn="b"/>
                      <a:endParaRPr lang="hr-HR" sz="800" b="0" i="0" u="none" strike="noStrike" dirty="0">
                        <a:effectLst/>
                        <a:latin typeface="Arial Narrow" panose="020B0606020202030204" pitchFamily="34" charset="0"/>
                      </a:endParaRPr>
                    </a:p>
                  </a:txBody>
                  <a:tcPr marL="0" marR="0" marT="0" marB="0" anchor="b"/>
                </a:tc>
                <a:tc>
                  <a:txBody>
                    <a:bodyPr/>
                    <a:lstStyle/>
                    <a:p>
                      <a:pPr algn="l" fontAlgn="b"/>
                      <a:r>
                        <a:rPr lang="hr-HR" sz="1000" u="none" strike="noStrike">
                          <a:effectLst/>
                        </a:rPr>
                        <a:t>FINANCIJSKI TOK</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r>
              <a:tr h="227795">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1" i="0" u="none" strike="noStrike">
                        <a:effectLst/>
                        <a:latin typeface="Arial Narrow" panose="020B0606020202030204" pitchFamily="34" charset="0"/>
                      </a:endParaRPr>
                    </a:p>
                  </a:txBody>
                  <a:tcPr marL="0" marR="0" marT="0" marB="0" anchor="b"/>
                </a:tc>
                <a:tc>
                  <a:txBody>
                    <a:bodyPr/>
                    <a:lstStyle/>
                    <a:p>
                      <a:pPr algn="ctr"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r>
              <a:tr h="207988">
                <a:tc>
                  <a:txBody>
                    <a:bodyPr/>
                    <a:lstStyle/>
                    <a:p>
                      <a:pPr algn="ctr" fontAlgn="b"/>
                      <a:r>
                        <a:rPr lang="hr-HR" sz="800" u="none" strike="noStrike">
                          <a:effectLst/>
                        </a:rPr>
                        <a:t>Red.</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7988">
                <a:tc>
                  <a:txBody>
                    <a:bodyPr/>
                    <a:lstStyle/>
                    <a:p>
                      <a:pPr algn="ctr" fontAlgn="b"/>
                      <a:r>
                        <a:rPr lang="hr-HR" sz="800" u="none" strike="noStrike">
                          <a:effectLst/>
                        </a:rPr>
                        <a:t>broj</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pt-BR" sz="800" u="none" strike="noStrike">
                          <a:effectLst/>
                        </a:rPr>
                        <a:t>S t a v k a / g o d i n a</a:t>
                      </a:r>
                      <a:endParaRPr lang="pt-B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2015.</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2016.</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2017.</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2018.</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2019.</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2020.</a:t>
                      </a:r>
                      <a:endParaRPr lang="hr-HR" sz="800" b="1"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I.</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PRIMICI</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1.</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UKUPNI PRIHOD</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2.</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Izvori financiranja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2.1.</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600" u="none" strike="noStrike">
                          <a:effectLst/>
                        </a:rPr>
                        <a:t>STRUKTURNI FONDOVI EU</a:t>
                      </a:r>
                      <a:endParaRPr lang="hr-HR" sz="6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2.2.</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Kredit poslovne banke</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2.3.</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Vlastita sredstva</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3.</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Ostatak vrijed. projekta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225815">
                <a:tc>
                  <a:txBody>
                    <a:bodyPr/>
                    <a:lstStyle/>
                    <a:p>
                      <a:pPr algn="ctr" fontAlgn="b"/>
                      <a:r>
                        <a:rPr lang="hr-HR" sz="800" u="none" strike="noStrike">
                          <a:effectLst/>
                        </a:rPr>
                        <a:t>  3.1.</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Osnovna sredstva </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  3.2.</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Obrtna sredstva </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II.</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IZDACI</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4.</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INVESTICIJE</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Investicije u OS</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Investicije u OBS</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5.</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Materijalni troškovi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6.</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Bruto plaće</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7.</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Porezi iz dobiti</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8.</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Dio za vlasnika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700" b="0" i="0" u="none" strike="noStrike">
                        <a:effectLst/>
                        <a:latin typeface="Arial Narrow" panose="020B0606020202030204" pitchFamily="34" charset="0"/>
                      </a:endParaRPr>
                    </a:p>
                  </a:txBody>
                  <a:tcPr marL="0" marR="0" marT="0" marB="0" anchor="b"/>
                </a:tc>
                <a:tc>
                  <a:txBody>
                    <a:bodyPr/>
                    <a:lstStyle/>
                    <a:p>
                      <a:pPr algn="l" fontAlgn="b"/>
                      <a:endParaRPr lang="hr-HR" sz="700" b="0" i="0" u="none" strike="noStrike">
                        <a:effectLst/>
                        <a:latin typeface="Arial Narrow" panose="020B0606020202030204" pitchFamily="34" charset="0"/>
                      </a:endParaRPr>
                    </a:p>
                  </a:txBody>
                  <a:tcPr marL="0" marR="0" marT="0" marB="0" anchor="b"/>
                </a:tc>
                <a:tc>
                  <a:txBody>
                    <a:bodyPr/>
                    <a:lstStyle/>
                    <a:p>
                      <a:pPr algn="l" fontAlgn="b"/>
                      <a:endParaRPr lang="hr-HR" sz="700" b="0" i="0" u="none" strike="noStrike">
                        <a:effectLst/>
                        <a:latin typeface="Arial Narrow" panose="020B0606020202030204" pitchFamily="34" charset="0"/>
                      </a:endParaRPr>
                    </a:p>
                  </a:txBody>
                  <a:tcPr marL="0" marR="0" marT="0" marB="0" anchor="b"/>
                </a:tc>
                <a:tc>
                  <a:txBody>
                    <a:bodyPr/>
                    <a:lstStyle/>
                    <a:p>
                      <a:pPr algn="l" fontAlgn="b"/>
                      <a:endParaRPr lang="hr-HR" sz="700" b="0" i="0" u="none" strike="noStrike">
                        <a:effectLst/>
                        <a:latin typeface="Arial Narrow" panose="020B0606020202030204" pitchFamily="34" charset="0"/>
                      </a:endParaRPr>
                    </a:p>
                  </a:txBody>
                  <a:tcPr marL="0" marR="0" marT="0" marB="0" anchor="b"/>
                </a:tc>
                <a:tc>
                  <a:txBody>
                    <a:bodyPr/>
                    <a:lstStyle/>
                    <a:p>
                      <a:pPr algn="l" fontAlgn="b"/>
                      <a:endParaRPr lang="hr-HR" sz="700" b="0" i="0" u="none" strike="noStrike">
                        <a:effectLst/>
                        <a:latin typeface="Arial Narrow" panose="020B0606020202030204" pitchFamily="34" charset="0"/>
                      </a:endParaRPr>
                    </a:p>
                  </a:txBody>
                  <a:tcPr marL="0" marR="0" marT="0" marB="0" anchor="b"/>
                </a:tc>
                <a:tc>
                  <a:txBody>
                    <a:bodyPr/>
                    <a:lstStyle/>
                    <a:p>
                      <a:pPr algn="l" fontAlgn="b"/>
                      <a:r>
                        <a:rPr lang="hr-HR" sz="700" u="none" strike="noStrike">
                          <a:effectLst/>
                        </a:rPr>
                        <a:t> </a:t>
                      </a:r>
                      <a:endParaRPr lang="hr-HR" sz="7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9.</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Obveze po kreditima</a:t>
                      </a:r>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188179">
                <a:tc>
                  <a:txBody>
                    <a:bodyPr/>
                    <a:lstStyle/>
                    <a:p>
                      <a:pPr algn="ctr" fontAlgn="b"/>
                      <a:r>
                        <a:rPr lang="hr-HR" sz="800" u="none" strike="noStrike">
                          <a:effectLst/>
                        </a:rPr>
                        <a:t>9.1.</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Anuiteti za novi kredit </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88179">
                <a:tc>
                  <a:txBody>
                    <a:bodyPr/>
                    <a:lstStyle/>
                    <a:p>
                      <a:pPr algn="ctr" fontAlgn="b"/>
                      <a:r>
                        <a:rPr lang="hr-HR" sz="800" u="none" strike="noStrike">
                          <a:effectLst/>
                        </a:rPr>
                        <a:t>9.2.</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Anuiteti za post. kredite </a:t>
                      </a:r>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178274">
                <a:tc>
                  <a:txBody>
                    <a:bodyPr/>
                    <a:lstStyle/>
                    <a:p>
                      <a:pPr algn="ctr"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17892">
                <a:tc>
                  <a:txBody>
                    <a:bodyPr/>
                    <a:lstStyle/>
                    <a:p>
                      <a:pPr algn="ctr" fontAlgn="b"/>
                      <a:r>
                        <a:rPr lang="hr-HR" sz="800" u="none" strike="noStrike">
                          <a:effectLst/>
                        </a:rPr>
                        <a:t>III.</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NETO PRIMICI</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r>
              <a:tr h="227795">
                <a:tc>
                  <a:txBody>
                    <a:bodyPr/>
                    <a:lstStyle/>
                    <a:p>
                      <a:pPr algn="ctr" fontAlgn="b"/>
                      <a:r>
                        <a:rPr lang="hr-HR" sz="800" u="none" strike="noStrike">
                          <a:effectLst/>
                        </a:rPr>
                        <a:t>IV.</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700" u="none" strike="noStrike">
                          <a:effectLst/>
                        </a:rPr>
                        <a:t>KUMULAT. NETO PRIMIT.</a:t>
                      </a:r>
                      <a:endParaRPr lang="hr-HR" sz="7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a:effectLst/>
                        </a:rPr>
                        <a:t> </a:t>
                      </a:r>
                      <a:endParaRPr lang="hr-HR" sz="800" b="1" i="0" u="none" strike="noStrike">
                        <a:effectLst/>
                        <a:latin typeface="Arial Narrow" panose="020B0606020202030204" pitchFamily="34" charset="0"/>
                      </a:endParaRPr>
                    </a:p>
                  </a:txBody>
                  <a:tcPr marL="0" marR="0" marT="0" marB="0" anchor="b"/>
                </a:tc>
                <a:tc>
                  <a:txBody>
                    <a:bodyPr/>
                    <a:lstStyle/>
                    <a:p>
                      <a:pPr algn="l" fontAlgn="b"/>
                      <a:r>
                        <a:rPr lang="hr-HR" sz="800" u="none" strike="noStrike" dirty="0">
                          <a:effectLst/>
                        </a:rPr>
                        <a:t> </a:t>
                      </a:r>
                      <a:endParaRPr lang="hr-HR" sz="800" b="1" i="0" u="none" strike="noStrike" dirty="0">
                        <a:effectLst/>
                        <a:latin typeface="Arial Narrow" panose="020B0606020202030204" pitchFamily="34" charset="0"/>
                      </a:endParaRPr>
                    </a:p>
                  </a:txBody>
                  <a:tcPr marL="0" marR="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98736566"/>
              </p:ext>
            </p:extLst>
          </p:nvPr>
        </p:nvGraphicFramePr>
        <p:xfrm>
          <a:off x="2621850" y="988826"/>
          <a:ext cx="6086214" cy="5550198"/>
        </p:xfrm>
        <a:graphic>
          <a:graphicData uri="http://schemas.openxmlformats.org/drawingml/2006/table">
            <a:tbl>
              <a:tblPr>
                <a:tableStyleId>{5C22544A-7EE6-4342-B048-85BDC9FD1C3A}</a:tableStyleId>
              </a:tblPr>
              <a:tblGrid>
                <a:gridCol w="413626"/>
                <a:gridCol w="1607234"/>
                <a:gridCol w="677559"/>
                <a:gridCol w="677559"/>
                <a:gridCol w="677559"/>
                <a:gridCol w="677559"/>
                <a:gridCol w="677559"/>
                <a:gridCol w="677559"/>
              </a:tblGrid>
              <a:tr h="261481">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1100" u="none" strike="noStrike">
                          <a:effectLst/>
                        </a:rPr>
                        <a:t>EKONOMSKI TOK</a:t>
                      </a:r>
                      <a:endParaRPr lang="hr-HR" sz="11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238742">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238742">
                <a:tc>
                  <a:txBody>
                    <a:bodyPr/>
                    <a:lstStyle/>
                    <a:p>
                      <a:pPr algn="ctr" fontAlgn="b"/>
                      <a:r>
                        <a:rPr lang="hr-HR" sz="900" u="none" strike="noStrike">
                          <a:effectLst/>
                        </a:rPr>
                        <a:t>Red.</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broj</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pt-BR" sz="900" u="none" strike="noStrike">
                          <a:effectLst/>
                        </a:rPr>
                        <a:t>S t a v k a / g o d i n a</a:t>
                      </a:r>
                      <a:endParaRPr lang="pt-B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2015.</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2016.</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2017.</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2018.</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2019.</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900" u="none" strike="noStrike">
                          <a:effectLst/>
                        </a:rPr>
                        <a:t>2020.</a:t>
                      </a:r>
                      <a:endParaRPr lang="hr-HR" sz="900" b="1"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I.</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PRIMICI</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1.</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UKUPNI PRIHOD</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2.</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Ostatak vrijed. projekta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2.1.</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Osnovna sredstva</a:t>
                      </a:r>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2.2.</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Obrtna sredstva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59207">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II.</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IZDACI</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UKUPNO IMOVINA: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3.</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Investicije u OS</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4.</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Investicije u OBS</a:t>
                      </a:r>
                      <a:endParaRPr lang="hr-HR" sz="9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5.</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Materijalni troškovi</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endParaRPr lang="hr-HR" sz="800" b="0" i="0" u="none" strike="noStrike">
                        <a:effectLst/>
                        <a:latin typeface="Arial Narrow" panose="020B0606020202030204" pitchFamily="34" charset="0"/>
                      </a:endParaRPr>
                    </a:p>
                  </a:txBody>
                  <a:tcPr marL="0" marR="0" marT="0" marB="0" anchor="b"/>
                </a:tc>
                <a:tc>
                  <a:txBody>
                    <a:bodyPr/>
                    <a:lstStyle/>
                    <a:p>
                      <a:pPr algn="ct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6.</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Bruto plaće</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r" fontAlgn="b"/>
                      <a:endParaRPr lang="hr-HR" sz="800" b="0" i="0" u="none" strike="noStrike">
                        <a:effectLst/>
                        <a:latin typeface="Arial Narrow" panose="020B0606020202030204" pitchFamily="34" charset="0"/>
                      </a:endParaRPr>
                    </a:p>
                  </a:txBody>
                  <a:tcPr marL="0" marR="0" marT="0" marB="0" anchor="b"/>
                </a:tc>
                <a:tc>
                  <a:txBody>
                    <a:bodyPr/>
                    <a:lstStyle/>
                    <a:p>
                      <a:pPr algn="r" fontAlgn="b"/>
                      <a:endParaRPr lang="hr-HR" sz="800" b="0" i="0" u="none" strike="noStrike">
                        <a:effectLst/>
                        <a:latin typeface="Arial Narrow" panose="020B0606020202030204" pitchFamily="34" charset="0"/>
                      </a:endParaRPr>
                    </a:p>
                  </a:txBody>
                  <a:tcPr marL="0" marR="0" marT="0" marB="0" anchor="b"/>
                </a:tc>
                <a:tc>
                  <a:txBody>
                    <a:bodyPr/>
                    <a:lstStyle/>
                    <a:p>
                      <a:pPr algn="r" fontAlgn="b"/>
                      <a:endParaRPr lang="hr-HR" sz="800" b="0" i="0" u="none" strike="noStrike">
                        <a:effectLst/>
                        <a:latin typeface="Arial Narrow" panose="020B0606020202030204" pitchFamily="34" charset="0"/>
                      </a:endParaRPr>
                    </a:p>
                  </a:txBody>
                  <a:tcPr marL="0" marR="0" marT="0" marB="0" anchor="b"/>
                </a:tc>
                <a:tc>
                  <a:txBody>
                    <a:bodyPr/>
                    <a:lstStyle/>
                    <a:p>
                      <a:pPr algn="r" fontAlgn="b"/>
                      <a:endParaRPr lang="hr-HR" sz="800" b="0" i="0" u="none" strike="noStrike">
                        <a:effectLst/>
                        <a:latin typeface="Arial Narrow" panose="020B0606020202030204" pitchFamily="34" charset="0"/>
                      </a:endParaRPr>
                    </a:p>
                  </a:txBody>
                  <a:tcPr marL="0" marR="0" marT="0" marB="0" anchor="b"/>
                </a:tc>
                <a:tc>
                  <a:txBody>
                    <a:bodyPr/>
                    <a:lstStyle/>
                    <a:p>
                      <a:pPr algn="r" fontAlgn="b"/>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 </a:t>
                      </a:r>
                      <a:endParaRPr lang="hr-HR" sz="800" b="0" i="0" u="none" strike="noStrike">
                        <a:effectLst/>
                        <a:latin typeface="Arial Narrow" panose="020B0606020202030204" pitchFamily="34" charset="0"/>
                      </a:endParaRPr>
                    </a:p>
                  </a:txBody>
                  <a:tcPr marL="0" marR="0" marT="0" marB="0" anchor="b"/>
                </a:tc>
              </a:tr>
              <a:tr h="204636">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Porezi iz dobiti</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0" i="0" u="none" strike="noStrike">
                        <a:effectLst/>
                        <a:latin typeface="Arial Narrow" panose="020B0606020202030204" pitchFamily="34" charset="0"/>
                      </a:endParaRPr>
                    </a:p>
                  </a:txBody>
                  <a:tcPr marL="0" marR="0" marT="0" marB="0" anchor="b"/>
                </a:tc>
              </a:tr>
              <a:tr h="216005">
                <a:tc>
                  <a:txBody>
                    <a:bodyPr/>
                    <a:lstStyle/>
                    <a:p>
                      <a:pPr algn="ctr" fontAlgn="b"/>
                      <a:r>
                        <a:rPr lang="hr-HR" sz="900" u="none" strike="noStrike">
                          <a:effectLst/>
                        </a:rPr>
                        <a:t>III.</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NETO PRIMICI</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r>
              <a:tr h="216005">
                <a:tc>
                  <a:txBody>
                    <a:bodyPr/>
                    <a:lstStyle/>
                    <a:p>
                      <a:pPr algn="ctr" fontAlgn="b"/>
                      <a:r>
                        <a:rPr lang="hr-HR" sz="900" u="none" strike="noStrike">
                          <a:effectLst/>
                        </a:rPr>
                        <a:t>IV.</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KUM. NETO PRIMITAKA</a:t>
                      </a:r>
                      <a:endParaRPr lang="hr-HR" sz="9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a:effectLst/>
                        </a:rPr>
                        <a:t>0</a:t>
                      </a:r>
                      <a:endParaRPr lang="hr-HR" sz="800" b="1" i="0" u="none" strike="noStrike">
                        <a:effectLst/>
                        <a:latin typeface="Arial Narrow" panose="020B0606020202030204" pitchFamily="34" charset="0"/>
                      </a:endParaRPr>
                    </a:p>
                  </a:txBody>
                  <a:tcPr marL="0" marR="0" marT="0" marB="0" anchor="b"/>
                </a:tc>
                <a:tc>
                  <a:txBody>
                    <a:bodyPr/>
                    <a:lstStyle/>
                    <a:p>
                      <a:pPr algn="r" fontAlgn="b"/>
                      <a:r>
                        <a:rPr lang="hr-HR" sz="800" u="none" strike="noStrike" dirty="0">
                          <a:effectLst/>
                        </a:rPr>
                        <a:t>0</a:t>
                      </a:r>
                      <a:endParaRPr lang="hr-HR" sz="800" b="1" i="0" u="none" strike="noStrike" dirty="0">
                        <a:effectLst/>
                        <a:latin typeface="Arial Narrow" panose="020B0606020202030204" pitchFamily="34" charset="0"/>
                      </a:endParaRPr>
                    </a:p>
                  </a:txBody>
                  <a:tcPr marL="0" marR="0" marT="0" marB="0" anchor="b"/>
                </a:tc>
              </a:tr>
            </a:tbl>
          </a:graphicData>
        </a:graphic>
      </p:graphicFrame>
      <p:sp>
        <p:nvSpPr>
          <p:cNvPr id="10"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6</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350918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2826892" y="899487"/>
            <a:ext cx="6096000" cy="3785652"/>
          </a:xfrm>
          <a:prstGeom prst="rect">
            <a:avLst/>
          </a:prstGeom>
        </p:spPr>
        <p:txBody>
          <a:bodyPr>
            <a:spAutoFit/>
          </a:bodyPr>
          <a:lstStyle/>
          <a:p>
            <a:pPr lvl="1"/>
            <a:r>
              <a:rPr lang="hr-HR" sz="2400" b="1" dirty="0" smtClean="0">
                <a:solidFill>
                  <a:srgbClr val="FFFF00"/>
                </a:solidFill>
                <a:latin typeface="Times New Roman" panose="02020603050405020304" pitchFamily="18" charset="0"/>
                <a:ea typeface="Times New Roman" panose="02020603050405020304" pitchFamily="18" charset="0"/>
              </a:rPr>
              <a:t>2. Ekonomsko </a:t>
            </a:r>
            <a:r>
              <a:rPr lang="hr-HR" sz="2400" b="1" dirty="0">
                <a:solidFill>
                  <a:srgbClr val="FFFF00"/>
                </a:solidFill>
                <a:latin typeface="Times New Roman" panose="02020603050405020304" pitchFamily="18" charset="0"/>
                <a:ea typeface="Times New Roman" panose="02020603050405020304" pitchFamily="18" charset="0"/>
              </a:rPr>
              <a:t>– tržišna ocjena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Statička ocjena efikasnosti investicijskog projekta </a:t>
            </a:r>
            <a:endParaRPr lang="hr-HR" sz="2400" dirty="0">
              <a:solidFill>
                <a:srgbClr val="FFFF00"/>
              </a:solidFill>
            </a:endParaRPr>
          </a:p>
          <a:p>
            <a:pPr marL="1143000" lvl="2"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Dinamička ocjena projekta</a:t>
            </a:r>
            <a:endParaRPr lang="hr-HR" sz="2400" dirty="0">
              <a:solidFill>
                <a:srgbClr val="FFFF00"/>
              </a:solidFill>
            </a:endParaRPr>
          </a:p>
          <a:p>
            <a:pPr marL="1600200" lvl="3"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Metoda razdoblja povrata investicijskog ulaganja </a:t>
            </a:r>
            <a:endParaRPr lang="hr-HR" sz="2400" dirty="0">
              <a:solidFill>
                <a:srgbClr val="FFFF00"/>
              </a:solidFill>
            </a:endParaRPr>
          </a:p>
          <a:p>
            <a:pPr marL="1600200" lvl="3"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Metoda neto sadašnje vrijednosti </a:t>
            </a:r>
            <a:endParaRPr lang="hr-HR" sz="2400" dirty="0">
              <a:solidFill>
                <a:srgbClr val="FFFF00"/>
              </a:solidFill>
            </a:endParaRPr>
          </a:p>
          <a:p>
            <a:pPr marL="1600200" lvl="3"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Metoda relativne sadašnje vrijednosti </a:t>
            </a:r>
            <a:endParaRPr lang="hr-HR" sz="2400" dirty="0">
              <a:solidFill>
                <a:srgbClr val="FFFF00"/>
              </a:solidFill>
            </a:endParaRPr>
          </a:p>
          <a:p>
            <a:pPr marL="1600200" lvl="3" indent="-228600">
              <a:buFont typeface="+mj-lt"/>
              <a:buAutoNum type="arabicPeriod"/>
            </a:pPr>
            <a:r>
              <a:rPr lang="hr-HR" sz="2400" dirty="0">
                <a:solidFill>
                  <a:srgbClr val="FFFF00"/>
                </a:solidFill>
                <a:latin typeface="Times New Roman" panose="02020603050405020304" pitchFamily="18" charset="0"/>
                <a:ea typeface="Times New Roman" panose="02020603050405020304" pitchFamily="18" charset="0"/>
              </a:rPr>
              <a:t>Metoda interne stope rentabilnost</a:t>
            </a:r>
            <a:endParaRPr lang="hr-HR" sz="2400" dirty="0">
              <a:solidFill>
                <a:srgbClr val="FFFF00"/>
              </a:solidFill>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859199357"/>
              </p:ext>
            </p:extLst>
          </p:nvPr>
        </p:nvGraphicFramePr>
        <p:xfrm>
          <a:off x="2472031" y="1328553"/>
          <a:ext cx="6450861" cy="5359331"/>
        </p:xfrm>
        <a:graphic>
          <a:graphicData uri="http://schemas.openxmlformats.org/drawingml/2006/table">
            <a:tbl>
              <a:tblPr>
                <a:tableStyleId>{5C22544A-7EE6-4342-B048-85BDC9FD1C3A}</a:tableStyleId>
              </a:tblPr>
              <a:tblGrid>
                <a:gridCol w="1884562"/>
                <a:gridCol w="1829459"/>
                <a:gridCol w="308583"/>
                <a:gridCol w="1263722"/>
                <a:gridCol w="297563"/>
                <a:gridCol w="866972"/>
              </a:tblGrid>
              <a:tr h="189415">
                <a:tc gridSpan="2">
                  <a:txBody>
                    <a:bodyPr/>
                    <a:lstStyle/>
                    <a:p>
                      <a:pPr algn="l" fontAlgn="b"/>
                      <a:r>
                        <a:rPr lang="hr-HR" sz="900" u="none" strike="noStrike" dirty="0">
                          <a:effectLst/>
                        </a:rPr>
                        <a:t>STATIČKI POKAZATELJI USPJEŠNOSTI PROJEKTA</a:t>
                      </a:r>
                      <a:endParaRPr lang="hr-HR" sz="900" b="1" i="0" u="none" strike="noStrike" dirty="0">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245126">
                <a:tc>
                  <a:txBody>
                    <a:bodyPr/>
                    <a:lstStyle/>
                    <a:p>
                      <a:pPr algn="l" fontAlgn="b"/>
                      <a:r>
                        <a:rPr lang="hr-HR" sz="900" u="none" strike="noStrike">
                          <a:effectLst/>
                        </a:rPr>
                        <a:t>POKAZATELJ</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1"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2016.</a:t>
                      </a:r>
                      <a:endParaRPr lang="hr-HR" sz="900" b="1" i="0" u="none" strike="noStrike">
                        <a:effectLst/>
                        <a:latin typeface="Arial Narrow" panose="020B0606020202030204" pitchFamily="34" charset="0"/>
                      </a:endParaRPr>
                    </a:p>
                  </a:txBody>
                  <a:tcPr marL="0" marR="0" marT="0" marB="0" anchor="b"/>
                </a:tc>
              </a:tr>
              <a:tr h="189415">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c>
                  <a:txBody>
                    <a:bodyPr/>
                    <a:lstStyle/>
                    <a:p>
                      <a:pPr algn="l" fontAlgn="b"/>
                      <a:endParaRPr lang="hr-HR" sz="900" b="1" i="0" u="none" strike="noStrike">
                        <a:effectLst/>
                        <a:latin typeface="Arial Narrow" panose="020B0606020202030204" pitchFamily="34" charset="0"/>
                      </a:endParaRPr>
                    </a:p>
                  </a:txBody>
                  <a:tcPr marL="0" marR="0" marT="0" marB="0" anchor="b"/>
                </a:tc>
                <a:tc>
                  <a:txBody>
                    <a:bodyPr/>
                    <a:lstStyle/>
                    <a:p>
                      <a:pPr algn="ctr" fontAlgn="b"/>
                      <a:endParaRPr lang="hr-HR" sz="900" b="1"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RENTABILNOST UKUPNO</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Neto dobit</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365.000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7,30</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ULOŽENIH SREDSTAVA</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Visina investicije</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5.000.000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vMerge="1">
                  <a:txBody>
                    <a:bodyPr/>
                    <a:lstStyle/>
                    <a:p>
                      <a:endParaRPr lang="hr-HR"/>
                    </a:p>
                  </a:txBody>
                  <a:tcPr/>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OBRTAJ UKUPNO ULOŽENIH</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Ukupni prihod </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3.650.000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0,61</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SREDSTAVA</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Visina investicije</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6.000.000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vMerge="1">
                  <a:txBody>
                    <a:bodyPr/>
                    <a:lstStyle/>
                    <a:p>
                      <a:endParaRPr lang="hr-HR"/>
                    </a:p>
                  </a:txBody>
                  <a:tcPr/>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REPRODUKCIJASKA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Neto dobit + Amortizacija</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0,00</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SPOSOBNOST</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Visina investicije</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6.000.000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vMerge="1">
                  <a:txBody>
                    <a:bodyPr/>
                    <a:lstStyle/>
                    <a:p>
                      <a:endParaRPr lang="hr-HR"/>
                    </a:p>
                  </a:txBody>
                  <a:tcPr/>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RENTABILNOST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Neto dobit</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365.000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0,10</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PROMETA</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Ukupan prihod</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3.650.000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vMerge="1">
                  <a:txBody>
                    <a:bodyPr/>
                    <a:lstStyle/>
                    <a:p>
                      <a:endParaRPr lang="hr-HR"/>
                    </a:p>
                  </a:txBody>
                  <a:tcPr/>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RENTABILNOST VLASTITIH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Neto dobit</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0,00</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SREDSTAVA</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Vlastiti kapital</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1.000.000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vMerge="1">
                  <a:txBody>
                    <a:bodyPr/>
                    <a:lstStyle/>
                    <a:p>
                      <a:endParaRPr lang="hr-HR"/>
                    </a:p>
                  </a:txBody>
                  <a:tcPr/>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c>
                  <a:txBody>
                    <a:bodyPr/>
                    <a:lstStyle/>
                    <a:p>
                      <a:pPr algn="l" fontAlgn="b"/>
                      <a:endParaRPr lang="hr-HR" sz="900" b="0" i="0" u="none" strike="noStrike">
                        <a:effectLst/>
                        <a:latin typeface="Arial Narrow" panose="020B0606020202030204" pitchFamily="34" charset="0"/>
                      </a:endParaRPr>
                    </a:p>
                  </a:txBody>
                  <a:tcPr marL="0" marR="0" marT="0" marB="0" anchor="b"/>
                </a:tc>
                <a:tc>
                  <a:txBody>
                    <a:bodyPr/>
                    <a:lstStyle/>
                    <a:p>
                      <a:pPr algn="ctr" fontAlgn="b"/>
                      <a:endParaRPr lang="hr-HR" sz="900" b="0" i="0" u="none" strike="noStrike">
                        <a:effectLst/>
                        <a:latin typeface="Arial Narrow" panose="020B0606020202030204" pitchFamily="34" charset="0"/>
                      </a:endParaRPr>
                    </a:p>
                  </a:txBody>
                  <a:tcPr marL="0" marR="0" marT="0" marB="0" anchor="b"/>
                </a:tc>
              </a:tr>
              <a:tr h="189415">
                <a:tc>
                  <a:txBody>
                    <a:bodyPr/>
                    <a:lstStyle/>
                    <a:p>
                      <a:pPr algn="l" fontAlgn="b"/>
                      <a:r>
                        <a:rPr lang="hr-HR" sz="900" u="none" strike="noStrike">
                          <a:effectLst/>
                        </a:rPr>
                        <a:t>INVESTICIJSKO OPTEREĆENJE</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Visina investicije</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5.000.000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rowSpan="2">
                  <a:txBody>
                    <a:bodyPr/>
                    <a:lstStyle/>
                    <a:p>
                      <a:pPr algn="ctr" fontAlgn="ctr"/>
                      <a:r>
                        <a:rPr lang="hr-HR" sz="900" u="none" strike="noStrike">
                          <a:effectLst/>
                        </a:rPr>
                        <a:t>500.000</a:t>
                      </a:r>
                      <a:endParaRPr lang="hr-HR" sz="900" b="0" i="0" u="none" strike="noStrike">
                        <a:effectLst/>
                        <a:latin typeface="Arial Narrow" panose="020B0606020202030204" pitchFamily="34" charset="0"/>
                      </a:endParaRPr>
                    </a:p>
                  </a:txBody>
                  <a:tcPr marL="0" marR="0" marT="0" marB="0" anchor="ctr"/>
                </a:tc>
              </a:tr>
              <a:tr h="189415">
                <a:tc>
                  <a:txBody>
                    <a:bodyPr/>
                    <a:lstStyle/>
                    <a:p>
                      <a:pPr algn="l" fontAlgn="b"/>
                      <a:r>
                        <a:rPr lang="hr-HR" sz="900" u="none" strike="noStrike">
                          <a:effectLst/>
                        </a:rPr>
                        <a:t>PO ZAPOSLENOM</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Broj zaposlenih</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a:effectLst/>
                        </a:rPr>
                        <a:t> </a:t>
                      </a:r>
                      <a:endParaRPr lang="hr-HR" sz="900" b="0" i="0" u="none" strike="noStrike">
                        <a:effectLst/>
                        <a:latin typeface="Arial Narrow" panose="020B0606020202030204" pitchFamily="34" charset="0"/>
                      </a:endParaRPr>
                    </a:p>
                  </a:txBody>
                  <a:tcPr marL="0" marR="0" marT="0" marB="0" anchor="b"/>
                </a:tc>
                <a:tc>
                  <a:txBody>
                    <a:bodyPr/>
                    <a:lstStyle/>
                    <a:p>
                      <a:pPr algn="ctr" fontAlgn="b"/>
                      <a:r>
                        <a:rPr lang="hr-HR" sz="900" u="none" strike="noStrike">
                          <a:effectLst/>
                        </a:rPr>
                        <a:t>10</a:t>
                      </a:r>
                      <a:endParaRPr lang="hr-HR" sz="900" b="0" i="0" u="none" strike="noStrike">
                        <a:effectLst/>
                        <a:latin typeface="Arial Narrow" panose="020B0606020202030204" pitchFamily="34" charset="0"/>
                      </a:endParaRPr>
                    </a:p>
                  </a:txBody>
                  <a:tcPr marL="0" marR="0" marT="0" marB="0" anchor="b"/>
                </a:tc>
                <a:tc>
                  <a:txBody>
                    <a:bodyPr/>
                    <a:lstStyle/>
                    <a:p>
                      <a:pPr algn="l" fontAlgn="b"/>
                      <a:r>
                        <a:rPr lang="hr-HR" sz="900" u="none" strike="noStrike" dirty="0">
                          <a:effectLst/>
                        </a:rPr>
                        <a:t> </a:t>
                      </a:r>
                      <a:endParaRPr lang="hr-HR" sz="900" b="0" i="0" u="none" strike="noStrike" dirty="0">
                        <a:effectLst/>
                        <a:latin typeface="Arial Narrow" panose="020B0606020202030204" pitchFamily="34" charset="0"/>
                      </a:endParaRPr>
                    </a:p>
                  </a:txBody>
                  <a:tcPr marL="0" marR="0" marT="0" marB="0" anchor="b"/>
                </a:tc>
                <a:tc vMerge="1">
                  <a:txBody>
                    <a:bodyPr/>
                    <a:lstStyle/>
                    <a:p>
                      <a:endParaRPr lang="hr-H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50284248"/>
              </p:ext>
            </p:extLst>
          </p:nvPr>
        </p:nvGraphicFramePr>
        <p:xfrm>
          <a:off x="1509824" y="1377953"/>
          <a:ext cx="8761227" cy="4905888"/>
        </p:xfrm>
        <a:graphic>
          <a:graphicData uri="http://schemas.openxmlformats.org/drawingml/2006/table">
            <a:tbl>
              <a:tblPr>
                <a:tableStyleId>{5C22544A-7EE6-4342-B048-85BDC9FD1C3A}</a:tableStyleId>
              </a:tblPr>
              <a:tblGrid>
                <a:gridCol w="1980457"/>
                <a:gridCol w="734474"/>
                <a:gridCol w="734474"/>
                <a:gridCol w="1232867"/>
                <a:gridCol w="734474"/>
                <a:gridCol w="1718145"/>
                <a:gridCol w="1626336"/>
              </a:tblGrid>
              <a:tr h="282721">
                <a:tc gridSpan="4">
                  <a:txBody>
                    <a:bodyPr/>
                    <a:lstStyle/>
                    <a:p>
                      <a:pPr algn="l" fontAlgn="b"/>
                      <a:r>
                        <a:rPr lang="hr-HR" sz="1200" u="none" strike="noStrike">
                          <a:effectLst/>
                        </a:rPr>
                        <a:t>RAZDOBLJE POVRATA INVESTIRANOG IZNOSA</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kn</a:t>
                      </a:r>
                      <a:endParaRPr lang="hr-HR" sz="1000" b="0" i="0" u="none" strike="noStrike">
                        <a:effectLst/>
                        <a:latin typeface="Arial Narrow" panose="020B0606020202030204" pitchFamily="34" charset="0"/>
                      </a:endParaRPr>
                    </a:p>
                  </a:txBody>
                  <a:tcPr marL="0" marR="0" marT="0" marB="0" anchor="b"/>
                </a:tc>
              </a:tr>
              <a:tr h="282721">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430814">
                <a:tc>
                  <a:txBody>
                    <a:bodyPr/>
                    <a:lstStyle/>
                    <a:p>
                      <a:pPr algn="ctr" fontAlgn="b"/>
                      <a:r>
                        <a:rPr lang="hr-HR" sz="1000" u="none" strike="noStrike">
                          <a:effectLst/>
                        </a:rPr>
                        <a:t>Razdoblje u godinama</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Neto primici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Kumulativ neto primitaka</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Investirani iznos</a:t>
                      </a:r>
                      <a:endParaRPr lang="hr-HR" sz="1000" b="1" i="0" u="none" strike="noStrike">
                        <a:effectLst/>
                        <a:latin typeface="Arial Narrow" panose="020B0606020202030204" pitchFamily="34" charset="0"/>
                      </a:endParaRPr>
                    </a:p>
                  </a:txBody>
                  <a:tcPr marL="0" marR="0" marT="0" marB="0" anchor="b"/>
                </a:tc>
              </a:tr>
              <a:tr h="306955">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6955">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6955">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2332">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2332">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2332">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242332">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242332">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2332">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1" i="0" u="none" strike="noStrike" dirty="0">
                        <a:effectLst/>
                        <a:latin typeface="Arial Narrow" panose="020B0606020202030204" pitchFamily="34" charset="0"/>
                      </a:endParaRPr>
                    </a:p>
                  </a:txBody>
                  <a:tcPr marL="0" marR="0" marT="0"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31379204"/>
              </p:ext>
            </p:extLst>
          </p:nvPr>
        </p:nvGraphicFramePr>
        <p:xfrm>
          <a:off x="1690577" y="1411029"/>
          <a:ext cx="8291328" cy="5276847"/>
        </p:xfrm>
        <a:graphic>
          <a:graphicData uri="http://schemas.openxmlformats.org/drawingml/2006/table">
            <a:tbl>
              <a:tblPr>
                <a:tableStyleId>{5C22544A-7EE6-4342-B048-85BDC9FD1C3A}</a:tableStyleId>
              </a:tblPr>
              <a:tblGrid>
                <a:gridCol w="1860345"/>
                <a:gridCol w="1938401"/>
                <a:gridCol w="2029467"/>
                <a:gridCol w="607106"/>
                <a:gridCol w="1856009"/>
              </a:tblGrid>
              <a:tr h="285456">
                <a:tc gridSpan="2">
                  <a:txBody>
                    <a:bodyPr/>
                    <a:lstStyle/>
                    <a:p>
                      <a:pPr algn="l" fontAlgn="b"/>
                      <a:r>
                        <a:rPr lang="hr-HR" sz="1200" u="none" strike="noStrike">
                          <a:effectLst/>
                        </a:rPr>
                        <a:t>NETO SADAŠNJA VRIJEDNOST</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kn</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Razdoblje</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Čisti novčani</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Diskontni faktor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Diskontirani </a:t>
                      </a:r>
                      <a:endParaRPr lang="hr-HR" sz="1000" b="1"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u</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primici</a:t>
                      </a:r>
                      <a:endParaRPr lang="hr-HR" sz="1000" b="1"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za disk. stopu</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iznos</a:t>
                      </a:r>
                      <a:endParaRPr lang="hr-HR" sz="1000" b="1"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godinama</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1,00000</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0,92593</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0,85734</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0,79383</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4</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0,73503</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309923">
                <a:tc>
                  <a:txBody>
                    <a:bodyPr/>
                    <a:lstStyle/>
                    <a:p>
                      <a:pPr algn="ctr" fontAlgn="b"/>
                      <a:r>
                        <a:rPr lang="hr-HR" sz="1000" u="none" strike="noStrike">
                          <a:effectLst/>
                        </a:rPr>
                        <a:t>5</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0,68058</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6</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0,63017</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7</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0,58349</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0,54027</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9</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0,50025</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10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0,46319</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11</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0,42888</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12</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0,39711</a:t>
                      </a:r>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44676">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UKUPNO:</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dirty="0">
                          <a:effectLst/>
                        </a:rPr>
                        <a:t>0</a:t>
                      </a:r>
                      <a:endParaRPr lang="hr-HR" sz="1000" b="1" i="0" u="none" strike="noStrike" dirty="0">
                        <a:effectLst/>
                        <a:latin typeface="Arial Narrow" panose="020B0606020202030204" pitchFamily="34" charset="0"/>
                      </a:endParaRPr>
                    </a:p>
                  </a:txBody>
                  <a:tcPr marL="0" marR="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510299353"/>
              </p:ext>
            </p:extLst>
          </p:nvPr>
        </p:nvGraphicFramePr>
        <p:xfrm>
          <a:off x="1626779" y="1309238"/>
          <a:ext cx="8367824" cy="5453073"/>
        </p:xfrm>
        <a:graphic>
          <a:graphicData uri="http://schemas.openxmlformats.org/drawingml/2006/table">
            <a:tbl>
              <a:tblPr>
                <a:tableStyleId>{5C22544A-7EE6-4342-B048-85BDC9FD1C3A}</a:tableStyleId>
              </a:tblPr>
              <a:tblGrid>
                <a:gridCol w="2274226"/>
                <a:gridCol w="2398500"/>
                <a:gridCol w="2054673"/>
                <a:gridCol w="1640425"/>
              </a:tblGrid>
              <a:tr h="269318">
                <a:tc gridSpan="2">
                  <a:txBody>
                    <a:bodyPr/>
                    <a:lstStyle/>
                    <a:p>
                      <a:pPr algn="l" fontAlgn="b"/>
                      <a:r>
                        <a:rPr lang="hr-HR" sz="1200" u="none" strike="noStrike">
                          <a:effectLst/>
                        </a:rPr>
                        <a:t>RELATIVNA NETO SADAŠNJA VRIJEDNOST</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kn</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Razdoblje</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Nominalni iznos</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Diskontni faktor za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Diskontirani </a:t>
                      </a:r>
                      <a:endParaRPr lang="hr-HR" sz="1000" b="1"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u</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investicija</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 stopu</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iznos</a:t>
                      </a:r>
                      <a:endParaRPr lang="hr-HR" sz="1000" b="1"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godinama</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1,00000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0,92593</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0,85734</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0,79383</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4</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0,73503</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92404">
                <a:tc>
                  <a:txBody>
                    <a:bodyPr/>
                    <a:lstStyle/>
                    <a:p>
                      <a:pPr algn="ctr" fontAlgn="b"/>
                      <a:r>
                        <a:rPr lang="hr-HR" sz="1000" u="none" strike="noStrike">
                          <a:effectLst/>
                        </a:rPr>
                        <a:t>5</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0,68058</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6</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0,63017</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7</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0,58349</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0,54027</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9</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0,50025</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10</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0,46319</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11</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0,42888</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12</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0,39711</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r>
              <a:tr h="230845">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UKUPNO:</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r>
              <a:tr h="243669">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dirty="0">
                          <a:effectLst/>
                        </a:rPr>
                        <a:t> </a:t>
                      </a:r>
                      <a:endParaRPr lang="hr-HR" sz="1000" b="0" i="0" u="none" strike="noStrike" dirty="0">
                        <a:effectLst/>
                        <a:latin typeface="Arial Narrow" panose="020B0606020202030204" pitchFamily="34" charset="0"/>
                      </a:endParaRPr>
                    </a:p>
                  </a:txBody>
                  <a:tcPr marL="0" marR="0" marT="0" marB="0" anchor="b"/>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989524150"/>
              </p:ext>
            </p:extLst>
          </p:nvPr>
        </p:nvGraphicFramePr>
        <p:xfrm>
          <a:off x="1924496" y="1360970"/>
          <a:ext cx="7506583" cy="5252479"/>
        </p:xfrm>
        <a:graphic>
          <a:graphicData uri="http://schemas.openxmlformats.org/drawingml/2006/table">
            <a:tbl>
              <a:tblPr>
                <a:tableStyleId>{5C22544A-7EE6-4342-B048-85BDC9FD1C3A}</a:tableStyleId>
              </a:tblPr>
              <a:tblGrid>
                <a:gridCol w="1174527"/>
                <a:gridCol w="1438196"/>
                <a:gridCol w="671158"/>
                <a:gridCol w="1374276"/>
                <a:gridCol w="703118"/>
                <a:gridCol w="1378271"/>
                <a:gridCol w="767037"/>
              </a:tblGrid>
              <a:tr h="286225">
                <a:tc gridSpan="3">
                  <a:txBody>
                    <a:bodyPr/>
                    <a:lstStyle/>
                    <a:p>
                      <a:pPr algn="l" fontAlgn="b"/>
                      <a:r>
                        <a:rPr lang="hr-HR" sz="1200" u="none" strike="noStrike">
                          <a:effectLst/>
                        </a:rPr>
                        <a:t>INTERNA STOPA RENTABILNOSTI</a:t>
                      </a:r>
                      <a:endParaRPr lang="hr-HR" sz="1200" b="1" i="0" u="none" strike="noStrike">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u kn</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Razdoblje</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Čisti novčani</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Diskontni faktor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Diskontirani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u</a:t>
                      </a:r>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primici</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za disk. stopu  </a:t>
                      </a:r>
                      <a:endParaRPr lang="hr-HR" sz="1000" b="1" i="0" u="none" strike="noStrike">
                        <a:effectLst/>
                        <a:latin typeface="Arial Narrow" panose="020B0606020202030204" pitchFamily="34" charset="0"/>
                      </a:endParaRPr>
                    </a:p>
                  </a:txBody>
                  <a:tcPr marL="0" marR="0" marT="0" marB="0" anchor="b"/>
                </a:tc>
                <a:tc>
                  <a:txBody>
                    <a:bodyPr/>
                    <a:lstStyle/>
                    <a:p>
                      <a:pPr algn="r" fontAlgn="b"/>
                      <a:endParaRPr lang="hr-HR" sz="1000" b="1"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iznos</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godinama</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1</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2</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86225">
                <a:tc>
                  <a:txBody>
                    <a:bodyPr/>
                    <a:lstStyle/>
                    <a:p>
                      <a:pPr algn="ctr" fontAlgn="b"/>
                      <a:r>
                        <a:rPr lang="hr-HR" sz="1000" u="none" strike="noStrike">
                          <a:effectLst/>
                        </a:rPr>
                        <a:t>3</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4</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5</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6</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7</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8</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9</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10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11</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12</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25967">
                <a:tc>
                  <a:txBody>
                    <a:bodyPr/>
                    <a:lstStyle/>
                    <a:p>
                      <a:pPr algn="ctr" fontAlgn="b"/>
                      <a:r>
                        <a:rPr lang="hr-HR" sz="1000" u="none" strike="noStrike">
                          <a:effectLst/>
                        </a:rPr>
                        <a:t> </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38521">
                <a:tc>
                  <a:txBody>
                    <a:bodyPr/>
                    <a:lstStyle/>
                    <a:p>
                      <a:pPr algn="ctr"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a:t>
                      </a:r>
                      <a:endParaRPr lang="hr-HR" sz="1000" b="1" i="0" u="none" strike="noStrike">
                        <a:effectLst/>
                        <a:latin typeface="Arial Narrow" panose="020B0606020202030204" pitchFamily="34" charset="0"/>
                      </a:endParaRPr>
                    </a:p>
                  </a:txBody>
                  <a:tcPr marL="0" marR="0" marT="0" marB="0" anchor="b"/>
                </a:tc>
                <a:tc>
                  <a:txBody>
                    <a:bodyPr/>
                    <a:lstStyle/>
                    <a:p>
                      <a:pPr algn="l" fontAlgn="b"/>
                      <a:r>
                        <a:rPr lang="hr-HR" sz="1000" u="none" strike="noStrike">
                          <a:effectLst/>
                        </a:rPr>
                        <a:t> </a:t>
                      </a:r>
                      <a:endParaRPr lang="hr-HR" sz="1000" b="0" i="0" u="none" strike="noStrike">
                        <a:effectLst/>
                        <a:latin typeface="Arial Narrow" panose="020B0606020202030204" pitchFamily="34" charset="0"/>
                      </a:endParaRPr>
                    </a:p>
                  </a:txBody>
                  <a:tcPr marL="0" marR="0" marT="0" marB="0" anchor="b"/>
                </a:tc>
              </a:tr>
              <a:tr h="238521">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a:effectLst/>
                        <a:latin typeface="Arial Narrow" panose="020B0606020202030204" pitchFamily="34" charset="0"/>
                      </a:endParaRPr>
                    </a:p>
                  </a:txBody>
                  <a:tcPr marL="0" marR="0" marT="0" marB="0" anchor="b"/>
                </a:tc>
              </a:tr>
              <a:tr h="225967">
                <a:tc>
                  <a:txBody>
                    <a:bodyPr/>
                    <a:lstStyle/>
                    <a:p>
                      <a:pPr algn="l" fontAlgn="b"/>
                      <a:endParaRPr lang="hr-HR" sz="1000" b="0" i="0" u="none" strike="noStrike">
                        <a:effectLst/>
                        <a:latin typeface="Arial Narrow" panose="020B0606020202030204" pitchFamily="34" charset="0"/>
                      </a:endParaRPr>
                    </a:p>
                  </a:txBody>
                  <a:tcPr marL="0" marR="0" marT="0" marB="0" anchor="b"/>
                </a:tc>
                <a:tc gridSpan="3">
                  <a:txBody>
                    <a:bodyPr/>
                    <a:lstStyle/>
                    <a:p>
                      <a:pPr algn="l" fontAlgn="b"/>
                      <a:r>
                        <a:rPr lang="hr-HR" sz="1000" u="none" strike="noStrike">
                          <a:effectLst/>
                        </a:rPr>
                        <a:t>Interna stopa rentabilnosti iznosi      </a:t>
                      </a:r>
                      <a:endParaRPr lang="hr-HR" sz="1000" b="1" i="0" u="none" strike="noStrike">
                        <a:effectLst/>
                        <a:latin typeface="Arial Narrow" panose="020B0606020202030204" pitchFamily="34" charset="0"/>
                      </a:endParaRPr>
                    </a:p>
                  </a:txBody>
                  <a:tcPr marL="0" marR="0" marT="0" marB="0" anchor="b"/>
                </a:tc>
                <a:tc hMerge="1">
                  <a:txBody>
                    <a:bodyPr/>
                    <a:lstStyle/>
                    <a:p>
                      <a:endParaRPr lang="hr-HR"/>
                    </a:p>
                  </a:txBody>
                  <a:tcPr/>
                </a:tc>
                <a:tc hMerge="1">
                  <a:txBody>
                    <a:bodyPr/>
                    <a:lstStyle/>
                    <a:p>
                      <a:endParaRPr lang="hr-HR"/>
                    </a:p>
                  </a:txBody>
                  <a:tcPr/>
                </a:tc>
                <a:tc>
                  <a:txBody>
                    <a:bodyPr/>
                    <a:lstStyle/>
                    <a:p>
                      <a:pPr algn="l" fontAlgn="b"/>
                      <a:endParaRPr lang="hr-HR" sz="1000" b="0" i="0" u="none" strike="noStrike">
                        <a:effectLst/>
                        <a:latin typeface="Arial Narrow" panose="020B0606020202030204" pitchFamily="34" charset="0"/>
                      </a:endParaRPr>
                    </a:p>
                  </a:txBody>
                  <a:tcPr marL="0" marR="0" marT="0" marB="0" anchor="b"/>
                </a:tc>
                <a:tc>
                  <a:txBody>
                    <a:bodyPr/>
                    <a:lstStyle/>
                    <a:p>
                      <a:pPr algn="r" fontAlgn="b"/>
                      <a:r>
                        <a:rPr lang="hr-HR" sz="1000" u="none" strike="noStrike">
                          <a:effectLst/>
                        </a:rPr>
                        <a:t>0,00%</a:t>
                      </a:r>
                      <a:endParaRPr lang="hr-HR" sz="1000" b="1" i="0" u="none" strike="noStrike">
                        <a:effectLst/>
                        <a:latin typeface="Arial Narrow" panose="020B0606020202030204" pitchFamily="34" charset="0"/>
                      </a:endParaRPr>
                    </a:p>
                  </a:txBody>
                  <a:tcPr marL="0" marR="0" marT="0" marB="0" anchor="b"/>
                </a:tc>
                <a:tc>
                  <a:txBody>
                    <a:bodyPr/>
                    <a:lstStyle/>
                    <a:p>
                      <a:pPr algn="l" fontAlgn="b"/>
                      <a:endParaRPr lang="hr-HR" sz="1000" b="0" i="0" u="none" strike="noStrike" dirty="0">
                        <a:effectLst/>
                        <a:latin typeface="Arial Narrow" panose="020B0606020202030204" pitchFamily="34" charset="0"/>
                      </a:endParaRPr>
                    </a:p>
                  </a:txBody>
                  <a:tcPr marL="0" marR="0" marT="0" marB="0" anchor="b"/>
                </a:tc>
              </a:tr>
            </a:tbl>
          </a:graphicData>
        </a:graphic>
      </p:graphicFrame>
      <p:sp>
        <p:nvSpPr>
          <p:cNvPr id="11"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7</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192703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Rectangle 2"/>
          <p:cNvSpPr/>
          <p:nvPr/>
        </p:nvSpPr>
        <p:spPr>
          <a:xfrm>
            <a:off x="1652154" y="506803"/>
            <a:ext cx="8998527" cy="1200329"/>
          </a:xfrm>
          <a:prstGeom prst="rect">
            <a:avLst/>
          </a:prstGeom>
        </p:spPr>
        <p:txBody>
          <a:bodyPr wrap="square">
            <a:spAutoFit/>
          </a:bodyPr>
          <a:lstStyle/>
          <a:p>
            <a:pPr algn="just"/>
            <a:r>
              <a:rPr lang="hr-HR" sz="2400" b="1" dirty="0" smtClean="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                                ANALIZA </a:t>
            </a:r>
            <a:r>
              <a:rPr lang="hr-HR" sz="2400" b="1" dirty="0">
                <a:solidFill>
                  <a:srgbClr val="FFFF00"/>
                </a:solidFill>
                <a:latin typeface="Times New Roman" panose="02020603050405020304" pitchFamily="18" charset="0"/>
                <a:ea typeface="Times New Roman" panose="02020603050405020304" pitchFamily="18" charset="0"/>
                <a:cs typeface="Arial Narrow" panose="020B0606020202030204" pitchFamily="34" charset="0"/>
              </a:rPr>
              <a:t>OSJETLJIVOSTI</a:t>
            </a:r>
            <a:endParaRPr lang="hr-HR" sz="2400" dirty="0">
              <a:solidFill>
                <a:srgbClr val="FFFF00"/>
              </a:solidFill>
              <a:latin typeface="Arial Narrow" panose="020B0606020202030204" pitchFamily="34" charset="0"/>
              <a:ea typeface="Calibri" panose="020F0502020204030204" pitchFamily="34" charset="0"/>
              <a:cs typeface="Arial Narrow" panose="020B0606020202030204" pitchFamily="34" charset="0"/>
            </a:endParaRPr>
          </a:p>
          <a:p>
            <a:pPr algn="just"/>
            <a:r>
              <a:rPr lang="hr-HR" sz="2400" i="1" dirty="0">
                <a:solidFill>
                  <a:srgbClr val="FFFF00"/>
                </a:solidFill>
                <a:latin typeface="Times New Roman" panose="02020603050405020304" pitchFamily="18" charset="0"/>
                <a:ea typeface="Times New Roman" panose="02020603050405020304" pitchFamily="18" charset="0"/>
                <a:cs typeface="Calibri" panose="020F0502020204030204" pitchFamily="34" charset="0"/>
              </a:rPr>
              <a:t>Definirati kritične parametre projekta i uključiti ih u analizu osjetljivosti. Opisati kako se projekt ponaša u otežanim okolnostima</a:t>
            </a:r>
            <a:r>
              <a:rPr lang="hr-HR" sz="2400" i="1" dirty="0" smtClean="0">
                <a:solidFill>
                  <a:srgbClr val="FFFF00"/>
                </a:solidFill>
                <a:latin typeface="Times New Roman" panose="02020603050405020304" pitchFamily="18" charset="0"/>
                <a:ea typeface="Times New Roman" panose="02020603050405020304" pitchFamily="18" charset="0"/>
                <a:cs typeface="Calibri" panose="020F0502020204030204" pitchFamily="34" charset="0"/>
              </a:rPr>
              <a:t>.</a:t>
            </a:r>
            <a:endParaRPr lang="hr-HR" sz="2400" dirty="0">
              <a:solidFill>
                <a:srgbClr val="FFFF00"/>
              </a:solidFill>
              <a:ea typeface="SimSun" panose="02010600030101010101" pitchFamily="2" charset="-122"/>
              <a:cs typeface="Calibri" panose="020F0502020204030204" pitchFamily="34" charset="0"/>
            </a:endParaRPr>
          </a:p>
        </p:txBody>
      </p:sp>
      <p:sp>
        <p:nvSpPr>
          <p:cNvPr id="2" name="Rectangle 1"/>
          <p:cNvSpPr/>
          <p:nvPr/>
        </p:nvSpPr>
        <p:spPr>
          <a:xfrm>
            <a:off x="1652153" y="1997357"/>
            <a:ext cx="8810283" cy="1673022"/>
          </a:xfrm>
          <a:prstGeom prst="rect">
            <a:avLst/>
          </a:prstGeom>
        </p:spPr>
        <p:txBody>
          <a:bodyPr wrap="square">
            <a:spAutoFit/>
          </a:bodyPr>
          <a:lstStyle/>
          <a:p>
            <a:pPr algn="just">
              <a:lnSpc>
                <a:spcPct val="107000"/>
              </a:lnSpc>
              <a:spcAft>
                <a:spcPts val="0"/>
              </a:spcAft>
            </a:pPr>
            <a:r>
              <a:rPr lang="hr-HR"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NPR: Projekt je testiran na smanjenje prihoda za 10 % u svim analiziranim godinama nakon investiranja. Iako su pokazatelji nešto nepovoljniji u odnosu na osnovnu analizu oni su svi pozitivni i ukazuju da projekt i u otežanim uvjetima poslovanja može uspješno poslovati.</a:t>
            </a:r>
            <a:endParaRPr lang="hr-HR"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652153" y="4791051"/>
            <a:ext cx="6096000" cy="1673022"/>
          </a:xfrm>
          <a:prstGeom prst="rect">
            <a:avLst/>
          </a:prstGeom>
        </p:spPr>
        <p:txBody>
          <a:bodyPr>
            <a:spAutoFit/>
          </a:bodyPr>
          <a:lstStyle/>
          <a:p>
            <a:pPr algn="just">
              <a:lnSpc>
                <a:spcPct val="107000"/>
              </a:lnSpc>
              <a:spcAft>
                <a:spcPts val="0"/>
              </a:spcAft>
            </a:pPr>
            <a:r>
              <a:rPr lang="hr-HR"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Razdoblje povrata investiranog iznosa 	</a:t>
            </a:r>
            <a:endPar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Neto sadašnja </a:t>
            </a:r>
            <a:r>
              <a:rPr lang="hr-HR"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vrijednost</a:t>
            </a:r>
            <a:endPar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Relativna neto sadašnja vrijednost </a:t>
            </a:r>
            <a:endPar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hr-HR"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Interna stopa rentabilnosti </a:t>
            </a:r>
            <a:endParaRPr lang="hr-HR"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652153" y="3789376"/>
            <a:ext cx="6096000" cy="882678"/>
          </a:xfrm>
          <a:prstGeom prst="rect">
            <a:avLst/>
          </a:prstGeom>
        </p:spPr>
        <p:txBody>
          <a:bodyPr>
            <a:spAutoFit/>
          </a:bodyPr>
          <a:lstStyle/>
          <a:p>
            <a:pPr algn="just">
              <a:lnSpc>
                <a:spcPct val="107000"/>
              </a:lnSpc>
              <a:spcAft>
                <a:spcPts val="0"/>
              </a:spcAft>
            </a:pPr>
            <a:r>
              <a:rPr lang="hr-HR"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RDG</a:t>
            </a:r>
          </a:p>
          <a:p>
            <a:pPr algn="just">
              <a:lnSpc>
                <a:spcPct val="107000"/>
              </a:lnSpc>
              <a:spcAft>
                <a:spcPts val="0"/>
              </a:spcAft>
            </a:pPr>
            <a:r>
              <a:rPr lang="hr-HR" sz="2400" i="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FINANCIJSKI TOK</a:t>
            </a:r>
            <a:endPar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8</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1786013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Rectangle 2"/>
          <p:cNvSpPr/>
          <p:nvPr/>
        </p:nvSpPr>
        <p:spPr>
          <a:xfrm>
            <a:off x="1652154" y="506803"/>
            <a:ext cx="8998527" cy="461665"/>
          </a:xfrm>
          <a:prstGeom prst="rect">
            <a:avLst/>
          </a:prstGeom>
        </p:spPr>
        <p:txBody>
          <a:bodyPr wrap="square">
            <a:spAutoFit/>
          </a:bodyPr>
          <a:lstStyle/>
          <a:p>
            <a:pPr lvl="0" algn="just">
              <a:spcAft>
                <a:spcPts val="0"/>
              </a:spcAft>
              <a:tabLst>
                <a:tab pos="-457200" algn="l"/>
              </a:tabLst>
            </a:pPr>
            <a:r>
              <a:rPr lang="hr-HR" sz="2400" b="1" spc="-10" dirty="0" smtClean="0">
                <a:solidFill>
                  <a:srgbClr val="FFFF00"/>
                </a:solidFill>
                <a:latin typeface="Times New Roman" panose="02020603050405020304" pitchFamily="18" charset="0"/>
                <a:ea typeface="SimSun" panose="02010600030101010101" pitchFamily="2" charset="-122"/>
                <a:cs typeface="Calibri" panose="020F0502020204030204" pitchFamily="34" charset="0"/>
              </a:rPr>
              <a:t>                                             SWOT </a:t>
            </a:r>
            <a:r>
              <a:rPr lang="hr-HR" sz="2400" b="1" spc="-10" dirty="0">
                <a:solidFill>
                  <a:srgbClr val="FFFF00"/>
                </a:solidFill>
                <a:latin typeface="Times New Roman" panose="02020603050405020304" pitchFamily="18" charset="0"/>
                <a:ea typeface="SimSun" panose="02010600030101010101" pitchFamily="2" charset="-122"/>
                <a:cs typeface="Calibri" panose="020F0502020204030204" pitchFamily="34" charset="0"/>
              </a:rPr>
              <a:t>analiza</a:t>
            </a:r>
            <a:endParaRPr lang="hr-HR" sz="2400" b="1" i="1" spc="-10" dirty="0">
              <a:solidFill>
                <a:srgbClr val="FFFF00"/>
              </a:solidFill>
              <a:effectLst/>
              <a:latin typeface="Calibri" panose="020F0502020204030204" pitchFamily="34" charset="0"/>
              <a:ea typeface="SimSun" panose="02010600030101010101" pitchFamily="2" charset="-122"/>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3338973" y="968468"/>
            <a:ext cx="5624888" cy="5734405"/>
          </a:xfrm>
          <a:prstGeom prst="rect">
            <a:avLst/>
          </a:prstGeom>
        </p:spPr>
      </p:pic>
      <p:sp>
        <p:nvSpPr>
          <p:cNvPr id="5" name="Rectangle 4"/>
          <p:cNvSpPr/>
          <p:nvPr/>
        </p:nvSpPr>
        <p:spPr>
          <a:xfrm>
            <a:off x="9435188" y="1186782"/>
            <a:ext cx="3089968" cy="1200329"/>
          </a:xfrm>
          <a:prstGeom prst="rect">
            <a:avLst/>
          </a:prstGeom>
        </p:spPr>
        <p:txBody>
          <a:bodyPr wrap="square">
            <a:spAutoFit/>
          </a:bodyPr>
          <a:lstStyle/>
          <a:p>
            <a:pPr lvl="0" algn="just">
              <a:spcAft>
                <a:spcPts val="0"/>
              </a:spcAft>
              <a:tabLst>
                <a:tab pos="-457200" algn="l"/>
              </a:tabLst>
            </a:pPr>
            <a:r>
              <a:rPr lang="hr-HR" sz="2400" b="1" spc="-10" dirty="0" smtClean="0">
                <a:solidFill>
                  <a:srgbClr val="FFFF00"/>
                </a:solidFill>
                <a:latin typeface="Times New Roman" panose="02020603050405020304" pitchFamily="18" charset="0"/>
                <a:ea typeface="SimSun" panose="02010600030101010101" pitchFamily="2" charset="-122"/>
                <a:cs typeface="Calibri" panose="020F0502020204030204" pitchFamily="34" charset="0"/>
              </a:rPr>
              <a:t>                                             J.J.WATT analiza</a:t>
            </a:r>
          </a:p>
          <a:p>
            <a:pPr lvl="0" algn="just">
              <a:spcAft>
                <a:spcPts val="0"/>
              </a:spcAft>
              <a:tabLst>
                <a:tab pos="-457200" algn="l"/>
              </a:tabLst>
            </a:pPr>
            <a:r>
              <a:rPr lang="hr-HR" sz="2400" b="1" spc="-10" dirty="0" smtClean="0">
                <a:solidFill>
                  <a:srgbClr val="FFFF00"/>
                </a:solidFill>
                <a:effectLst/>
                <a:latin typeface="Times New Roman" panose="02020603050405020304" pitchFamily="18" charset="0"/>
                <a:ea typeface="SimSun" panose="02010600030101010101" pitchFamily="2" charset="-122"/>
                <a:cs typeface="Calibri" panose="020F0502020204030204" pitchFamily="34" charset="0"/>
              </a:rPr>
              <a:t>SSPP analiza</a:t>
            </a:r>
            <a:endParaRPr lang="hr-HR" sz="2400" b="1" spc="-10" dirty="0">
              <a:solidFill>
                <a:srgbClr val="FFFF00"/>
              </a:solidFill>
              <a:effectLst/>
              <a:latin typeface="Calibri" panose="020F0502020204030204" pitchFamily="34" charset="0"/>
              <a:ea typeface="SimSun" panose="02010600030101010101" pitchFamily="2" charset="-122"/>
              <a:cs typeface="Calibri" panose="020F0502020204030204" pitchFamily="34" charset="0"/>
            </a:endParaRPr>
          </a:p>
        </p:txBody>
      </p:sp>
      <p:sp>
        <p:nvSpPr>
          <p:cNvPr id="6" name="Slide Number Placeholder 5"/>
          <p:cNvSpPr>
            <a:spLocks noGrp="1"/>
          </p:cNvSpPr>
          <p:nvPr>
            <p:ph type="sldNum" sz="quarter" idx="12"/>
          </p:nvPr>
        </p:nvSpPr>
        <p:spPr>
          <a:xfrm>
            <a:off x="8610600" y="6356350"/>
            <a:ext cx="2743200" cy="365125"/>
          </a:xfrm>
        </p:spPr>
        <p:txBody>
          <a:bodyPr/>
          <a:lstStyle/>
          <a:p>
            <a:fld id="{6911A9CA-136D-4DAB-B341-3FDE72CAEFA2}" type="slidenum">
              <a:rPr lang="hr-HR" smtClean="0">
                <a:solidFill>
                  <a:srgbClr val="FFFF00"/>
                </a:solidFill>
              </a:rPr>
              <a:t>9</a:t>
            </a:fld>
            <a:r>
              <a:rPr lang="hr-HR" dirty="0" smtClean="0">
                <a:solidFill>
                  <a:srgbClr val="FFFF00"/>
                </a:solidFill>
              </a:rPr>
              <a:t>/11</a:t>
            </a:r>
            <a:endParaRPr lang="hr-HR" dirty="0">
              <a:solidFill>
                <a:srgbClr val="FFFF00"/>
              </a:solidFill>
            </a:endParaRPr>
          </a:p>
        </p:txBody>
      </p:sp>
    </p:spTree>
    <p:extLst>
      <p:ext uri="{BB962C8B-B14F-4D97-AF65-F5344CB8AC3E}">
        <p14:creationId xmlns:p14="http://schemas.microsoft.com/office/powerpoint/2010/main" val="4052822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3539</TotalTime>
  <Words>1810</Words>
  <Application>Microsoft Office PowerPoint</Application>
  <PresentationFormat>Custom</PresentationFormat>
  <Paragraphs>1592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deps</dc:creator>
  <cp:lastModifiedBy>TECTUS d.o.o.</cp:lastModifiedBy>
  <cp:revision>111</cp:revision>
  <dcterms:created xsi:type="dcterms:W3CDTF">2014-01-29T11:48:13Z</dcterms:created>
  <dcterms:modified xsi:type="dcterms:W3CDTF">2015-02-19T07:52:45Z</dcterms:modified>
</cp:coreProperties>
</file>