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8" r:id="rId4"/>
    <p:sldId id="269" r:id="rId5"/>
    <p:sldId id="271" r:id="rId6"/>
    <p:sldId id="272" r:id="rId7"/>
    <p:sldId id="273" r:id="rId8"/>
    <p:sldId id="274" r:id="rId9"/>
    <p:sldId id="260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414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544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065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277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755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4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967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196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50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221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785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FBB1D-D102-47D0-BC94-A10E928A07AF}" type="datetimeFigureOut">
              <a:rPr lang="hr-HR" smtClean="0"/>
              <a:t>18.2.2015.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1A9CA-136D-4DAB-B341-3FDE72CAEF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94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65117" y="1216299"/>
            <a:ext cx="905048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4800" b="1" dirty="0" smtClean="0">
                <a:ln/>
                <a:solidFill>
                  <a:srgbClr val="FFFF00"/>
                </a:solidFill>
              </a:rPr>
              <a:t>Kako ne uspjeti</a:t>
            </a:r>
          </a:p>
          <a:p>
            <a:pPr algn="ctr"/>
            <a:endParaRPr lang="hr-HR" sz="4800" b="1" cap="none" spc="0" dirty="0">
              <a:ln/>
              <a:solidFill>
                <a:srgbClr val="FFFF00"/>
              </a:solidFill>
              <a:effectLst/>
            </a:endParaRPr>
          </a:p>
          <a:p>
            <a:pPr algn="ctr"/>
            <a:r>
              <a:rPr lang="hr-HR" sz="4800" b="1" dirty="0" smtClean="0">
                <a:ln/>
                <a:solidFill>
                  <a:srgbClr val="FFFF00"/>
                </a:solidFill>
              </a:rPr>
              <a:t>Analiza neuspjeha</a:t>
            </a:r>
            <a:endParaRPr lang="hr-HR" sz="4800" b="1" cap="none" spc="0" dirty="0" smtClean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5774" y="4537927"/>
            <a:ext cx="905048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4800" b="1" dirty="0">
                <a:ln/>
              </a:rPr>
              <a:t>u</a:t>
            </a:r>
            <a:r>
              <a:rPr lang="hr-HR" sz="4800" b="1" dirty="0" smtClean="0">
                <a:ln/>
              </a:rPr>
              <a:t>ndo       </a:t>
            </a:r>
            <a:r>
              <a:rPr lang="hr-HR" sz="4800" b="1" dirty="0" smtClean="0">
                <a:ln/>
                <a:solidFill>
                  <a:srgbClr val="FFFF00"/>
                </a:solidFill>
              </a:rPr>
              <a:t>vs  </a:t>
            </a:r>
            <a:r>
              <a:rPr lang="hr-HR" sz="4800" b="1" dirty="0" smtClean="0">
                <a:ln/>
              </a:rPr>
              <a:t>     </a:t>
            </a:r>
            <a:r>
              <a:rPr lang="hr-HR" sz="4800" b="1" dirty="0" smtClean="0">
                <a:ln/>
                <a:solidFill>
                  <a:srgbClr val="FFFF00"/>
                </a:solidFill>
              </a:rPr>
              <a:t>funkcija učenja</a:t>
            </a:r>
            <a:endParaRPr lang="hr-HR" sz="4800" b="1" cap="none" spc="0" dirty="0" smtClean="0">
              <a:ln/>
              <a:solidFill>
                <a:srgbClr val="FFFF00"/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08" y="1"/>
            <a:ext cx="1801091" cy="206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57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277" y="580698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Primjer 1 : Kako trošak od 4 % može dovesti do neuspjeha</a:t>
            </a:r>
            <a:endParaRPr lang="en-US" sz="2400" b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334" y="1673499"/>
            <a:ext cx="1002722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Kohezijski fond EU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Natječaj: Povećanje gospodarske aktivnosti i konkurentnosti MSP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10.800.000 kn (poticaj:  6.480.000 kn)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Opseg projekta: 320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2 mjeseca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Vrijeme pisanja prijave: 3 tjedna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cap="none" spc="0" dirty="0" smtClean="0">
                <a:ln/>
                <a:effectLst/>
              </a:rPr>
              <a:t>Razlog neuspjeha: nedovoljna dokumentacija za gradnju montažne hale</a:t>
            </a:r>
          </a:p>
          <a:p>
            <a:r>
              <a:rPr lang="hr-HR" sz="2400" b="1" dirty="0" smtClean="0">
                <a:ln/>
              </a:rPr>
              <a:t>Vrijednost hale: 417.640 kn</a:t>
            </a:r>
            <a:endParaRPr lang="hr-HR" sz="2400" b="1" cap="none" spc="0" dirty="0" smtClean="0">
              <a:ln/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0000"/>
                </a:solidFill>
                <a:effectLst/>
              </a:rPr>
              <a:t>Projekt Do-Over ?</a:t>
            </a:r>
            <a:endParaRPr lang="en-US" sz="2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904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7950" y="626864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Primjer 2 : Kako naš omiljeni lako ćemo može dovesti do neuspjeha</a:t>
            </a:r>
            <a:endParaRPr lang="en-US" sz="2400" b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334" y="1673499"/>
            <a:ext cx="1002722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Kohezijski fond EU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Natječaj: Povećanje gospodarske aktivnosti i konkurentnosti MSP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</a:t>
            </a:r>
            <a:r>
              <a:rPr lang="hr-HR" sz="2400" b="1" dirty="0">
                <a:ln/>
                <a:solidFill>
                  <a:srgbClr val="FFFF00"/>
                </a:solidFill>
              </a:rPr>
              <a:t>7</a:t>
            </a:r>
            <a:r>
              <a:rPr lang="hr-HR" sz="2400" b="1" dirty="0" smtClean="0">
                <a:ln/>
                <a:solidFill>
                  <a:srgbClr val="FFFF00"/>
                </a:solidFill>
              </a:rPr>
              <a:t>.800.000 kn 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Opseg projekta: 200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2 mjeseca</a:t>
            </a:r>
          </a:p>
          <a:p>
            <a:r>
              <a:rPr lang="hr-HR" sz="2400" b="1" cap="none" spc="0" dirty="0" smtClean="0">
                <a:ln/>
                <a:solidFill>
                  <a:srgbClr val="FFFF00"/>
                </a:solidFill>
                <a:effectLst/>
              </a:rPr>
              <a:t>Vrijeme pisanja prijave: 2 tjedna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cap="none" spc="0" dirty="0" smtClean="0">
                <a:ln/>
                <a:effectLst/>
              </a:rPr>
              <a:t>Razlog neuspjeha: s dijelom projekta nije započeto na vrijeme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0000"/>
                </a:solidFill>
                <a:effectLst/>
              </a:rPr>
              <a:t>Projekt Do-Over ?</a:t>
            </a:r>
            <a:endParaRPr lang="en-US" sz="2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834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2149" y="580698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FF00"/>
                </a:solidFill>
              </a:rPr>
              <a:t>Primjer 3 : Kako neozbiljnost može dovesti do neuspjeha</a:t>
            </a:r>
            <a:endParaRPr lang="en-US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334" y="1673499"/>
            <a:ext cx="1002722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Kohezijski fond EU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Natječaj: Povećanje gospodarske aktivnosti i konkurentnosti MSP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 cca. 900.000 EUR i 1,500.000 EUR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Opseg projekta: 200 i 220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2 x 1 mjesec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pisanja prijave: 2 x 1 tjedan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dirty="0" smtClean="0">
                <a:ln/>
                <a:solidFill>
                  <a:prstClr val="black"/>
                </a:solidFill>
              </a:rPr>
              <a:t>Razlog neuspjeha: projekt nije prijavljen jer nisu na vrijeme prikupljene potrebne bankovne garancije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cap="none" spc="0" dirty="0" smtClean="0">
                <a:ln/>
                <a:solidFill>
                  <a:srgbClr val="FF0000"/>
                </a:solidFill>
                <a:effectLst/>
              </a:rPr>
              <a:t>Projekt Do-Over ?</a:t>
            </a:r>
            <a:endParaRPr lang="en-US" sz="2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778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4659" y="642058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FF00"/>
                </a:solidFill>
              </a:rPr>
              <a:t>Primjer 4 : Kako potencijal firme može dovesti do neuspjeha</a:t>
            </a:r>
            <a:endParaRPr lang="en-US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3846" y="1673499"/>
            <a:ext cx="1126374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Ministarstvo gospodarstva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Natječaj: Operativni program regionalnih potpora za ulaganje u opremu za 2014. godinu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 2,700.000 kn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Opseg projekta: 180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</a:t>
            </a:r>
            <a:r>
              <a:rPr lang="hr-HR" sz="2400" b="1" dirty="0">
                <a:ln/>
                <a:solidFill>
                  <a:srgbClr val="FFFF00"/>
                </a:solidFill>
              </a:rPr>
              <a:t>1</a:t>
            </a:r>
            <a:r>
              <a:rPr lang="hr-HR" sz="2400" b="1" dirty="0" smtClean="0">
                <a:ln/>
                <a:solidFill>
                  <a:srgbClr val="FFFF00"/>
                </a:solidFill>
              </a:rPr>
              <a:t> mjesec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pisanja prijave: </a:t>
            </a:r>
            <a:r>
              <a:rPr lang="hr-HR" sz="2400" b="1" dirty="0">
                <a:ln/>
                <a:solidFill>
                  <a:srgbClr val="FFFF00"/>
                </a:solidFill>
              </a:rPr>
              <a:t>1</a:t>
            </a:r>
            <a:r>
              <a:rPr lang="hr-HR" sz="2400" b="1" dirty="0" smtClean="0">
                <a:ln/>
                <a:solidFill>
                  <a:srgbClr val="FFFF00"/>
                </a:solidFill>
              </a:rPr>
              <a:t> tjedan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Ocjena tehnička dijela: 5,0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dirty="0" smtClean="0">
                <a:ln/>
                <a:solidFill>
                  <a:prstClr val="black"/>
                </a:solidFill>
              </a:rPr>
              <a:t>Razlog neuspjeha:  ocjena firme nije bila dovoljno visoka (izvoz)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0000"/>
                </a:solidFill>
              </a:rPr>
              <a:t>Projekt Do-Over ?</a:t>
            </a:r>
            <a:endParaRPr lang="en-US" sz="24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8340" y="580698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FF00"/>
                </a:solidFill>
              </a:rPr>
              <a:t>Primjer 5 : Kako nepoznavanje materije može dovesti do neuspjeha</a:t>
            </a:r>
            <a:endParaRPr lang="en-US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0717" y="1673499"/>
            <a:ext cx="1130530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Ministarstvo gospodarstva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Natječaj: Operativni program regionalnih potpora za ulaganje u opremu za 2014. godinu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 650.000 kn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Opseg projekta: </a:t>
            </a:r>
            <a:r>
              <a:rPr lang="hr-HR" sz="2400" b="1" dirty="0">
                <a:ln/>
                <a:solidFill>
                  <a:srgbClr val="FFFF00"/>
                </a:solidFill>
              </a:rPr>
              <a:t>4</a:t>
            </a:r>
            <a:r>
              <a:rPr lang="hr-HR" sz="2400" b="1" dirty="0" smtClean="0">
                <a:ln/>
                <a:solidFill>
                  <a:srgbClr val="FFFF00"/>
                </a:solidFill>
              </a:rPr>
              <a:t>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pisanja prijave: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dirty="0" smtClean="0">
                <a:ln/>
                <a:solidFill>
                  <a:prstClr val="black"/>
                </a:solidFill>
              </a:rPr>
              <a:t>Razlog neuspjeha:  nedovoljno dobar projekt radi nepoznavanja </a:t>
            </a:r>
            <a:r>
              <a:rPr lang="hr-HR" sz="2400" b="1" dirty="0" smtClean="0">
                <a:ln/>
                <a:solidFill>
                  <a:prstClr val="black"/>
                </a:solidFill>
              </a:rPr>
              <a:t>materije</a:t>
            </a:r>
            <a:endParaRPr lang="hr-HR" sz="2400" b="1" dirty="0" smtClean="0">
              <a:ln/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0000"/>
                </a:solidFill>
              </a:rPr>
              <a:t>Projekt Do-Over ?</a:t>
            </a:r>
            <a:endParaRPr lang="en-US" sz="24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81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7558" y="626864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FF00"/>
                </a:solidFill>
              </a:rPr>
              <a:t>Primjer 6 : Kako nepažljivo čitanje uputa može dovesti do neuspjeha</a:t>
            </a:r>
            <a:endParaRPr lang="en-US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334" y="1673499"/>
            <a:ext cx="1002722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Ministarstvo poduzetništva i obrta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Natječaj: Poduzetnički impuls A1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 190.000 kn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Opseg projekta: 30 stranica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2 tjedna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pisanja prijave: 1 tjedan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dirty="0" smtClean="0">
                <a:ln/>
                <a:solidFill>
                  <a:prstClr val="black"/>
                </a:solidFill>
              </a:rPr>
              <a:t>Razlog neuspjeha:  poslan samo orginal, ne i kopija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0000"/>
                </a:solidFill>
              </a:rPr>
              <a:t>Projekt Do-Over ?</a:t>
            </a:r>
            <a:endParaRPr lang="en-US" sz="24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5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32641" y="580698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FF00"/>
                </a:solidFill>
              </a:rPr>
              <a:t>Primjer 7 : Neuspjeh koji i nije tako strašan</a:t>
            </a:r>
            <a:endParaRPr lang="en-US" sz="2400" b="1" dirty="0">
              <a:ln/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4334" y="1673499"/>
            <a:ext cx="1002722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Izvor :  Ministarstvo poduzetništva i obrta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Natječaj: Poduzetnički impuls A1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Vrijednost projekta:  500.000 – 800.000 EUR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Opseg projekta: 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pripreme projekta:  1 tjedan – 2 projekta</a:t>
            </a:r>
          </a:p>
          <a:p>
            <a:r>
              <a:rPr lang="hr-HR" sz="2400" b="1" dirty="0" smtClean="0">
                <a:ln/>
                <a:solidFill>
                  <a:srgbClr val="FFFF00"/>
                </a:solidFill>
              </a:rPr>
              <a:t>Vrijeme pisanja prijave: </a:t>
            </a:r>
          </a:p>
          <a:p>
            <a:endParaRPr lang="hr-HR" sz="2400" b="1" dirty="0">
              <a:ln/>
              <a:solidFill>
                <a:srgbClr val="FFFF00"/>
              </a:solidFill>
            </a:endParaRPr>
          </a:p>
          <a:p>
            <a:r>
              <a:rPr lang="hr-HR" sz="2400" b="1" dirty="0" smtClean="0">
                <a:ln/>
                <a:solidFill>
                  <a:prstClr val="black"/>
                </a:solidFill>
              </a:rPr>
              <a:t>Razlog neuspjeha:  projekt nije niti započet jer je na vrijeme uočena nemogućnost kreditiranja preostalog dijela investicije (hladne noge)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3869" y="5890427"/>
            <a:ext cx="90504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2400" b="1" dirty="0" smtClean="0">
                <a:ln/>
                <a:solidFill>
                  <a:srgbClr val="FF0000"/>
                </a:solidFill>
              </a:rPr>
              <a:t>Projekt Do-Over ?</a:t>
            </a:r>
            <a:endParaRPr lang="en-US" sz="2400" b="1" dirty="0">
              <a:ln/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2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6408" y="3058954"/>
            <a:ext cx="90504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hr-HR" sz="4400" b="1" cap="none" spc="0" dirty="0" smtClean="0">
                <a:ln/>
                <a:solidFill>
                  <a:srgbClr val="FFFF00"/>
                </a:solidFill>
                <a:effectLst/>
              </a:rPr>
              <a:t>Pitanja – problemi – želje !</a:t>
            </a:r>
            <a:endParaRPr lang="en-US" sz="4400" b="1" cap="none" spc="0" dirty="0">
              <a:ln/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78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469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deps</dc:creator>
  <cp:lastModifiedBy>deps</cp:lastModifiedBy>
  <cp:revision>88</cp:revision>
  <dcterms:created xsi:type="dcterms:W3CDTF">2014-01-29T11:48:13Z</dcterms:created>
  <dcterms:modified xsi:type="dcterms:W3CDTF">2015-02-18T12:26:18Z</dcterms:modified>
</cp:coreProperties>
</file>