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</p:sldMasterIdLst>
  <p:notesMasterIdLst>
    <p:notesMasterId r:id="rId18"/>
  </p:notesMasterIdLst>
  <p:handoutMasterIdLst>
    <p:handoutMasterId r:id="rId19"/>
  </p:handoutMasterIdLst>
  <p:sldIdLst>
    <p:sldId id="275" r:id="rId3"/>
    <p:sldId id="412" r:id="rId4"/>
    <p:sldId id="417" r:id="rId5"/>
    <p:sldId id="418" r:id="rId6"/>
    <p:sldId id="414" r:id="rId7"/>
    <p:sldId id="416" r:id="rId8"/>
    <p:sldId id="352" r:id="rId9"/>
    <p:sldId id="393" r:id="rId10"/>
    <p:sldId id="354" r:id="rId11"/>
    <p:sldId id="394" r:id="rId12"/>
    <p:sldId id="424" r:id="rId13"/>
    <p:sldId id="425" r:id="rId14"/>
    <p:sldId id="421" r:id="rId15"/>
    <p:sldId id="423" r:id="rId16"/>
    <p:sldId id="411" r:id="rId17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ošnjak Iva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8882" autoAdjust="0"/>
    <p:restoredTop sz="87086" autoAdjust="0"/>
  </p:normalViewPr>
  <p:slideViewPr>
    <p:cSldViewPr>
      <p:cViewPr varScale="1">
        <p:scale>
          <a:sx n="111" d="100"/>
          <a:sy n="111" d="100"/>
        </p:scale>
        <p:origin x="-15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E07055-2868-43E8-AF71-3147C8FBE993}" type="doc">
      <dgm:prSet loTypeId="urn:microsoft.com/office/officeart/2005/8/layout/default#3" loCatId="list" qsTypeId="urn:microsoft.com/office/officeart/2005/8/quickstyle/simple3" qsCatId="simple" csTypeId="urn:microsoft.com/office/officeart/2005/8/colors/accent1_2#3" csCatId="accent1" phldr="1"/>
      <dgm:spPr/>
      <dgm:t>
        <a:bodyPr/>
        <a:lstStyle/>
        <a:p>
          <a:endParaRPr lang="hr-HR"/>
        </a:p>
      </dgm:t>
    </dgm:pt>
    <dgm:pt modelId="{2E7BC190-4242-4EE0-946D-E00330552C6E}">
      <dgm:prSet phldrT="[Text]" custT="1"/>
      <dgm:spPr/>
      <dgm:t>
        <a:bodyPr/>
        <a:lstStyle/>
        <a:p>
          <a:r>
            <a:rPr lang="hr-HR" sz="2400" noProof="0" dirty="0" smtClean="0"/>
            <a:t>Osiguranje izvoza od političkih i komercijalnih rizika</a:t>
          </a:r>
          <a:endParaRPr lang="hr-HR" sz="2400" noProof="0" dirty="0"/>
        </a:p>
      </dgm:t>
    </dgm:pt>
    <dgm:pt modelId="{9380CE48-3A53-4099-8840-6EE1B43BEE46}" type="parTrans" cxnId="{1459A34A-32CA-4736-B6F4-91AA958273DC}">
      <dgm:prSet/>
      <dgm:spPr/>
      <dgm:t>
        <a:bodyPr/>
        <a:lstStyle/>
        <a:p>
          <a:endParaRPr lang="hr-HR"/>
        </a:p>
      </dgm:t>
    </dgm:pt>
    <dgm:pt modelId="{D2C05231-6DEA-4E13-839C-7FD27300F174}" type="sibTrans" cxnId="{1459A34A-32CA-4736-B6F4-91AA958273DC}">
      <dgm:prSet/>
      <dgm:spPr/>
      <dgm:t>
        <a:bodyPr/>
        <a:lstStyle/>
        <a:p>
          <a:endParaRPr lang="hr-HR"/>
        </a:p>
      </dgm:t>
    </dgm:pt>
    <dgm:pt modelId="{01A5F5F8-BE09-46FC-A2C8-20285125ACBB}">
      <dgm:prSet custT="1"/>
      <dgm:spPr/>
      <dgm:t>
        <a:bodyPr/>
        <a:lstStyle/>
        <a:p>
          <a:r>
            <a:rPr lang="hr-HR" sz="2800" dirty="0" smtClean="0"/>
            <a:t>Savjetodavna usluga</a:t>
          </a:r>
          <a:endParaRPr lang="hr-HR" sz="2800" dirty="0"/>
        </a:p>
      </dgm:t>
    </dgm:pt>
    <dgm:pt modelId="{6A5F320B-0BA6-46FD-B81E-64870EA51F1C}" type="parTrans" cxnId="{C75522DE-C819-4B3D-974F-851657F29644}">
      <dgm:prSet/>
      <dgm:spPr/>
      <dgm:t>
        <a:bodyPr/>
        <a:lstStyle/>
        <a:p>
          <a:endParaRPr lang="hr-HR"/>
        </a:p>
      </dgm:t>
    </dgm:pt>
    <dgm:pt modelId="{C5642F3B-7D42-447D-ADAC-4AB82E1A5251}" type="sibTrans" cxnId="{C75522DE-C819-4B3D-974F-851657F29644}">
      <dgm:prSet/>
      <dgm:spPr/>
      <dgm:t>
        <a:bodyPr/>
        <a:lstStyle/>
        <a:p>
          <a:endParaRPr lang="hr-HR"/>
        </a:p>
      </dgm:t>
    </dgm:pt>
    <dgm:pt modelId="{B8B901A7-FED3-411D-97E9-921F32568E6C}">
      <dgm:prSet custT="1"/>
      <dgm:spPr/>
      <dgm:t>
        <a:bodyPr/>
        <a:lstStyle/>
        <a:p>
          <a:r>
            <a:rPr lang="hr-HR" sz="2800" dirty="0" smtClean="0"/>
            <a:t>Garantno poslovanje</a:t>
          </a:r>
          <a:endParaRPr lang="hr-HR" sz="2800" dirty="0"/>
        </a:p>
      </dgm:t>
    </dgm:pt>
    <dgm:pt modelId="{43283FC9-8612-4479-9847-1D780E4236FF}" type="parTrans" cxnId="{8905A152-7319-4796-924B-A552F6207969}">
      <dgm:prSet/>
      <dgm:spPr/>
      <dgm:t>
        <a:bodyPr/>
        <a:lstStyle/>
        <a:p>
          <a:endParaRPr lang="hr-HR"/>
        </a:p>
      </dgm:t>
    </dgm:pt>
    <dgm:pt modelId="{7FAF8A95-7762-4FD8-BAE6-D55EE67F0FF4}" type="sibTrans" cxnId="{8905A152-7319-4796-924B-A552F6207969}">
      <dgm:prSet/>
      <dgm:spPr/>
      <dgm:t>
        <a:bodyPr/>
        <a:lstStyle/>
        <a:p>
          <a:endParaRPr lang="hr-HR"/>
        </a:p>
      </dgm:t>
    </dgm:pt>
    <dgm:pt modelId="{46F6C6C8-F4E0-4A53-B5E6-0F8C57656958}">
      <dgm:prSet custT="1"/>
      <dgm:spPr/>
      <dgm:t>
        <a:bodyPr/>
        <a:lstStyle/>
        <a:p>
          <a:r>
            <a:rPr lang="hr-HR" sz="2800" noProof="0" dirty="0" smtClean="0"/>
            <a:t>Kreditno poslovanje</a:t>
          </a:r>
          <a:endParaRPr lang="hr-HR" sz="2800" noProof="0" dirty="0"/>
        </a:p>
      </dgm:t>
    </dgm:pt>
    <dgm:pt modelId="{833717CE-19D9-4F6E-92D0-2D683987E37D}" type="parTrans" cxnId="{11E87BFA-6C6C-4265-9AF1-2EEE81991380}">
      <dgm:prSet/>
      <dgm:spPr/>
      <dgm:t>
        <a:bodyPr/>
        <a:lstStyle/>
        <a:p>
          <a:endParaRPr lang="hr-HR"/>
        </a:p>
      </dgm:t>
    </dgm:pt>
    <dgm:pt modelId="{C065A2EB-545A-413B-9185-67F92DF30061}" type="sibTrans" cxnId="{11E87BFA-6C6C-4265-9AF1-2EEE81991380}">
      <dgm:prSet/>
      <dgm:spPr/>
      <dgm:t>
        <a:bodyPr/>
        <a:lstStyle/>
        <a:p>
          <a:endParaRPr lang="hr-HR"/>
        </a:p>
      </dgm:t>
    </dgm:pt>
    <dgm:pt modelId="{8928B423-0F3D-458C-BDEA-E07F01374E5E}" type="pres">
      <dgm:prSet presAssocID="{B9E07055-2868-43E8-AF71-3147C8FBE99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2835F9D4-4D33-4ACC-B4E8-6A218D83E393}" type="pres">
      <dgm:prSet presAssocID="{2E7BC190-4242-4EE0-946D-E00330552C6E}" presName="node" presStyleLbl="node1" presStyleIdx="0" presStyleCnt="4" custLinFactX="6886" custLinFactNeighborX="100000" custLinFactNeighborY="304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FC6929B-B33D-4A94-AC99-F6D4B0F2AF78}" type="pres">
      <dgm:prSet presAssocID="{D2C05231-6DEA-4E13-839C-7FD27300F174}" presName="sibTrans" presStyleCnt="0"/>
      <dgm:spPr/>
      <dgm:t>
        <a:bodyPr/>
        <a:lstStyle/>
        <a:p>
          <a:endParaRPr lang="hr-HR"/>
        </a:p>
      </dgm:t>
    </dgm:pt>
    <dgm:pt modelId="{7C5C843E-AFCF-434A-BE80-65518E3D0E3D}" type="pres">
      <dgm:prSet presAssocID="{B8B901A7-FED3-411D-97E9-921F32568E6C}" presName="node" presStyleLbl="node1" presStyleIdx="1" presStyleCnt="4" custLinFactX="-14378" custLinFactY="16191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F2CA165-4A12-4B0D-950B-4647D2BDD6D9}" type="pres">
      <dgm:prSet presAssocID="{7FAF8A95-7762-4FD8-BAE6-D55EE67F0FF4}" presName="sibTrans" presStyleCnt="0"/>
      <dgm:spPr/>
      <dgm:t>
        <a:bodyPr/>
        <a:lstStyle/>
        <a:p>
          <a:endParaRPr lang="hr-HR"/>
        </a:p>
      </dgm:t>
    </dgm:pt>
    <dgm:pt modelId="{0030B3F7-B8B0-435A-8BF4-012E04B7EE3C}" type="pres">
      <dgm:prSet presAssocID="{01A5F5F8-BE09-46FC-A2C8-20285125ACBB}" presName="node" presStyleLbl="node1" presStyleIdx="2" presStyleCnt="4" custLinFactX="6886" custLinFactNeighborX="100000" custLinFactNeighborY="-47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ED96B8A-8B9C-4189-8EE4-69FEB447E747}" type="pres">
      <dgm:prSet presAssocID="{C5642F3B-7D42-447D-ADAC-4AB82E1A5251}" presName="sibTrans" presStyleCnt="0"/>
      <dgm:spPr/>
      <dgm:t>
        <a:bodyPr/>
        <a:lstStyle/>
        <a:p>
          <a:endParaRPr lang="hr-HR"/>
        </a:p>
      </dgm:t>
    </dgm:pt>
    <dgm:pt modelId="{B222C22E-0ACA-43A1-9A11-07EB2077B2B9}" type="pres">
      <dgm:prSet presAssocID="{46F6C6C8-F4E0-4A53-B5E6-0F8C57656958}" presName="node" presStyleLbl="node1" presStyleIdx="3" presStyleCnt="4" custLinFactX="-16263" custLinFactY="-19911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62BC4B1-1582-4AB5-8909-02A7D25EBDE3}" type="presOf" srcId="{B8B901A7-FED3-411D-97E9-921F32568E6C}" destId="{7C5C843E-AFCF-434A-BE80-65518E3D0E3D}" srcOrd="0" destOrd="0" presId="urn:microsoft.com/office/officeart/2005/8/layout/default#3"/>
    <dgm:cxn modelId="{1EACF0EC-BA58-404A-9930-465E7BB90807}" type="presOf" srcId="{01A5F5F8-BE09-46FC-A2C8-20285125ACBB}" destId="{0030B3F7-B8B0-435A-8BF4-012E04B7EE3C}" srcOrd="0" destOrd="0" presId="urn:microsoft.com/office/officeart/2005/8/layout/default#3"/>
    <dgm:cxn modelId="{C31CD85E-3C91-4E80-B198-A28ED037229E}" type="presOf" srcId="{2E7BC190-4242-4EE0-946D-E00330552C6E}" destId="{2835F9D4-4D33-4ACC-B4E8-6A218D83E393}" srcOrd="0" destOrd="0" presId="urn:microsoft.com/office/officeart/2005/8/layout/default#3"/>
    <dgm:cxn modelId="{8905A152-7319-4796-924B-A552F6207969}" srcId="{B9E07055-2868-43E8-AF71-3147C8FBE993}" destId="{B8B901A7-FED3-411D-97E9-921F32568E6C}" srcOrd="1" destOrd="0" parTransId="{43283FC9-8612-4479-9847-1D780E4236FF}" sibTransId="{7FAF8A95-7762-4FD8-BAE6-D55EE67F0FF4}"/>
    <dgm:cxn modelId="{42604032-4B06-4DA9-A7BC-714AB5DCE50D}" type="presOf" srcId="{B9E07055-2868-43E8-AF71-3147C8FBE993}" destId="{8928B423-0F3D-458C-BDEA-E07F01374E5E}" srcOrd="0" destOrd="0" presId="urn:microsoft.com/office/officeart/2005/8/layout/default#3"/>
    <dgm:cxn modelId="{11E87BFA-6C6C-4265-9AF1-2EEE81991380}" srcId="{B9E07055-2868-43E8-AF71-3147C8FBE993}" destId="{46F6C6C8-F4E0-4A53-B5E6-0F8C57656958}" srcOrd="3" destOrd="0" parTransId="{833717CE-19D9-4F6E-92D0-2D683987E37D}" sibTransId="{C065A2EB-545A-413B-9185-67F92DF30061}"/>
    <dgm:cxn modelId="{1459A34A-32CA-4736-B6F4-91AA958273DC}" srcId="{B9E07055-2868-43E8-AF71-3147C8FBE993}" destId="{2E7BC190-4242-4EE0-946D-E00330552C6E}" srcOrd="0" destOrd="0" parTransId="{9380CE48-3A53-4099-8840-6EE1B43BEE46}" sibTransId="{D2C05231-6DEA-4E13-839C-7FD27300F174}"/>
    <dgm:cxn modelId="{C1AA173E-733C-4209-BE83-0D84CEC337F5}" type="presOf" srcId="{46F6C6C8-F4E0-4A53-B5E6-0F8C57656958}" destId="{B222C22E-0ACA-43A1-9A11-07EB2077B2B9}" srcOrd="0" destOrd="0" presId="urn:microsoft.com/office/officeart/2005/8/layout/default#3"/>
    <dgm:cxn modelId="{C75522DE-C819-4B3D-974F-851657F29644}" srcId="{B9E07055-2868-43E8-AF71-3147C8FBE993}" destId="{01A5F5F8-BE09-46FC-A2C8-20285125ACBB}" srcOrd="2" destOrd="0" parTransId="{6A5F320B-0BA6-46FD-B81E-64870EA51F1C}" sibTransId="{C5642F3B-7D42-447D-ADAC-4AB82E1A5251}"/>
    <dgm:cxn modelId="{9B7346E2-AABE-4033-9B3C-B82C6E1723A8}" type="presParOf" srcId="{8928B423-0F3D-458C-BDEA-E07F01374E5E}" destId="{2835F9D4-4D33-4ACC-B4E8-6A218D83E393}" srcOrd="0" destOrd="0" presId="urn:microsoft.com/office/officeart/2005/8/layout/default#3"/>
    <dgm:cxn modelId="{0C793222-B8EF-4742-958E-22E949A12C19}" type="presParOf" srcId="{8928B423-0F3D-458C-BDEA-E07F01374E5E}" destId="{BFC6929B-B33D-4A94-AC99-F6D4B0F2AF78}" srcOrd="1" destOrd="0" presId="urn:microsoft.com/office/officeart/2005/8/layout/default#3"/>
    <dgm:cxn modelId="{2A99EAA0-0B0D-4F10-B65F-4F568B091BD1}" type="presParOf" srcId="{8928B423-0F3D-458C-BDEA-E07F01374E5E}" destId="{7C5C843E-AFCF-434A-BE80-65518E3D0E3D}" srcOrd="2" destOrd="0" presId="urn:microsoft.com/office/officeart/2005/8/layout/default#3"/>
    <dgm:cxn modelId="{379EC80D-53C3-484E-A3BE-8FC345B45702}" type="presParOf" srcId="{8928B423-0F3D-458C-BDEA-E07F01374E5E}" destId="{EF2CA165-4A12-4B0D-950B-4647D2BDD6D9}" srcOrd="3" destOrd="0" presId="urn:microsoft.com/office/officeart/2005/8/layout/default#3"/>
    <dgm:cxn modelId="{0E842DC0-BCD4-40A5-9D5C-A2985A19BD17}" type="presParOf" srcId="{8928B423-0F3D-458C-BDEA-E07F01374E5E}" destId="{0030B3F7-B8B0-435A-8BF4-012E04B7EE3C}" srcOrd="4" destOrd="0" presId="urn:microsoft.com/office/officeart/2005/8/layout/default#3"/>
    <dgm:cxn modelId="{409E15CC-56BD-4945-9E85-AB2E352677D4}" type="presParOf" srcId="{8928B423-0F3D-458C-BDEA-E07F01374E5E}" destId="{0ED96B8A-8B9C-4189-8EE4-69FEB447E747}" srcOrd="5" destOrd="0" presId="urn:microsoft.com/office/officeart/2005/8/layout/default#3"/>
    <dgm:cxn modelId="{2DF3EFF2-66DD-4859-9AD6-D60F4241FA2B}" type="presParOf" srcId="{8928B423-0F3D-458C-BDEA-E07F01374E5E}" destId="{B222C22E-0ACA-43A1-9A11-07EB2077B2B9}" srcOrd="6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0478C8-BF65-4635-A6DA-7DC4EDF99CE7}" type="datetimeFigureOut">
              <a:rPr lang="hr-HR"/>
              <a:pPr>
                <a:defRPr/>
              </a:pPr>
              <a:t>18.2.2015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040997A-B6C7-452F-9DFB-0D1A6AA26F4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031DEF0-AFEE-4FF4-ABBD-DA377B63847C}" type="datetimeFigureOut">
              <a:rPr lang="hr-HR"/>
              <a:pPr>
                <a:defRPr/>
              </a:pPr>
              <a:t>18.2.2015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r-H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B7CD7E5-F94A-4BFA-9991-BB410F7E00A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188BF3-3361-4F49-8A8E-5F88327E5C10}" type="slidenum">
              <a:rPr lang="hr-H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en-GB" smtClean="0"/>
              <a:t>HBOR </a:t>
            </a:r>
            <a:r>
              <a:rPr lang="hr-HR" smtClean="0"/>
              <a:t>je posebna financijska ustanova u potpunosti u vlasništvu države</a:t>
            </a:r>
            <a:r>
              <a:rPr lang="en-GB" smtClean="0"/>
              <a:t>. </a:t>
            </a:r>
          </a:p>
          <a:p>
            <a:pPr>
              <a:spcBef>
                <a:spcPct val="0"/>
              </a:spcBef>
            </a:pPr>
            <a:endParaRPr lang="en-GB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en-GB" smtClean="0"/>
              <a:t>Tr</a:t>
            </a:r>
            <a:r>
              <a:rPr lang="hr-HR" smtClean="0"/>
              <a:t>i funkcije</a:t>
            </a:r>
            <a:r>
              <a:rPr lang="en-GB" smtClean="0"/>
              <a:t>: </a:t>
            </a:r>
            <a:r>
              <a:rPr lang="hr-HR" smtClean="0"/>
              <a:t>financiranje izvoza, razvitak i osiguranje izvoza</a:t>
            </a:r>
          </a:p>
          <a:p>
            <a:pPr>
              <a:spcBef>
                <a:spcPct val="0"/>
              </a:spcBef>
            </a:pPr>
            <a:endParaRPr lang="en-GB" smtClean="0"/>
          </a:p>
          <a:p>
            <a:pPr>
              <a:spcBef>
                <a:spcPct val="0"/>
              </a:spcBef>
              <a:buFontTx/>
              <a:buChar char="-"/>
            </a:pPr>
            <a:r>
              <a:rPr lang="hr-HR" smtClean="0"/>
              <a:t>Cilj naše ustanove nije ostvarivanje dobiti</a:t>
            </a:r>
            <a:r>
              <a:rPr lang="en-GB" smtClean="0"/>
              <a:t>, </a:t>
            </a:r>
            <a:r>
              <a:rPr lang="hr-HR" smtClean="0"/>
              <a:t>već postizanje maksimalne učinkovitosti te povećanje konkurentnosti i razine razvoja nacionalnog gospodarstva</a:t>
            </a:r>
            <a:endParaRPr lang="en-GB" smtClean="0"/>
          </a:p>
          <a:p>
            <a:pPr>
              <a:spcBef>
                <a:spcPct val="0"/>
              </a:spcBef>
            </a:pPr>
            <a:endParaRPr lang="en-GB" b="1" smtClean="0"/>
          </a:p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C1D8359-71AC-4EAE-BC8A-9FCF9B69D11F}" type="slidenum">
              <a:rPr lang="hr-HR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77286A5-1173-461B-99AC-05FE91EE6A2F}" type="slidenum">
              <a:rPr lang="hr-H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hr-HR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804553-D3A0-4214-A94C-1B0E15AF43C8}" type="slidenum">
              <a:rPr lang="hr-HR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hr-HR">
              <a:latin typeface="Arial" charset="0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3588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494D3D-4230-4EE9-8F9E-4E9262979554}" type="slidenum">
              <a:rPr lang="hr-HR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hr-HR"/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mtClean="0"/>
              <a:t>-</a:t>
            </a:r>
          </a:p>
        </p:txBody>
      </p:sp>
      <p:sp>
        <p:nvSpPr>
          <p:cNvPr id="26628" name="Notes Placeholder 5"/>
          <p:cNvSpPr>
            <a:spLocks noGrp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30000"/>
              </a:spcBef>
            </a:pPr>
            <a:endParaRPr lang="hr-HR" sz="1200">
              <a:latin typeface="Calibri" pitchFamily="34" charset="0"/>
            </a:endParaRPr>
          </a:p>
        </p:txBody>
      </p:sp>
      <p:sp>
        <p:nvSpPr>
          <p:cNvPr id="26629" name="Notes Placeholder 1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30EA27-C4ED-460E-9BC6-290828A0C920}" type="slidenum">
              <a:rPr lang="hr-HR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hr-H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013D33-6C6D-454F-A1BA-5B328B440556}" type="slidenum">
              <a:rPr lang="hr-HR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hr-H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6751DF-F4D2-45CA-AC63-444A51897EAC}" type="slidenum">
              <a:rPr lang="hr-HR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hr-H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E0F53A-53A8-4E44-894A-FDBCA30512D7}" type="slidenum">
              <a:rPr lang="hr-HR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1800"/>
            </a:lvl1pPr>
            <a:lvl2pPr marL="742930" indent="-285743">
              <a:buClr>
                <a:schemeClr val="tx1"/>
              </a:buClr>
              <a:buFont typeface="Wingdings" pitchFamily="2" charset="2"/>
              <a:buChar char="w"/>
              <a:defRPr sz="1800"/>
            </a:lvl2pPr>
            <a:lvl3pPr marL="1142970" indent="-228594">
              <a:buClr>
                <a:schemeClr val="tx1"/>
              </a:buClr>
              <a:buFont typeface="Wingdings" pitchFamily="2" charset="2"/>
              <a:buChar char="w"/>
              <a:defRPr sz="1800"/>
            </a:lvl3pPr>
            <a:lvl4pPr marL="1600158" indent="-228594">
              <a:buClr>
                <a:schemeClr val="tx1"/>
              </a:buClr>
              <a:buFont typeface="Wingdings" pitchFamily="2" charset="2"/>
              <a:buChar char="w"/>
              <a:defRPr sz="1800"/>
            </a:lvl4pPr>
            <a:lvl5pPr marL="2057346" indent="-228594">
              <a:buClr>
                <a:schemeClr val="tx1"/>
              </a:buClr>
              <a:buFont typeface="Wingdings" pitchFamily="2" charset="2"/>
              <a:buChar char="w"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3276601" y="188914"/>
            <a:ext cx="5472113" cy="431800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A56D8D0D-827D-4985-BA31-DA8821A18A6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0"/>
            <a:ext cx="8229600" cy="1371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fld id="{3CE708BC-D5C7-4B00-90CF-02181013235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x-none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rgbClr val="0066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221163"/>
            <a:ext cx="9144000" cy="2305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6" name="TextBox 17"/>
          <p:cNvSpPr txBox="1">
            <a:spLocks noChangeArrowheads="1"/>
          </p:cNvSpPr>
          <p:nvPr/>
        </p:nvSpPr>
        <p:spPr bwMode="auto">
          <a:xfrm>
            <a:off x="250825" y="6597650"/>
            <a:ext cx="87137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91437" tIns="45719" rIns="91437" bIns="45719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hr-HR" sz="700" smtClean="0">
                <a:solidFill>
                  <a:srgbClr val="A6A6A6"/>
                </a:solidFill>
                <a:cs typeface="Arial" charset="0"/>
              </a:rPr>
              <a:t>Hrvatska banka za obnovu i razvitak | </a:t>
            </a:r>
            <a:r>
              <a:rPr lang="en-US" sz="700" smtClean="0">
                <a:solidFill>
                  <a:srgbClr val="A6A6A6"/>
                </a:solidFill>
                <a:cs typeface="Arial" charset="0"/>
              </a:rPr>
              <a:t>Strossmayerov trg 9, 10000 Zagreb |e-mail: hbor@hbor.hr | Tel: 01 4591 666, fax: 01 4591 721</a:t>
            </a:r>
            <a:endParaRPr lang="hr-HR" sz="700" smtClean="0">
              <a:solidFill>
                <a:srgbClr val="A6A6A6"/>
              </a:solidFill>
              <a:cs typeface="Arial" charset="0"/>
            </a:endParaRPr>
          </a:p>
        </p:txBody>
      </p:sp>
      <p:pic>
        <p:nvPicPr>
          <p:cNvPr id="7" name="Picture 4" descr="Z:\Design\HBOR\ppt\poljoprivreda_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392113"/>
            <a:ext cx="1296987" cy="129698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/>
          </a:extLst>
        </p:spPr>
      </p:pic>
      <p:pic>
        <p:nvPicPr>
          <p:cNvPr id="8" name="Picture 7" descr="Z:\Design\HBOR\ppt\elementi\poduzetnistvo_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3863" y="392113"/>
            <a:ext cx="1295400" cy="129540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/>
          </a:extLst>
        </p:spPr>
      </p:pic>
      <p:pic>
        <p:nvPicPr>
          <p:cNvPr id="9" name="Picture 5" descr="Z:\Design\HBOR\ppt\turizam_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6800" y="392113"/>
            <a:ext cx="1296988" cy="129698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/>
          </a:extLst>
        </p:spPr>
      </p:pic>
      <p:pic>
        <p:nvPicPr>
          <p:cNvPr id="10" name="Picture 6" descr="Z:\Design\HBOR\ppt\otoci_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9738" y="392113"/>
            <a:ext cx="1296987" cy="1296987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pic>
        <p:nvPicPr>
          <p:cNvPr id="11" name="Picture 2" descr="C:\Users\iva.sunjic\Desktop\romb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34263" y="392113"/>
            <a:ext cx="1295400" cy="12985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/>
          </a:extLst>
        </p:spPr>
      </p:pic>
      <p:sp>
        <p:nvSpPr>
          <p:cNvPr id="12" name="Rectangle 11"/>
          <p:cNvSpPr/>
          <p:nvPr/>
        </p:nvSpPr>
        <p:spPr>
          <a:xfrm>
            <a:off x="0" y="6480175"/>
            <a:ext cx="9144000" cy="444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68313" y="419100"/>
            <a:ext cx="2760662" cy="12747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>
          <a:xfrm>
            <a:off x="468316" y="4581527"/>
            <a:ext cx="8424862" cy="1655763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2400"/>
            </a:lvl1pPr>
            <a:lvl2pPr>
              <a:defRPr sz="2400"/>
            </a:lvl2pPr>
            <a:lvl3pPr marL="914377" indent="0">
              <a:buNone/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"/>
          </p:nvPr>
        </p:nvSpPr>
        <p:spPr>
          <a:xfrm>
            <a:off x="468316" y="3068639"/>
            <a:ext cx="8135937" cy="936626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prstClr val="white"/>
                </a:solidFill>
                <a:cs typeface="+mn-cs"/>
              </a:defRPr>
            </a:lvl1pPr>
          </a:lstStyle>
          <a:p>
            <a:pPr>
              <a:defRPr/>
            </a:pPr>
            <a:fld id="{2C525E03-5856-49C1-B56D-4B2DE0C53B7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30B45A1D-1E0D-4B00-B725-0A32F81435F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0"/>
            <a:ext cx="8229600" cy="1371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fld id="{012D5D95-7429-4689-B1EB-CF8ABB1ED24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x-none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251521" y="1268762"/>
            <a:ext cx="8640959" cy="4752528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 smtClean="0"/>
              <a:t>Click icon to add table</a:t>
            </a:r>
            <a:endParaRPr lang="hr-HR" noProof="0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1979713" y="188914"/>
            <a:ext cx="6769000" cy="431800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20692DA2-5C76-410A-B226-7B27D25BD93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1800"/>
            </a:lvl1pPr>
            <a:lvl2pPr marL="742930" indent="-285743">
              <a:buClr>
                <a:schemeClr val="tx1"/>
              </a:buClr>
              <a:buFont typeface="Wingdings" pitchFamily="2" charset="2"/>
              <a:buChar char="w"/>
              <a:defRPr sz="1800"/>
            </a:lvl2pPr>
            <a:lvl3pPr marL="1142970" indent="-228594">
              <a:buClr>
                <a:schemeClr val="tx1"/>
              </a:buClr>
              <a:buFont typeface="Wingdings" pitchFamily="2" charset="2"/>
              <a:buChar char="w"/>
              <a:defRPr sz="1800"/>
            </a:lvl3pPr>
            <a:lvl4pPr marL="1600158" indent="-228594">
              <a:buClr>
                <a:schemeClr val="tx1"/>
              </a:buClr>
              <a:buFont typeface="Wingdings" pitchFamily="2" charset="2"/>
              <a:buChar char="w"/>
              <a:defRPr sz="1800"/>
            </a:lvl4pPr>
            <a:lvl5pPr marL="2057346" indent="-228594">
              <a:buClr>
                <a:schemeClr val="tx1"/>
              </a:buClr>
              <a:buFont typeface="Wingdings" pitchFamily="2" charset="2"/>
              <a:buChar char="w"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3276601" y="188914"/>
            <a:ext cx="5472113" cy="431800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90D8C986-6914-4AD2-9B7C-064818AE4A3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rgbClr val="0066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221163"/>
            <a:ext cx="9144000" cy="2305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6" name="TextBox 17"/>
          <p:cNvSpPr txBox="1">
            <a:spLocks noChangeArrowheads="1"/>
          </p:cNvSpPr>
          <p:nvPr/>
        </p:nvSpPr>
        <p:spPr bwMode="auto">
          <a:xfrm>
            <a:off x="250825" y="6597650"/>
            <a:ext cx="87137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91437" tIns="45719" rIns="91437" bIns="45719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hr-HR" sz="700" smtClean="0">
                <a:solidFill>
                  <a:srgbClr val="A6A6A6"/>
                </a:solidFill>
                <a:cs typeface="Arial" charset="0"/>
              </a:rPr>
              <a:t>Hrvatska banka za obnovu i razvitak | </a:t>
            </a:r>
            <a:r>
              <a:rPr lang="en-US" sz="700" smtClean="0">
                <a:solidFill>
                  <a:srgbClr val="A6A6A6"/>
                </a:solidFill>
                <a:cs typeface="Arial" charset="0"/>
              </a:rPr>
              <a:t>Strossmayerov trg 9, 10000 Zagreb |e-mail: hbor@hbor.hr | Tel: 01 4591 666, fax: 01 4591 721</a:t>
            </a:r>
            <a:endParaRPr lang="hr-HR" sz="700" smtClean="0">
              <a:solidFill>
                <a:srgbClr val="A6A6A6"/>
              </a:solidFill>
              <a:cs typeface="Arial" charset="0"/>
            </a:endParaRPr>
          </a:p>
        </p:txBody>
      </p:sp>
      <p:pic>
        <p:nvPicPr>
          <p:cNvPr id="7" name="Picture 4" descr="Z:\Design\HBOR\ppt\poljoprivreda_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392113"/>
            <a:ext cx="1296987" cy="129698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/>
          </a:extLst>
        </p:spPr>
      </p:pic>
      <p:pic>
        <p:nvPicPr>
          <p:cNvPr id="8" name="Picture 7" descr="Z:\Design\HBOR\ppt\elementi\poduzetnistvo_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3863" y="392113"/>
            <a:ext cx="1295400" cy="129540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/>
          </a:extLst>
        </p:spPr>
      </p:pic>
      <p:pic>
        <p:nvPicPr>
          <p:cNvPr id="9" name="Picture 5" descr="Z:\Design\HBOR\ppt\turizam_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6800" y="392113"/>
            <a:ext cx="1296988" cy="129698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/>
          </a:extLst>
        </p:spPr>
      </p:pic>
      <p:pic>
        <p:nvPicPr>
          <p:cNvPr id="10" name="Picture 6" descr="Z:\Design\HBOR\ppt\otoci_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9738" y="392113"/>
            <a:ext cx="1296987" cy="1296987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pic>
        <p:nvPicPr>
          <p:cNvPr id="11" name="Picture 2" descr="C:\Users\iva.sunjic\Desktop\romb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34263" y="392113"/>
            <a:ext cx="1295400" cy="12985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/>
          </a:extLst>
        </p:spPr>
      </p:pic>
      <p:sp>
        <p:nvSpPr>
          <p:cNvPr id="12" name="Rectangle 11"/>
          <p:cNvSpPr/>
          <p:nvPr/>
        </p:nvSpPr>
        <p:spPr>
          <a:xfrm>
            <a:off x="0" y="6480175"/>
            <a:ext cx="9144000" cy="444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68313" y="419100"/>
            <a:ext cx="2760662" cy="12747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>
          <a:xfrm>
            <a:off x="468316" y="4581527"/>
            <a:ext cx="8424862" cy="1655763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2400"/>
            </a:lvl1pPr>
            <a:lvl2pPr>
              <a:defRPr sz="2400"/>
            </a:lvl2pPr>
            <a:lvl3pPr marL="914377" indent="0">
              <a:buNone/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"/>
          </p:nvPr>
        </p:nvSpPr>
        <p:spPr>
          <a:xfrm>
            <a:off x="468316" y="3068639"/>
            <a:ext cx="8135937" cy="936626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prstClr val="white"/>
                </a:solidFill>
                <a:cs typeface="+mn-cs"/>
              </a:defRPr>
            </a:lvl1pPr>
          </a:lstStyle>
          <a:p>
            <a:pPr>
              <a:defRPr/>
            </a:pPr>
            <a:fld id="{B43B5E7D-E48D-4962-ABDB-5915B3CAE94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251521" y="1268762"/>
            <a:ext cx="8640959" cy="4752528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 smtClean="0"/>
              <a:t>Click icon to add table</a:t>
            </a:r>
            <a:endParaRPr lang="hr-HR" noProof="0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1979713" y="188914"/>
            <a:ext cx="6769000" cy="431800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B1197284-E934-48AD-8CE3-031CE580A3D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F926E9FC-862E-46E7-944F-879C9B54DC7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765175"/>
            <a:ext cx="9144000" cy="5759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480175"/>
            <a:ext cx="9144000" cy="444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pic>
        <p:nvPicPr>
          <p:cNvPr id="12" name="Picture 11" descr="C:\Users\iva.sunjic\Desktop\romb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59788" y="6299200"/>
            <a:ext cx="452437" cy="45243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/>
          </a:extLst>
        </p:spPr>
      </p:pic>
      <p:sp>
        <p:nvSpPr>
          <p:cNvPr id="15" name="TextBox 11"/>
          <p:cNvSpPr txBox="1"/>
          <p:nvPr/>
        </p:nvSpPr>
        <p:spPr>
          <a:xfrm>
            <a:off x="250825" y="6597650"/>
            <a:ext cx="6408738" cy="200025"/>
          </a:xfrm>
          <a:prstGeom prst="rect">
            <a:avLst/>
          </a:prstGeom>
          <a:noFill/>
        </p:spPr>
        <p:txBody>
          <a:bodyPr lIns="91437" tIns="45719" rIns="91437" bIns="45719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700" dirty="0" smtClean="0">
                <a:solidFill>
                  <a:prstClr val="white"/>
                </a:solidFill>
              </a:rPr>
              <a:t>Hrvatska banka za obnovu i razvitak | </a:t>
            </a:r>
            <a:r>
              <a:rPr lang="en-US" sz="700" dirty="0" err="1" smtClean="0">
                <a:solidFill>
                  <a:prstClr val="white"/>
                </a:solidFill>
              </a:rPr>
              <a:t>Strossmayerov</a:t>
            </a:r>
            <a:r>
              <a:rPr lang="en-US" sz="700" dirty="0" smtClean="0">
                <a:solidFill>
                  <a:prstClr val="white"/>
                </a:solidFill>
              </a:rPr>
              <a:t> </a:t>
            </a:r>
            <a:r>
              <a:rPr lang="en-US" sz="700" dirty="0" err="1">
                <a:solidFill>
                  <a:prstClr val="white"/>
                </a:solidFill>
              </a:rPr>
              <a:t>trg</a:t>
            </a:r>
            <a:r>
              <a:rPr lang="en-US" sz="700" dirty="0">
                <a:solidFill>
                  <a:prstClr val="white"/>
                </a:solidFill>
              </a:rPr>
              <a:t> 9, 10000 Zagreb |e-mail: hbor@hbor.hr | Tel: 01 4591 666, fax: 01 4591 721</a:t>
            </a:r>
            <a:endParaRPr lang="hr-HR" sz="700" dirty="0">
              <a:solidFill>
                <a:prstClr val="white"/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32588" y="6381750"/>
            <a:ext cx="2060575" cy="365125"/>
          </a:xfrm>
          <a:prstGeom prst="rect">
            <a:avLst/>
          </a:prstGeom>
        </p:spPr>
        <p:txBody>
          <a:bodyPr vert="horz" wrap="square" lIns="91437" tIns="45719" rIns="91437" bIns="4571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prstClr val="white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870DDAB7-BB88-401F-B2C5-673846FA02A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pic>
        <p:nvPicPr>
          <p:cNvPr id="1032" name="Picture 1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468313" y="188913"/>
            <a:ext cx="898525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2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98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8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2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2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1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765175"/>
            <a:ext cx="9144000" cy="5759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480175"/>
            <a:ext cx="9144000" cy="444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pic>
        <p:nvPicPr>
          <p:cNvPr id="12" name="Picture 11" descr="C:\Users\iva.sunjic\Desktop\romb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59788" y="6299200"/>
            <a:ext cx="452437" cy="45243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/>
          </a:extLst>
        </p:spPr>
      </p:pic>
      <p:sp>
        <p:nvSpPr>
          <p:cNvPr id="15" name="TextBox 11"/>
          <p:cNvSpPr txBox="1"/>
          <p:nvPr/>
        </p:nvSpPr>
        <p:spPr>
          <a:xfrm>
            <a:off x="250825" y="6597650"/>
            <a:ext cx="6408738" cy="200025"/>
          </a:xfrm>
          <a:prstGeom prst="rect">
            <a:avLst/>
          </a:prstGeom>
          <a:noFill/>
        </p:spPr>
        <p:txBody>
          <a:bodyPr lIns="91437" tIns="45719" rIns="91437" bIns="45719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700" dirty="0" smtClean="0">
                <a:solidFill>
                  <a:prstClr val="white"/>
                </a:solidFill>
              </a:rPr>
              <a:t>Hrvatska banka za obnovu i razvitak | </a:t>
            </a:r>
            <a:r>
              <a:rPr lang="en-US" sz="700" dirty="0" err="1" smtClean="0">
                <a:solidFill>
                  <a:prstClr val="white"/>
                </a:solidFill>
              </a:rPr>
              <a:t>Strossmayerov</a:t>
            </a:r>
            <a:r>
              <a:rPr lang="en-US" sz="700" dirty="0" smtClean="0">
                <a:solidFill>
                  <a:prstClr val="white"/>
                </a:solidFill>
              </a:rPr>
              <a:t> </a:t>
            </a:r>
            <a:r>
              <a:rPr lang="en-US" sz="700" dirty="0" err="1">
                <a:solidFill>
                  <a:prstClr val="white"/>
                </a:solidFill>
              </a:rPr>
              <a:t>trg</a:t>
            </a:r>
            <a:r>
              <a:rPr lang="en-US" sz="700" dirty="0">
                <a:solidFill>
                  <a:prstClr val="white"/>
                </a:solidFill>
              </a:rPr>
              <a:t> 9, 10000 Zagreb |e-mail: hbor@hbor.hr | Tel: 01 4591 666, fax: 01 4591 721</a:t>
            </a:r>
            <a:endParaRPr lang="hr-HR" sz="700" dirty="0">
              <a:solidFill>
                <a:prstClr val="white"/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32588" y="6381750"/>
            <a:ext cx="2060575" cy="365125"/>
          </a:xfrm>
          <a:prstGeom prst="rect">
            <a:avLst/>
          </a:prstGeom>
        </p:spPr>
        <p:txBody>
          <a:bodyPr vert="horz" wrap="square" lIns="91437" tIns="45719" rIns="91437" bIns="4571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prstClr val="white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594CB94-379E-4E2F-B0BE-0C2A2159941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pic>
        <p:nvPicPr>
          <p:cNvPr id="7176" name="Picture 1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468313" y="188913"/>
            <a:ext cx="898525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2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98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8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2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2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1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bor.hr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hbor@hbor.h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468313" y="5300663"/>
            <a:ext cx="8424862" cy="936625"/>
          </a:xfrm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hr-HR" sz="1600" b="1" smtClean="0">
                <a:solidFill>
                  <a:srgbClr val="0070C0"/>
                </a:solidFill>
              </a:rPr>
              <a:t>Savjetovanje ”EU fondovi i grafička industrija”</a:t>
            </a:r>
          </a:p>
          <a:p>
            <a:pPr algn="ctr"/>
            <a:r>
              <a:rPr lang="hr-HR" sz="1600" b="1" smtClean="0">
                <a:solidFill>
                  <a:srgbClr val="0070C0"/>
                </a:solidFill>
              </a:rPr>
              <a:t>Zagreb, 19. veljače 2015. godine</a:t>
            </a:r>
          </a:p>
        </p:txBody>
      </p:sp>
      <p:sp>
        <p:nvSpPr>
          <p:cNvPr id="15362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68313" y="2565400"/>
            <a:ext cx="8135937" cy="1439863"/>
          </a:xfrm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hr-HR" b="1" smtClean="0"/>
              <a:t>Uloga i proizvodi HBOR-a za poticanje korištenja ESI fondova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1979613" y="188913"/>
            <a:ext cx="6769100" cy="431800"/>
          </a:xfrm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hr-HR" sz="2400" b="1" i="1" smtClean="0"/>
              <a:t>PK EU KORISNIKA PRIVATNOG SEKTORA</a:t>
            </a:r>
          </a:p>
          <a:p>
            <a:endParaRPr lang="hr-HR" smtClean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sz="quarter" idx="13"/>
          </p:nvPr>
        </p:nvGraphicFramePr>
        <p:xfrm>
          <a:off x="-15875" y="836613"/>
          <a:ext cx="9159875" cy="5387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550"/>
                <a:gridCol w="6905094"/>
              </a:tblGrid>
              <a:tr h="604207"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Cilj</a:t>
                      </a:r>
                      <a:r>
                        <a:rPr lang="hr-HR" sz="1600" b="1" baseline="0" dirty="0" smtClean="0"/>
                        <a:t> </a:t>
                      </a:r>
                      <a:endParaRPr lang="hr-H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1" dirty="0" smtClean="0"/>
                        <a:t>Kreditiranje projekata privatnog</a:t>
                      </a:r>
                      <a:r>
                        <a:rPr lang="hr-HR" sz="1600" b="1" baseline="0" dirty="0" smtClean="0"/>
                        <a:t> </a:t>
                      </a:r>
                      <a:r>
                        <a:rPr lang="hr-HR" sz="1600" b="1" dirty="0" smtClean="0"/>
                        <a:t>sektora koji se sufinanciraju sredstvima ESI fondova</a:t>
                      </a:r>
                      <a:endParaRPr lang="hr-HR" sz="1600" b="1" dirty="0"/>
                    </a:p>
                  </a:txBody>
                  <a:tcPr/>
                </a:tc>
              </a:tr>
              <a:tr h="604207">
                <a:tc>
                  <a:txBody>
                    <a:bodyPr/>
                    <a:lstStyle/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Korisnici kredita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hr-HR" sz="1700" b="1" baseline="0" dirty="0" smtClean="0">
                          <a:solidFill>
                            <a:schemeClr val="tx2"/>
                          </a:solidFill>
                        </a:rPr>
                        <a:t>Svi korisnici koji se bave ekonomskom djelatnošću, bez obzira na njihov pravni oblik, pod uvjetom da istovremeno zadovoljavaju uvjete ESI fondova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749449">
                <a:tc>
                  <a:txBody>
                    <a:bodyPr/>
                    <a:lstStyle/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Namjena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Financiranje troškova provedbe projekta, koji obuhvaćaju:</a:t>
                      </a:r>
                    </a:p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-dio projekta koji će se financirati sredstvima ESI fondova - prihvatljivi izdaci </a:t>
                      </a:r>
                    </a:p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izdatke koji su dio projekta, a koje nije moguće kandidirati za ESI fondove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04207">
                <a:tc>
                  <a:txBody>
                    <a:bodyPr/>
                    <a:lstStyle/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Iznos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Najniži iznos kredita je 80.000,00 kuna. Najviši iznos kredita nije ograničen.</a:t>
                      </a:r>
                    </a:p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Krediti se odobravaju u kunama, uz valutnu klauzulu u EUR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80023">
                <a:tc>
                  <a:txBody>
                    <a:bodyPr/>
                    <a:lstStyle/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Kamatna</a:t>
                      </a:r>
                      <a:r>
                        <a:rPr lang="hr-HR" sz="1700" b="1" baseline="0" dirty="0" smtClean="0">
                          <a:solidFill>
                            <a:schemeClr val="tx2"/>
                          </a:solidFill>
                        </a:rPr>
                        <a:t> stopa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Najmanje</a:t>
                      </a:r>
                      <a:r>
                        <a:rPr lang="hr-HR" sz="1700" b="1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3% godišnje, ovisno o kreditnom</a:t>
                      </a:r>
                      <a:r>
                        <a:rPr lang="hr-HR" sz="1700" b="1" baseline="0" dirty="0" smtClean="0">
                          <a:solidFill>
                            <a:schemeClr val="tx2"/>
                          </a:solidFill>
                        </a:rPr>
                        <a:t> rangu klijenta i </a:t>
                      </a:r>
                      <a:r>
                        <a:rPr lang="hr-HR" sz="1700" b="1" baseline="0" dirty="0" err="1" smtClean="0">
                          <a:solidFill>
                            <a:schemeClr val="tx2"/>
                          </a:solidFill>
                        </a:rPr>
                        <a:t>kolateralizaciji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80023">
                <a:tc>
                  <a:txBody>
                    <a:bodyPr/>
                    <a:lstStyle/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Rok otplate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Do 15 g., uključujući do 3 godina počeka </a:t>
                      </a:r>
                    </a:p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(</a:t>
                      </a:r>
                      <a:r>
                        <a:rPr lang="hr-HR" sz="1700" b="1" baseline="0" dirty="0" smtClean="0">
                          <a:solidFill>
                            <a:schemeClr val="tx2"/>
                          </a:solidFill>
                        </a:rPr>
                        <a:t>17 g., uključujući </a:t>
                      </a:r>
                      <a:r>
                        <a:rPr lang="hr-HR" sz="1700" b="1" baseline="0" smtClean="0">
                          <a:solidFill>
                            <a:schemeClr val="tx2"/>
                          </a:solidFill>
                        </a:rPr>
                        <a:t>do 4 </a:t>
                      </a:r>
                      <a:r>
                        <a:rPr lang="hr-HR" sz="1700" b="1" baseline="0" dirty="0" smtClean="0">
                          <a:solidFill>
                            <a:schemeClr val="tx2"/>
                          </a:solidFill>
                        </a:rPr>
                        <a:t>godina počeka, ukoliko je isto opravdano inv. studijom)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828532">
                <a:tc>
                  <a:txBody>
                    <a:bodyPr/>
                    <a:lstStyle/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Način kreditiranja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700" b="1" dirty="0" smtClean="0">
                          <a:solidFill>
                            <a:schemeClr val="tx2"/>
                          </a:solidFill>
                        </a:rPr>
                        <a:t>Izravno i putem</a:t>
                      </a:r>
                      <a:r>
                        <a:rPr lang="hr-HR" sz="1700" b="1" baseline="0" dirty="0" smtClean="0">
                          <a:solidFill>
                            <a:schemeClr val="tx2"/>
                          </a:solidFill>
                        </a:rPr>
                        <a:t> poslovnih banaka</a:t>
                      </a:r>
                      <a:endParaRPr lang="hr-HR" sz="17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774" name="Slide Number Placeholder 3"/>
          <p:cNvSpPr txBox="1">
            <a:spLocks noGrp="1"/>
          </p:cNvSpPr>
          <p:nvPr/>
        </p:nvSpPr>
        <p:spPr bwMode="auto">
          <a:xfrm>
            <a:off x="6832600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8C54F4B1-93A3-4248-87CA-4059D6FF29AE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10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hr-HR" sz="2400" b="1" smtClean="0">
                <a:solidFill>
                  <a:schemeClr val="bg1"/>
                </a:solidFill>
              </a:rPr>
              <a:t>FINANCIJSKA KONSTRUKCIJA EU PROJEKATA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908050"/>
            <a:ext cx="8229600" cy="5473700"/>
          </a:xfrm>
        </p:spPr>
        <p:txBody>
          <a:bodyPr/>
          <a:lstStyle/>
          <a:p>
            <a:pPr marL="342891" indent="-342891">
              <a:defRPr/>
            </a:pPr>
            <a:r>
              <a:rPr lang="hr-HR" sz="1800" b="1" dirty="0" smtClean="0">
                <a:solidFill>
                  <a:schemeClr val="tx2"/>
                </a:solidFill>
              </a:rPr>
              <a:t>Bespovratna </a:t>
            </a:r>
            <a:r>
              <a:rPr lang="hr-HR" sz="1800" b="1" dirty="0">
                <a:solidFill>
                  <a:schemeClr val="tx2"/>
                </a:solidFill>
              </a:rPr>
              <a:t>sredstva </a:t>
            </a:r>
            <a:r>
              <a:rPr lang="hr-HR" sz="1800" dirty="0">
                <a:solidFill>
                  <a:schemeClr val="tx2"/>
                </a:solidFill>
              </a:rPr>
              <a:t>iz fondova </a:t>
            </a:r>
            <a:r>
              <a:rPr lang="hr-HR" sz="1800" dirty="0" smtClean="0">
                <a:solidFill>
                  <a:schemeClr val="tx2"/>
                </a:solidFill>
              </a:rPr>
              <a:t>EU za sufinanciranje prihvatljivih izdataka </a:t>
            </a:r>
            <a:r>
              <a:rPr lang="hr-HR" sz="1800" b="1" dirty="0" smtClean="0">
                <a:solidFill>
                  <a:schemeClr val="tx2"/>
                </a:solidFill>
              </a:rPr>
              <a:t>u određenom postotku</a:t>
            </a:r>
          </a:p>
          <a:p>
            <a:pPr marL="0" indent="0">
              <a:buFont typeface="Arial" charset="0"/>
              <a:buNone/>
              <a:defRPr/>
            </a:pPr>
            <a:endParaRPr lang="hr-HR" sz="1800" b="1" dirty="0" smtClean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hr-HR" sz="1800" b="1" dirty="0">
              <a:solidFill>
                <a:schemeClr val="tx2"/>
              </a:solidFill>
            </a:endParaRPr>
          </a:p>
          <a:p>
            <a:pPr marL="342891" indent="-342891">
              <a:defRPr/>
            </a:pPr>
            <a:endParaRPr lang="hr-HR" sz="1800" b="1" dirty="0" smtClean="0">
              <a:solidFill>
                <a:schemeClr val="tx2"/>
              </a:solidFill>
            </a:endParaRPr>
          </a:p>
          <a:p>
            <a:pPr marL="342891" indent="-342891">
              <a:defRPr/>
            </a:pPr>
            <a:endParaRPr lang="hr-HR" sz="1800" b="1" dirty="0" smtClean="0">
              <a:solidFill>
                <a:schemeClr val="tx2"/>
              </a:solidFill>
            </a:endParaRPr>
          </a:p>
          <a:p>
            <a:pPr marL="342891" indent="-342891">
              <a:defRPr/>
            </a:pPr>
            <a:endParaRPr lang="hr-HR" sz="1800" b="1" dirty="0" smtClean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hr-HR" sz="1800" b="1" dirty="0">
              <a:solidFill>
                <a:schemeClr val="tx2"/>
              </a:solidFill>
            </a:endParaRPr>
          </a:p>
          <a:p>
            <a:pPr marL="342891" indent="-342891">
              <a:defRPr/>
            </a:pPr>
            <a:r>
              <a:rPr lang="hr-HR" sz="1800" b="1" dirty="0" smtClean="0">
                <a:solidFill>
                  <a:schemeClr val="tx2"/>
                </a:solidFill>
              </a:rPr>
              <a:t>Kreditna  (vlastita) sredstva </a:t>
            </a:r>
            <a:r>
              <a:rPr lang="hr-HR" sz="1800" dirty="0" smtClean="0">
                <a:solidFill>
                  <a:schemeClr val="tx2"/>
                </a:solidFill>
              </a:rPr>
              <a:t>za financiranje preostalog dijela </a:t>
            </a:r>
            <a:r>
              <a:rPr lang="hr-HR" sz="1800" b="1" dirty="0" smtClean="0">
                <a:solidFill>
                  <a:schemeClr val="tx2"/>
                </a:solidFill>
              </a:rPr>
              <a:t>prihvatljivih izdataka</a:t>
            </a:r>
          </a:p>
          <a:p>
            <a:pPr marL="342891" indent="-342891">
              <a:defRPr/>
            </a:pPr>
            <a:r>
              <a:rPr lang="hr-HR" sz="1800" b="1" dirty="0" smtClean="0">
                <a:solidFill>
                  <a:schemeClr val="tx2"/>
                </a:solidFill>
              </a:rPr>
              <a:t>Kreditna (vlastita) sredstva </a:t>
            </a:r>
            <a:r>
              <a:rPr lang="hr-HR" sz="1800" dirty="0" smtClean="0">
                <a:solidFill>
                  <a:schemeClr val="tx2"/>
                </a:solidFill>
              </a:rPr>
              <a:t>za  financiranje </a:t>
            </a:r>
            <a:r>
              <a:rPr lang="hr-HR" sz="1800" b="1" dirty="0" smtClean="0">
                <a:solidFill>
                  <a:schemeClr val="tx2"/>
                </a:solidFill>
              </a:rPr>
              <a:t>neprihvatljivih izdataka </a:t>
            </a:r>
            <a:r>
              <a:rPr lang="hr-HR" sz="1800" dirty="0" smtClean="0">
                <a:solidFill>
                  <a:schemeClr val="tx2"/>
                </a:solidFill>
              </a:rPr>
              <a:t>koji čine sastavni dio projekta</a:t>
            </a:r>
            <a:endParaRPr lang="hr-HR" sz="1800" dirty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hr-HR" sz="1800" dirty="0" smtClean="0">
              <a:solidFill>
                <a:srgbClr val="FF0000"/>
              </a:solidFill>
            </a:endParaRPr>
          </a:p>
          <a:p>
            <a:pPr marL="342891" indent="-342891">
              <a:buFont typeface="Arial" panose="020B0604020202020204" pitchFamily="34" charset="0"/>
              <a:buChar char="•"/>
              <a:defRPr/>
            </a:pPr>
            <a:endParaRPr lang="hr-HR" sz="1800" dirty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hr-HR" sz="1800" dirty="0">
              <a:solidFill>
                <a:schemeClr val="tx2"/>
              </a:solidFill>
            </a:endParaRPr>
          </a:p>
        </p:txBody>
      </p:sp>
      <p:pic>
        <p:nvPicPr>
          <p:cNvPr id="33796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4663" y="1557338"/>
            <a:ext cx="755332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8" name="Slide Number Placeholder 3"/>
          <p:cNvSpPr txBox="1">
            <a:spLocks noGrp="1"/>
          </p:cNvSpPr>
          <p:nvPr/>
        </p:nvSpPr>
        <p:spPr bwMode="auto">
          <a:xfrm>
            <a:off x="6832600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A6140C1F-1B63-4435-94BA-6A7ACD3A0368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11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700213"/>
            <a:ext cx="8229600" cy="38862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hr-HR" sz="1800" dirty="0">
                <a:solidFill>
                  <a:srgbClr val="FF0000"/>
                </a:solidFill>
              </a:rPr>
              <a:t>Natječaj MINPO- uz projektnu aplikaciju dostavlja se i </a:t>
            </a:r>
            <a:r>
              <a:rPr lang="hr-HR" sz="1800" b="1" dirty="0">
                <a:solidFill>
                  <a:schemeClr val="tx2"/>
                </a:solidFill>
              </a:rPr>
              <a:t>obvezujuće pismo namjere banke</a:t>
            </a:r>
            <a:r>
              <a:rPr lang="hr-HR" sz="1800" dirty="0">
                <a:solidFill>
                  <a:schemeClr val="tx2"/>
                </a:solidFill>
              </a:rPr>
              <a:t> o zatvaranju financijske konstrukcije projekta</a:t>
            </a:r>
          </a:p>
          <a:p>
            <a:pPr marL="0" indent="0">
              <a:buFont typeface="Arial" charset="0"/>
              <a:buNone/>
              <a:defRPr/>
            </a:pPr>
            <a:endParaRPr lang="hr-HR" sz="1800" b="1" dirty="0" smtClean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hr-HR" sz="1800" b="1" dirty="0" smtClean="0">
                <a:solidFill>
                  <a:schemeClr val="tx2"/>
                </a:solidFill>
              </a:rPr>
              <a:t>Preduvjet </a:t>
            </a:r>
            <a:r>
              <a:rPr lang="hr-HR" sz="1800" b="1" dirty="0">
                <a:solidFill>
                  <a:schemeClr val="tx2"/>
                </a:solidFill>
              </a:rPr>
              <a:t>potpisivanja Ugovora o dodjeli bespovratnih sredstava, je dostava </a:t>
            </a:r>
            <a:r>
              <a:rPr lang="hr-HR" sz="1800" b="1" dirty="0">
                <a:solidFill>
                  <a:srgbClr val="FF0000"/>
                </a:solidFill>
              </a:rPr>
              <a:t>Ugovora o kreditu</a:t>
            </a:r>
            <a:r>
              <a:rPr lang="hr-HR" sz="1800" dirty="0">
                <a:solidFill>
                  <a:schemeClr val="tx2"/>
                </a:solidFill>
              </a:rPr>
              <a:t> (ukoliko se kreditom </a:t>
            </a:r>
            <a:r>
              <a:rPr lang="hr-HR" sz="1800" dirty="0" smtClean="0">
                <a:solidFill>
                  <a:schemeClr val="tx2"/>
                </a:solidFill>
              </a:rPr>
              <a:t>zatvara </a:t>
            </a:r>
            <a:r>
              <a:rPr lang="hr-HR" sz="1800" dirty="0">
                <a:solidFill>
                  <a:schemeClr val="tx2"/>
                </a:solidFill>
              </a:rPr>
              <a:t>financijska konstrukcija </a:t>
            </a:r>
            <a:r>
              <a:rPr lang="hr-HR" sz="1800" dirty="0" smtClean="0">
                <a:solidFill>
                  <a:schemeClr val="tx2"/>
                </a:solidFill>
              </a:rPr>
              <a:t>projekta)</a:t>
            </a:r>
          </a:p>
          <a:p>
            <a:pPr marL="342891" indent="-342891">
              <a:buFont typeface="Arial" panose="020B0604020202020204" pitchFamily="34" charset="0"/>
              <a:buChar char="•"/>
              <a:defRPr/>
            </a:pPr>
            <a:endParaRPr lang="hr-HR" sz="1800" dirty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hr-HR" sz="1800" b="1" dirty="0" smtClean="0">
                <a:solidFill>
                  <a:schemeClr val="tx2"/>
                </a:solidFill>
              </a:rPr>
              <a:t>NOVČANI TOK:</a:t>
            </a:r>
            <a:endParaRPr lang="hr-HR" sz="1800" b="1" dirty="0">
              <a:solidFill>
                <a:schemeClr val="tx2"/>
              </a:solidFill>
            </a:endParaRPr>
          </a:p>
          <a:p>
            <a:pPr marL="342891" indent="-342891">
              <a:buFont typeface="Arial" panose="020B0604020202020204" pitchFamily="34" charset="0"/>
              <a:buChar char="•"/>
              <a:defRPr/>
            </a:pPr>
            <a:r>
              <a:rPr lang="hr-HR" sz="1800" dirty="0" smtClean="0">
                <a:solidFill>
                  <a:schemeClr val="tx2"/>
                </a:solidFill>
              </a:rPr>
              <a:t>Isplata EU </a:t>
            </a:r>
            <a:r>
              <a:rPr lang="hr-HR" sz="1800" dirty="0" err="1" smtClean="0">
                <a:solidFill>
                  <a:schemeClr val="tx2"/>
                </a:solidFill>
              </a:rPr>
              <a:t>granta</a:t>
            </a:r>
            <a:r>
              <a:rPr lang="hr-HR" sz="1800" dirty="0" smtClean="0">
                <a:solidFill>
                  <a:schemeClr val="tx2"/>
                </a:solidFill>
              </a:rPr>
              <a:t> dijelom </a:t>
            </a:r>
            <a:r>
              <a:rPr lang="hr-HR" sz="1800" dirty="0">
                <a:solidFill>
                  <a:schemeClr val="tx2"/>
                </a:solidFill>
              </a:rPr>
              <a:t>avansno (do 30% kod natječaja MINPO-a uz predočenje avansne garancije), ostatak tijekom provedbe projekta na kvartalnoj osnovi </a:t>
            </a:r>
            <a:r>
              <a:rPr lang="hr-HR" sz="1800" dirty="0" smtClean="0">
                <a:solidFill>
                  <a:schemeClr val="tx2"/>
                </a:solidFill>
              </a:rPr>
              <a:t>(„</a:t>
            </a:r>
            <a:r>
              <a:rPr lang="hr-HR" sz="1800" b="1" i="1" dirty="0" smtClean="0">
                <a:solidFill>
                  <a:schemeClr val="tx2"/>
                </a:solidFill>
              </a:rPr>
              <a:t>Korisnik </a:t>
            </a:r>
            <a:r>
              <a:rPr lang="hr-HR" sz="1800" b="1" i="1" dirty="0">
                <a:solidFill>
                  <a:schemeClr val="tx2"/>
                </a:solidFill>
              </a:rPr>
              <a:t>podnosi Zahtjev za nadoknadom sredstava HAMAG-BICRO u roku 15 kalendarskih dana nakon isteka svaka 3 mjeseca provedbe </a:t>
            </a:r>
            <a:r>
              <a:rPr lang="hr-HR" sz="1800" b="1" i="1" dirty="0" smtClean="0">
                <a:solidFill>
                  <a:schemeClr val="tx2"/>
                </a:solidFill>
              </a:rPr>
              <a:t>projekta”- nacrt Uputa za prijavitelje</a:t>
            </a:r>
            <a:r>
              <a:rPr lang="hr-HR" sz="1800" dirty="0" smtClean="0">
                <a:solidFill>
                  <a:schemeClr val="tx2"/>
                </a:solidFill>
              </a:rPr>
              <a:t>). </a:t>
            </a:r>
            <a:endParaRPr lang="hr-HR" sz="1800" dirty="0">
              <a:solidFill>
                <a:schemeClr val="tx2"/>
              </a:solidFill>
            </a:endParaRPr>
          </a:p>
          <a:p>
            <a:pPr marL="342891" indent="-342891">
              <a:defRPr/>
            </a:pPr>
            <a:endParaRPr lang="hr-HR" dirty="0"/>
          </a:p>
        </p:txBody>
      </p:sp>
      <p:sp>
        <p:nvSpPr>
          <p:cNvPr id="34821" name="Slide Number Placeholder 3"/>
          <p:cNvSpPr txBox="1">
            <a:spLocks noGrp="1"/>
          </p:cNvSpPr>
          <p:nvPr/>
        </p:nvSpPr>
        <p:spPr bwMode="auto">
          <a:xfrm>
            <a:off x="6832600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7DB0692F-FF93-447C-ADD4-23DC3C0387F8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12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1908175" y="188913"/>
            <a:ext cx="6769100" cy="431800"/>
          </a:xfrm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hr-HR" sz="2800" b="1" smtClean="0"/>
              <a:t>IZDAVANJE AVANSNE GARANCIJE</a:t>
            </a:r>
          </a:p>
        </p:txBody>
      </p:sp>
      <p:sp>
        <p:nvSpPr>
          <p:cNvPr id="35843" name="Rectangle 6"/>
          <p:cNvSpPr>
            <a:spLocks noChangeArrowheads="1"/>
          </p:cNvSpPr>
          <p:nvPr/>
        </p:nvSpPr>
        <p:spPr bwMode="auto">
          <a:xfrm>
            <a:off x="395288" y="1052513"/>
            <a:ext cx="813752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r-HR" b="1">
                <a:solidFill>
                  <a:schemeClr val="tx2"/>
                </a:solidFill>
                <a:latin typeface="Calibri" pitchFamily="34" charset="0"/>
              </a:rPr>
              <a:t>IZDAVANJE BANKARSKE GARANCIJE ZA POVRAT PREDUJMA IZ EU DAROVNICE</a:t>
            </a:r>
          </a:p>
          <a:p>
            <a:endParaRPr lang="hr-HR">
              <a:solidFill>
                <a:schemeClr val="tx2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hr-HR">
                <a:solidFill>
                  <a:schemeClr val="tx2"/>
                </a:solidFill>
                <a:latin typeface="Calibri" pitchFamily="34" charset="0"/>
              </a:rPr>
              <a:t>Način provedbe ESI fondova uključuje mogućnost isplate predujma iz EU darovnice korisniku EU projekta uz predočenje bankarske garancije za povrat avansa.</a:t>
            </a:r>
          </a:p>
          <a:p>
            <a:pPr>
              <a:buFont typeface="Arial" charset="0"/>
              <a:buChar char="•"/>
            </a:pPr>
            <a:endParaRPr lang="hr-HR">
              <a:solidFill>
                <a:schemeClr val="tx2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hr-HR" b="1" i="1" u="sng">
                <a:solidFill>
                  <a:srgbClr val="FF0000"/>
                </a:solidFill>
                <a:latin typeface="Calibri" pitchFamily="34" charset="0"/>
              </a:rPr>
              <a:t>Natječaj MINPO – nacrt Uputa za prijavitelje</a:t>
            </a:r>
            <a:r>
              <a:rPr lang="hr-HR" b="1">
                <a:solidFill>
                  <a:srgbClr val="FF0000"/>
                </a:solidFill>
                <a:latin typeface="Calibri" pitchFamily="34" charset="0"/>
              </a:rPr>
              <a:t>: </a:t>
            </a:r>
          </a:p>
          <a:p>
            <a:pPr>
              <a:buFont typeface="Arial" charset="0"/>
              <a:buChar char="•"/>
            </a:pPr>
            <a:r>
              <a:rPr lang="hr-HR">
                <a:solidFill>
                  <a:srgbClr val="FF0000"/>
                </a:solidFill>
                <a:latin typeface="Calibri" pitchFamily="34" charset="0"/>
              </a:rPr>
              <a:t>Korisnik ima pravo podnijeti zahtjev za predujmom čiji iznos može iznositi najviše 30% od odobrenih bespovratnih sredstava po projektu.  </a:t>
            </a:r>
          </a:p>
          <a:p>
            <a:pPr>
              <a:buFont typeface="Arial" charset="0"/>
              <a:buChar char="•"/>
            </a:pPr>
            <a:r>
              <a:rPr lang="hr-HR">
                <a:solidFill>
                  <a:srgbClr val="FF0000"/>
                </a:solidFill>
                <a:latin typeface="Calibri" pitchFamily="34" charset="0"/>
              </a:rPr>
              <a:t>Uvjet za isplatu predujma je dostava garancije HAMAG-BICRO na iznos predujma s rokom važenja najmanje jednakim vremenu trajanja projekta.  </a:t>
            </a:r>
          </a:p>
          <a:p>
            <a:pPr>
              <a:buFont typeface="Arial" charset="0"/>
              <a:buChar char="•"/>
            </a:pPr>
            <a:endParaRPr lang="hr-HR">
              <a:solidFill>
                <a:schemeClr val="tx2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hr-HR">
              <a:solidFill>
                <a:schemeClr val="tx2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hr-HR" b="1">
                <a:solidFill>
                  <a:schemeClr val="tx2"/>
                </a:solidFill>
                <a:latin typeface="Calibri" pitchFamily="34" charset="0"/>
              </a:rPr>
              <a:t>HBOR može na zahtjev investitora, koji će podnositi HBOR-u izravni zahtjev za kredit izdati bankarsku garanciju za povrat predujma iz EU darovnice u korist nadležnog tijela za provedbu EU fondova </a:t>
            </a:r>
          </a:p>
        </p:txBody>
      </p:sp>
      <p:sp>
        <p:nvSpPr>
          <p:cNvPr id="35845" name="Slide Number Placeholder 3"/>
          <p:cNvSpPr txBox="1">
            <a:spLocks noGrp="1"/>
          </p:cNvSpPr>
          <p:nvPr/>
        </p:nvSpPr>
        <p:spPr bwMode="auto">
          <a:xfrm>
            <a:off x="6832600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7AFEEB3E-9331-431C-AD37-7CB55CE43A23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13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1979613" y="188913"/>
            <a:ext cx="6769100" cy="431800"/>
          </a:xfrm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hr-HR" sz="2800" b="1" smtClean="0"/>
              <a:t>PREPORUKE EU KORISNICIMA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68313" y="908050"/>
            <a:ext cx="8229600" cy="4894263"/>
          </a:xfrm>
          <a:prstGeom prst="rect">
            <a:avLst/>
          </a:prstGeom>
        </p:spPr>
        <p:txBody>
          <a:bodyPr/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0" indent="-28574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0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58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6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4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2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1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98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hr-HR" sz="2000" b="1" dirty="0" smtClean="0">
                <a:solidFill>
                  <a:schemeClr val="tx2"/>
                </a:solidFill>
              </a:rPr>
              <a:t>U ŠTO RANIJOJ FAZI KONTAKTIRATI HBOR/POSLOVNU BANKU  KAKO BI SE NA VRIJEME UKLJUČILI SVI SUDIONICI KOJI ĆE FINANCIRATI PROJEKT</a:t>
            </a:r>
          </a:p>
          <a:p>
            <a:pPr marL="0" indent="0">
              <a:buFont typeface="Arial" charset="0"/>
              <a:buNone/>
              <a:defRPr/>
            </a:pPr>
            <a:endParaRPr lang="hr-HR" sz="2000" b="1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hr-HR" sz="2000" b="1" dirty="0" smtClean="0">
                <a:solidFill>
                  <a:schemeClr val="tx2"/>
                </a:solidFill>
              </a:rPr>
              <a:t>UTVRDITI TOČAN IZNOS POTREBNIH SREDSTAVA </a:t>
            </a:r>
            <a:r>
              <a:rPr lang="hr-HR" sz="2000" b="1" dirty="0">
                <a:solidFill>
                  <a:schemeClr val="tx2"/>
                </a:solidFill>
              </a:rPr>
              <a:t>I</a:t>
            </a:r>
            <a:r>
              <a:rPr lang="hr-HR" sz="2000" b="1" dirty="0" smtClean="0">
                <a:solidFill>
                  <a:schemeClr val="tx2"/>
                </a:solidFill>
              </a:rPr>
              <a:t> CJELOKUPNU FINANCIJSKU KONSTRUKCIJU PROJEKTA:</a:t>
            </a:r>
          </a:p>
          <a:p>
            <a:pPr>
              <a:defRPr/>
            </a:pPr>
            <a:r>
              <a:rPr lang="hr-HR" sz="2000" b="1" dirty="0">
                <a:solidFill>
                  <a:schemeClr val="tx2"/>
                </a:solidFill>
              </a:rPr>
              <a:t> </a:t>
            </a:r>
            <a:r>
              <a:rPr lang="hr-HR" sz="2000" b="1" dirty="0" smtClean="0">
                <a:solidFill>
                  <a:schemeClr val="tx2"/>
                </a:solidFill>
              </a:rPr>
              <a:t>- potreban iznos za sufinanciranje prihvatljivih izdataka</a:t>
            </a:r>
          </a:p>
          <a:p>
            <a:pPr>
              <a:defRPr/>
            </a:pPr>
            <a:r>
              <a:rPr lang="hr-HR" sz="2000" b="1" dirty="0" smtClean="0">
                <a:solidFill>
                  <a:schemeClr val="tx2"/>
                </a:solidFill>
              </a:rPr>
              <a:t>- nužne izdatke koji su neprihvatljivi po pojedinom natječaju</a:t>
            </a:r>
          </a:p>
          <a:p>
            <a:pPr>
              <a:defRPr/>
            </a:pPr>
            <a:r>
              <a:rPr lang="hr-HR" sz="2000" b="1" dirty="0" smtClean="0">
                <a:solidFill>
                  <a:schemeClr val="tx2"/>
                </a:solidFill>
              </a:rPr>
              <a:t>- </a:t>
            </a:r>
            <a:r>
              <a:rPr lang="nl-NL" sz="2000" b="1" dirty="0" err="1" smtClean="0">
                <a:solidFill>
                  <a:schemeClr val="tx2"/>
                </a:solidFill>
              </a:rPr>
              <a:t>uzeti</a:t>
            </a:r>
            <a:r>
              <a:rPr lang="nl-NL" sz="2000" b="1" dirty="0" smtClean="0">
                <a:solidFill>
                  <a:schemeClr val="tx2"/>
                </a:solidFill>
              </a:rPr>
              <a:t> </a:t>
            </a:r>
            <a:r>
              <a:rPr lang="nl-NL" sz="2000" b="1" dirty="0">
                <a:solidFill>
                  <a:schemeClr val="tx2"/>
                </a:solidFill>
              </a:rPr>
              <a:t>u </a:t>
            </a:r>
            <a:r>
              <a:rPr lang="nl-NL" sz="2000" b="1" dirty="0" err="1">
                <a:solidFill>
                  <a:schemeClr val="tx2"/>
                </a:solidFill>
              </a:rPr>
              <a:t>obzir</a:t>
            </a:r>
            <a:r>
              <a:rPr lang="nl-NL" sz="2000" b="1" dirty="0">
                <a:solidFill>
                  <a:schemeClr val="tx2"/>
                </a:solidFill>
              </a:rPr>
              <a:t> </a:t>
            </a:r>
            <a:r>
              <a:rPr lang="nl-NL" sz="2000" b="1" dirty="0" err="1">
                <a:solidFill>
                  <a:schemeClr val="tx2"/>
                </a:solidFill>
              </a:rPr>
              <a:t>način</a:t>
            </a:r>
            <a:r>
              <a:rPr lang="nl-NL" sz="2000" b="1" dirty="0">
                <a:solidFill>
                  <a:schemeClr val="tx2"/>
                </a:solidFill>
              </a:rPr>
              <a:t> </a:t>
            </a:r>
            <a:r>
              <a:rPr lang="nl-NL" sz="2000" b="1" dirty="0" err="1">
                <a:solidFill>
                  <a:schemeClr val="tx2"/>
                </a:solidFill>
              </a:rPr>
              <a:t>isplate</a:t>
            </a:r>
            <a:r>
              <a:rPr lang="nl-NL" sz="2000" b="1" dirty="0">
                <a:solidFill>
                  <a:schemeClr val="tx2"/>
                </a:solidFill>
              </a:rPr>
              <a:t> </a:t>
            </a:r>
            <a:r>
              <a:rPr lang="hr-HR" sz="2000" b="1" dirty="0" smtClean="0">
                <a:solidFill>
                  <a:schemeClr val="tx2"/>
                </a:solidFill>
              </a:rPr>
              <a:t>EU </a:t>
            </a:r>
            <a:r>
              <a:rPr lang="hr-HR" sz="2000" b="1" dirty="0" err="1" smtClean="0">
                <a:solidFill>
                  <a:schemeClr val="tx2"/>
                </a:solidFill>
              </a:rPr>
              <a:t>granta</a:t>
            </a:r>
            <a:endParaRPr lang="hr-HR" sz="2000" b="1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hr-HR" sz="2000" b="1" dirty="0" smtClean="0">
                <a:solidFill>
                  <a:schemeClr val="tx2"/>
                </a:solidFill>
              </a:rPr>
              <a:t>- u slučaju korištenja predujma voditi računa o ishođenju avansne garancije</a:t>
            </a:r>
          </a:p>
          <a:p>
            <a:pPr>
              <a:defRPr/>
            </a:pPr>
            <a:endParaRPr lang="hr-HR" sz="2000" b="1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hr-HR" sz="2000" b="1" dirty="0" smtClean="0">
                <a:solidFill>
                  <a:schemeClr val="tx2"/>
                </a:solidFill>
              </a:rPr>
              <a:t>OBRATITI PAŽNJU NA DOZVOLJENE INTENZITETE DRŽAVNIH POTPORA</a:t>
            </a:r>
            <a:endParaRPr lang="hr-HR" sz="2000" b="1" dirty="0">
              <a:solidFill>
                <a:schemeClr val="tx2"/>
              </a:solidFill>
            </a:endParaRPr>
          </a:p>
          <a:p>
            <a:pPr>
              <a:defRPr/>
            </a:pPr>
            <a:endParaRPr lang="hr-HR" sz="2000" b="1" dirty="0" smtClean="0">
              <a:solidFill>
                <a:schemeClr val="tx2"/>
              </a:solidFill>
            </a:endParaRPr>
          </a:p>
        </p:txBody>
      </p:sp>
      <p:sp>
        <p:nvSpPr>
          <p:cNvPr id="36869" name="Slide Number Placeholder 3"/>
          <p:cNvSpPr txBox="1">
            <a:spLocks noGrp="1"/>
          </p:cNvSpPr>
          <p:nvPr/>
        </p:nvSpPr>
        <p:spPr bwMode="auto">
          <a:xfrm>
            <a:off x="6832600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61BD36A0-1371-462B-A276-BF6687FAB5AF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14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1979613" y="188913"/>
            <a:ext cx="6769100" cy="431800"/>
          </a:xfrm>
          <a:noFill/>
          <a:ln>
            <a:miter lim="800000"/>
            <a:headEnd/>
            <a:tailEnd/>
          </a:ln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23850" y="981075"/>
            <a:ext cx="8229600" cy="5472113"/>
          </a:xfrm>
          <a:prstGeom prst="rect">
            <a:avLst/>
          </a:prstGeom>
          <a:noFill/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0" indent="-28574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0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58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6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4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2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1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98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hr-HR" sz="3200" b="1" dirty="0" smtClean="0">
              <a:solidFill>
                <a:srgbClr val="FF0000"/>
              </a:solidFill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hr-HR" sz="3200" b="1" dirty="0" smtClean="0">
                <a:solidFill>
                  <a:schemeClr val="tx2"/>
                </a:solidFill>
              </a:rPr>
              <a:t>HVALA NA PAŽNJI!</a:t>
            </a:r>
          </a:p>
          <a:p>
            <a:pPr algn="ctr" eaLnBrk="1" hangingPunct="1">
              <a:lnSpc>
                <a:spcPct val="80000"/>
              </a:lnSpc>
              <a:buClr>
                <a:srgbClr val="5F5F5F"/>
              </a:buClr>
              <a:buFont typeface="Arial" charset="0"/>
              <a:buNone/>
              <a:defRPr/>
            </a:pPr>
            <a:r>
              <a:rPr lang="hr-HR" sz="2400" dirty="0" smtClean="0">
                <a:solidFill>
                  <a:schemeClr val="tx2"/>
                </a:solidFill>
              </a:rPr>
              <a:t>	Marina Marasović, rukovoditeljica</a:t>
            </a:r>
          </a:p>
          <a:p>
            <a:pPr algn="ctr" eaLnBrk="1" hangingPunct="1">
              <a:lnSpc>
                <a:spcPct val="80000"/>
              </a:lnSpc>
              <a:buClr>
                <a:srgbClr val="5F5F5F"/>
              </a:buClr>
              <a:buFont typeface="Arial" charset="0"/>
              <a:buNone/>
              <a:defRPr/>
            </a:pPr>
            <a:r>
              <a:rPr lang="hr-HR" sz="2400" dirty="0" smtClean="0">
                <a:solidFill>
                  <a:schemeClr val="tx2"/>
                </a:solidFill>
              </a:rPr>
              <a:t>EU fondovi i financijski instrumenti</a:t>
            </a:r>
          </a:p>
          <a:p>
            <a:pPr algn="ctr" eaLnBrk="1" hangingPunct="1">
              <a:lnSpc>
                <a:spcPct val="80000"/>
              </a:lnSpc>
              <a:buClr>
                <a:srgbClr val="5F5F5F"/>
              </a:buClr>
              <a:buFont typeface="Arial" charset="0"/>
              <a:buNone/>
              <a:defRPr/>
            </a:pPr>
            <a:r>
              <a:rPr lang="hr-HR" sz="2400" dirty="0" smtClean="0">
                <a:solidFill>
                  <a:schemeClr val="tx2"/>
                </a:solidFill>
              </a:rPr>
              <a:t>	</a:t>
            </a:r>
            <a:endParaRPr lang="hr-HR" sz="2400" dirty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  <a:buClr>
                <a:srgbClr val="5F5F5F"/>
              </a:buClr>
              <a:buFont typeface="Arial" charset="0"/>
              <a:buNone/>
              <a:defRPr/>
            </a:pPr>
            <a:r>
              <a:rPr lang="en-US" sz="2400" dirty="0" smtClean="0">
                <a:solidFill>
                  <a:schemeClr val="tx2"/>
                </a:solidFill>
                <a:hlinkClick r:id="rId3"/>
              </a:rPr>
              <a:t>www.hbor.hr</a:t>
            </a:r>
            <a:endParaRPr lang="en-US" sz="2400" dirty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  <a:buClr>
                <a:srgbClr val="5F5F5F"/>
              </a:buClr>
              <a:buFont typeface="Arial" charset="0"/>
              <a:buNone/>
              <a:defRPr/>
            </a:pPr>
            <a:r>
              <a:rPr lang="en-US" sz="2400" dirty="0" err="1">
                <a:solidFill>
                  <a:schemeClr val="tx2"/>
                </a:solidFill>
              </a:rPr>
              <a:t>Strossmayerov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trg</a:t>
            </a:r>
            <a:r>
              <a:rPr lang="en-US" sz="2400" dirty="0">
                <a:solidFill>
                  <a:schemeClr val="tx2"/>
                </a:solidFill>
              </a:rPr>
              <a:t> 9</a:t>
            </a:r>
          </a:p>
          <a:p>
            <a:pPr algn="ctr" eaLnBrk="1" hangingPunct="1">
              <a:lnSpc>
                <a:spcPct val="80000"/>
              </a:lnSpc>
              <a:buClr>
                <a:srgbClr val="5F5F5F"/>
              </a:buClr>
              <a:buFont typeface="Arial" charset="0"/>
              <a:buNone/>
              <a:defRPr/>
            </a:pPr>
            <a:r>
              <a:rPr lang="en-US" sz="2400" dirty="0">
                <a:solidFill>
                  <a:schemeClr val="tx2"/>
                </a:solidFill>
              </a:rPr>
              <a:t>10000 Zagreb, </a:t>
            </a:r>
            <a:r>
              <a:rPr lang="hr-HR" sz="2400" dirty="0">
                <a:solidFill>
                  <a:schemeClr val="tx2"/>
                </a:solidFill>
              </a:rPr>
              <a:t>Croatia</a:t>
            </a:r>
          </a:p>
          <a:p>
            <a:pPr marL="0" indent="0">
              <a:buFont typeface="Arial" charset="0"/>
              <a:buNone/>
              <a:defRPr/>
            </a:pPr>
            <a:r>
              <a:rPr lang="hr-HR" sz="2400" dirty="0" smtClean="0">
                <a:solidFill>
                  <a:schemeClr val="tx2"/>
                </a:solidFill>
              </a:rPr>
              <a:t>			     </a:t>
            </a:r>
            <a:r>
              <a:rPr lang="hr-HR" sz="2400" dirty="0" smtClean="0">
                <a:solidFill>
                  <a:schemeClr val="tx2"/>
                </a:solidFill>
                <a:hlinkClick r:id="rId4"/>
              </a:rPr>
              <a:t>hbor@hbor.hr</a:t>
            </a:r>
            <a:endParaRPr lang="hr-HR" sz="2400" dirty="0" smtClean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hr-HR" sz="2400" dirty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hr-HR" sz="2400" dirty="0" smtClean="0">
                <a:solidFill>
                  <a:schemeClr val="tx2"/>
                </a:solidFill>
              </a:rPr>
              <a:t>	 </a:t>
            </a:r>
            <a:r>
              <a:rPr lang="hr-HR" sz="1800" b="1" dirty="0" smtClean="0">
                <a:solidFill>
                  <a:schemeClr val="tx2"/>
                </a:solidFill>
              </a:rPr>
              <a:t>Prijavite se za primanje HBOR-ovog mjesečnog EU newslettera na linku</a:t>
            </a:r>
            <a:r>
              <a:rPr lang="hr-HR" sz="1800" b="1" dirty="0">
                <a:solidFill>
                  <a:schemeClr val="tx2"/>
                </a:solidFill>
              </a:rPr>
              <a:t>: </a:t>
            </a:r>
            <a:r>
              <a:rPr lang="hr-HR" sz="1800" b="1" dirty="0" smtClean="0">
                <a:solidFill>
                  <a:schemeClr val="tx2"/>
                </a:solidFill>
              </a:rPr>
              <a:t>		         </a:t>
            </a:r>
            <a:r>
              <a:rPr lang="hr-HR" sz="1800" b="1" dirty="0" smtClean="0">
                <a:solidFill>
                  <a:srgbClr val="FF0000"/>
                </a:solidFill>
              </a:rPr>
              <a:t>http</a:t>
            </a:r>
            <a:r>
              <a:rPr lang="hr-HR" sz="1800" b="1" dirty="0">
                <a:solidFill>
                  <a:srgbClr val="FF0000"/>
                </a:solidFill>
              </a:rPr>
              <a:t>://www.hbor.hr/novo-eu-newsletter</a:t>
            </a:r>
            <a:endParaRPr lang="hr-HR" sz="1800" b="1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endParaRPr lang="hr-HR" sz="2400" dirty="0" smtClean="0"/>
          </a:p>
        </p:txBody>
      </p:sp>
      <p:sp>
        <p:nvSpPr>
          <p:cNvPr id="37893" name="Slide Number Placeholder 3"/>
          <p:cNvSpPr txBox="1">
            <a:spLocks noGrp="1"/>
          </p:cNvSpPr>
          <p:nvPr/>
        </p:nvSpPr>
        <p:spPr bwMode="auto">
          <a:xfrm>
            <a:off x="6853238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0D1687BA-BB3D-4BCA-A31E-E22B7B49FE31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15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3276600" y="188913"/>
            <a:ext cx="5472113" cy="431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hr-HR" b="1" smtClean="0"/>
              <a:t>Opće informacije o HBOR-u</a:t>
            </a:r>
            <a:endParaRPr lang="en-GB" b="1" smtClean="0"/>
          </a:p>
          <a:p>
            <a:pPr eaLnBrk="1" hangingPunct="1"/>
            <a:endParaRPr lang="hr-HR" smtClean="0"/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1"/>
          </p:nvPr>
        </p:nvSpPr>
        <p:spPr bwMode="auto">
          <a:xfrm>
            <a:off x="6832600" y="6408738"/>
            <a:ext cx="2060575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2CDE58-7433-485E-8DB9-2212733EA722}" type="slidenum">
              <a:rPr lang="hr-HR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r>
              <a:rPr lang="hr-HR" smtClean="0">
                <a:solidFill>
                  <a:schemeClr val="bg1"/>
                </a:solidFill>
                <a:latin typeface="Arial" charset="0"/>
              </a:rPr>
              <a:t>/</a:t>
            </a:r>
            <a:r>
              <a:rPr lang="hr-HR" smtClean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415925" y="1284288"/>
            <a:ext cx="4803775" cy="3600450"/>
          </a:xfrm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square" lIns="91432" tIns="45716" rIns="91432" bIns="45716">
            <a:spAutoFit/>
          </a:bodyPr>
          <a:lstStyle>
            <a:lvl1pPr marL="266700" indent="-266700">
              <a:tabLst>
                <a:tab pos="44878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 indent="-6350">
              <a:tabLst>
                <a:tab pos="44878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44878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44878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44878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878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878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878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878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Clr>
                <a:srgbClr val="777777"/>
              </a:buClr>
              <a:buSzPct val="70000"/>
              <a:buFont typeface="Wingdings" pitchFamily="2" charset="2"/>
              <a:buChar char="u"/>
              <a:defRPr/>
            </a:pPr>
            <a:r>
              <a:rPr lang="hr-HR" sz="1600" dirty="0" smtClean="0">
                <a:latin typeface="+mn-lt"/>
              </a:rPr>
              <a:t>HBOR je osnovan</a:t>
            </a:r>
            <a:r>
              <a:rPr lang="en-US" sz="1600" dirty="0" smtClean="0">
                <a:latin typeface="+mn-lt"/>
              </a:rPr>
              <a:t> 1992</a:t>
            </a:r>
            <a:r>
              <a:rPr lang="hr-HR" sz="1600" dirty="0" smtClean="0">
                <a:latin typeface="+mn-lt"/>
              </a:rPr>
              <a:t>. godine posebnim zakonom</a:t>
            </a:r>
            <a:r>
              <a:rPr lang="en-US" sz="1600" dirty="0" smtClean="0">
                <a:latin typeface="+mn-lt"/>
              </a:rPr>
              <a:t> </a:t>
            </a:r>
            <a:r>
              <a:rPr lang="hr-HR" sz="1600" dirty="0" smtClean="0">
                <a:latin typeface="+mn-lt"/>
              </a:rPr>
              <a:t>kao posebna financijska institucija sa svrhom kreditiranja obnove i razvitka hrvatskog gospodarstva</a:t>
            </a:r>
            <a:endParaRPr lang="hr-HR" sz="1600" dirty="0">
              <a:latin typeface="+mn-lt"/>
            </a:endParaRPr>
          </a:p>
          <a:p>
            <a:pPr marL="0" indent="0" eaLnBrk="1" hangingPunct="1">
              <a:spcBef>
                <a:spcPts val="0"/>
              </a:spcBef>
              <a:buClr>
                <a:srgbClr val="777777"/>
              </a:buClr>
              <a:buSzPct val="70000"/>
              <a:defRPr/>
            </a:pPr>
            <a:endParaRPr lang="en-GB" sz="800" dirty="0">
              <a:latin typeface="+mn-lt"/>
            </a:endParaRPr>
          </a:p>
          <a:p>
            <a:pPr>
              <a:spcBef>
                <a:spcPts val="0"/>
              </a:spcBef>
              <a:buClr>
                <a:srgbClr val="777777"/>
              </a:buClr>
              <a:buSzPct val="70000"/>
              <a:buFont typeface="Wingdings" pitchFamily="2" charset="2"/>
              <a:buChar char="u"/>
              <a:defRPr/>
            </a:pPr>
            <a:r>
              <a:rPr lang="hr-HR" sz="1600" dirty="0" smtClean="0">
                <a:latin typeface="+mn-lt"/>
              </a:rPr>
              <a:t>HBOR je u </a:t>
            </a:r>
            <a:r>
              <a:rPr lang="en-US" sz="1600" dirty="0">
                <a:latin typeface="+mn-lt"/>
              </a:rPr>
              <a:t>100%-</a:t>
            </a:r>
            <a:r>
              <a:rPr lang="en-US" sz="1600" dirty="0" err="1">
                <a:latin typeface="+mn-lt"/>
              </a:rPr>
              <a:t>tnom</a:t>
            </a:r>
            <a:r>
              <a:rPr lang="en-US" sz="1600" dirty="0">
                <a:latin typeface="+mn-lt"/>
              </a:rPr>
              <a:t> </a:t>
            </a:r>
            <a:r>
              <a:rPr lang="hr-HR" sz="1600" dirty="0" smtClean="0">
                <a:latin typeface="+mn-lt"/>
              </a:rPr>
              <a:t>vlasništvu Republike Hrvatske</a:t>
            </a:r>
          </a:p>
          <a:p>
            <a:pPr>
              <a:spcBef>
                <a:spcPts val="0"/>
              </a:spcBef>
              <a:buClr>
                <a:srgbClr val="777777"/>
              </a:buClr>
              <a:buSzPct val="70000"/>
              <a:buFont typeface="Wingdings" pitchFamily="2" charset="2"/>
              <a:buChar char="u"/>
              <a:defRPr/>
            </a:pPr>
            <a:endParaRPr lang="hr-HR" sz="1600" dirty="0">
              <a:latin typeface="+mn-lt"/>
            </a:endParaRPr>
          </a:p>
          <a:p>
            <a:pPr eaLnBrk="1" hangingPunct="1">
              <a:spcBef>
                <a:spcPts val="0"/>
              </a:spcBef>
              <a:buClr>
                <a:srgbClr val="777777"/>
              </a:buClr>
              <a:buSzPct val="70000"/>
              <a:buFont typeface="Wingdings" pitchFamily="2" charset="2"/>
              <a:buChar char="u"/>
              <a:defRPr/>
            </a:pPr>
            <a:r>
              <a:rPr lang="en-US" sz="1600" dirty="0">
                <a:latin typeface="+mn-lt"/>
              </a:rPr>
              <a:t>HBOR </a:t>
            </a:r>
            <a:r>
              <a:rPr lang="hr-HR" sz="1600" dirty="0" smtClean="0">
                <a:latin typeface="+mn-lt"/>
              </a:rPr>
              <a:t>potiče sustavni</a:t>
            </a:r>
            <a:r>
              <a:rPr lang="en-US" sz="1600" dirty="0" smtClean="0">
                <a:latin typeface="+mn-lt"/>
              </a:rPr>
              <a:t>, </a:t>
            </a:r>
            <a:r>
              <a:rPr lang="hr-HR" sz="1600" dirty="0" smtClean="0">
                <a:latin typeface="+mn-lt"/>
              </a:rPr>
              <a:t>održivi i ravnomjeran gospodarski i društveni razvitak sukladno općim strateškim ciljevima RH</a:t>
            </a:r>
          </a:p>
          <a:p>
            <a:pPr eaLnBrk="1" hangingPunct="1">
              <a:spcBef>
                <a:spcPts val="0"/>
              </a:spcBef>
              <a:buClr>
                <a:srgbClr val="777777"/>
              </a:buClr>
              <a:buSzPct val="70000"/>
              <a:buFont typeface="Wingdings" pitchFamily="2" charset="2"/>
              <a:buChar char="u"/>
              <a:defRPr/>
            </a:pPr>
            <a:endParaRPr lang="en-US" sz="1600" dirty="0">
              <a:latin typeface="+mn-lt"/>
            </a:endParaRPr>
          </a:p>
          <a:p>
            <a:pPr eaLnBrk="1" hangingPunct="1">
              <a:buClr>
                <a:srgbClr val="777777"/>
              </a:buClr>
              <a:buSzPct val="70000"/>
              <a:buFont typeface="Wingdings" pitchFamily="2" charset="2"/>
              <a:buChar char="u"/>
              <a:defRPr/>
            </a:pPr>
            <a:endParaRPr lang="en-GB" sz="1600" dirty="0">
              <a:latin typeface="+mn-lt"/>
            </a:endParaRPr>
          </a:p>
          <a:p>
            <a:pPr eaLnBrk="1" hangingPunct="1">
              <a:buClr>
                <a:srgbClr val="777777"/>
              </a:buClr>
              <a:buSzPct val="70000"/>
              <a:buFont typeface="Wingdings" pitchFamily="2" charset="2"/>
              <a:buChar char="u"/>
              <a:defRPr/>
            </a:pPr>
            <a:endParaRPr lang="en-GB" sz="800" dirty="0">
              <a:latin typeface="+mn-lt"/>
            </a:endParaRPr>
          </a:p>
          <a:p>
            <a:pPr eaLnBrk="1" hangingPunct="1">
              <a:buClr>
                <a:srgbClr val="777777"/>
              </a:buClr>
              <a:buSzPct val="70000"/>
              <a:buFont typeface="Wingdings" pitchFamily="2" charset="2"/>
              <a:buNone/>
              <a:defRPr/>
            </a:pPr>
            <a:endParaRPr lang="hr-HR" sz="800" i="1" dirty="0">
              <a:latin typeface="+mn-lt"/>
            </a:endParaRPr>
          </a:p>
          <a:p>
            <a:pPr eaLnBrk="1" hangingPunct="1">
              <a:buClr>
                <a:srgbClr val="C83000"/>
              </a:buClr>
              <a:buSzPct val="70000"/>
              <a:buFont typeface="Wingdings" pitchFamily="2" charset="2"/>
              <a:buNone/>
              <a:defRPr/>
            </a:pPr>
            <a:endParaRPr lang="en-GB" dirty="0">
              <a:latin typeface="Verdana" pitchFamily="34" charset="0"/>
            </a:endParaRPr>
          </a:p>
        </p:txBody>
      </p:sp>
      <p:grpSp>
        <p:nvGrpSpPr>
          <p:cNvPr id="17412" name="Diagram 5"/>
          <p:cNvGrpSpPr>
            <a:grpSpLocks/>
          </p:cNvGrpSpPr>
          <p:nvPr/>
        </p:nvGrpSpPr>
        <p:grpSpPr bwMode="auto">
          <a:xfrm>
            <a:off x="4427538" y="1728788"/>
            <a:ext cx="5299075" cy="3352800"/>
            <a:chOff x="2322" y="1409"/>
            <a:chExt cx="3338" cy="2112"/>
          </a:xfrm>
        </p:grpSpPr>
        <p:sp>
          <p:nvSpPr>
            <p:cNvPr id="4102" name="_s18436"/>
            <p:cNvSpPr>
              <a:spLocks noChangeArrowheads="1" noTextEdit="1"/>
            </p:cNvSpPr>
            <p:nvPr/>
          </p:nvSpPr>
          <p:spPr bwMode="auto">
            <a:xfrm>
              <a:off x="3455" y="1784"/>
              <a:ext cx="1072" cy="107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50195"/>
              </a:schemeClr>
            </a:solidFill>
            <a:ln w="4699">
              <a:solidFill>
                <a:schemeClr val="folHlink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>
                <a:latin typeface="+mn-lt"/>
              </a:endParaRPr>
            </a:p>
          </p:txBody>
        </p:sp>
        <p:sp>
          <p:nvSpPr>
            <p:cNvPr id="17414" name="_s18437"/>
            <p:cNvSpPr>
              <a:spLocks noChangeArrowheads="1"/>
            </p:cNvSpPr>
            <p:nvPr/>
          </p:nvSpPr>
          <p:spPr bwMode="auto">
            <a:xfrm>
              <a:off x="3612" y="1409"/>
              <a:ext cx="759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buClr>
                  <a:schemeClr val="bg1"/>
                </a:buClr>
                <a:buFont typeface="Wingdings" pitchFamily="2" charset="2"/>
                <a:buNone/>
              </a:pPr>
              <a:r>
                <a:rPr lang="en-GB" b="1">
                  <a:solidFill>
                    <a:srgbClr val="5F5F5F"/>
                  </a:solidFill>
                  <a:latin typeface="Calibri" pitchFamily="34" charset="0"/>
                </a:rPr>
                <a:t>3 fun</a:t>
              </a:r>
              <a:r>
                <a:rPr lang="hr-HR" b="1">
                  <a:solidFill>
                    <a:srgbClr val="5F5F5F"/>
                  </a:solidFill>
                  <a:latin typeface="Calibri" pitchFamily="34" charset="0"/>
                </a:rPr>
                <a:t>kcije u jednoj</a:t>
              </a:r>
              <a:r>
                <a:rPr lang="en-GB" b="1">
                  <a:solidFill>
                    <a:srgbClr val="5F5F5F"/>
                  </a:solidFill>
                  <a:latin typeface="Calibri" pitchFamily="34" charset="0"/>
                </a:rPr>
                <a:t> </a:t>
              </a:r>
            </a:p>
            <a:p>
              <a:pPr algn="ctr">
                <a:buClr>
                  <a:schemeClr val="bg1"/>
                </a:buClr>
                <a:buFont typeface="Wingdings" pitchFamily="2" charset="2"/>
                <a:buNone/>
              </a:pPr>
              <a:r>
                <a:rPr lang="hr-HR" b="1">
                  <a:solidFill>
                    <a:srgbClr val="5F5F5F"/>
                  </a:solidFill>
                  <a:latin typeface="Calibri" pitchFamily="34" charset="0"/>
                </a:rPr>
                <a:t>ustanovi</a:t>
              </a:r>
              <a:r>
                <a:rPr lang="en-GB" b="1">
                  <a:solidFill>
                    <a:srgbClr val="5F5F5F"/>
                  </a:solidFill>
                  <a:latin typeface="Calibri" pitchFamily="34" charset="0"/>
                </a:rPr>
                <a:t>:</a:t>
              </a:r>
            </a:p>
          </p:txBody>
        </p:sp>
        <p:sp>
          <p:nvSpPr>
            <p:cNvPr id="4104" name="_s18438"/>
            <p:cNvSpPr>
              <a:spLocks noChangeArrowheads="1" noTextEdit="1"/>
            </p:cNvSpPr>
            <p:nvPr/>
          </p:nvSpPr>
          <p:spPr bwMode="auto">
            <a:xfrm>
              <a:off x="3808" y="2396"/>
              <a:ext cx="1072" cy="1072"/>
            </a:xfrm>
            <a:prstGeom prst="ellipse">
              <a:avLst/>
            </a:prstGeom>
            <a:solidFill>
              <a:schemeClr val="tx2">
                <a:lumMod val="60000"/>
                <a:lumOff val="40000"/>
                <a:alpha val="50195"/>
              </a:schemeClr>
            </a:solidFill>
            <a:ln w="4699">
              <a:solidFill>
                <a:srgbClr val="80808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>
                <a:latin typeface="+mn-lt"/>
              </a:endParaRPr>
            </a:p>
          </p:txBody>
        </p:sp>
        <p:sp>
          <p:nvSpPr>
            <p:cNvPr id="17416" name="_s18439"/>
            <p:cNvSpPr>
              <a:spLocks noChangeArrowheads="1"/>
            </p:cNvSpPr>
            <p:nvPr/>
          </p:nvSpPr>
          <p:spPr bwMode="auto">
            <a:xfrm>
              <a:off x="4901" y="3253"/>
              <a:ext cx="759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buClr>
                  <a:schemeClr val="bg1"/>
                </a:buClr>
                <a:buFont typeface="Wingdings" pitchFamily="2" charset="2"/>
                <a:buNone/>
              </a:pPr>
              <a:endParaRPr lang="en-GB" sz="1300">
                <a:latin typeface="Verdana" pitchFamily="34" charset="0"/>
              </a:endParaRPr>
            </a:p>
          </p:txBody>
        </p:sp>
        <p:sp>
          <p:nvSpPr>
            <p:cNvPr id="17417" name="_s18440"/>
            <p:cNvSpPr>
              <a:spLocks noChangeArrowheads="1" noTextEdit="1"/>
            </p:cNvSpPr>
            <p:nvPr/>
          </p:nvSpPr>
          <p:spPr bwMode="auto">
            <a:xfrm>
              <a:off x="3101" y="2395"/>
              <a:ext cx="1072" cy="1072"/>
            </a:xfrm>
            <a:prstGeom prst="ellipse">
              <a:avLst/>
            </a:prstGeom>
            <a:solidFill>
              <a:srgbClr val="92D050">
                <a:alpha val="50195"/>
              </a:srgbClr>
            </a:solidFill>
            <a:ln w="4699">
              <a:solidFill>
                <a:schemeClr val="bg2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sr-Latn-CS"/>
            </a:p>
          </p:txBody>
        </p:sp>
        <p:sp>
          <p:nvSpPr>
            <p:cNvPr id="17418" name="_s18441"/>
            <p:cNvSpPr>
              <a:spLocks noChangeArrowheads="1"/>
            </p:cNvSpPr>
            <p:nvPr/>
          </p:nvSpPr>
          <p:spPr bwMode="auto">
            <a:xfrm>
              <a:off x="2322" y="3253"/>
              <a:ext cx="759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buClr>
                  <a:schemeClr val="bg1"/>
                </a:buClr>
                <a:buFont typeface="Wingdings" pitchFamily="2" charset="2"/>
                <a:buNone/>
              </a:pPr>
              <a:endParaRPr lang="en-GB" sz="1300">
                <a:latin typeface="Verdana" pitchFamily="34" charset="0"/>
              </a:endParaRPr>
            </a:p>
          </p:txBody>
        </p:sp>
        <p:sp>
          <p:nvSpPr>
            <p:cNvPr id="4108" name="Text Box 13"/>
            <p:cNvSpPr txBox="1">
              <a:spLocks noChangeArrowheads="1"/>
            </p:cNvSpPr>
            <p:nvPr/>
          </p:nvSpPr>
          <p:spPr bwMode="auto">
            <a:xfrm>
              <a:off x="3101" y="2856"/>
              <a:ext cx="70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Font typeface="Wingdings" pitchFamily="2" charset="2"/>
                <a:buNone/>
                <a:defRPr/>
              </a:pPr>
              <a:r>
                <a:rPr lang="hr-HR" sz="1400" b="1" dirty="0" smtClean="0">
                  <a:solidFill>
                    <a:srgbClr val="5F5F5F"/>
                  </a:solidFill>
                  <a:latin typeface="+mn-lt"/>
                </a:rPr>
                <a:t>Financiranje izvoza</a:t>
              </a:r>
              <a:endParaRPr lang="en-GB" sz="1400" b="1" dirty="0" smtClean="0">
                <a:solidFill>
                  <a:srgbClr val="5F5F5F"/>
                </a:solidFill>
                <a:latin typeface="+mn-lt"/>
              </a:endParaRPr>
            </a:p>
          </p:txBody>
        </p:sp>
        <p:sp>
          <p:nvSpPr>
            <p:cNvPr id="4109" name="Text Box 14"/>
            <p:cNvSpPr txBox="1">
              <a:spLocks noChangeArrowheads="1"/>
            </p:cNvSpPr>
            <p:nvPr/>
          </p:nvSpPr>
          <p:spPr bwMode="auto">
            <a:xfrm>
              <a:off x="4091" y="2846"/>
              <a:ext cx="87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Font typeface="Wingdings" pitchFamily="2" charset="2"/>
                <a:buNone/>
                <a:defRPr/>
              </a:pPr>
              <a:r>
                <a:rPr lang="hr-HR" sz="1400" b="1" dirty="0" smtClean="0">
                  <a:solidFill>
                    <a:srgbClr val="5F5F5F"/>
                  </a:solidFill>
                  <a:latin typeface="+mn-lt"/>
                </a:rPr>
                <a:t>Osiguranje izvoza</a:t>
              </a:r>
              <a:endParaRPr lang="en-GB" sz="1400" b="1" dirty="0" smtClean="0">
                <a:solidFill>
                  <a:srgbClr val="5F5F5F"/>
                </a:solidFill>
                <a:latin typeface="+mn-lt"/>
              </a:endParaRPr>
            </a:p>
          </p:txBody>
        </p:sp>
        <p:sp>
          <p:nvSpPr>
            <p:cNvPr id="4110" name="Text Box 15"/>
            <p:cNvSpPr txBox="1">
              <a:spLocks noChangeArrowheads="1"/>
            </p:cNvSpPr>
            <p:nvPr/>
          </p:nvSpPr>
          <p:spPr bwMode="auto">
            <a:xfrm>
              <a:off x="3713" y="1999"/>
              <a:ext cx="510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chemeClr val="bg1"/>
                </a:buClr>
                <a:buFont typeface="Wingdings" pitchFamily="2" charset="2"/>
                <a:buNone/>
                <a:defRPr/>
              </a:pPr>
              <a:r>
                <a:rPr lang="hr-HR" sz="1400" b="1" dirty="0" smtClean="0">
                  <a:solidFill>
                    <a:srgbClr val="5F5F5F"/>
                  </a:solidFill>
                  <a:latin typeface="+mn-lt"/>
                </a:rPr>
                <a:t>Razvitak</a:t>
              </a:r>
              <a:endParaRPr lang="en-GB" sz="1400" b="1" dirty="0" smtClean="0">
                <a:solidFill>
                  <a:srgbClr val="5F5F5F"/>
                </a:solidFill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1979613" y="115888"/>
            <a:ext cx="6769100" cy="431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r-HR" sz="3200" i="1" smtClean="0"/>
              <a:t>Usluge HBOR-a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323528" y="1196752"/>
          <a:ext cx="864096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6832600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258D4FDB-5751-4553-A190-D199FEB1C422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3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3276600" y="188913"/>
            <a:ext cx="5472113" cy="431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r-HR" i="1" smtClean="0"/>
              <a:t>REGIONALNO DJELOVANJE</a:t>
            </a:r>
          </a:p>
        </p:txBody>
      </p:sp>
      <p:pic>
        <p:nvPicPr>
          <p:cNvPr id="21507" name="Picture 2" descr="karta Hrvatske_siva copy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205038"/>
            <a:ext cx="3816350" cy="2624137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21508" name="Text Box 17"/>
          <p:cNvSpPr txBox="1">
            <a:spLocks noChangeArrowheads="1"/>
          </p:cNvSpPr>
          <p:nvPr/>
        </p:nvSpPr>
        <p:spPr bwMode="auto">
          <a:xfrm>
            <a:off x="3995738" y="1412875"/>
            <a:ext cx="4895850" cy="46815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>
              <a:lnSpc>
                <a:spcPct val="105000"/>
              </a:lnSpc>
              <a:spcBef>
                <a:spcPct val="35000"/>
              </a:spcBef>
              <a:spcAft>
                <a:spcPct val="55000"/>
              </a:spcAft>
              <a:buClr>
                <a:srgbClr val="000099"/>
              </a:buClr>
            </a:pPr>
            <a:r>
              <a:rPr lang="hr-HR" b="1">
                <a:solidFill>
                  <a:srgbClr val="5F5F5F"/>
                </a:solidFill>
                <a:latin typeface="Calibri" pitchFamily="34" charset="0"/>
              </a:rPr>
              <a:t>Područni uredi: </a:t>
            </a:r>
          </a:p>
          <a:p>
            <a:pPr marL="355600" lvl="2" indent="-355600">
              <a:lnSpc>
                <a:spcPct val="105000"/>
              </a:lnSpc>
              <a:spcBef>
                <a:spcPct val="35000"/>
              </a:spcBef>
              <a:spcAft>
                <a:spcPct val="55000"/>
              </a:spcAft>
              <a:buSzPct val="100000"/>
              <a:buFont typeface="Arial" charset="0"/>
              <a:buChar char="•"/>
            </a:pPr>
            <a:r>
              <a:rPr lang="hr-HR">
                <a:solidFill>
                  <a:srgbClr val="5F5F5F"/>
                </a:solidFill>
                <a:latin typeface="Calibri" pitchFamily="34" charset="0"/>
              </a:rPr>
              <a:t>izravniji pristup korisnicima kredita</a:t>
            </a:r>
          </a:p>
          <a:p>
            <a:pPr marL="355600" lvl="2" indent="-355600">
              <a:lnSpc>
                <a:spcPct val="105000"/>
              </a:lnSpc>
              <a:spcBef>
                <a:spcPct val="35000"/>
              </a:spcBef>
              <a:spcAft>
                <a:spcPct val="55000"/>
              </a:spcAft>
              <a:buSzPct val="100000"/>
              <a:buFont typeface="Arial" charset="0"/>
              <a:buChar char="•"/>
            </a:pPr>
            <a:r>
              <a:rPr lang="hr-HR">
                <a:solidFill>
                  <a:srgbClr val="5F5F5F"/>
                </a:solidFill>
                <a:latin typeface="Calibri" pitchFamily="34" charset="0"/>
              </a:rPr>
              <a:t>lakši i brži pristup informacijama</a:t>
            </a:r>
          </a:p>
          <a:p>
            <a:pPr marL="355600" lvl="2" indent="-355600">
              <a:lnSpc>
                <a:spcPct val="105000"/>
              </a:lnSpc>
              <a:spcBef>
                <a:spcPct val="35000"/>
              </a:spcBef>
              <a:spcAft>
                <a:spcPct val="55000"/>
              </a:spcAft>
              <a:buSzPct val="100000"/>
              <a:buFont typeface="Arial" charset="0"/>
              <a:buChar char="•"/>
            </a:pPr>
            <a:r>
              <a:rPr lang="hr-HR">
                <a:solidFill>
                  <a:srgbClr val="5F5F5F"/>
                </a:solidFill>
                <a:latin typeface="Calibri" pitchFamily="34" charset="0"/>
              </a:rPr>
              <a:t>jača regionalna prisutnost HBOR-a</a:t>
            </a:r>
          </a:p>
          <a:p>
            <a:pPr marL="355600" lvl="2" indent="-355600">
              <a:lnSpc>
                <a:spcPct val="105000"/>
              </a:lnSpc>
              <a:spcBef>
                <a:spcPct val="35000"/>
              </a:spcBef>
              <a:spcAft>
                <a:spcPct val="55000"/>
              </a:spcAft>
              <a:buSzPct val="100000"/>
              <a:buFont typeface="Arial" charset="0"/>
              <a:buChar char="•"/>
            </a:pPr>
            <a:r>
              <a:rPr lang="hr-HR">
                <a:solidFill>
                  <a:srgbClr val="5F5F5F"/>
                </a:solidFill>
                <a:latin typeface="Calibri" pitchFamily="34" charset="0"/>
              </a:rPr>
              <a:t>naglašenija savjetodavna uloga HBOR-a</a:t>
            </a:r>
          </a:p>
          <a:p>
            <a:pPr marL="355600" lvl="2" indent="-355600">
              <a:lnSpc>
                <a:spcPct val="105000"/>
              </a:lnSpc>
              <a:spcBef>
                <a:spcPct val="35000"/>
              </a:spcBef>
              <a:spcAft>
                <a:spcPct val="55000"/>
              </a:spcAft>
              <a:buSzPct val="100000"/>
              <a:buFont typeface="Arial" charset="0"/>
              <a:buChar char="•"/>
            </a:pPr>
            <a:r>
              <a:rPr lang="hr-HR">
                <a:solidFill>
                  <a:srgbClr val="5F5F5F"/>
                </a:solidFill>
                <a:latin typeface="Calibri" pitchFamily="34" charset="0"/>
              </a:rPr>
              <a:t>snažnija potpora obrtnicima, malim i srednjim poduzetnicima</a:t>
            </a:r>
          </a:p>
          <a:p>
            <a:pPr marL="355600" lvl="2" indent="-355600">
              <a:lnSpc>
                <a:spcPct val="105000"/>
              </a:lnSpc>
              <a:spcBef>
                <a:spcPct val="35000"/>
              </a:spcBef>
              <a:spcAft>
                <a:spcPct val="55000"/>
              </a:spcAft>
              <a:buSzPct val="100000"/>
              <a:buFont typeface="Arial" charset="0"/>
              <a:buChar char="•"/>
            </a:pPr>
            <a:r>
              <a:rPr lang="hr-HR">
                <a:solidFill>
                  <a:srgbClr val="5F5F5F"/>
                </a:solidFill>
                <a:latin typeface="Calibri" pitchFamily="34" charset="0"/>
              </a:rPr>
              <a:t>ujednačeniji gospodarski razvitak svih krajeva Republike Hrvatske</a:t>
            </a:r>
          </a:p>
          <a:p>
            <a:pPr marL="355600" lvl="2" indent="-355600">
              <a:lnSpc>
                <a:spcPct val="105000"/>
              </a:lnSpc>
              <a:spcBef>
                <a:spcPct val="35000"/>
              </a:spcBef>
              <a:spcAft>
                <a:spcPct val="55000"/>
              </a:spcAft>
              <a:buClr>
                <a:srgbClr val="000099"/>
              </a:buClr>
              <a:buFont typeface="Wingdings" pitchFamily="2" charset="2"/>
              <a:buChar char="u"/>
            </a:pPr>
            <a:endParaRPr lang="en-GB" sz="1600" b="1">
              <a:solidFill>
                <a:srgbClr val="000099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21509" name="Text Box 14"/>
          <p:cNvSpPr txBox="1">
            <a:spLocks noChangeArrowheads="1"/>
          </p:cNvSpPr>
          <p:nvPr/>
        </p:nvSpPr>
        <p:spPr bwMode="auto">
          <a:xfrm>
            <a:off x="349250" y="2952750"/>
            <a:ext cx="10080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600" b="1">
                <a:latin typeface="Calibri" pitchFamily="34" charset="0"/>
              </a:rPr>
              <a:t>PULA</a:t>
            </a:r>
          </a:p>
        </p:txBody>
      </p:sp>
      <p:sp>
        <p:nvSpPr>
          <p:cNvPr id="21510" name="Text Box 14"/>
          <p:cNvSpPr txBox="1">
            <a:spLocks noChangeArrowheads="1"/>
          </p:cNvSpPr>
          <p:nvPr/>
        </p:nvSpPr>
        <p:spPr bwMode="auto">
          <a:xfrm>
            <a:off x="684213" y="2565400"/>
            <a:ext cx="10223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600" b="1">
                <a:latin typeface="Calibri" pitchFamily="34" charset="0"/>
              </a:rPr>
              <a:t>RIJEKA</a:t>
            </a:r>
          </a:p>
        </p:txBody>
      </p:sp>
      <p:sp>
        <p:nvSpPr>
          <p:cNvPr id="21511" name="Text Box 14"/>
          <p:cNvSpPr txBox="1">
            <a:spLocks noChangeArrowheads="1"/>
          </p:cNvSpPr>
          <p:nvPr/>
        </p:nvSpPr>
        <p:spPr bwMode="auto">
          <a:xfrm>
            <a:off x="1331913" y="2276475"/>
            <a:ext cx="10080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600" b="1">
                <a:latin typeface="Calibri" pitchFamily="34" charset="0"/>
              </a:rPr>
              <a:t>ZAGREB</a:t>
            </a:r>
          </a:p>
        </p:txBody>
      </p:sp>
      <p:sp>
        <p:nvSpPr>
          <p:cNvPr id="21512" name="Text Box 14"/>
          <p:cNvSpPr txBox="1">
            <a:spLocks noChangeArrowheads="1"/>
          </p:cNvSpPr>
          <p:nvPr/>
        </p:nvSpPr>
        <p:spPr bwMode="auto">
          <a:xfrm>
            <a:off x="2627313" y="2492375"/>
            <a:ext cx="10080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600" b="1">
                <a:latin typeface="Calibri" pitchFamily="34" charset="0"/>
              </a:rPr>
              <a:t>OSIJEK</a:t>
            </a:r>
          </a:p>
        </p:txBody>
      </p:sp>
      <p:sp>
        <p:nvSpPr>
          <p:cNvPr id="21513" name="Text Box 14"/>
          <p:cNvSpPr txBox="1">
            <a:spLocks noChangeArrowheads="1"/>
          </p:cNvSpPr>
          <p:nvPr/>
        </p:nvSpPr>
        <p:spPr bwMode="auto">
          <a:xfrm>
            <a:off x="1066800" y="3205163"/>
            <a:ext cx="1008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600" b="1">
                <a:latin typeface="Calibri" pitchFamily="34" charset="0"/>
              </a:rPr>
              <a:t>GOSPIĆ</a:t>
            </a:r>
          </a:p>
        </p:txBody>
      </p:sp>
      <p:sp>
        <p:nvSpPr>
          <p:cNvPr id="21514" name="Text Box 14"/>
          <p:cNvSpPr txBox="1">
            <a:spLocks noChangeArrowheads="1"/>
          </p:cNvSpPr>
          <p:nvPr/>
        </p:nvSpPr>
        <p:spPr bwMode="auto">
          <a:xfrm>
            <a:off x="1687513" y="3817938"/>
            <a:ext cx="10080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600" b="1">
                <a:latin typeface="Calibri" pitchFamily="34" charset="0"/>
              </a:rPr>
              <a:t>SPLIT</a:t>
            </a:r>
          </a:p>
        </p:txBody>
      </p:sp>
      <p:sp>
        <p:nvSpPr>
          <p:cNvPr id="21516" name="Slide Number Placeholder 3"/>
          <p:cNvSpPr txBox="1">
            <a:spLocks noGrp="1"/>
          </p:cNvSpPr>
          <p:nvPr/>
        </p:nvSpPr>
        <p:spPr bwMode="auto">
          <a:xfrm>
            <a:off x="6832600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83E0CF1F-3863-4A90-BD0B-4BECC3D791B1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4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7525" y="119063"/>
            <a:ext cx="8229600" cy="10779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hr-HR" sz="4000" smtClean="0">
                <a:solidFill>
                  <a:schemeClr val="bg1"/>
                </a:solidFill>
              </a:rPr>
              <a:t>Kreditiranje</a:t>
            </a:r>
            <a:br>
              <a:rPr lang="hr-HR" sz="4000" smtClean="0">
                <a:solidFill>
                  <a:schemeClr val="bg1"/>
                </a:solidFill>
              </a:rPr>
            </a:br>
            <a:endParaRPr lang="en-GB" sz="4000" smtClean="0">
              <a:solidFill>
                <a:schemeClr val="bg1"/>
              </a:solidFill>
            </a:endParaRPr>
          </a:p>
        </p:txBody>
      </p:sp>
      <p:sp>
        <p:nvSpPr>
          <p:cNvPr id="22531" name="AutoShape 5"/>
          <p:cNvSpPr>
            <a:spLocks noChangeArrowheads="1"/>
          </p:cNvSpPr>
          <p:nvPr/>
        </p:nvSpPr>
        <p:spPr bwMode="gray">
          <a:xfrm>
            <a:off x="261938" y="1147763"/>
            <a:ext cx="8510587" cy="749300"/>
          </a:xfrm>
          <a:prstGeom prst="downArrowCallout">
            <a:avLst>
              <a:gd name="adj1" fmla="val 75194"/>
              <a:gd name="adj2" fmla="val 102801"/>
              <a:gd name="adj3" fmla="val 15931"/>
              <a:gd name="adj4" fmla="val 66667"/>
            </a:avLst>
          </a:prstGeom>
          <a:noFill/>
          <a:ln w="25400" algn="ctr">
            <a:solidFill>
              <a:schemeClr val="accent2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hr-HR">
              <a:solidFill>
                <a:srgbClr val="FF0000"/>
              </a:solidFill>
            </a:endParaRP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gray">
          <a:xfrm>
            <a:off x="1403350" y="5157788"/>
            <a:ext cx="5976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hr-HR" sz="1600" b="1">
                <a:solidFill>
                  <a:srgbClr val="FF0000"/>
                </a:solidFill>
                <a:latin typeface="Verdana" pitchFamily="34" charset="0"/>
              </a:rPr>
              <a:t>Izravno i/li preko poslovnih banaka </a:t>
            </a:r>
          </a:p>
          <a:p>
            <a:pPr algn="ctr"/>
            <a:r>
              <a:rPr lang="hr-HR" sz="1200">
                <a:latin typeface="Verdana" pitchFamily="34" charset="0"/>
              </a:rPr>
              <a:t>(Ugovor o suradnji sa 27 od 30 poslovnih banaka)</a:t>
            </a:r>
            <a:endParaRPr lang="en-GB" sz="1200">
              <a:latin typeface="Verdana" pitchFamily="34" charset="0"/>
            </a:endParaRPr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217488" y="2060575"/>
            <a:ext cx="4392612" cy="283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>
            <a:lvl1pPr marL="355600" indent="-3556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auto">
              <a:lnSpc>
                <a:spcPct val="105000"/>
              </a:lnSpc>
              <a:spcBef>
                <a:spcPts val="0"/>
              </a:spcBef>
              <a:spcAft>
                <a:spcPct val="55000"/>
              </a:spcAft>
              <a:buClr>
                <a:schemeClr val="accent2"/>
              </a:buClr>
              <a:buFont typeface="Wingdings" pitchFamily="2" charset="2"/>
              <a:buChar char="u"/>
              <a:defRPr/>
            </a:pPr>
            <a:r>
              <a:rPr lang="hr-HR" altLang="x-none" sz="2000" dirty="0">
                <a:latin typeface="+mj-lt"/>
              </a:rPr>
              <a:t>Utemeljenje i razvoj poduzetništva (MSP)</a:t>
            </a:r>
            <a:endParaRPr lang="en-US" altLang="x-none" sz="2000" dirty="0">
              <a:latin typeface="+mj-lt"/>
            </a:endParaRPr>
          </a:p>
          <a:p>
            <a:pPr fontAlgn="auto">
              <a:lnSpc>
                <a:spcPct val="105000"/>
              </a:lnSpc>
              <a:spcBef>
                <a:spcPts val="0"/>
              </a:spcBef>
              <a:spcAft>
                <a:spcPct val="55000"/>
              </a:spcAft>
              <a:buClr>
                <a:schemeClr val="accent2"/>
              </a:buClr>
              <a:buFont typeface="Wingdings" pitchFamily="2" charset="2"/>
              <a:buChar char="u"/>
              <a:defRPr/>
            </a:pPr>
            <a:r>
              <a:rPr lang="hr-HR" altLang="x-none" sz="2000" dirty="0">
                <a:latin typeface="+mj-lt"/>
              </a:rPr>
              <a:t>Prerađivačka industrija</a:t>
            </a:r>
          </a:p>
          <a:p>
            <a:pPr fontAlgn="auto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u"/>
              <a:defRPr/>
            </a:pPr>
            <a:r>
              <a:rPr lang="hr-HR" altLang="x-none" sz="2000" dirty="0">
                <a:latin typeface="+mj-lt"/>
              </a:rPr>
              <a:t>Zaštita okoliša i obnovljivi izvori energije</a:t>
            </a:r>
            <a:endParaRPr lang="en-US" altLang="x-none" sz="2000" dirty="0">
              <a:latin typeface="+mj-lt"/>
            </a:endParaRPr>
          </a:p>
          <a:p>
            <a:pPr fontAlgn="auto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u"/>
              <a:defRPr/>
            </a:pPr>
            <a:r>
              <a:rPr lang="hr-HR" altLang="x-none" sz="2000" dirty="0">
                <a:latin typeface="+mj-lt"/>
              </a:rPr>
              <a:t>Turizam</a:t>
            </a:r>
            <a:endParaRPr lang="en-US" altLang="x-none" sz="2000" dirty="0">
              <a:latin typeface="+mj-lt"/>
            </a:endParaRPr>
          </a:p>
          <a:p>
            <a:pPr fontAlgn="auto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u"/>
              <a:defRPr/>
            </a:pPr>
            <a:r>
              <a:rPr lang="hr-HR" altLang="x-none" sz="2000" dirty="0">
                <a:latin typeface="+mj-lt"/>
              </a:rPr>
              <a:t>Poljoprivreda</a:t>
            </a:r>
            <a:endParaRPr lang="en-US" altLang="x-none" sz="2000" dirty="0">
              <a:latin typeface="+mj-lt"/>
            </a:endParaRP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4948238" y="2187575"/>
            <a:ext cx="3779837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>
            <a:lvl1pPr marL="355600" indent="-3556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auto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u"/>
              <a:defRPr/>
            </a:pPr>
            <a:r>
              <a:rPr lang="hr-HR" altLang="x-none" sz="2000" dirty="0">
                <a:latin typeface="+mj-lt"/>
              </a:rPr>
              <a:t>Izvoz</a:t>
            </a:r>
            <a:endParaRPr lang="en-GB" altLang="x-none" sz="2000" dirty="0">
              <a:latin typeface="+mj-lt"/>
            </a:endParaRPr>
          </a:p>
          <a:p>
            <a:pPr fontAlgn="auto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u"/>
              <a:defRPr/>
            </a:pPr>
            <a:r>
              <a:rPr lang="en-GB" altLang="x-none" sz="2000" dirty="0">
                <a:latin typeface="+mj-lt"/>
              </a:rPr>
              <a:t>In</a:t>
            </a:r>
            <a:r>
              <a:rPr lang="hr-HR" altLang="x-none" sz="2000" dirty="0">
                <a:latin typeface="+mj-lt"/>
              </a:rPr>
              <a:t>ovacije i nove tehnologije</a:t>
            </a:r>
            <a:endParaRPr lang="en-GB" altLang="x-none" sz="2000" dirty="0">
              <a:latin typeface="+mj-lt"/>
            </a:endParaRPr>
          </a:p>
          <a:p>
            <a:pPr fontAlgn="auto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u"/>
              <a:defRPr/>
            </a:pPr>
            <a:r>
              <a:rPr lang="hr-HR" altLang="x-none" sz="2000" dirty="0">
                <a:latin typeface="+mj-lt"/>
              </a:rPr>
              <a:t>Infrastruktura</a:t>
            </a:r>
          </a:p>
          <a:p>
            <a:pPr fontAlgn="auto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u"/>
              <a:defRPr/>
            </a:pPr>
            <a:r>
              <a:rPr lang="hr-HR" altLang="x-none" sz="2000" b="1" dirty="0">
                <a:solidFill>
                  <a:srgbClr val="FF0000"/>
                </a:solidFill>
                <a:latin typeface="+mj-lt"/>
              </a:rPr>
              <a:t>Podrška korištenju EU </a:t>
            </a:r>
            <a:r>
              <a:rPr lang="hr-HR" altLang="x-none" sz="2000" b="1" dirty="0" smtClean="0">
                <a:solidFill>
                  <a:srgbClr val="FF0000"/>
                </a:solidFill>
                <a:latin typeface="+mj-lt"/>
              </a:rPr>
              <a:t>fondova</a:t>
            </a:r>
            <a:endParaRPr lang="hr-HR" altLang="x-none" sz="2000" b="1" dirty="0">
              <a:solidFill>
                <a:srgbClr val="FF0000"/>
              </a:solidFill>
              <a:latin typeface="+mj-lt"/>
            </a:endParaRPr>
          </a:p>
          <a:p>
            <a:pPr fontAlgn="auto">
              <a:lnSpc>
                <a:spcPct val="105000"/>
              </a:lnSpc>
              <a:spcBef>
                <a:spcPct val="35000"/>
              </a:spcBef>
              <a:spcAft>
                <a:spcPct val="55000"/>
              </a:spcAft>
              <a:buClr>
                <a:schemeClr val="accent2"/>
              </a:buClr>
              <a:buFont typeface="Wingdings" pitchFamily="2" charset="2"/>
              <a:buChar char="u"/>
              <a:defRPr/>
            </a:pPr>
            <a:endParaRPr lang="en-GB" altLang="x-none" sz="2000" dirty="0">
              <a:latin typeface="+mj-lt"/>
            </a:endParaRPr>
          </a:p>
        </p:txBody>
      </p:sp>
      <p:sp>
        <p:nvSpPr>
          <p:cNvPr id="22535" name="Rectangle 9"/>
          <p:cNvSpPr>
            <a:spLocks noChangeArrowheads="1"/>
          </p:cNvSpPr>
          <p:nvPr/>
        </p:nvSpPr>
        <p:spPr bwMode="auto">
          <a:xfrm>
            <a:off x="3459163" y="1123950"/>
            <a:ext cx="2279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b="1">
                <a:latin typeface="Verdana" pitchFamily="34" charset="0"/>
              </a:rPr>
              <a:t>PRIORIT</a:t>
            </a:r>
            <a:r>
              <a:rPr lang="hr-HR" sz="2400" b="1">
                <a:latin typeface="Verdana" pitchFamily="34" charset="0"/>
              </a:rPr>
              <a:t>ET</a:t>
            </a:r>
            <a:r>
              <a:rPr lang="en-GB" sz="2400" b="1">
                <a:latin typeface="Verdana" pitchFamily="34" charset="0"/>
              </a:rPr>
              <a:t>I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-107950" y="1989138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8" name="Slide Number Placeholder 3"/>
          <p:cNvSpPr txBox="1">
            <a:spLocks noGrp="1"/>
          </p:cNvSpPr>
          <p:nvPr/>
        </p:nvSpPr>
        <p:spPr bwMode="auto">
          <a:xfrm>
            <a:off x="6832600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B0B97CB0-6293-4067-8A98-06E6B5A08842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5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5E9B756-67A0-470E-82E1-1CE7450F58E3}" type="slidenum">
              <a:rPr lang="hr-H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hr-HR" smtClean="0"/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2"/>
          <a:srcRect l="16551" t="10391" r="17815" b="5206"/>
          <a:stretch>
            <a:fillRect/>
          </a:stretch>
        </p:blipFill>
        <p:spPr bwMode="auto">
          <a:xfrm>
            <a:off x="0" y="0"/>
            <a:ext cx="9144000" cy="687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052513"/>
            <a:ext cx="8640763" cy="5256212"/>
          </a:xfrm>
        </p:spPr>
        <p:txBody>
          <a:bodyPr/>
          <a:lstStyle/>
          <a:p>
            <a:pPr marL="342921" indent="-342900" eaLnBrk="1" hangingPunct="1">
              <a:buFont typeface="Wingdings" panose="05000000000000000000" pitchFamily="2" charset="2"/>
              <a:buChar char="Ø"/>
              <a:defRPr/>
            </a:pPr>
            <a:r>
              <a:rPr lang="hr-HR" sz="2400" dirty="0" smtClean="0">
                <a:solidFill>
                  <a:schemeClr val="tx2"/>
                </a:solidFill>
              </a:rPr>
              <a:t>Financijsko razdoblje </a:t>
            </a:r>
            <a:r>
              <a:rPr lang="hr-HR" sz="2400" b="1" dirty="0" smtClean="0">
                <a:solidFill>
                  <a:schemeClr val="tx2"/>
                </a:solidFill>
              </a:rPr>
              <a:t>2014.-2020. </a:t>
            </a:r>
            <a:r>
              <a:rPr lang="hr-HR" sz="2400" dirty="0" smtClean="0">
                <a:solidFill>
                  <a:schemeClr val="tx2"/>
                </a:solidFill>
              </a:rPr>
              <a:t>– alokacija </a:t>
            </a:r>
            <a:r>
              <a:rPr lang="hr-HR" sz="2400" b="1" dirty="0" smtClean="0">
                <a:solidFill>
                  <a:schemeClr val="tx2"/>
                </a:solidFill>
              </a:rPr>
              <a:t>10 </a:t>
            </a:r>
            <a:r>
              <a:rPr lang="hr-HR" sz="2400" b="1" dirty="0" err="1" smtClean="0">
                <a:solidFill>
                  <a:schemeClr val="tx2"/>
                </a:solidFill>
              </a:rPr>
              <a:t>mlrd</a:t>
            </a:r>
            <a:r>
              <a:rPr lang="hr-HR" sz="2400" b="1" dirty="0" smtClean="0">
                <a:solidFill>
                  <a:schemeClr val="tx2"/>
                </a:solidFill>
              </a:rPr>
              <a:t> EUR </a:t>
            </a:r>
            <a:r>
              <a:rPr lang="hr-HR" sz="2400" dirty="0" smtClean="0">
                <a:solidFill>
                  <a:schemeClr val="tx2"/>
                </a:solidFill>
              </a:rPr>
              <a:t>iz:</a:t>
            </a:r>
          </a:p>
          <a:p>
            <a:pPr marL="21" indent="0" eaLnBrk="1" hangingPunct="1">
              <a:buFont typeface="Arial" charset="0"/>
              <a:buNone/>
              <a:defRPr/>
            </a:pPr>
            <a:r>
              <a:rPr lang="hr-HR" sz="2400" dirty="0">
                <a:solidFill>
                  <a:schemeClr val="tx2"/>
                </a:solidFill>
              </a:rPr>
              <a:t> </a:t>
            </a:r>
            <a:r>
              <a:rPr lang="hr-HR" sz="2400" dirty="0" smtClean="0">
                <a:solidFill>
                  <a:schemeClr val="tx2"/>
                </a:solidFill>
              </a:rPr>
              <a:t>-  </a:t>
            </a:r>
            <a:r>
              <a:rPr lang="hr-HR" sz="2400" b="1" dirty="0" smtClean="0">
                <a:solidFill>
                  <a:srgbClr val="FF0000"/>
                </a:solidFill>
              </a:rPr>
              <a:t>Europskog fonda za regionalni razvoj</a:t>
            </a:r>
          </a:p>
          <a:p>
            <a:pPr marL="342921" indent="-342900" eaLnBrk="1" hangingPunct="1">
              <a:buFontTx/>
              <a:buChar char="-"/>
              <a:defRPr/>
            </a:pPr>
            <a:r>
              <a:rPr lang="hr-HR" sz="2400" b="1" dirty="0" smtClean="0">
                <a:solidFill>
                  <a:schemeClr val="tx2"/>
                </a:solidFill>
              </a:rPr>
              <a:t>Kohezijskog fonda</a:t>
            </a:r>
          </a:p>
          <a:p>
            <a:pPr marL="342921" indent="-342900" eaLnBrk="1" hangingPunct="1">
              <a:buFontTx/>
              <a:buChar char="-"/>
              <a:defRPr/>
            </a:pPr>
            <a:endParaRPr lang="hr-HR" sz="2400" dirty="0" smtClean="0">
              <a:solidFill>
                <a:schemeClr val="tx2"/>
              </a:solidFill>
            </a:endParaRPr>
          </a:p>
          <a:p>
            <a:pPr marL="342921" indent="-342900" eaLnBrk="1" hangingPunct="1">
              <a:buFontTx/>
              <a:buChar char="-"/>
              <a:defRPr/>
            </a:pPr>
            <a:r>
              <a:rPr lang="hr-HR" sz="2400" b="1" dirty="0" smtClean="0">
                <a:solidFill>
                  <a:schemeClr val="tx2"/>
                </a:solidFill>
              </a:rPr>
              <a:t>Europskog socijalnog fonda</a:t>
            </a:r>
          </a:p>
          <a:p>
            <a:pPr marL="21" indent="0" eaLnBrk="1" hangingPunct="1">
              <a:buFont typeface="Arial" charset="0"/>
              <a:buNone/>
              <a:defRPr/>
            </a:pPr>
            <a:endParaRPr lang="hr-HR" sz="2400" dirty="0" smtClean="0">
              <a:solidFill>
                <a:schemeClr val="tx2"/>
              </a:solidFill>
            </a:endParaRPr>
          </a:p>
          <a:p>
            <a:pPr marL="21" indent="0" eaLnBrk="1" hangingPunct="1">
              <a:buFont typeface="Arial" charset="0"/>
              <a:buNone/>
              <a:defRPr/>
            </a:pPr>
            <a:endParaRPr lang="hr-HR" sz="2400" dirty="0">
              <a:solidFill>
                <a:schemeClr val="tx2"/>
              </a:solidFill>
            </a:endParaRPr>
          </a:p>
          <a:p>
            <a:pPr marL="342921" indent="-342900" eaLnBrk="1" hangingPunct="1">
              <a:buFontTx/>
              <a:buChar char="-"/>
              <a:defRPr/>
            </a:pPr>
            <a:r>
              <a:rPr lang="hr-HR" sz="2400" b="1" dirty="0" smtClean="0">
                <a:solidFill>
                  <a:schemeClr val="tx2"/>
                </a:solidFill>
              </a:rPr>
              <a:t>Europski </a:t>
            </a:r>
            <a:r>
              <a:rPr lang="hr-HR" sz="2400" b="1" dirty="0">
                <a:solidFill>
                  <a:schemeClr val="tx2"/>
                </a:solidFill>
              </a:rPr>
              <a:t>poljoprivredni fond </a:t>
            </a:r>
            <a:r>
              <a:rPr lang="hr-HR" sz="2400" b="1" dirty="0" smtClean="0">
                <a:solidFill>
                  <a:schemeClr val="tx2"/>
                </a:solidFill>
              </a:rPr>
              <a:t>za</a:t>
            </a:r>
          </a:p>
          <a:p>
            <a:pPr marL="21" indent="0" eaLnBrk="1" hangingPunct="1">
              <a:buFont typeface="Arial" charset="0"/>
              <a:buNone/>
              <a:defRPr/>
            </a:pPr>
            <a:r>
              <a:rPr lang="hr-HR" sz="2400" b="1" dirty="0" smtClean="0">
                <a:solidFill>
                  <a:schemeClr val="tx2"/>
                </a:solidFill>
              </a:rPr>
              <a:t>     ruralni </a:t>
            </a:r>
            <a:r>
              <a:rPr lang="hr-HR" sz="2400" b="1" dirty="0">
                <a:solidFill>
                  <a:schemeClr val="tx2"/>
                </a:solidFill>
              </a:rPr>
              <a:t>razvoj</a:t>
            </a:r>
          </a:p>
          <a:p>
            <a:pPr marL="342921" indent="-342900" eaLnBrk="1" hangingPunct="1">
              <a:buFontTx/>
              <a:buChar char="-"/>
              <a:defRPr/>
            </a:pPr>
            <a:r>
              <a:rPr lang="hr-HR" sz="2400" b="1" dirty="0" smtClean="0">
                <a:solidFill>
                  <a:schemeClr val="tx2"/>
                </a:solidFill>
              </a:rPr>
              <a:t>Europski </a:t>
            </a:r>
            <a:r>
              <a:rPr lang="hr-HR" sz="2400" b="1" dirty="0">
                <a:solidFill>
                  <a:schemeClr val="tx2"/>
                </a:solidFill>
              </a:rPr>
              <a:t>pomorski i ribarski </a:t>
            </a:r>
            <a:r>
              <a:rPr lang="hr-HR" sz="2400" b="1" dirty="0" smtClean="0">
                <a:solidFill>
                  <a:schemeClr val="tx2"/>
                </a:solidFill>
              </a:rPr>
              <a:t>fond</a:t>
            </a:r>
          </a:p>
          <a:p>
            <a:pPr marL="342921" indent="-342900" eaLnBrk="1" hangingPunct="1">
              <a:buFontTx/>
              <a:buChar char="-"/>
              <a:defRPr/>
            </a:pPr>
            <a:r>
              <a:rPr lang="hr-HR" sz="2400" b="1" dirty="0" smtClean="0">
                <a:solidFill>
                  <a:schemeClr val="tx2"/>
                </a:solidFill>
              </a:rPr>
              <a:t>Europski poljoprivredni garancijski </a:t>
            </a:r>
          </a:p>
          <a:p>
            <a:pPr marL="21" indent="0" eaLnBrk="1" hangingPunct="1">
              <a:buFont typeface="Arial" charset="0"/>
              <a:buNone/>
              <a:defRPr/>
            </a:pPr>
            <a:r>
              <a:rPr lang="hr-HR" sz="2400" b="1" dirty="0" smtClean="0">
                <a:solidFill>
                  <a:schemeClr val="tx2"/>
                </a:solidFill>
              </a:rPr>
              <a:t>     fond</a:t>
            </a:r>
          </a:p>
          <a:p>
            <a:pPr marL="342891" indent="-34289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endParaRPr lang="hr-HR" sz="2000" dirty="0"/>
          </a:p>
        </p:txBody>
      </p:sp>
      <p:sp>
        <p:nvSpPr>
          <p:cNvPr id="25602" name="Text Placeholder 2"/>
          <p:cNvSpPr txBox="1">
            <a:spLocks/>
          </p:cNvSpPr>
          <p:nvPr/>
        </p:nvSpPr>
        <p:spPr bwMode="auto">
          <a:xfrm>
            <a:off x="2771775" y="188913"/>
            <a:ext cx="63722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hr-HR" sz="2400" b="1" i="1">
                <a:solidFill>
                  <a:schemeClr val="bg1"/>
                </a:solidFill>
                <a:latin typeface="Calibri" pitchFamily="34" charset="0"/>
              </a:rPr>
              <a:t>Europski strukturni i investicijski fondovi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5576888" y="1636713"/>
            <a:ext cx="3098800" cy="64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b="1" dirty="0">
                <a:solidFill>
                  <a:srgbClr val="FF0000"/>
                </a:solidFill>
              </a:rPr>
              <a:t>OP KONKURENTOST I KOHEZIJA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545138" y="2708275"/>
            <a:ext cx="3130550" cy="6492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b="1" dirty="0"/>
              <a:t>OP UČINKOVITI LJUDSKI RESURSI</a:t>
            </a:r>
            <a:endParaRPr lang="hr-HR" b="1" dirty="0"/>
          </a:p>
        </p:txBody>
      </p:sp>
      <p:sp>
        <p:nvSpPr>
          <p:cNvPr id="8" name="Rounded Rectangle 7"/>
          <p:cNvSpPr/>
          <p:nvPr/>
        </p:nvSpPr>
        <p:spPr>
          <a:xfrm>
            <a:off x="5629275" y="3933825"/>
            <a:ext cx="3100388" cy="64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b="1" dirty="0"/>
              <a:t>PROGRAM RURALNOG RAZVOJA 2014.-2020.</a:t>
            </a:r>
            <a:endParaRPr lang="hr-HR" b="1" dirty="0"/>
          </a:p>
        </p:txBody>
      </p:sp>
      <p:sp>
        <p:nvSpPr>
          <p:cNvPr id="9" name="Rounded Rectangle 8"/>
          <p:cNvSpPr/>
          <p:nvPr/>
        </p:nvSpPr>
        <p:spPr>
          <a:xfrm>
            <a:off x="5629275" y="4797425"/>
            <a:ext cx="3100388" cy="7921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b="1" dirty="0"/>
              <a:t>OP ZA POMORSTVO I RIBARSTVO 2014.-2020.</a:t>
            </a:r>
            <a:endParaRPr lang="hr-HR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629275" y="5741988"/>
            <a:ext cx="3100388" cy="6397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b="1" dirty="0"/>
              <a:t>NAC. PROGRAM POMOĆI SEKTORU VINA 2014.-2018.</a:t>
            </a:r>
            <a:endParaRPr lang="hr-HR" b="1" dirty="0"/>
          </a:p>
        </p:txBody>
      </p:sp>
      <p:sp>
        <p:nvSpPr>
          <p:cNvPr id="25610" name="Slide Number Placeholder 3"/>
          <p:cNvSpPr txBox="1">
            <a:spLocks noGrp="1"/>
          </p:cNvSpPr>
          <p:nvPr/>
        </p:nvSpPr>
        <p:spPr bwMode="auto">
          <a:xfrm>
            <a:off x="6832600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A2E26107-8721-47FD-9C6F-64E2CE68B5D2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7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 bwMode="auto">
          <a:xfrm>
            <a:off x="611188" y="0"/>
            <a:ext cx="8229600" cy="1371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hr-HR" sz="2800" b="1" smtClean="0">
                <a:solidFill>
                  <a:schemeClr val="bg1"/>
                </a:solidFill>
              </a:rPr>
              <a:t>HBOR i ESI fondovi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052513"/>
            <a:ext cx="8229600" cy="4897437"/>
          </a:xfrm>
        </p:spPr>
        <p:txBody>
          <a:bodyPr/>
          <a:lstStyle/>
          <a:p>
            <a:pPr marL="342891" indent="-342891">
              <a:defRPr/>
            </a:pPr>
            <a:r>
              <a:rPr lang="hr-HR" sz="2400" b="1" dirty="0" smtClean="0">
                <a:solidFill>
                  <a:srgbClr val="FF0000"/>
                </a:solidFill>
              </a:rPr>
              <a:t>CILJ HBOR-a: </a:t>
            </a:r>
          </a:p>
          <a:p>
            <a:pPr marL="342891" indent="-342891">
              <a:defRPr/>
            </a:pPr>
            <a:r>
              <a:rPr lang="hr-HR" sz="2000" dirty="0" smtClean="0">
                <a:solidFill>
                  <a:schemeClr val="tx2"/>
                </a:solidFill>
              </a:rPr>
              <a:t>Olakšati i poticati apsorpciju ESI fondova te posredno doprinijeti održivom razvoju i uravnoteženom gospodarskom rastu</a:t>
            </a:r>
          </a:p>
          <a:p>
            <a:pPr marL="342891" indent="-342891">
              <a:defRPr/>
            </a:pPr>
            <a:r>
              <a:rPr lang="hr-HR" sz="2000" dirty="0">
                <a:solidFill>
                  <a:schemeClr val="tx2"/>
                </a:solidFill>
              </a:rPr>
              <a:t>P</a:t>
            </a:r>
            <a:r>
              <a:rPr lang="hr-HR" sz="2000" dirty="0" smtClean="0">
                <a:solidFill>
                  <a:schemeClr val="tx2"/>
                </a:solidFill>
              </a:rPr>
              <a:t>ostati prepoznatljivi kao ključan i kvalitetan partner za EU sufinanciranje među korisnicima EU projekata te drugim relevantnim dionicima </a:t>
            </a:r>
          </a:p>
          <a:p>
            <a:pPr marL="342891" indent="-342891">
              <a:defRPr/>
            </a:pPr>
            <a:endParaRPr lang="hr-HR" sz="2400" b="1" dirty="0" smtClean="0">
              <a:solidFill>
                <a:srgbClr val="FF0000"/>
              </a:solidFill>
            </a:endParaRPr>
          </a:p>
          <a:p>
            <a:pPr marL="342891" indent="-342891">
              <a:defRPr/>
            </a:pPr>
            <a:r>
              <a:rPr lang="hr-HR" sz="2400" b="1" dirty="0" smtClean="0">
                <a:solidFill>
                  <a:srgbClr val="FF0000"/>
                </a:solidFill>
              </a:rPr>
              <a:t>KAKO?</a:t>
            </a:r>
          </a:p>
          <a:p>
            <a:pPr marL="342891" indent="-342891">
              <a:defRPr/>
            </a:pPr>
            <a:endParaRPr lang="hr-HR" sz="2400" b="1" dirty="0" smtClean="0">
              <a:solidFill>
                <a:srgbClr val="FF0000"/>
              </a:solidFill>
            </a:endParaRPr>
          </a:p>
          <a:p>
            <a:pPr marL="342891" indent="-342891">
              <a:defRPr/>
            </a:pPr>
            <a:endParaRPr lang="hr-HR" sz="2400" dirty="0" smtClean="0">
              <a:solidFill>
                <a:schemeClr val="tx2"/>
              </a:solidFill>
            </a:endParaRPr>
          </a:p>
          <a:p>
            <a:pPr marL="914376" lvl="2" indent="0">
              <a:buFont typeface="Arial" charset="0"/>
              <a:buNone/>
              <a:defRPr/>
            </a:pPr>
            <a:endParaRPr lang="pl-PL" dirty="0" smtClean="0">
              <a:solidFill>
                <a:schemeClr val="tx2"/>
              </a:solidFill>
            </a:endParaRPr>
          </a:p>
          <a:p>
            <a:pPr marL="1142970" lvl="2" indent="-228594">
              <a:defRPr/>
            </a:pPr>
            <a:endParaRPr lang="pl-PL" dirty="0"/>
          </a:p>
        </p:txBody>
      </p:sp>
      <p:sp>
        <p:nvSpPr>
          <p:cNvPr id="5" name="Rectangle 4"/>
          <p:cNvSpPr/>
          <p:nvPr/>
        </p:nvSpPr>
        <p:spPr>
          <a:xfrm>
            <a:off x="539750" y="4005263"/>
            <a:ext cx="1871663" cy="1655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b="1" dirty="0"/>
              <a:t>1. KREDITNO POSLOVANJE</a:t>
            </a:r>
            <a:endParaRPr lang="hr-HR" b="1" dirty="0"/>
          </a:p>
        </p:txBody>
      </p:sp>
      <p:sp>
        <p:nvSpPr>
          <p:cNvPr id="6" name="Rectangle 5"/>
          <p:cNvSpPr/>
          <p:nvPr/>
        </p:nvSpPr>
        <p:spPr>
          <a:xfrm>
            <a:off x="3419475" y="4005263"/>
            <a:ext cx="1944688" cy="1655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b="1" dirty="0"/>
              <a:t>2. GARANTNO POSLOVANJE</a:t>
            </a:r>
            <a:endParaRPr lang="hr-HR" b="1" dirty="0"/>
          </a:p>
        </p:txBody>
      </p:sp>
      <p:sp>
        <p:nvSpPr>
          <p:cNvPr id="7" name="Rectangle 6"/>
          <p:cNvSpPr/>
          <p:nvPr/>
        </p:nvSpPr>
        <p:spPr>
          <a:xfrm>
            <a:off x="6122988" y="3979863"/>
            <a:ext cx="1944687" cy="1681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b="1" dirty="0"/>
              <a:t>3.  INFORMATIVNA ULOGA I PARTNERSTVO S KLJUČNIM DIONICIMA</a:t>
            </a:r>
            <a:endParaRPr lang="hr-HR" b="1" dirty="0"/>
          </a:p>
        </p:txBody>
      </p:sp>
      <p:sp>
        <p:nvSpPr>
          <p:cNvPr id="27656" name="Slide Number Placeholder 3"/>
          <p:cNvSpPr txBox="1">
            <a:spLocks noGrp="1"/>
          </p:cNvSpPr>
          <p:nvPr/>
        </p:nvSpPr>
        <p:spPr bwMode="auto">
          <a:xfrm>
            <a:off x="6832600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7EA44536-AA46-447C-A0E9-BF6E1BF1E53E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8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1835150" y="188913"/>
            <a:ext cx="6913563" cy="431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r-HR" b="1" smtClean="0"/>
              <a:t>HBOR I ESI FONDOVI – (1) KREDITNO POSLOVANJE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 bwMode="auto">
          <a:xfrm>
            <a:off x="323850" y="981075"/>
            <a:ext cx="8424863" cy="52562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1" indent="0" algn="r" eaLnBrk="1" hangingPunct="1">
              <a:lnSpc>
                <a:spcPct val="105000"/>
              </a:lnSpc>
              <a:spcBef>
                <a:spcPct val="0"/>
              </a:spcBef>
              <a:buClr>
                <a:srgbClr val="FF0000"/>
              </a:buClr>
              <a:buSzPct val="70000"/>
              <a:buFont typeface="Wingdings" pitchFamily="2" charset="2"/>
              <a:buNone/>
              <a:tabLst>
                <a:tab pos="87313" algn="l"/>
              </a:tabLst>
            </a:pPr>
            <a:r>
              <a:rPr lang="hr-HR" sz="1200" b="1" i="1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ts val="2500"/>
              </a:lnSpc>
              <a:buClr>
                <a:srgbClr val="2A62A8"/>
              </a:buClr>
              <a:buSzPct val="70000"/>
              <a:buFontTx/>
              <a:buChar char="-"/>
              <a:tabLst>
                <a:tab pos="87313" algn="l"/>
              </a:tabLst>
            </a:pPr>
            <a:r>
              <a:rPr lang="hr-HR" sz="2000" smtClean="0">
                <a:solidFill>
                  <a:schemeClr val="tx2"/>
                </a:solidFill>
              </a:rPr>
              <a:t>3 SPECIJALIZIRANA PROGRAMA KREDITIRANJA:</a:t>
            </a:r>
          </a:p>
          <a:p>
            <a:pPr eaLnBrk="1" hangingPunct="1">
              <a:lnSpc>
                <a:spcPts val="2500"/>
              </a:lnSpc>
              <a:buClr>
                <a:srgbClr val="2A62A8"/>
              </a:buClr>
              <a:buSzPct val="70000"/>
              <a:buFontTx/>
              <a:buChar char="-"/>
              <a:tabLst>
                <a:tab pos="87313" algn="l"/>
              </a:tabLst>
            </a:pPr>
            <a:endParaRPr lang="hr-HR" sz="2000" smtClean="0">
              <a:solidFill>
                <a:schemeClr val="tx2"/>
              </a:solidFill>
            </a:endParaRPr>
          </a:p>
          <a:p>
            <a:pPr marL="1657350" lvl="4" indent="-342900" eaLnBrk="1" hangingPunct="1">
              <a:lnSpc>
                <a:spcPts val="2500"/>
              </a:lnSpc>
              <a:buFontTx/>
              <a:buChar char="-"/>
              <a:tabLst>
                <a:tab pos="87313" algn="l"/>
              </a:tabLst>
            </a:pPr>
            <a:endParaRPr lang="hr-HR" smtClean="0">
              <a:solidFill>
                <a:srgbClr val="C4BD97"/>
              </a:solidFill>
            </a:endParaRPr>
          </a:p>
          <a:p>
            <a:pPr eaLnBrk="1" hangingPunct="1">
              <a:lnSpc>
                <a:spcPts val="2500"/>
              </a:lnSpc>
              <a:buFontTx/>
              <a:buNone/>
              <a:tabLst>
                <a:tab pos="87313" algn="l"/>
              </a:tabLst>
            </a:pPr>
            <a:endParaRPr lang="hr-HR" sz="2000" b="1" smtClean="0">
              <a:solidFill>
                <a:srgbClr val="C4BD97"/>
              </a:solidFill>
            </a:endParaRPr>
          </a:p>
          <a:p>
            <a:pPr eaLnBrk="1" hangingPunct="1">
              <a:lnSpc>
                <a:spcPts val="2500"/>
              </a:lnSpc>
              <a:buFont typeface="Wingdings" pitchFamily="2" charset="2"/>
              <a:buNone/>
              <a:tabLst>
                <a:tab pos="87313" algn="l"/>
              </a:tabLst>
            </a:pPr>
            <a:endParaRPr lang="hr-HR" sz="2000" smtClean="0">
              <a:solidFill>
                <a:srgbClr val="17375E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4213" y="1989138"/>
          <a:ext cx="8064500" cy="3662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032448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Program kreditiranja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ULAGANJA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chemeClr val="tx2"/>
                          </a:solidFill>
                        </a:rPr>
                        <a:t>PK</a:t>
                      </a:r>
                      <a:r>
                        <a:rPr lang="hr-HR" b="1" baseline="0" dirty="0" smtClean="0">
                          <a:solidFill>
                            <a:schemeClr val="tx2"/>
                          </a:solidFill>
                        </a:rPr>
                        <a:t> KORISNIKA JAVNOG SEKTORA</a:t>
                      </a:r>
                      <a:endParaRPr lang="hr-HR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u="sng" dirty="0" smtClean="0">
                          <a:solidFill>
                            <a:schemeClr val="tx2"/>
                          </a:solidFill>
                        </a:rPr>
                        <a:t>Sva ulaganja javnog sektora </a:t>
                      </a:r>
                      <a:r>
                        <a:rPr lang="hr-HR" dirty="0" smtClean="0">
                          <a:solidFill>
                            <a:schemeClr val="tx2"/>
                          </a:solidFill>
                        </a:rPr>
                        <a:t>iz</a:t>
                      </a:r>
                      <a:r>
                        <a:rPr lang="hr-HR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hr-HR" b="1" dirty="0" smtClean="0">
                          <a:solidFill>
                            <a:schemeClr val="tx2"/>
                          </a:solidFill>
                        </a:rPr>
                        <a:t>sredstava Europskog</a:t>
                      </a:r>
                      <a:r>
                        <a:rPr lang="hr-HR" b="1" baseline="0" dirty="0" smtClean="0">
                          <a:solidFill>
                            <a:schemeClr val="tx2"/>
                          </a:solidFill>
                        </a:rPr>
                        <a:t> fonda za regionalni razvoj i Kohezijskog fonda</a:t>
                      </a:r>
                      <a:endParaRPr lang="hr-HR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chemeClr val="tx2"/>
                          </a:solidFill>
                        </a:rPr>
                        <a:t>PK EU KORISNIKA PRIVATNOG SEKTORA</a:t>
                      </a:r>
                      <a:endParaRPr lang="hr-HR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u="sng" dirty="0" smtClean="0">
                          <a:solidFill>
                            <a:schemeClr val="tx2"/>
                          </a:solidFill>
                        </a:rPr>
                        <a:t>Sva ulaganja privatnog sektora </a:t>
                      </a:r>
                      <a:r>
                        <a:rPr lang="hr-HR" dirty="0" smtClean="0">
                          <a:solidFill>
                            <a:schemeClr val="tx2"/>
                          </a:solidFill>
                        </a:rPr>
                        <a:t>iz </a:t>
                      </a:r>
                      <a:r>
                        <a:rPr lang="hr-HR" b="1" dirty="0" smtClean="0">
                          <a:solidFill>
                            <a:schemeClr val="tx2"/>
                          </a:solidFill>
                        </a:rPr>
                        <a:t>Europskog fonda za regionalni razvoj i Europskog socijalnog fonda</a:t>
                      </a:r>
                      <a:endParaRPr lang="hr-HR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chemeClr val="tx2"/>
                          </a:solidFill>
                        </a:rPr>
                        <a:t>PK EU KORISNIKA PROGRAMA RURALNOG RAZVOJA,</a:t>
                      </a:r>
                      <a:r>
                        <a:rPr lang="hr-HR" b="1" baseline="0" dirty="0" smtClean="0">
                          <a:solidFill>
                            <a:schemeClr val="tx2"/>
                          </a:solidFill>
                        </a:rPr>
                        <a:t> RIBARSTVA I „VINSKE OMOTNICE”</a:t>
                      </a:r>
                    </a:p>
                    <a:p>
                      <a:endParaRPr lang="hr-HR" b="1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u="sng" dirty="0" smtClean="0">
                          <a:solidFill>
                            <a:schemeClr val="tx2"/>
                          </a:solidFill>
                        </a:rPr>
                        <a:t>Sva ulaganja korisnika </a:t>
                      </a:r>
                      <a:r>
                        <a:rPr lang="hr-HR" b="1" dirty="0" smtClean="0">
                          <a:solidFill>
                            <a:schemeClr val="tx2"/>
                          </a:solidFill>
                        </a:rPr>
                        <a:t>Programa ruralnog razvoja</a:t>
                      </a:r>
                      <a:r>
                        <a:rPr lang="hr-HR" b="1" baseline="0" dirty="0" smtClean="0">
                          <a:solidFill>
                            <a:schemeClr val="tx2"/>
                          </a:solidFill>
                        </a:rPr>
                        <a:t> 2014.-2020., </a:t>
                      </a:r>
                      <a:r>
                        <a:rPr lang="hr-HR" b="1" i="0" baseline="0" dirty="0" smtClean="0">
                          <a:solidFill>
                            <a:schemeClr val="tx2"/>
                          </a:solidFill>
                        </a:rPr>
                        <a:t>OP za ribarstvo, OP za pomorstvo i ribarstvo 2014.-2020., Nacionalnog programa pomoći sektoru vina 2014.-2020.</a:t>
                      </a:r>
                      <a:endParaRPr lang="hr-HR" b="1" i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718" name="Slide Number Placeholder 3"/>
          <p:cNvSpPr txBox="1">
            <a:spLocks noGrp="1"/>
          </p:cNvSpPr>
          <p:nvPr/>
        </p:nvSpPr>
        <p:spPr bwMode="auto">
          <a:xfrm>
            <a:off x="6832600" y="6408738"/>
            <a:ext cx="2060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7" tIns="45719" rIns="91437" bIns="45719"/>
          <a:lstStyle/>
          <a:p>
            <a:pPr algn="r"/>
            <a:fld id="{32F26A52-AFFC-41C6-BA1F-AFC4B151553F}" type="slidenum">
              <a:rPr lang="hr-HR" sz="1000">
                <a:solidFill>
                  <a:schemeClr val="bg1"/>
                </a:solidFill>
                <a:latin typeface="Calibri" pitchFamily="34" charset="0"/>
              </a:rPr>
              <a:pPr algn="r"/>
              <a:t>9</a:t>
            </a:fld>
            <a:r>
              <a:rPr lang="hr-HR" sz="1000">
                <a:solidFill>
                  <a:schemeClr val="bg1"/>
                </a:solidFill>
              </a:rPr>
              <a:t>/</a:t>
            </a:r>
            <a:r>
              <a:rPr lang="hr-HR" sz="1000">
                <a:solidFill>
                  <a:schemeClr val="bg1"/>
                </a:solidFill>
                <a:latin typeface="Calibri" pitchFamily="34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BOR_plav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HBOR_plav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1706</TotalTime>
  <Words>891</Words>
  <Application>Microsoft Office PowerPoint</Application>
  <PresentationFormat>On-screen Show (4:3)</PresentationFormat>
  <Paragraphs>185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12</vt:i4>
      </vt:variant>
      <vt:variant>
        <vt:lpstr>Slide Titles</vt:lpstr>
      </vt:variant>
      <vt:variant>
        <vt:i4>15</vt:i4>
      </vt:variant>
    </vt:vector>
  </HeadingPairs>
  <TitlesOfParts>
    <vt:vector size="31" baseType="lpstr">
      <vt:lpstr>Calibri</vt:lpstr>
      <vt:lpstr>Arial</vt:lpstr>
      <vt:lpstr>Verdana</vt:lpstr>
      <vt:lpstr>Wingdings</vt:lpstr>
      <vt:lpstr>HBOR_plavi</vt:lpstr>
      <vt:lpstr>1_HBOR_plavi</vt:lpstr>
      <vt:lpstr>HBOR_plavi</vt:lpstr>
      <vt:lpstr>HBOR_plavi</vt:lpstr>
      <vt:lpstr>HBOR_plavi</vt:lpstr>
      <vt:lpstr>HBOR_plavi</vt:lpstr>
      <vt:lpstr>HBOR_plavi</vt:lpstr>
      <vt:lpstr>1_HBOR_plavi</vt:lpstr>
      <vt:lpstr>1_HBOR_plavi</vt:lpstr>
      <vt:lpstr>1_HBOR_plavi</vt:lpstr>
      <vt:lpstr>1_HBOR_plavi</vt:lpstr>
      <vt:lpstr>1_HBOR_plavi</vt:lpstr>
      <vt:lpstr>Slide 1</vt:lpstr>
      <vt:lpstr>Slide 2</vt:lpstr>
      <vt:lpstr>Slide 3</vt:lpstr>
      <vt:lpstr>Slide 4</vt:lpstr>
      <vt:lpstr>Kreditiranje </vt:lpstr>
      <vt:lpstr>Slide 6</vt:lpstr>
      <vt:lpstr>Slide 7</vt:lpstr>
      <vt:lpstr>HBOR i ESI fondovi</vt:lpstr>
      <vt:lpstr>Slide 9</vt:lpstr>
      <vt:lpstr>Slide 10</vt:lpstr>
      <vt:lpstr>FINANCIJSKA KONSTRUKCIJA EU PROJEKATA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Bićanić Tomislav</dc:creator>
  <cp:lastModifiedBy>TEST</cp:lastModifiedBy>
  <cp:revision>211</cp:revision>
  <dcterms:created xsi:type="dcterms:W3CDTF">2014-02-20T10:37:30Z</dcterms:created>
  <dcterms:modified xsi:type="dcterms:W3CDTF">2015-02-18T09:38:24Z</dcterms:modified>
</cp:coreProperties>
</file>