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  <p:sldMasterId id="2147483782" r:id="rId2"/>
    <p:sldMasterId id="2147484444" r:id="rId3"/>
  </p:sldMasterIdLst>
  <p:notesMasterIdLst>
    <p:notesMasterId r:id="rId27"/>
  </p:notesMasterIdLst>
  <p:sldIdLst>
    <p:sldId id="291" r:id="rId4"/>
    <p:sldId id="315" r:id="rId5"/>
    <p:sldId id="316" r:id="rId6"/>
    <p:sldId id="336" r:id="rId7"/>
    <p:sldId id="318" r:id="rId8"/>
    <p:sldId id="319" r:id="rId9"/>
    <p:sldId id="322" r:id="rId10"/>
    <p:sldId id="331" r:id="rId11"/>
    <p:sldId id="309" r:id="rId12"/>
    <p:sldId id="333" r:id="rId13"/>
    <p:sldId id="296" r:id="rId14"/>
    <p:sldId id="334" r:id="rId15"/>
    <p:sldId id="335" r:id="rId16"/>
    <p:sldId id="310" r:id="rId17"/>
    <p:sldId id="332" r:id="rId18"/>
    <p:sldId id="297" r:id="rId19"/>
    <p:sldId id="328" r:id="rId20"/>
    <p:sldId id="298" r:id="rId21"/>
    <p:sldId id="327" r:id="rId22"/>
    <p:sldId id="299" r:id="rId23"/>
    <p:sldId id="325" r:id="rId24"/>
    <p:sldId id="326" r:id="rId25"/>
    <p:sldId id="305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0000"/>
    <a:srgbClr val="CCCCFF"/>
    <a:srgbClr val="E7BB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3" autoAdjust="0"/>
    <p:restoredTop sz="87218" autoAdjust="0"/>
  </p:normalViewPr>
  <p:slideViewPr>
    <p:cSldViewPr>
      <p:cViewPr>
        <p:scale>
          <a:sx n="125" d="100"/>
          <a:sy n="125" d="100"/>
        </p:scale>
        <p:origin x="-1140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3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528620F-D8D8-449F-975C-46ECE5EA1E8A}" type="datetimeFigureOut">
              <a:rPr lang="en-GB"/>
              <a:pPr>
                <a:defRPr/>
              </a:pPr>
              <a:t>17/02/2015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E74012-6F01-47D5-9B74-DFAED247BB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6051DB-61D4-443B-8848-12E0D5F9163F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86617F-EEB7-44C7-AE3A-B35D18991DCE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F8D5B57-AD5C-4149-BD69-7590F13CD38C}" type="slidenum">
              <a:rPr lang="en-GB" sz="1200">
                <a:latin typeface="+mn-lt"/>
              </a:rPr>
              <a:pPr algn="r">
                <a:defRPr/>
              </a:pPr>
              <a:t>2</a:t>
            </a:fld>
            <a:endParaRPr lang="en-GB" sz="1200" dirty="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61E611B-4510-4966-B1E9-B2E954ACE5C4}" type="slidenum">
              <a:rPr lang="en-GB" sz="1200">
                <a:latin typeface="+mn-lt"/>
              </a:rPr>
              <a:pPr algn="r">
                <a:defRPr/>
              </a:pPr>
              <a:t>3</a:t>
            </a:fld>
            <a:endParaRPr lang="en-GB" sz="1200" dirty="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A9F8A86-F20D-4C50-861A-4C17BDF7B631}" type="slidenum">
              <a:rPr lang="en-GB" sz="1200">
                <a:latin typeface="+mn-lt"/>
              </a:rPr>
              <a:pPr algn="r">
                <a:defRPr/>
              </a:pPr>
              <a:t>4</a:t>
            </a:fld>
            <a:endParaRPr lang="en-GB" sz="1200" dirty="0">
              <a:latin typeface="+mn-lt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9BE41BB-D68A-41E9-9ADA-6DC89AA48AA2}" type="slidenum">
              <a:rPr lang="en-GB" sz="1200">
                <a:latin typeface="+mn-lt"/>
              </a:rPr>
              <a:pPr algn="r">
                <a:defRPr/>
              </a:pPr>
              <a:t>5</a:t>
            </a:fld>
            <a:endParaRPr lang="en-GB" sz="1200" dirty="0">
              <a:latin typeface="+mn-lt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65E6D8A-E2BF-4BB0-B525-9DE0774C5CAD}" type="slidenum">
              <a:rPr lang="en-GB" sz="1200">
                <a:latin typeface="+mn-lt"/>
              </a:rPr>
              <a:pPr algn="r">
                <a:defRPr/>
              </a:pPr>
              <a:t>6</a:t>
            </a:fld>
            <a:endParaRPr lang="en-GB" sz="1200" dirty="0">
              <a:latin typeface="+mn-lt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2F38E72-3E09-4F8C-B1D4-CCD9D4E1AA29}" type="slidenum">
              <a:rPr lang="en-GB" sz="1200">
                <a:latin typeface="+mn-lt"/>
              </a:rPr>
              <a:pPr algn="r">
                <a:defRPr/>
              </a:pPr>
              <a:t>7</a:t>
            </a:fld>
            <a:endParaRPr lang="en-GB" sz="1200" dirty="0">
              <a:latin typeface="+mn-lt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4426D9-EA1C-4CAB-A6AA-92816CE29CC6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F71F6D-F313-4A35-B277-9DC4D535D776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gif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gi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gi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gif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gi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7.gif"/><Relationship Id="rId4" Type="http://schemas.openxmlformats.org/officeDocument/2006/relationships/image" Target="../media/image5.jpe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7.gif"/><Relationship Id="rId4" Type="http://schemas.openxmlformats.org/officeDocument/2006/relationships/image" Target="../media/image5.jpe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gif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gif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0" y="6357934"/>
            <a:ext cx="9144000" cy="500066"/>
          </a:xfrm>
          <a:prstGeom prst="rect">
            <a:avLst/>
          </a:prstGeom>
          <a:blipFill dpi="0" rotWithShape="1">
            <a:blip r:embed="rId2" cstate="print">
              <a:alphaModFix amt="58000"/>
            </a:blip>
            <a:srcRect/>
            <a:stretch>
              <a:fillRect t="34000" b="1000"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r-HR"/>
          </a:p>
        </p:txBody>
      </p:sp>
      <p:pic>
        <p:nvPicPr>
          <p:cNvPr id="5" name="Picture 27" descr="logo-ver3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50" y="214313"/>
            <a:ext cx="2540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57291" y="1500174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57291" y="3571876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19279A-DD15-4473-B8D5-ACA97752B84A}" type="slidenum">
              <a:rPr lang="hr-HR"/>
              <a:pPr/>
              <a:t>‹#›</a:t>
            </a:fld>
            <a:r>
              <a:rPr lang="hr-HR"/>
              <a:t>/23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E3F42C-9084-485C-A377-EA55BBC25196}" type="slidenum">
              <a:rPr lang="hr-HR"/>
              <a:pPr/>
              <a:t>‹#›</a:t>
            </a:fld>
            <a:r>
              <a:rPr lang="hr-HR"/>
              <a:t>/23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AFBEFB-FC99-44A1-AD78-4A884C9B52DA}" type="slidenum">
              <a:rPr lang="hr-HR"/>
              <a:pPr/>
              <a:t>‹#›</a:t>
            </a:fld>
            <a:r>
              <a:rPr lang="hr-HR"/>
              <a:t>/23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E773C-4811-4770-929C-91B906D75C35}" type="datetimeFigureOut">
              <a:rPr lang="sr-Latn-CS"/>
              <a:pPr>
                <a:defRPr/>
              </a:pPr>
              <a:t>17.2.2015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48B58-860D-4D2E-A9C1-7B27A39A72A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B2F9C-931F-4D7D-8FCE-CDBE5FE1DBC1}" type="datetimeFigureOut">
              <a:rPr lang="sr-Latn-CS"/>
              <a:pPr>
                <a:defRPr/>
              </a:pPr>
              <a:t>17.2.2015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3A75F-6348-4FB4-BE1E-4E3F9FAB7C9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736B7-B2FC-4B25-8D29-0147281DEB09}" type="datetimeFigureOut">
              <a:rPr lang="sr-Latn-CS"/>
              <a:pPr>
                <a:defRPr/>
              </a:pPr>
              <a:t>17.2.2015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88B82-2487-4796-8F8B-A133560AEEB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2652A-D2A3-43AB-A97D-4B2FD4CE0846}" type="datetimeFigureOut">
              <a:rPr lang="sr-Latn-CS"/>
              <a:pPr>
                <a:defRPr/>
              </a:pPr>
              <a:t>17.2.2015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83B3D-5117-4CCF-81CD-65BDCB6D25B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EBF16-AF4F-426D-8330-5873B96D1C10}" type="datetimeFigureOut">
              <a:rPr lang="sr-Latn-CS"/>
              <a:pPr>
                <a:defRPr/>
              </a:pPr>
              <a:t>17.2.2015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D7C41-4C3A-48CA-8AB4-66E76614D81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15E77-DCE7-4543-96EA-E0F392AC6776}" type="datetimeFigureOut">
              <a:rPr lang="sr-Latn-CS"/>
              <a:pPr>
                <a:defRPr/>
              </a:pPr>
              <a:t>17.2.2015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FAA30-6E13-4F8A-B90C-0AC636973D7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06067-00B7-4FC7-B8A7-40495ECDE8A1}" type="datetimeFigureOut">
              <a:rPr lang="sr-Latn-CS"/>
              <a:pPr>
                <a:defRPr/>
              </a:pPr>
              <a:t>17.2.2015</a:t>
            </a:fld>
            <a:endParaRPr lang="hr-H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E630C-C914-4F1B-83CB-3DDCF9C723F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0BA56-84E3-40EF-8DEA-105C3F9EE366}" type="datetimeFigureOut">
              <a:rPr lang="sr-Latn-CS"/>
              <a:pPr>
                <a:defRPr/>
              </a:pPr>
              <a:t>17.2.2015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C607A-A56F-4A41-AA32-8342ACBBDB4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57225" y="1643050"/>
            <a:ext cx="4643471" cy="47863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C246E0-4937-4503-BF79-E6AE5CDAD729}" type="slidenum">
              <a:rPr lang="hr-HR"/>
              <a:pPr/>
              <a:t>‹#›</a:t>
            </a:fld>
            <a:r>
              <a:rPr lang="hr-HR"/>
              <a:t>/23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D1216-9180-4B93-8755-E5DC6C490DDB}" type="datetimeFigureOut">
              <a:rPr lang="sr-Latn-CS"/>
              <a:pPr>
                <a:defRPr/>
              </a:pPr>
              <a:t>17.2.2015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26FA-B1A9-466B-AC08-939B0A56A02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CB0C5-26CD-4115-8C9B-2323BFBBE4BB}" type="datetimeFigureOut">
              <a:rPr lang="sr-Latn-CS"/>
              <a:pPr>
                <a:defRPr/>
              </a:pPr>
              <a:t>17.2.2015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363BE-0BC6-418B-88B6-5B1109C35E5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E59AC-18E4-4F89-83DB-759FBA011C35}" type="datetimeFigureOut">
              <a:rPr lang="sr-Latn-CS"/>
              <a:pPr>
                <a:defRPr/>
              </a:pPr>
              <a:t>17.2.2015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42E9F-6A9D-4427-934F-D34ABBA1482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rveni spekta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0" y="1633538"/>
            <a:ext cx="5143500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HAMAG-Bicro-logo-RGB-mal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8038" y="4941888"/>
            <a:ext cx="28082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5661249"/>
            <a:ext cx="7632848" cy="936104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onstantia" pitchFamily="18" charset="0"/>
                <a:ea typeface="BatangChe" pitchFamily="49" charset="-127"/>
                <a:cs typeface="Arabic Typesetting" pitchFamily="66" charset="-7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122413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sz="3600"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nstantia" pitchFamily="18" charset="0"/>
                <a:ea typeface="BatangChe" pitchFamily="49" charset="-127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01013" y="6308725"/>
            <a:ext cx="585787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</a:defRPr>
            </a:lvl1pPr>
          </a:lstStyle>
          <a:p>
            <a:fld id="{ACB06E1C-90C5-44EE-8617-C7EEE948380F}" type="slidenum">
              <a:rPr lang="hr-HR"/>
              <a:pPr/>
              <a:t>‹#›</a:t>
            </a:fld>
            <a:r>
              <a:rPr lang="hr-HR"/>
              <a:t>/23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AMAG-Bicro-logo-RGB-mal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6278563"/>
            <a:ext cx="18716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333375"/>
            <a:ext cx="1150937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"/>
          <p:cNvSpPr/>
          <p:nvPr/>
        </p:nvSpPr>
        <p:spPr>
          <a:xfrm>
            <a:off x="0" y="1484313"/>
            <a:ext cx="9144000" cy="5373687"/>
          </a:xfrm>
          <a:prstGeom prst="rect">
            <a:avLst/>
          </a:prstGeom>
          <a:solidFill>
            <a:schemeClr val="bg1">
              <a:lumMod val="6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 dirty="0"/>
          </a:p>
        </p:txBody>
      </p:sp>
      <p:cxnSp>
        <p:nvCxnSpPr>
          <p:cNvPr id="7" name="Straight Connector 12"/>
          <p:cNvCxnSpPr/>
          <p:nvPr/>
        </p:nvCxnSpPr>
        <p:spPr>
          <a:xfrm flipH="1">
            <a:off x="1979613" y="1484313"/>
            <a:ext cx="7164387" cy="0"/>
          </a:xfrm>
          <a:prstGeom prst="line">
            <a:avLst/>
          </a:prstGeom>
          <a:ln w="34925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/>
          </p:cNvSpPr>
          <p:nvPr/>
        </p:nvSpPr>
        <p:spPr bwMode="auto">
          <a:xfrm>
            <a:off x="8172450" y="6308725"/>
            <a:ext cx="5857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80A42AEF-1EAA-407F-8A28-47AB3E4F24A3}" type="slidenum">
              <a:rPr lang="hr-HR" sz="1200">
                <a:solidFill>
                  <a:srgbClr val="898989"/>
                </a:solidFill>
                <a:latin typeface="Calibri" pitchFamily="34" charset="0"/>
              </a:rPr>
              <a:pPr algn="r"/>
              <a:t>‹#›</a:t>
            </a:fld>
            <a:r>
              <a:rPr lang="hr-HR" sz="1200">
                <a:solidFill>
                  <a:srgbClr val="898989"/>
                </a:solidFill>
                <a:latin typeface="Calibri" pitchFamily="34" charset="0"/>
              </a:rPr>
              <a:t>/23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571184" cy="108012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93192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  <a:ea typeface="BatangChe" pitchFamily="49" charset="-127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353347"/>
          </a:xfrm>
        </p:spPr>
        <p:txBody>
          <a:bodyPr>
            <a:normAutofit/>
          </a:bodyPr>
          <a:lstStyle>
            <a:lvl1pPr>
              <a:buFontTx/>
              <a:buBlip>
                <a:blip r:embed="rId4"/>
              </a:buBlip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1pPr>
            <a:lvl2pPr>
              <a:buClr>
                <a:srgbClr val="93192D"/>
              </a:buClr>
              <a:buFont typeface="Courier New" pitchFamily="49" charset="0"/>
              <a:buChar char="o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2pPr>
            <a:lvl3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3pPr>
            <a:lvl4pPr>
              <a:buClr>
                <a:srgbClr val="93192D"/>
              </a:buCl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4pPr>
            <a:lvl5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smtClean="0">
                <a:solidFill>
                  <a:srgbClr val="93192D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101013" y="6308725"/>
            <a:ext cx="585787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</a:defRPr>
            </a:lvl1pPr>
          </a:lstStyle>
          <a:p>
            <a:fld id="{0E0E5562-F961-4C28-BB57-3812A3968FC5}" type="slidenum">
              <a:rPr lang="hr-HR"/>
              <a:pPr/>
              <a:t>‹#›</a:t>
            </a:fld>
            <a:r>
              <a:rPr lang="hr-HR"/>
              <a:t>/23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Vizual HB.jpg"/>
          <p:cNvPicPr>
            <a:picLocks noChangeAspect="1"/>
          </p:cNvPicPr>
          <p:nvPr/>
        </p:nvPicPr>
        <p:blipFill>
          <a:blip r:embed="rId2"/>
          <a:srcRect t="41333"/>
          <a:stretch>
            <a:fillRect/>
          </a:stretch>
        </p:blipFill>
        <p:spPr bwMode="auto">
          <a:xfrm>
            <a:off x="1246188" y="3689350"/>
            <a:ext cx="7897812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14"/>
          <p:cNvCxnSpPr/>
          <p:nvPr/>
        </p:nvCxnSpPr>
        <p:spPr>
          <a:xfrm flipH="1">
            <a:off x="1619250" y="2492375"/>
            <a:ext cx="7237413" cy="0"/>
          </a:xfrm>
          <a:prstGeom prst="line">
            <a:avLst/>
          </a:prstGeom>
          <a:ln w="34925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640960" cy="1512168"/>
          </a:xfrm>
        </p:spPr>
        <p:txBody>
          <a:bodyPr>
            <a:normAutofit/>
          </a:bodyPr>
          <a:lstStyle>
            <a:lvl1pPr>
              <a:defRPr sz="3600">
                <a:solidFill>
                  <a:srgbClr val="93192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  <a:ea typeface="BatangChe" pitchFamily="49" charset="-127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01013" y="6308725"/>
            <a:ext cx="585787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</a:defRPr>
            </a:lvl1pPr>
          </a:lstStyle>
          <a:p>
            <a:fld id="{77171D22-DE30-4069-835A-6EC56729B139}" type="slidenum">
              <a:rPr lang="hr-HR"/>
              <a:pPr/>
              <a:t>‹#›</a:t>
            </a:fld>
            <a:r>
              <a:rPr lang="hr-HR"/>
              <a:t>/23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rveni kru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3" y="260350"/>
            <a:ext cx="1246187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crveni kru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88913"/>
            <a:ext cx="13112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2" descr="HAMAG-Bicro-logo-RGB-mal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6278563"/>
            <a:ext cx="18716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5"/>
          <p:cNvSpPr>
            <a:spLocks/>
          </p:cNvSpPr>
          <p:nvPr/>
        </p:nvSpPr>
        <p:spPr bwMode="auto">
          <a:xfrm>
            <a:off x="8101013" y="6308725"/>
            <a:ext cx="5857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87A87863-9F78-4C67-AA21-3CDD9AAE2A4B}" type="slidenum">
              <a:rPr lang="hr-HR" sz="1200">
                <a:solidFill>
                  <a:srgbClr val="898989"/>
                </a:solidFill>
                <a:latin typeface="Calibri" pitchFamily="34" charset="0"/>
              </a:rPr>
              <a:pPr algn="r"/>
              <a:t>‹#›</a:t>
            </a:fld>
            <a:r>
              <a:rPr lang="hr-HR" sz="1200">
                <a:solidFill>
                  <a:srgbClr val="898989"/>
                </a:solidFill>
                <a:latin typeface="Calibri" pitchFamily="34" charset="0"/>
              </a:rPr>
              <a:t>/23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571184" cy="108012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93192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  <a:ea typeface="BatangChe" pitchFamily="49" charset="-127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72817"/>
            <a:ext cx="4042792" cy="4353347"/>
          </a:xfrm>
        </p:spPr>
        <p:txBody>
          <a:bodyPr>
            <a:normAutofit/>
          </a:bodyPr>
          <a:lstStyle>
            <a:lvl1pPr>
              <a:buFontTx/>
              <a:buBlip>
                <a:blip r:embed="rId4"/>
              </a:buBlip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1pPr>
            <a:lvl2pPr>
              <a:buClr>
                <a:srgbClr val="93192D"/>
              </a:buClr>
              <a:buFont typeface="Courier New" pitchFamily="49" charset="0"/>
              <a:buChar char="o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2pPr>
            <a:lvl3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3pPr>
            <a:lvl4pPr>
              <a:buClr>
                <a:srgbClr val="93192D"/>
              </a:buCl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4pPr>
            <a:lvl5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44008" y="1772817"/>
            <a:ext cx="4104456" cy="4353347"/>
          </a:xfrm>
        </p:spPr>
        <p:txBody>
          <a:bodyPr>
            <a:normAutofit/>
          </a:bodyPr>
          <a:lstStyle>
            <a:lvl1pPr>
              <a:buFontTx/>
              <a:buBlip>
                <a:blip r:embed="rId4"/>
              </a:buBlip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1pPr>
            <a:lvl2pPr>
              <a:buClr>
                <a:srgbClr val="93192D"/>
              </a:buClr>
              <a:buFont typeface="Courier New" pitchFamily="49" charset="0"/>
              <a:buChar char="o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2pPr>
            <a:lvl3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3pPr>
            <a:lvl4pPr>
              <a:buClr>
                <a:srgbClr val="93192D"/>
              </a:buCl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4pPr>
            <a:lvl5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316913" y="6308725"/>
            <a:ext cx="3698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948B31-BCAB-4C7A-9980-E6E614C1D619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smtClean="0">
                <a:solidFill>
                  <a:srgbClr val="93192D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ljubičasti kru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53988"/>
            <a:ext cx="1311275" cy="14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HAMAG-Bicro-logo-RGB-mal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6278563"/>
            <a:ext cx="18716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/>
          </p:cNvSpPr>
          <p:nvPr/>
        </p:nvSpPr>
        <p:spPr bwMode="auto">
          <a:xfrm>
            <a:off x="8101013" y="6308725"/>
            <a:ext cx="5857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7D845194-90CC-4E4E-B434-8B10F73D6AAD}" type="slidenum">
              <a:rPr lang="hr-HR" sz="1200">
                <a:solidFill>
                  <a:srgbClr val="898989"/>
                </a:solidFill>
                <a:latin typeface="Calibri" pitchFamily="34" charset="0"/>
              </a:rPr>
              <a:pPr algn="r"/>
              <a:t>‹#›</a:t>
            </a:fld>
            <a:r>
              <a:rPr lang="hr-HR" sz="1200">
                <a:solidFill>
                  <a:srgbClr val="898989"/>
                </a:solidFill>
                <a:latin typeface="Calibri" pitchFamily="34" charset="0"/>
              </a:rPr>
              <a:t>/23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571184" cy="108012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6A457B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  <a:ea typeface="BatangChe" pitchFamily="49" charset="-127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353347"/>
          </a:xfrm>
        </p:spPr>
        <p:txBody>
          <a:bodyPr>
            <a:normAutofit/>
          </a:bodyPr>
          <a:lstStyle>
            <a:lvl1pPr>
              <a:buFontTx/>
              <a:buBlip>
                <a:blip r:embed="rId4"/>
              </a:buBlip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1pPr>
            <a:lvl2pPr>
              <a:buClr>
                <a:srgbClr val="6A457B"/>
              </a:buClr>
              <a:buFont typeface="Courier New" pitchFamily="49" charset="0"/>
              <a:buChar char="o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2pPr>
            <a:lvl3pPr>
              <a:buClr>
                <a:srgbClr val="6A457B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3pPr>
            <a:lvl4pPr>
              <a:buClr>
                <a:srgbClr val="6A457B"/>
              </a:buCl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4pPr>
            <a:lvl5pPr>
              <a:buClr>
                <a:srgbClr val="6A457B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16913" y="6308725"/>
            <a:ext cx="3698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AB8B24-A2EF-4C1C-A867-A59C19442DE4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baseline="0" smtClean="0">
                <a:solidFill>
                  <a:srgbClr val="A096DE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ljubičasti kru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53988"/>
            <a:ext cx="1311275" cy="14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 descr="HAMAG-Bicro-logo-RGB-mal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6278563"/>
            <a:ext cx="18716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5"/>
          <p:cNvSpPr>
            <a:spLocks/>
          </p:cNvSpPr>
          <p:nvPr/>
        </p:nvSpPr>
        <p:spPr bwMode="auto">
          <a:xfrm>
            <a:off x="8101013" y="6308725"/>
            <a:ext cx="5857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6461DCC1-B76D-4ABA-95B6-FB54D195DF3E}" type="slidenum">
              <a:rPr lang="hr-HR" sz="1200">
                <a:solidFill>
                  <a:srgbClr val="898989"/>
                </a:solidFill>
                <a:latin typeface="Calibri" pitchFamily="34" charset="0"/>
              </a:rPr>
              <a:pPr algn="r"/>
              <a:t>‹#›</a:t>
            </a:fld>
            <a:r>
              <a:rPr lang="hr-HR" sz="1200">
                <a:solidFill>
                  <a:srgbClr val="898989"/>
                </a:solidFill>
                <a:latin typeface="Calibri" pitchFamily="34" charset="0"/>
              </a:rPr>
              <a:t>/23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571184" cy="108012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6A457B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  <a:ea typeface="BatangChe" pitchFamily="49" charset="-127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16913" y="6308725"/>
            <a:ext cx="3698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665922-984D-4280-84FC-958481C44838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baseline="0" smtClean="0">
                <a:solidFill>
                  <a:srgbClr val="A096DE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ljubičasti kru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53988"/>
            <a:ext cx="1311275" cy="14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HAMAG-Bicro-logo-RGB-mal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6278563"/>
            <a:ext cx="18716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5"/>
          <p:cNvSpPr>
            <a:spLocks/>
          </p:cNvSpPr>
          <p:nvPr/>
        </p:nvSpPr>
        <p:spPr bwMode="auto">
          <a:xfrm>
            <a:off x="8101013" y="6308725"/>
            <a:ext cx="5857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C18E1BB-44FB-4A92-B436-CFD2ADBF831C}" type="slidenum">
              <a:rPr lang="hr-HR" sz="1200">
                <a:solidFill>
                  <a:srgbClr val="898989"/>
                </a:solidFill>
                <a:latin typeface="Calibri" pitchFamily="34" charset="0"/>
              </a:rPr>
              <a:pPr algn="r"/>
              <a:t>‹#›</a:t>
            </a:fld>
            <a:r>
              <a:rPr lang="hr-HR" sz="1200">
                <a:solidFill>
                  <a:srgbClr val="898989"/>
                </a:solidFill>
                <a:latin typeface="Calibri" pitchFamily="34" charset="0"/>
              </a:rPr>
              <a:t>/23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571184" cy="108012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6A457B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  <a:ea typeface="BatangChe" pitchFamily="49" charset="-127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772817"/>
            <a:ext cx="4042792" cy="4353347"/>
          </a:xfrm>
        </p:spPr>
        <p:txBody>
          <a:bodyPr>
            <a:normAutofit/>
          </a:bodyPr>
          <a:lstStyle>
            <a:lvl1pPr>
              <a:buFontTx/>
              <a:buBlip>
                <a:blip r:embed="rId4"/>
              </a:buBlip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1pPr>
            <a:lvl2pPr>
              <a:buClr>
                <a:srgbClr val="93192D"/>
              </a:buClr>
              <a:buFont typeface="Courier New" pitchFamily="49" charset="0"/>
              <a:buChar char="o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2pPr>
            <a:lvl3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3pPr>
            <a:lvl4pPr>
              <a:buClr>
                <a:srgbClr val="93192D"/>
              </a:buCl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4pPr>
            <a:lvl5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44008" y="1772817"/>
            <a:ext cx="4104456" cy="4353347"/>
          </a:xfrm>
        </p:spPr>
        <p:txBody>
          <a:bodyPr>
            <a:normAutofit/>
          </a:bodyPr>
          <a:lstStyle>
            <a:lvl1pPr>
              <a:buFontTx/>
              <a:buBlip>
                <a:blip r:embed="rId4"/>
              </a:buBlip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1pPr>
            <a:lvl2pPr>
              <a:buClr>
                <a:srgbClr val="93192D"/>
              </a:buClr>
              <a:buFont typeface="Courier New" pitchFamily="49" charset="0"/>
              <a:buChar char="o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2pPr>
            <a:lvl3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3pPr>
            <a:lvl4pPr>
              <a:buClr>
                <a:srgbClr val="93192D"/>
              </a:buCl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4pPr>
            <a:lvl5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316913" y="6308725"/>
            <a:ext cx="3698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550F10-ED0E-461A-BB6F-8A4E8BDE0A8C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baseline="0" smtClean="0">
                <a:solidFill>
                  <a:srgbClr val="A096DE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5643563" y="0"/>
            <a:ext cx="3500437" cy="6000750"/>
            <a:chOff x="5643570" y="-1"/>
            <a:chExt cx="3500431" cy="6000769"/>
          </a:xfrm>
        </p:grpSpPr>
        <p:grpSp>
          <p:nvGrpSpPr>
            <p:cNvPr id="5" name="Group 105"/>
            <p:cNvGrpSpPr>
              <a:grpSpLocks/>
            </p:cNvGrpSpPr>
            <p:nvPr userDrawn="1"/>
          </p:nvGrpSpPr>
          <p:grpSpPr bwMode="auto">
            <a:xfrm>
              <a:off x="5643570" y="-1"/>
              <a:ext cx="3500431" cy="6000769"/>
              <a:chOff x="5643570" y="-1"/>
              <a:chExt cx="3500431" cy="6000769"/>
            </a:xfrm>
          </p:grpSpPr>
          <p:cxnSp>
            <p:nvCxnSpPr>
              <p:cNvPr id="14" name="Straight Connector 13"/>
              <p:cNvCxnSpPr/>
              <p:nvPr userDrawn="1"/>
            </p:nvCxnSpPr>
            <p:spPr>
              <a:xfrm rot="10800000" flipV="1">
                <a:off x="5857884" y="0"/>
                <a:ext cx="3286116" cy="1500174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 userDrawn="1"/>
            </p:nvCxnSpPr>
            <p:spPr>
              <a:xfrm rot="10800000" flipV="1">
                <a:off x="5643570" y="0"/>
                <a:ext cx="3500430" cy="214290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 userDrawn="1"/>
            </p:nvCxnSpPr>
            <p:spPr>
              <a:xfrm rot="5400000">
                <a:off x="6893731" y="821541"/>
                <a:ext cx="3071810" cy="1428728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 userDrawn="1"/>
            </p:nvCxnSpPr>
            <p:spPr>
              <a:xfrm rot="5400000">
                <a:off x="6582973" y="1203737"/>
                <a:ext cx="3764765" cy="1357290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 userDrawn="1"/>
            </p:nvCxnSpPr>
            <p:spPr>
              <a:xfrm rot="5400000">
                <a:off x="6107913" y="1678797"/>
                <a:ext cx="4714884" cy="1357290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 userDrawn="1"/>
            </p:nvCxnSpPr>
            <p:spPr>
              <a:xfrm rot="5400000">
                <a:off x="6429384" y="1857392"/>
                <a:ext cx="4572008" cy="857224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 userDrawn="1"/>
            </p:nvCxnSpPr>
            <p:spPr>
              <a:xfrm rot="10800000" flipV="1">
                <a:off x="6858016" y="0"/>
                <a:ext cx="2285984" cy="1571612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 userDrawn="1"/>
            </p:nvCxnSpPr>
            <p:spPr>
              <a:xfrm rot="5400000">
                <a:off x="6786574" y="500070"/>
                <a:ext cx="2857496" cy="1857356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 userDrawn="1"/>
            </p:nvCxnSpPr>
            <p:spPr>
              <a:xfrm rot="10800000" flipV="1">
                <a:off x="6072198" y="0"/>
                <a:ext cx="3071802" cy="857232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 userDrawn="1"/>
            </p:nvCxnSpPr>
            <p:spPr>
              <a:xfrm rot="5400000">
                <a:off x="5929318" y="2786086"/>
                <a:ext cx="6000768" cy="428596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 userDrawn="1"/>
            </p:nvCxnSpPr>
            <p:spPr>
              <a:xfrm rot="5400000">
                <a:off x="7143764" y="142880"/>
                <a:ext cx="2143116" cy="1857356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106"/>
            <p:cNvGrpSpPr>
              <a:grpSpLocks/>
            </p:cNvGrpSpPr>
            <p:nvPr userDrawn="1"/>
          </p:nvGrpSpPr>
          <p:grpSpPr bwMode="auto">
            <a:xfrm>
              <a:off x="6072198" y="0"/>
              <a:ext cx="3071802" cy="3500438"/>
              <a:chOff x="6072198" y="0"/>
              <a:chExt cx="3071802" cy="3500438"/>
            </a:xfrm>
          </p:grpSpPr>
          <p:cxnSp>
            <p:nvCxnSpPr>
              <p:cNvPr id="7" name="Straight Connector 6"/>
              <p:cNvCxnSpPr/>
              <p:nvPr userDrawn="1"/>
            </p:nvCxnSpPr>
            <p:spPr>
              <a:xfrm rot="10800000">
                <a:off x="6572264" y="0"/>
                <a:ext cx="2071702" cy="500042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 userDrawn="1"/>
            </p:nvCxnSpPr>
            <p:spPr>
              <a:xfrm rot="10800000">
                <a:off x="6653226" y="295252"/>
                <a:ext cx="1633550" cy="561980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 userDrawn="1"/>
            </p:nvCxnSpPr>
            <p:spPr>
              <a:xfrm rot="10800000">
                <a:off x="6072198" y="500042"/>
                <a:ext cx="3071802" cy="1000132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 userDrawn="1"/>
            </p:nvCxnSpPr>
            <p:spPr>
              <a:xfrm rot="10800000">
                <a:off x="6072198" y="1000108"/>
                <a:ext cx="2643206" cy="857256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 userDrawn="1"/>
            </p:nvCxnSpPr>
            <p:spPr>
              <a:xfrm rot="10800000">
                <a:off x="6286512" y="1571612"/>
                <a:ext cx="2857488" cy="928694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 userDrawn="1"/>
            </p:nvCxnSpPr>
            <p:spPr>
              <a:xfrm rot="10800000">
                <a:off x="7143768" y="2357430"/>
                <a:ext cx="2000232" cy="642942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 rot="10800000">
                <a:off x="7643834" y="3000372"/>
                <a:ext cx="1500166" cy="500066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ED5933-B942-48FA-AA1E-312660924A8E}" type="slidenum">
              <a:rPr lang="hr-HR"/>
              <a:pPr/>
              <a:t>‹#›</a:t>
            </a:fld>
            <a:r>
              <a:rPr lang="hr-HR"/>
              <a:t>/23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lavi kru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60350"/>
            <a:ext cx="1296987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HAMAG-Bicro-logo-RGB-mal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6278563"/>
            <a:ext cx="18716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/>
          </p:cNvSpPr>
          <p:nvPr/>
        </p:nvSpPr>
        <p:spPr bwMode="auto">
          <a:xfrm>
            <a:off x="8101013" y="6308725"/>
            <a:ext cx="5857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1B7C105E-917F-4778-8FB7-1EF74CED2322}" type="slidenum">
              <a:rPr lang="hr-HR" sz="1200">
                <a:solidFill>
                  <a:srgbClr val="898989"/>
                </a:solidFill>
                <a:latin typeface="Calibri" pitchFamily="34" charset="0"/>
              </a:rPr>
              <a:pPr algn="r"/>
              <a:t>‹#›</a:t>
            </a:fld>
            <a:r>
              <a:rPr lang="hr-HR" sz="1200">
                <a:solidFill>
                  <a:srgbClr val="898989"/>
                </a:solidFill>
                <a:latin typeface="Calibri" pitchFamily="34" charset="0"/>
              </a:rPr>
              <a:t>/23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571184" cy="108012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1D9FB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  <a:ea typeface="BatangChe" pitchFamily="49" charset="-127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353347"/>
          </a:xfrm>
        </p:spPr>
        <p:txBody>
          <a:bodyPr>
            <a:normAutofit/>
          </a:bodyPr>
          <a:lstStyle>
            <a:lvl1pPr>
              <a:buFontTx/>
              <a:buBlip>
                <a:blip r:embed="rId4"/>
              </a:buBlip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1pPr>
            <a:lvl2pPr>
              <a:buClr>
                <a:srgbClr val="1D9FBD"/>
              </a:buClr>
              <a:buFont typeface="Courier New" pitchFamily="49" charset="0"/>
              <a:buChar char="o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2pPr>
            <a:lvl3pPr>
              <a:buClr>
                <a:srgbClr val="1D9FB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3pPr>
            <a:lvl4pPr>
              <a:buClr>
                <a:srgbClr val="1D9FBD"/>
              </a:buCl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4pPr>
            <a:lvl5pPr>
              <a:buClr>
                <a:srgbClr val="1D9FB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16913" y="6308725"/>
            <a:ext cx="3698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0CFFC51-900D-4FBC-9DF4-A429D3BD852B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baseline="0" smtClean="0">
                <a:solidFill>
                  <a:srgbClr val="00B0F0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plavi kru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60350"/>
            <a:ext cx="1296987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 descr="HAMAG-Bicro-logo-RGB-mal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6278563"/>
            <a:ext cx="18716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571184" cy="108012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1D9FB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  <a:ea typeface="BatangChe" pitchFamily="49" charset="-127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16913" y="6308725"/>
            <a:ext cx="3698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8139CE-DE75-4735-B476-0FFEF2010D67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baseline="0" smtClean="0">
                <a:solidFill>
                  <a:srgbClr val="00B0F0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lavi kru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60350"/>
            <a:ext cx="1296987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HAMAG-Bicro-logo-RGB-mal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6278563"/>
            <a:ext cx="18716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571184" cy="108012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1D9FB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  <a:ea typeface="BatangChe" pitchFamily="49" charset="-127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772817"/>
            <a:ext cx="4042792" cy="4353347"/>
          </a:xfrm>
        </p:spPr>
        <p:txBody>
          <a:bodyPr>
            <a:normAutofit/>
          </a:bodyPr>
          <a:lstStyle>
            <a:lvl1pPr>
              <a:buFontTx/>
              <a:buBlip>
                <a:blip r:embed="rId4"/>
              </a:buBlip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1pPr>
            <a:lvl2pPr>
              <a:buClr>
                <a:srgbClr val="93192D"/>
              </a:buClr>
              <a:buFont typeface="Courier New" pitchFamily="49" charset="0"/>
              <a:buChar char="o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2pPr>
            <a:lvl3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3pPr>
            <a:lvl4pPr>
              <a:buClr>
                <a:srgbClr val="93192D"/>
              </a:buCl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4pPr>
            <a:lvl5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644008" y="1772817"/>
            <a:ext cx="4104456" cy="4353347"/>
          </a:xfrm>
        </p:spPr>
        <p:txBody>
          <a:bodyPr>
            <a:normAutofit/>
          </a:bodyPr>
          <a:lstStyle>
            <a:lvl1pPr>
              <a:buFontTx/>
              <a:buBlip>
                <a:blip r:embed="rId4"/>
              </a:buBlip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1pPr>
            <a:lvl2pPr>
              <a:buClr>
                <a:srgbClr val="93192D"/>
              </a:buClr>
              <a:buFont typeface="Courier New" pitchFamily="49" charset="0"/>
              <a:buChar char="o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2pPr>
            <a:lvl3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3pPr>
            <a:lvl4pPr>
              <a:buClr>
                <a:srgbClr val="93192D"/>
              </a:buCl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4pPr>
            <a:lvl5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316913" y="6308725"/>
            <a:ext cx="3698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844D93-A741-42E0-A72D-E3E5EAF3AF4F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baseline="0" smtClean="0">
                <a:solidFill>
                  <a:srgbClr val="00B0F0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lavi kru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333375"/>
            <a:ext cx="1150938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modri krug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260350"/>
            <a:ext cx="1363663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HAMAG-Bicro-logo-RGB-mali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84888" y="6278563"/>
            <a:ext cx="18716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571184" cy="108012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53278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  <a:ea typeface="BatangChe" pitchFamily="49" charset="-127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353347"/>
          </a:xfrm>
        </p:spPr>
        <p:txBody>
          <a:bodyPr>
            <a:normAutofit/>
          </a:bodyPr>
          <a:lstStyle>
            <a:lvl1pPr>
              <a:buFontTx/>
              <a:buBlip>
                <a:blip r:embed="rId5"/>
              </a:buBlip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1pPr>
            <a:lvl2pPr>
              <a:buClr>
                <a:srgbClr val="53278D"/>
              </a:buClr>
              <a:buFont typeface="Courier New" pitchFamily="49" charset="0"/>
              <a:buChar char="o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2pPr>
            <a:lvl3pPr>
              <a:buClr>
                <a:srgbClr val="53278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3pPr>
            <a:lvl4pPr>
              <a:buClr>
                <a:srgbClr val="53278D"/>
              </a:buCl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4pPr>
            <a:lvl5pPr>
              <a:buClr>
                <a:srgbClr val="53278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16913" y="6308725"/>
            <a:ext cx="3698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620C50-9F00-484B-97A4-7E4572C2A99F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baseline="0" smtClean="0">
                <a:solidFill>
                  <a:srgbClr val="39218F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plavi kru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333375"/>
            <a:ext cx="1150938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 descr="modri krug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260350"/>
            <a:ext cx="1363663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HAMAG-Bicro-logo-RGB-mali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84888" y="6278563"/>
            <a:ext cx="18716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571184" cy="108012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53278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  <a:ea typeface="BatangChe" pitchFamily="49" charset="-127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16913" y="6308725"/>
            <a:ext cx="3698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55E078-6E5C-4003-BB65-51DACE771782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baseline="0" smtClean="0">
                <a:solidFill>
                  <a:srgbClr val="39218F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lavi kru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333375"/>
            <a:ext cx="1150938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modri krug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260350"/>
            <a:ext cx="1363663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2" descr="HAMAG-Bicro-logo-RGB-mali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84888" y="6278563"/>
            <a:ext cx="18716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571184" cy="108012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53278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  <a:ea typeface="BatangChe" pitchFamily="49" charset="-127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772817"/>
            <a:ext cx="4042792" cy="4353347"/>
          </a:xfrm>
        </p:spPr>
        <p:txBody>
          <a:bodyPr>
            <a:normAutofit/>
          </a:bodyPr>
          <a:lstStyle>
            <a:lvl1pPr>
              <a:buFontTx/>
              <a:buBlip>
                <a:blip r:embed="rId5"/>
              </a:buBlip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1pPr>
            <a:lvl2pPr>
              <a:buClr>
                <a:srgbClr val="93192D"/>
              </a:buClr>
              <a:buFont typeface="Courier New" pitchFamily="49" charset="0"/>
              <a:buChar char="o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2pPr>
            <a:lvl3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3pPr>
            <a:lvl4pPr>
              <a:buClr>
                <a:srgbClr val="93192D"/>
              </a:buCl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4pPr>
            <a:lvl5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4644008" y="1772817"/>
            <a:ext cx="4104456" cy="4353347"/>
          </a:xfrm>
        </p:spPr>
        <p:txBody>
          <a:bodyPr>
            <a:normAutofit/>
          </a:bodyPr>
          <a:lstStyle>
            <a:lvl1pPr>
              <a:buFontTx/>
              <a:buBlip>
                <a:blip r:embed="rId5"/>
              </a:buBlip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1pPr>
            <a:lvl2pPr>
              <a:buClr>
                <a:srgbClr val="93192D"/>
              </a:buClr>
              <a:buFont typeface="Courier New" pitchFamily="49" charset="0"/>
              <a:buChar char="o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2pPr>
            <a:lvl3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3pPr>
            <a:lvl4pPr>
              <a:buClr>
                <a:srgbClr val="93192D"/>
              </a:buCl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4pPr>
            <a:lvl5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316913" y="6308725"/>
            <a:ext cx="3698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371A8B-0554-451E-9B01-ED744624EE1D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baseline="0" smtClean="0">
                <a:solidFill>
                  <a:srgbClr val="39218F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amno ljubičasti kru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275" y="333375"/>
            <a:ext cx="118110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HAMAG-Bicro-logo-RGB-mal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6278563"/>
            <a:ext cx="18716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571184" cy="108012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8834A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  <a:ea typeface="BatangChe" pitchFamily="49" charset="-127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353347"/>
          </a:xfrm>
        </p:spPr>
        <p:txBody>
          <a:bodyPr>
            <a:normAutofit/>
          </a:bodyPr>
          <a:lstStyle>
            <a:lvl1pPr>
              <a:buFontTx/>
              <a:buBlip>
                <a:blip r:embed="rId4"/>
              </a:buBlip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1pPr>
            <a:lvl2pPr>
              <a:buClr>
                <a:srgbClr val="8834A2"/>
              </a:buClr>
              <a:buFont typeface="Courier New" pitchFamily="49" charset="0"/>
              <a:buChar char="o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2pPr>
            <a:lvl3pPr>
              <a:buClr>
                <a:srgbClr val="8834A2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3pPr>
            <a:lvl4pPr>
              <a:buClr>
                <a:srgbClr val="8834A2"/>
              </a:buCl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4pPr>
            <a:lvl5pPr>
              <a:buClr>
                <a:srgbClr val="8834A2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16913" y="6308725"/>
            <a:ext cx="3698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4E428F-0A3E-43DB-BA4A-53C12D9FA201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baseline="0" smtClean="0">
                <a:solidFill>
                  <a:srgbClr val="7C1D8F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tamno ljubičasti kru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275" y="333375"/>
            <a:ext cx="118110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 descr="HAMAG-Bicro-logo-RGB-mal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6278563"/>
            <a:ext cx="18716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571184" cy="108012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8834A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  <a:ea typeface="BatangChe" pitchFamily="49" charset="-127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16913" y="6308725"/>
            <a:ext cx="3698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E07E50-3E45-4F4F-AA17-54CF7AC82D3E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baseline="0" smtClean="0">
                <a:solidFill>
                  <a:srgbClr val="7C1D8F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amag invest logo pozitiv-heade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6308725"/>
            <a:ext cx="15113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tamno ljubičasti krug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275" y="333375"/>
            <a:ext cx="118110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571184" cy="108012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8834A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nstantia" pitchFamily="18" charset="0"/>
                <a:ea typeface="BatangChe" pitchFamily="49" charset="-127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772817"/>
            <a:ext cx="4042792" cy="4353347"/>
          </a:xfrm>
        </p:spPr>
        <p:txBody>
          <a:bodyPr>
            <a:normAutofit/>
          </a:bodyPr>
          <a:lstStyle>
            <a:lvl1pPr>
              <a:buFontTx/>
              <a:buBlip>
                <a:blip r:embed="rId4"/>
              </a:buBlip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1pPr>
            <a:lvl2pPr>
              <a:buClr>
                <a:srgbClr val="93192D"/>
              </a:buClr>
              <a:buFont typeface="Courier New" pitchFamily="49" charset="0"/>
              <a:buChar char="o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2pPr>
            <a:lvl3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3pPr>
            <a:lvl4pPr>
              <a:buClr>
                <a:srgbClr val="93192D"/>
              </a:buCl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4pPr>
            <a:lvl5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644008" y="1772817"/>
            <a:ext cx="4104456" cy="4353347"/>
          </a:xfrm>
        </p:spPr>
        <p:txBody>
          <a:bodyPr>
            <a:normAutofit/>
          </a:bodyPr>
          <a:lstStyle>
            <a:lvl1pPr>
              <a:buFontTx/>
              <a:buBlip>
                <a:blip r:embed="rId4"/>
              </a:buBlip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1pPr>
            <a:lvl2pPr>
              <a:buClr>
                <a:srgbClr val="93192D"/>
              </a:buClr>
              <a:buFont typeface="Courier New" pitchFamily="49" charset="0"/>
              <a:buChar char="o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2pPr>
            <a:lvl3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3pPr>
            <a:lvl4pPr>
              <a:buClr>
                <a:srgbClr val="93192D"/>
              </a:buCl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4pPr>
            <a:lvl5pPr>
              <a:buClr>
                <a:srgbClr val="93192D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  <a:ea typeface="BatangChe" pitchFamily="49" charset="-127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316913" y="6308725"/>
            <a:ext cx="3698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631662-B4AE-4407-A9C2-1D840D749450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baseline="0" smtClean="0">
                <a:solidFill>
                  <a:srgbClr val="7C1D8F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AMAG-Bicro-logo-RGB-mal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6278563"/>
            <a:ext cx="18716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459788" y="6308725"/>
            <a:ext cx="396875" cy="5492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671C31-517C-496D-A8D5-6A0EC62D83BC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smtClean="0">
                <a:solidFill>
                  <a:srgbClr val="93192D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BC9A21-0F6A-4BDE-9DC2-CB88AED37933}" type="slidenum">
              <a:rPr lang="hr-HR"/>
              <a:pPr/>
              <a:t>‹#›</a:t>
            </a:fld>
            <a:r>
              <a:rPr lang="hr-HR"/>
              <a:t>/23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AMAG-Bicro-logo-RGB-mal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6278563"/>
            <a:ext cx="18716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88350" y="6356350"/>
            <a:ext cx="298450" cy="501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FA3F0C-5E29-4F22-A4B9-9E1488E3AF2F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smtClean="0">
                <a:solidFill>
                  <a:srgbClr val="93192D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</p:spTree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HAMAG-Bicro-logo-RGB-mal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6278563"/>
            <a:ext cx="18716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16913" y="6356350"/>
            <a:ext cx="369887" cy="501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4C54B7-23E7-40A7-BF1B-6C67915BC157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smtClean="0">
                <a:solidFill>
                  <a:srgbClr val="93192D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</p:spTree>
  </p:cSld>
  <p:clrMapOvr>
    <a:masterClrMapping/>
  </p:clrMapOvr>
  <p:transition spd="med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AMAG-Bicro-logo-RGB-mal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6278563"/>
            <a:ext cx="18716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16913" y="6356350"/>
            <a:ext cx="369887" cy="501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BEB80C-90F7-4B45-B671-5CECDD055E73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smtClean="0">
                <a:solidFill>
                  <a:srgbClr val="93192D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</p:spTree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AMAG-Bicro-logo-RGB-mal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6278563"/>
            <a:ext cx="18716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243888" y="6356350"/>
            <a:ext cx="442912" cy="501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0DAE96-69B6-461B-9B17-E1267962AB2B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9388" y="6356350"/>
            <a:ext cx="5688012" cy="365125"/>
          </a:xfrm>
        </p:spPr>
        <p:txBody>
          <a:bodyPr/>
          <a:lstStyle>
            <a:lvl1pPr>
              <a:defRPr smtClean="0">
                <a:solidFill>
                  <a:srgbClr val="93192D"/>
                </a:solidFill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/>
          </a:p>
        </p:txBody>
      </p:sp>
    </p:spTree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hr-HR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72450" y="6356350"/>
            <a:ext cx="514350" cy="501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C7C76B-BFAF-4B84-A17A-6BA3389AC7E5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72450" y="6356350"/>
            <a:ext cx="514350" cy="501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53BB-421B-413C-B3DB-FEB8ACF84BC5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243888" y="6356350"/>
            <a:ext cx="442912" cy="31273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1C929B-8861-49EA-A534-57E7DD77C95A}" type="slidenum">
              <a:rPr lang="hr-HR" altLang="x-none"/>
              <a:pPr>
                <a:defRPr/>
              </a:pPr>
              <a:t>‹#›</a:t>
            </a:fld>
            <a:endParaRPr lang="hr-HR" altLang="x-non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E4300F-8A39-4B34-8B69-97BFE0E3CAC2}" type="slidenum">
              <a:rPr lang="hr-HR"/>
              <a:pPr/>
              <a:t>‹#›</a:t>
            </a:fld>
            <a:r>
              <a:rPr lang="hr-HR"/>
              <a:t>/23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0931F6-F419-488E-BE14-383C9AA3DA7E}" type="slidenum">
              <a:rPr lang="hr-HR"/>
              <a:pPr/>
              <a:t>‹#›</a:t>
            </a:fld>
            <a:r>
              <a:rPr lang="hr-HR"/>
              <a:t>/23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2D9D77-5784-43E0-86FC-3817F690D2BA}" type="slidenum">
              <a:rPr lang="hr-HR"/>
              <a:pPr/>
              <a:t>‹#›</a:t>
            </a:fld>
            <a:r>
              <a:rPr lang="hr-HR"/>
              <a:t>/23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643563" y="0"/>
            <a:ext cx="3500437" cy="6000750"/>
            <a:chOff x="5643570" y="-1"/>
            <a:chExt cx="3500431" cy="6000769"/>
          </a:xfrm>
        </p:grpSpPr>
        <p:grpSp>
          <p:nvGrpSpPr>
            <p:cNvPr id="6" name="Group 105"/>
            <p:cNvGrpSpPr>
              <a:grpSpLocks/>
            </p:cNvGrpSpPr>
            <p:nvPr userDrawn="1"/>
          </p:nvGrpSpPr>
          <p:grpSpPr bwMode="auto">
            <a:xfrm>
              <a:off x="5643570" y="-1"/>
              <a:ext cx="3500431" cy="6000769"/>
              <a:chOff x="5643570" y="-1"/>
              <a:chExt cx="3500431" cy="6000769"/>
            </a:xfrm>
          </p:grpSpPr>
          <p:cxnSp>
            <p:nvCxnSpPr>
              <p:cNvPr id="15" name="Straight Connector 14"/>
              <p:cNvCxnSpPr/>
              <p:nvPr userDrawn="1"/>
            </p:nvCxnSpPr>
            <p:spPr>
              <a:xfrm rot="10800000" flipV="1">
                <a:off x="5857884" y="0"/>
                <a:ext cx="3286116" cy="1500174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 userDrawn="1"/>
            </p:nvCxnSpPr>
            <p:spPr>
              <a:xfrm rot="10800000" flipV="1">
                <a:off x="5643570" y="0"/>
                <a:ext cx="3500430" cy="214290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 userDrawn="1"/>
            </p:nvCxnSpPr>
            <p:spPr>
              <a:xfrm rot="5400000">
                <a:off x="6893731" y="821541"/>
                <a:ext cx="3071810" cy="1428728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 userDrawn="1"/>
            </p:nvCxnSpPr>
            <p:spPr>
              <a:xfrm rot="5400000">
                <a:off x="6582973" y="1203737"/>
                <a:ext cx="3764765" cy="1357290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 userDrawn="1"/>
            </p:nvCxnSpPr>
            <p:spPr>
              <a:xfrm rot="5400000">
                <a:off x="6107913" y="1678797"/>
                <a:ext cx="4714884" cy="1357290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 userDrawn="1"/>
            </p:nvCxnSpPr>
            <p:spPr>
              <a:xfrm rot="5400000">
                <a:off x="6429384" y="1857392"/>
                <a:ext cx="4572008" cy="857224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 userDrawn="1"/>
            </p:nvCxnSpPr>
            <p:spPr>
              <a:xfrm rot="10800000" flipV="1">
                <a:off x="6858016" y="0"/>
                <a:ext cx="2285984" cy="1571612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 userDrawn="1"/>
            </p:nvCxnSpPr>
            <p:spPr>
              <a:xfrm rot="5400000">
                <a:off x="6786574" y="500070"/>
                <a:ext cx="2857496" cy="1857356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 userDrawn="1"/>
            </p:nvCxnSpPr>
            <p:spPr>
              <a:xfrm rot="10800000" flipV="1">
                <a:off x="6072198" y="0"/>
                <a:ext cx="3071802" cy="857232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 userDrawn="1"/>
            </p:nvCxnSpPr>
            <p:spPr>
              <a:xfrm rot="5400000">
                <a:off x="5929318" y="2786086"/>
                <a:ext cx="6000768" cy="428596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 userDrawn="1"/>
            </p:nvCxnSpPr>
            <p:spPr>
              <a:xfrm rot="5400000">
                <a:off x="7143764" y="142880"/>
                <a:ext cx="2143116" cy="1857356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106"/>
            <p:cNvGrpSpPr>
              <a:grpSpLocks/>
            </p:cNvGrpSpPr>
            <p:nvPr userDrawn="1"/>
          </p:nvGrpSpPr>
          <p:grpSpPr bwMode="auto">
            <a:xfrm>
              <a:off x="6072198" y="0"/>
              <a:ext cx="3071802" cy="3500438"/>
              <a:chOff x="6072198" y="0"/>
              <a:chExt cx="3071802" cy="3500438"/>
            </a:xfrm>
          </p:grpSpPr>
          <p:cxnSp>
            <p:nvCxnSpPr>
              <p:cNvPr id="8" name="Straight Connector 7"/>
              <p:cNvCxnSpPr/>
              <p:nvPr userDrawn="1"/>
            </p:nvCxnSpPr>
            <p:spPr>
              <a:xfrm rot="10800000">
                <a:off x="6572264" y="0"/>
                <a:ext cx="2071702" cy="500042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 userDrawn="1"/>
            </p:nvCxnSpPr>
            <p:spPr>
              <a:xfrm rot="10800000">
                <a:off x="6653226" y="295252"/>
                <a:ext cx="1633550" cy="561980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 userDrawn="1"/>
            </p:nvCxnSpPr>
            <p:spPr>
              <a:xfrm rot="10800000">
                <a:off x="6072198" y="500042"/>
                <a:ext cx="3071802" cy="1000132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 userDrawn="1"/>
            </p:nvCxnSpPr>
            <p:spPr>
              <a:xfrm rot="10800000">
                <a:off x="6072198" y="1000108"/>
                <a:ext cx="2643206" cy="857256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 userDrawn="1"/>
            </p:nvCxnSpPr>
            <p:spPr>
              <a:xfrm rot="10800000">
                <a:off x="6286512" y="1571612"/>
                <a:ext cx="2857488" cy="928694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 rot="10800000">
                <a:off x="7143768" y="2357430"/>
                <a:ext cx="2000232" cy="642942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 userDrawn="1"/>
            </p:nvCxnSpPr>
            <p:spPr>
              <a:xfrm rot="10800000">
                <a:off x="7643834" y="3000372"/>
                <a:ext cx="1500166" cy="500066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935684-0108-484E-8490-8813CF635A80}" type="slidenum">
              <a:rPr lang="hr-HR"/>
              <a:pPr/>
              <a:t>‹#›</a:t>
            </a:fld>
            <a:r>
              <a:rPr lang="hr-HR"/>
              <a:t>/23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643563" y="0"/>
            <a:ext cx="3500437" cy="6000750"/>
            <a:chOff x="5643570" y="-1"/>
            <a:chExt cx="3500431" cy="6000769"/>
          </a:xfrm>
        </p:grpSpPr>
        <p:grpSp>
          <p:nvGrpSpPr>
            <p:cNvPr id="6" name="Group 105"/>
            <p:cNvGrpSpPr>
              <a:grpSpLocks/>
            </p:cNvGrpSpPr>
            <p:nvPr userDrawn="1"/>
          </p:nvGrpSpPr>
          <p:grpSpPr bwMode="auto">
            <a:xfrm>
              <a:off x="5643570" y="-1"/>
              <a:ext cx="3500431" cy="6000769"/>
              <a:chOff x="5643570" y="-1"/>
              <a:chExt cx="3500431" cy="6000769"/>
            </a:xfrm>
          </p:grpSpPr>
          <p:cxnSp>
            <p:nvCxnSpPr>
              <p:cNvPr id="15" name="Straight Connector 14"/>
              <p:cNvCxnSpPr/>
              <p:nvPr userDrawn="1"/>
            </p:nvCxnSpPr>
            <p:spPr>
              <a:xfrm rot="10800000" flipV="1">
                <a:off x="5857884" y="0"/>
                <a:ext cx="3286116" cy="1500174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 userDrawn="1"/>
            </p:nvCxnSpPr>
            <p:spPr>
              <a:xfrm rot="10800000" flipV="1">
                <a:off x="5643570" y="0"/>
                <a:ext cx="3500430" cy="214290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 userDrawn="1"/>
            </p:nvCxnSpPr>
            <p:spPr>
              <a:xfrm rot="5400000">
                <a:off x="6893731" y="821541"/>
                <a:ext cx="3071810" cy="1428728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 userDrawn="1"/>
            </p:nvCxnSpPr>
            <p:spPr>
              <a:xfrm rot="5400000">
                <a:off x="6582973" y="1203737"/>
                <a:ext cx="3764765" cy="1357290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 userDrawn="1"/>
            </p:nvCxnSpPr>
            <p:spPr>
              <a:xfrm rot="5400000">
                <a:off x="6107913" y="1678797"/>
                <a:ext cx="4714884" cy="1357290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 userDrawn="1"/>
            </p:nvCxnSpPr>
            <p:spPr>
              <a:xfrm rot="5400000">
                <a:off x="6429384" y="1857392"/>
                <a:ext cx="4572008" cy="857224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 userDrawn="1"/>
            </p:nvCxnSpPr>
            <p:spPr>
              <a:xfrm rot="10800000" flipV="1">
                <a:off x="6858016" y="0"/>
                <a:ext cx="2285984" cy="1571612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 userDrawn="1"/>
            </p:nvCxnSpPr>
            <p:spPr>
              <a:xfrm rot="5400000">
                <a:off x="6786574" y="500070"/>
                <a:ext cx="2857496" cy="1857356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 userDrawn="1"/>
            </p:nvCxnSpPr>
            <p:spPr>
              <a:xfrm rot="10800000" flipV="1">
                <a:off x="6072198" y="0"/>
                <a:ext cx="3071802" cy="857232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 userDrawn="1"/>
            </p:nvCxnSpPr>
            <p:spPr>
              <a:xfrm rot="5400000">
                <a:off x="5929318" y="2786086"/>
                <a:ext cx="6000768" cy="428596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 userDrawn="1"/>
            </p:nvCxnSpPr>
            <p:spPr>
              <a:xfrm rot="5400000">
                <a:off x="7143764" y="142880"/>
                <a:ext cx="2143116" cy="1857356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106"/>
            <p:cNvGrpSpPr>
              <a:grpSpLocks/>
            </p:cNvGrpSpPr>
            <p:nvPr userDrawn="1"/>
          </p:nvGrpSpPr>
          <p:grpSpPr bwMode="auto">
            <a:xfrm>
              <a:off x="6072198" y="0"/>
              <a:ext cx="3071802" cy="3500438"/>
              <a:chOff x="6072198" y="0"/>
              <a:chExt cx="3071802" cy="3500438"/>
            </a:xfrm>
          </p:grpSpPr>
          <p:cxnSp>
            <p:nvCxnSpPr>
              <p:cNvPr id="8" name="Straight Connector 7"/>
              <p:cNvCxnSpPr/>
              <p:nvPr userDrawn="1"/>
            </p:nvCxnSpPr>
            <p:spPr>
              <a:xfrm rot="10800000">
                <a:off x="6572264" y="0"/>
                <a:ext cx="2071702" cy="500042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 userDrawn="1"/>
            </p:nvCxnSpPr>
            <p:spPr>
              <a:xfrm rot="10800000">
                <a:off x="6653226" y="295252"/>
                <a:ext cx="1633550" cy="561980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 userDrawn="1"/>
            </p:nvCxnSpPr>
            <p:spPr>
              <a:xfrm rot="10800000">
                <a:off x="6072198" y="500042"/>
                <a:ext cx="3071802" cy="1000132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 userDrawn="1"/>
            </p:nvCxnSpPr>
            <p:spPr>
              <a:xfrm rot="10800000">
                <a:off x="6072198" y="1000108"/>
                <a:ext cx="2643206" cy="857256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 userDrawn="1"/>
            </p:nvCxnSpPr>
            <p:spPr>
              <a:xfrm rot="10800000">
                <a:off x="6286512" y="1571612"/>
                <a:ext cx="2857488" cy="928694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 rot="10800000">
                <a:off x="7143768" y="2357430"/>
                <a:ext cx="2000232" cy="642942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 userDrawn="1"/>
            </p:nvCxnSpPr>
            <p:spPr>
              <a:xfrm rot="10800000">
                <a:off x="7643834" y="3000372"/>
                <a:ext cx="1500166" cy="500066"/>
              </a:xfrm>
              <a:prstGeom prst="line">
                <a:avLst/>
              </a:prstGeom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  <a:alpha val="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F1737A-A721-46A7-B5D9-0D90B5EA9BD5}" type="slidenum">
              <a:rPr lang="hr-HR"/>
              <a:pPr/>
              <a:t>‹#›</a:t>
            </a:fld>
            <a:r>
              <a:rPr lang="hr-HR"/>
              <a:t>/23</a:t>
            </a: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26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21" Type="http://schemas.openxmlformats.org/officeDocument/2006/relationships/slideLayout" Target="../slideLayouts/slideLayout43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5" Type="http://schemas.openxmlformats.org/officeDocument/2006/relationships/slideLayout" Target="../slideLayouts/slideLayout47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42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24" Type="http://schemas.openxmlformats.org/officeDocument/2006/relationships/slideLayout" Target="../slideLayouts/slideLayout46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23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32.xml"/><Relationship Id="rId19" Type="http://schemas.openxmlformats.org/officeDocument/2006/relationships/slideLayout" Target="../slideLayouts/slideLayout41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Relationship Id="rId22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785813" y="714375"/>
            <a:ext cx="7000875" cy="71437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785813" y="1600200"/>
            <a:ext cx="7000875" cy="432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0" y="6215083"/>
            <a:ext cx="9144000" cy="500066"/>
          </a:xfrm>
          <a:prstGeom prst="rect">
            <a:avLst/>
          </a:prstGeom>
          <a:blipFill dpi="0" rotWithShape="1">
            <a:blip r:embed="rId13" cstate="print">
              <a:alphaModFix amt="58000"/>
            </a:blip>
            <a:srcRect/>
            <a:stretch>
              <a:fillRect t="34000" b="1000"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r-HR"/>
          </a:p>
        </p:txBody>
      </p:sp>
      <p:pic>
        <p:nvPicPr>
          <p:cNvPr id="1031" name="Picture 17" descr="logo-ver3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960688" y="109538"/>
            <a:ext cx="2540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1013" y="6308725"/>
            <a:ext cx="5857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55A3CB3-EF53-4357-87B5-0C6654E93BA0}" type="slidenum">
              <a:rPr lang="hr-HR"/>
              <a:pPr/>
              <a:t>‹#›</a:t>
            </a:fld>
            <a:r>
              <a:rPr lang="hr-HR"/>
              <a:t>/23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2" r:id="rId1"/>
    <p:sldLayoutId id="2147484480" r:id="rId2"/>
    <p:sldLayoutId id="2147484493" r:id="rId3"/>
    <p:sldLayoutId id="2147484479" r:id="rId4"/>
    <p:sldLayoutId id="2147484478" r:id="rId5"/>
    <p:sldLayoutId id="2147484477" r:id="rId6"/>
    <p:sldLayoutId id="2147484476" r:id="rId7"/>
    <p:sldLayoutId id="2147484494" r:id="rId8"/>
    <p:sldLayoutId id="2147484495" r:id="rId9"/>
    <p:sldLayoutId id="2147484475" r:id="rId10"/>
    <p:sldLayoutId id="2147484474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Gill Sans MT" pitchFamily="34" charset="-18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q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q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94161F"/>
        </a:buClr>
        <a:buSzPct val="60000"/>
        <a:buFont typeface="Wingdings" pitchFamily="2" charset="2"/>
        <a:buChar char="q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D1ABAC"/>
        </a:buClr>
        <a:buSzPct val="60000"/>
        <a:buFont typeface="Wingdings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1B3B8"/>
        </a:buClr>
        <a:buSzPct val="68000"/>
        <a:buFont typeface="Wingdings" pitchFamily="2" charset="2"/>
        <a:buChar char="q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A03B249-6B46-4CAD-9186-08008A159D6D}" type="datetimeFigureOut">
              <a:rPr lang="sr-Latn-CS"/>
              <a:pPr>
                <a:defRPr/>
              </a:pPr>
              <a:t>17.2.2015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67D9FD-A05C-4DF0-9605-50C4847B8E1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12" name="Slide Number Placeholder 5"/>
          <p:cNvSpPr>
            <a:spLocks/>
          </p:cNvSpPr>
          <p:nvPr/>
        </p:nvSpPr>
        <p:spPr bwMode="auto">
          <a:xfrm>
            <a:off x="8101013" y="6308725"/>
            <a:ext cx="5857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2C5F3570-B0EC-464B-83D1-0C855FDE54C1}" type="slidenum">
              <a:rPr lang="hr-HR" sz="1200">
                <a:solidFill>
                  <a:srgbClr val="898989"/>
                </a:solidFill>
                <a:latin typeface="Calibri" pitchFamily="34" charset="0"/>
              </a:rPr>
              <a:pPr algn="r"/>
              <a:t>‹#›</a:t>
            </a:fld>
            <a:r>
              <a:rPr lang="hr-HR" sz="1200">
                <a:solidFill>
                  <a:srgbClr val="898989"/>
                </a:solidFill>
                <a:latin typeface="Calibri" pitchFamily="34" charset="0"/>
              </a:rPr>
              <a:t>/23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1" r:id="rId1"/>
    <p:sldLayoutId id="2147484490" r:id="rId2"/>
    <p:sldLayoutId id="2147484489" r:id="rId3"/>
    <p:sldLayoutId id="2147484488" r:id="rId4"/>
    <p:sldLayoutId id="2147484487" r:id="rId5"/>
    <p:sldLayoutId id="2147484486" r:id="rId6"/>
    <p:sldLayoutId id="2147484485" r:id="rId7"/>
    <p:sldLayoutId id="2147484484" r:id="rId8"/>
    <p:sldLayoutId id="2147484483" r:id="rId9"/>
    <p:sldLayoutId id="2147484482" r:id="rId10"/>
    <p:sldLayoutId id="21474844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95AFBE-5615-4104-AA59-15F331999065}" type="datetime1">
              <a:rPr lang="hr-HR"/>
              <a:pPr>
                <a:defRPr/>
              </a:pPr>
              <a:t>17.2.2015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l-PL"/>
              <a:t>HRVATSKA AGENCIJA ZA MALO GOSPODARSTVO I INVESTICIJE www.hamaginvest.hr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028548-5486-441C-9799-EE64F1580910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  <p:sp>
        <p:nvSpPr>
          <p:cNvPr id="12" name="Slide Number Placeholder 5"/>
          <p:cNvSpPr>
            <a:spLocks/>
          </p:cNvSpPr>
          <p:nvPr/>
        </p:nvSpPr>
        <p:spPr bwMode="auto">
          <a:xfrm>
            <a:off x="8101013" y="6308725"/>
            <a:ext cx="5857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E2AE4586-A1AC-4828-BD42-000FED9414C2}" type="slidenum">
              <a:rPr lang="hr-HR" sz="1200">
                <a:solidFill>
                  <a:srgbClr val="898989"/>
                </a:solidFill>
                <a:latin typeface="Calibri" pitchFamily="34" charset="0"/>
              </a:rPr>
              <a:pPr algn="r"/>
              <a:t>‹#›</a:t>
            </a:fld>
            <a:r>
              <a:rPr lang="hr-HR" sz="1200">
                <a:solidFill>
                  <a:srgbClr val="898989"/>
                </a:solidFill>
                <a:latin typeface="Calibri" pitchFamily="34" charset="0"/>
              </a:rPr>
              <a:t>/23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  <p:sldLayoutId id="2147484512" r:id="rId17"/>
    <p:sldLayoutId id="2147484513" r:id="rId18"/>
    <p:sldLayoutId id="2147484514" r:id="rId19"/>
    <p:sldLayoutId id="2147484515" r:id="rId20"/>
    <p:sldLayoutId id="2147484516" r:id="rId21"/>
    <p:sldLayoutId id="2147484517" r:id="rId22"/>
    <p:sldLayoutId id="2147484518" r:id="rId23"/>
    <p:sldLayoutId id="2147484519" r:id="rId24"/>
    <p:sldLayoutId id="2147484520" r:id="rId25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maginvest.hr/poslovni-plan/" TargetMode="Externa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238" y="1125538"/>
            <a:ext cx="8640762" cy="15113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kern="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POTICAJI ZA PODUZETNIKE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4294967295"/>
          </p:nvPr>
        </p:nvSpPr>
        <p:spPr>
          <a:xfrm>
            <a:off x="-252413" y="4076700"/>
            <a:ext cx="6172201" cy="793750"/>
          </a:xfrm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hr-HR" sz="2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Veljko Pauš</a:t>
            </a:r>
          </a:p>
          <a:p>
            <a:pPr algn="ctr" eaLnBrk="0" hangingPunct="0"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hr-HR" sz="2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 </a:t>
            </a:r>
            <a:r>
              <a:rPr lang="sl-SI" sz="1800" kern="0" dirty="0" smtClean="0">
                <a:solidFill>
                  <a:srgbClr val="37373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HRVATSKA AGENCIJA ZA MALO GOSPODARSTVO,  </a:t>
            </a:r>
          </a:p>
          <a:p>
            <a:pPr algn="ctr" eaLnBrk="0" hangingPunct="0"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sl-SI" sz="1800" kern="0" dirty="0" smtClean="0">
                <a:solidFill>
                  <a:srgbClr val="37373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INOVACIJE I INVESTICIJE</a:t>
            </a:r>
          </a:p>
          <a:p>
            <a:pPr algn="ctr" eaLnBrk="0" hangingPunct="0"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sl-SI" sz="1800" kern="0" dirty="0" smtClean="0">
                <a:solidFill>
                  <a:srgbClr val="37373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PRILAZ GJURE DEŽELIĆA 7</a:t>
            </a:r>
          </a:p>
          <a:p>
            <a:pPr algn="ctr" eaLnBrk="0" hangingPunct="0"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sl-SI" sz="1800" kern="0" dirty="0" smtClean="0">
                <a:solidFill>
                  <a:srgbClr val="37373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10000 ZAGREB</a:t>
            </a:r>
          </a:p>
          <a:p>
            <a:pPr algn="ctr" eaLnBrk="0" hangingPunct="0"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sl-SI" sz="1800" kern="0" dirty="0" smtClean="0">
                <a:solidFill>
                  <a:srgbClr val="37373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CROATIA</a:t>
            </a:r>
          </a:p>
          <a:p>
            <a:pPr algn="ctr" eaLnBrk="0" hangingPunct="0"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sl-SI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www.hamagbicro.hr</a:t>
            </a:r>
            <a:endParaRPr lang="en-US" sz="1800" kern="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>
              <a:buFont typeface="Arial" charset="0"/>
              <a:buNone/>
              <a:defRPr/>
            </a:pPr>
            <a:endParaRPr lang="hr-HR" sz="2400" kern="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  <a:p>
            <a:pPr algn="ctr">
              <a:buFont typeface="Arial" charset="0"/>
              <a:buNone/>
              <a:defRPr/>
            </a:pPr>
            <a:endParaRPr lang="hr-HR" sz="2400" kern="0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  <a:p>
            <a:pPr algn="ctr">
              <a:defRPr/>
            </a:pPr>
            <a:endParaRPr lang="hr-HR" sz="24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89038" y="-26988"/>
            <a:ext cx="8351837" cy="1938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tabLst>
                <a:tab pos="1366838" algn="l"/>
              </a:tabLst>
              <a:defRPr/>
            </a:pPr>
            <a:endParaRPr lang="hr-HR" sz="3000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ctr" eaLnBrk="0" hangingPunct="0">
              <a:tabLst>
                <a:tab pos="1366838" algn="l"/>
              </a:tabLst>
              <a:defRPr/>
            </a:pPr>
            <a:r>
              <a:rPr lang="hr-HR" sz="30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MJERA A1 – MIKRO PODUZETNIŠTVO </a:t>
            </a:r>
            <a:r>
              <a:rPr lang="hr-HR" sz="30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I</a:t>
            </a:r>
          </a:p>
          <a:p>
            <a:pPr algn="ctr" eaLnBrk="0" hangingPunct="0">
              <a:tabLst>
                <a:tab pos="1366838" algn="l"/>
              </a:tabLst>
              <a:defRPr/>
            </a:pPr>
            <a:r>
              <a:rPr lang="hr-HR" sz="30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hr-HR" sz="30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OBRT</a:t>
            </a:r>
          </a:p>
          <a:p>
            <a:pPr marL="342900" indent="-342900" algn="just" eaLnBrk="0" hangingPunct="0">
              <a:buFont typeface="+mj-lt"/>
              <a:buAutoNum type="arabicPeriod"/>
              <a:tabLst>
                <a:tab pos="1366838" algn="l"/>
              </a:tabLst>
              <a:defRPr/>
            </a:pPr>
            <a:endParaRPr lang="hr-HR" sz="3000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250825" y="1735138"/>
            <a:ext cx="4572000" cy="478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hr-HR" sz="1900">
              <a:latin typeface="Calibri" pitchFamily="34" charset="0"/>
            </a:endParaRPr>
          </a:p>
          <a:p>
            <a:pPr algn="just">
              <a:lnSpc>
                <a:spcPts val="2100"/>
              </a:lnSpc>
              <a:buFont typeface="Wingdings" pitchFamily="2" charset="2"/>
              <a:buChar char="Ø"/>
            </a:pPr>
            <a:r>
              <a:rPr lang="hr-HR" sz="2400">
                <a:latin typeface="Calibri" pitchFamily="34" charset="0"/>
              </a:rPr>
              <a:t>za sve djelatnosti, </a:t>
            </a:r>
            <a:r>
              <a:rPr lang="hr-HR" sz="2400" b="1" u="sng">
                <a:latin typeface="Calibri" pitchFamily="34" charset="0"/>
              </a:rPr>
              <a:t>OSIM</a:t>
            </a:r>
            <a:r>
              <a:rPr lang="hr-HR" sz="2400">
                <a:latin typeface="Calibri" pitchFamily="34" charset="0"/>
              </a:rPr>
              <a:t>:	</a:t>
            </a:r>
          </a:p>
          <a:p>
            <a:pPr>
              <a:buFont typeface="Wingdings" pitchFamily="2" charset="2"/>
              <a:buChar char="Ø"/>
            </a:pPr>
            <a:r>
              <a:rPr lang="hr-HR" sz="2400">
                <a:latin typeface="Calibri" pitchFamily="34" charset="0"/>
              </a:rPr>
              <a:t>Poljoprivrede, šumarstva i ribarstva  </a:t>
            </a:r>
          </a:p>
          <a:p>
            <a:pPr>
              <a:buFont typeface="Wingdings" pitchFamily="2" charset="2"/>
              <a:buChar char="Ø"/>
            </a:pPr>
            <a:r>
              <a:rPr lang="hr-HR" sz="2400">
                <a:latin typeface="Calibri" pitchFamily="34" charset="0"/>
              </a:rPr>
              <a:t>Trgovine na veliko i malo, popravak motornih vozila i</a:t>
            </a:r>
          </a:p>
          <a:p>
            <a:pPr>
              <a:buFont typeface="Wingdings" pitchFamily="2" charset="2"/>
              <a:buChar char="Ø"/>
            </a:pPr>
            <a:r>
              <a:rPr lang="hr-HR" sz="2400">
                <a:latin typeface="Calibri" pitchFamily="34" charset="0"/>
              </a:rPr>
              <a:t>Djelatnosti pripreme i usluživanja pića  </a:t>
            </a:r>
          </a:p>
          <a:p>
            <a:r>
              <a:rPr lang="hr-HR" sz="2400">
                <a:latin typeface="Calibri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hr-HR" sz="2400">
                <a:latin typeface="Calibri" pitchFamily="34" charset="0"/>
              </a:rPr>
              <a:t>iznos potpore </a:t>
            </a:r>
            <a:r>
              <a:rPr lang="hr-HR" sz="2400" b="1">
                <a:latin typeface="Calibri" pitchFamily="34" charset="0"/>
              </a:rPr>
              <a:t>od 10.000 do 300.000 kn</a:t>
            </a:r>
          </a:p>
          <a:p>
            <a:pPr algn="just">
              <a:lnSpc>
                <a:spcPts val="2100"/>
              </a:lnSpc>
              <a:buFont typeface="Wingdings" pitchFamily="2" charset="2"/>
              <a:buChar char="Ø"/>
            </a:pPr>
            <a:endParaRPr lang="hr-HR" sz="2400" b="1">
              <a:latin typeface="Calibri" pitchFamily="34" charset="0"/>
            </a:endParaRPr>
          </a:p>
          <a:p>
            <a:pPr algn="just">
              <a:lnSpc>
                <a:spcPts val="2100"/>
              </a:lnSpc>
              <a:buFont typeface="Wingdings" pitchFamily="2" charset="2"/>
              <a:buChar char="Ø"/>
            </a:pPr>
            <a:r>
              <a:rPr lang="hr-HR" sz="2400">
                <a:latin typeface="Calibri" pitchFamily="34" charset="0"/>
              </a:rPr>
              <a:t>intenzitet potpore max. 75%</a:t>
            </a:r>
          </a:p>
          <a:p>
            <a:pPr algn="just">
              <a:lnSpc>
                <a:spcPts val="2100"/>
              </a:lnSpc>
              <a:buFont typeface="Wingdings" pitchFamily="2" charset="2"/>
              <a:buChar char="Ø"/>
            </a:pPr>
            <a:endParaRPr lang="hr-HR" sz="1900">
              <a:latin typeface="Calibri" pitchFamily="34" charset="0"/>
            </a:endParaRPr>
          </a:p>
        </p:txBody>
      </p:sp>
      <p:sp>
        <p:nvSpPr>
          <p:cNvPr id="71683" name="TextBox 5"/>
          <p:cNvSpPr txBox="1">
            <a:spLocks noChangeArrowheads="1"/>
          </p:cNvSpPr>
          <p:nvPr/>
        </p:nvSpPr>
        <p:spPr bwMode="auto">
          <a:xfrm>
            <a:off x="4787900" y="1700213"/>
            <a:ext cx="4176713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2000" b="1">
                <a:latin typeface="Calibri" pitchFamily="34" charset="0"/>
              </a:rPr>
              <a:t>PRIHVATLJIVI TROŠKOVI</a:t>
            </a:r>
          </a:p>
          <a:p>
            <a:endParaRPr lang="hr-HR" sz="2000">
              <a:latin typeface="Calibri" pitchFamily="34" charset="0"/>
            </a:endParaRPr>
          </a:p>
          <a:p>
            <a:pPr algn="just">
              <a:lnSpc>
                <a:spcPct val="115000"/>
              </a:lnSpc>
              <a:buFont typeface="Gill Sans MT" pitchFamily="34" charset="-18"/>
              <a:buAutoNum type="arabicPeriod"/>
            </a:pPr>
            <a:r>
              <a:rPr lang="hr-HR" sz="2000">
                <a:latin typeface="Calibri" pitchFamily="34" charset="0"/>
              </a:rPr>
              <a:t>kupnja strojeva i opreme </a:t>
            </a:r>
          </a:p>
          <a:p>
            <a:pPr algn="just">
              <a:lnSpc>
                <a:spcPct val="115000"/>
              </a:lnSpc>
              <a:buFont typeface="Gill Sans MT" pitchFamily="34" charset="-18"/>
              <a:buAutoNum type="arabicPeriod"/>
            </a:pPr>
            <a:r>
              <a:rPr lang="hr-HR" sz="2000">
                <a:latin typeface="Calibri" pitchFamily="34" charset="0"/>
              </a:rPr>
              <a:t>opremanje poslovnog prostora</a:t>
            </a:r>
          </a:p>
          <a:p>
            <a:pPr algn="just">
              <a:lnSpc>
                <a:spcPct val="115000"/>
              </a:lnSpc>
              <a:buFont typeface="Gill Sans MT" pitchFamily="34" charset="-18"/>
              <a:buAutoNum type="arabicPeriod"/>
            </a:pPr>
            <a:r>
              <a:rPr lang="hr-HR" sz="2000">
                <a:latin typeface="Calibri" pitchFamily="34" charset="0"/>
              </a:rPr>
              <a:t>prilagodba poslovnog prostora za   osobe s invaliditetom</a:t>
            </a:r>
          </a:p>
          <a:p>
            <a:pPr algn="just">
              <a:lnSpc>
                <a:spcPct val="115000"/>
              </a:lnSpc>
              <a:buFont typeface="Gill Sans MT" pitchFamily="34" charset="-18"/>
              <a:buAutoNum type="arabicPeriod"/>
            </a:pPr>
            <a:r>
              <a:rPr lang="hr-HR" sz="2000">
                <a:latin typeface="Calibri" pitchFamily="34" charset="0"/>
              </a:rPr>
              <a:t>uvođenje sustava upravljanja kvalitetom, normi i  znakova kvalitete</a:t>
            </a:r>
          </a:p>
          <a:p>
            <a:pPr algn="just">
              <a:lnSpc>
                <a:spcPct val="115000"/>
              </a:lnSpc>
              <a:buFont typeface="Gill Sans MT" pitchFamily="34" charset="-18"/>
              <a:buAutoNum type="arabicPeriod"/>
            </a:pPr>
            <a:r>
              <a:rPr lang="hr-HR" sz="2000">
                <a:latin typeface="Calibri" pitchFamily="34" charset="0"/>
              </a:rPr>
              <a:t>stručno osposobljavanje i obrazovanje</a:t>
            </a:r>
          </a:p>
          <a:p>
            <a:pPr algn="just">
              <a:lnSpc>
                <a:spcPct val="115000"/>
              </a:lnSpc>
              <a:buFont typeface="Gill Sans MT" pitchFamily="34" charset="-18"/>
              <a:buAutoNum type="arabicPeriod"/>
            </a:pPr>
            <a:r>
              <a:rPr lang="hr-HR" sz="2000">
                <a:latin typeface="Calibri" pitchFamily="34" charset="0"/>
              </a:rPr>
              <a:t>marketinške aktivnosti</a:t>
            </a:r>
          </a:p>
          <a:p>
            <a:pPr algn="just">
              <a:lnSpc>
                <a:spcPct val="115000"/>
              </a:lnSpc>
              <a:buFont typeface="Gill Sans MT" pitchFamily="34" charset="-18"/>
              <a:buAutoNum type="arabicPeriod"/>
            </a:pPr>
            <a:endParaRPr lang="hr-HR">
              <a:solidFill>
                <a:srgbClr val="002060"/>
              </a:solidFill>
              <a:latin typeface="Calibri" pitchFamily="34" charset="0"/>
            </a:endParaRPr>
          </a:p>
          <a:p>
            <a:pPr algn="just">
              <a:lnSpc>
                <a:spcPct val="115000"/>
              </a:lnSpc>
              <a:buFont typeface="Gill Sans MT" pitchFamily="34" charset="-18"/>
              <a:buAutoNum type="arabicPeriod"/>
            </a:pPr>
            <a:endParaRPr lang="hr-HR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ChangeArrowheads="1"/>
          </p:cNvSpPr>
          <p:nvPr/>
        </p:nvSpPr>
        <p:spPr bwMode="auto">
          <a:xfrm>
            <a:off x="179388" y="981075"/>
            <a:ext cx="8964612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1366838" algn="l"/>
              </a:tabLst>
            </a:pPr>
            <a:endParaRPr lang="hr-HR" sz="2400">
              <a:solidFill>
                <a:srgbClr val="FF0000"/>
              </a:solidFill>
              <a:cs typeface="Times New Roman" pitchFamily="18" charset="0"/>
            </a:endParaRPr>
          </a:p>
          <a:p>
            <a:pPr algn="ctr" eaLnBrk="0" hangingPunct="0">
              <a:tabLst>
                <a:tab pos="1366838" algn="l"/>
              </a:tabLst>
            </a:pPr>
            <a:endParaRPr lang="hr-HR" sz="2400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0" hangingPunct="0">
              <a:tabLst>
                <a:tab pos="1366838" algn="l"/>
              </a:tabLst>
            </a:pPr>
            <a:endParaRPr lang="hr-HR" sz="1600">
              <a:cs typeface="Times New Roman" pitchFamily="18" charset="0"/>
            </a:endParaRPr>
          </a:p>
          <a:p>
            <a:pPr algn="just" eaLnBrk="0" hangingPunct="0">
              <a:tabLst>
                <a:tab pos="1366838" algn="l"/>
              </a:tabLst>
            </a:pPr>
            <a:endParaRPr lang="hr-HR" sz="1600">
              <a:cs typeface="Times New Roman" pitchFamily="18" charset="0"/>
            </a:endParaRPr>
          </a:p>
          <a:p>
            <a:pPr algn="just" eaLnBrk="0" hangingPunct="0">
              <a:tabLst>
                <a:tab pos="1366838" algn="l"/>
              </a:tabLst>
            </a:pPr>
            <a:endParaRPr lang="hr-HR" sz="1600">
              <a:cs typeface="Times New Roman" pitchFamily="18" charset="0"/>
            </a:endParaRPr>
          </a:p>
          <a:p>
            <a:pPr algn="just" eaLnBrk="0" hangingPunct="0">
              <a:tabLst>
                <a:tab pos="1366838" algn="l"/>
              </a:tabLst>
            </a:pPr>
            <a:endParaRPr lang="hr-HR" sz="1600">
              <a:cs typeface="Times New Roman" pitchFamily="18" charset="0"/>
            </a:endParaRPr>
          </a:p>
          <a:p>
            <a:pPr eaLnBrk="0" hangingPunct="0">
              <a:tabLst>
                <a:tab pos="1366838" algn="l"/>
              </a:tabLst>
            </a:pPr>
            <a:endParaRPr lang="hr-HR" sz="1600">
              <a:cs typeface="Times New Roman" pitchFamily="18" charset="0"/>
            </a:endParaRPr>
          </a:p>
          <a:p>
            <a:pPr eaLnBrk="0" hangingPunct="0">
              <a:tabLst>
                <a:tab pos="1366838" algn="l"/>
              </a:tabLst>
            </a:pPr>
            <a:endParaRPr lang="hr-HR" sz="1600">
              <a:cs typeface="Times New Roman" pitchFamily="18" charset="0"/>
            </a:endParaRPr>
          </a:p>
          <a:p>
            <a:pPr eaLnBrk="0" hangingPunct="0">
              <a:tabLst>
                <a:tab pos="1366838" algn="l"/>
              </a:tabLst>
            </a:pPr>
            <a:r>
              <a:rPr lang="hr-HR" sz="1400"/>
              <a:t> </a:t>
            </a:r>
          </a:p>
          <a:p>
            <a:pPr eaLnBrk="0" hangingPunct="0">
              <a:tabLst>
                <a:tab pos="1366838" algn="l"/>
              </a:tabLst>
            </a:pPr>
            <a:endParaRPr lang="hr-HR" sz="1400"/>
          </a:p>
          <a:p>
            <a:pPr eaLnBrk="0" hangingPunct="0">
              <a:tabLst>
                <a:tab pos="1366838" algn="l"/>
              </a:tabLst>
            </a:pPr>
            <a:endParaRPr lang="hr-HR" sz="1400"/>
          </a:p>
          <a:p>
            <a:pPr eaLnBrk="0" hangingPunct="0">
              <a:tabLst>
                <a:tab pos="1366838" algn="l"/>
              </a:tabLst>
            </a:pPr>
            <a:endParaRPr lang="hr-HR" sz="1400"/>
          </a:p>
          <a:p>
            <a:pPr eaLnBrk="0" hangingPunct="0">
              <a:tabLst>
                <a:tab pos="1366838" algn="l"/>
              </a:tabLst>
            </a:pPr>
            <a:endParaRPr lang="hr-HR" sz="1400"/>
          </a:p>
          <a:p>
            <a:pPr eaLnBrk="0" hangingPunct="0">
              <a:tabLst>
                <a:tab pos="1366838" algn="l"/>
              </a:tabLst>
            </a:pPr>
            <a:endParaRPr lang="hr-HR" sz="1400"/>
          </a:p>
        </p:txBody>
      </p:sp>
      <p:sp>
        <p:nvSpPr>
          <p:cNvPr id="72706" name="TextBox 2"/>
          <p:cNvSpPr txBox="1">
            <a:spLocks noChangeArrowheads="1"/>
          </p:cNvSpPr>
          <p:nvPr/>
        </p:nvSpPr>
        <p:spPr bwMode="auto">
          <a:xfrm>
            <a:off x="395288" y="1628775"/>
            <a:ext cx="415925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hr-HR" sz="1900">
              <a:latin typeface="Calibri" pitchFamily="34" charset="0"/>
            </a:endParaRPr>
          </a:p>
          <a:p>
            <a:pPr algn="just">
              <a:lnSpc>
                <a:spcPts val="2100"/>
              </a:lnSpc>
              <a:buFont typeface="Wingdings" pitchFamily="2" charset="2"/>
              <a:buChar char="Ø"/>
            </a:pPr>
            <a:r>
              <a:rPr lang="hr-HR" sz="2400">
                <a:latin typeface="Calibri" pitchFamily="34" charset="0"/>
              </a:rPr>
              <a:t>za djelatnosti:</a:t>
            </a:r>
          </a:p>
          <a:p>
            <a:pPr>
              <a:buFont typeface="Wingdings" pitchFamily="2" charset="2"/>
              <a:buChar char="Ø"/>
            </a:pPr>
            <a:r>
              <a:rPr lang="vi-VN" sz="2400">
                <a:latin typeface="Calibri" pitchFamily="34" charset="0"/>
              </a:rPr>
              <a:t>Prerađivačka industrija</a:t>
            </a:r>
          </a:p>
          <a:p>
            <a:pPr>
              <a:buFont typeface="Wingdings" pitchFamily="2" charset="2"/>
              <a:buChar char="Ø"/>
            </a:pPr>
            <a:r>
              <a:rPr lang="vi-VN" sz="2400">
                <a:latin typeface="Calibri" pitchFamily="34" charset="0"/>
              </a:rPr>
              <a:t>Opskrb</a:t>
            </a:r>
            <a:r>
              <a:rPr lang="hr-HR" sz="2400">
                <a:latin typeface="Calibri" pitchFamily="34" charset="0"/>
              </a:rPr>
              <a:t>u</a:t>
            </a:r>
            <a:r>
              <a:rPr lang="vi-VN" sz="2400">
                <a:latin typeface="Calibri" pitchFamily="34" charset="0"/>
              </a:rPr>
              <a:t> vodom</a:t>
            </a:r>
            <a:r>
              <a:rPr lang="hr-HR" sz="2400">
                <a:latin typeface="Calibri" pitchFamily="34" charset="0"/>
              </a:rPr>
              <a:t>, u</a:t>
            </a:r>
            <a:r>
              <a:rPr lang="vi-VN" sz="2400">
                <a:latin typeface="Calibri" pitchFamily="34" charset="0"/>
              </a:rPr>
              <a:t>klanjanje otpadnih voda, gospodarenje otpadom te djelatnosti sanacije okoliša</a:t>
            </a:r>
          </a:p>
          <a:p>
            <a:pPr>
              <a:buFont typeface="Wingdings" pitchFamily="2" charset="2"/>
              <a:buChar char="Ø"/>
            </a:pPr>
            <a:endParaRPr lang="hr-HR" sz="2400">
              <a:latin typeface="Calibri" pitchFamily="34" charset="0"/>
            </a:endParaRPr>
          </a:p>
          <a:p>
            <a:pPr algn="just">
              <a:lnSpc>
                <a:spcPts val="2100"/>
              </a:lnSpc>
              <a:buFont typeface="Wingdings" pitchFamily="2" charset="2"/>
              <a:buChar char="Ø"/>
            </a:pPr>
            <a:r>
              <a:rPr lang="hr-HR" sz="2400" b="1">
                <a:latin typeface="Calibri" pitchFamily="34" charset="0"/>
              </a:rPr>
              <a:t>iznos potpore od 100.000 do 1.400.000 </a:t>
            </a:r>
            <a:r>
              <a:rPr lang="hr-HR" sz="2400">
                <a:latin typeface="Calibri" pitchFamily="34" charset="0"/>
              </a:rPr>
              <a:t>kn</a:t>
            </a:r>
          </a:p>
          <a:p>
            <a:pPr algn="just">
              <a:lnSpc>
                <a:spcPts val="2100"/>
              </a:lnSpc>
              <a:buFont typeface="Wingdings" pitchFamily="2" charset="2"/>
              <a:buChar char="Ø"/>
            </a:pPr>
            <a:endParaRPr lang="hr-HR" sz="2400">
              <a:latin typeface="Calibri" pitchFamily="34" charset="0"/>
            </a:endParaRPr>
          </a:p>
          <a:p>
            <a:pPr algn="just">
              <a:lnSpc>
                <a:spcPts val="2100"/>
              </a:lnSpc>
              <a:buFont typeface="Wingdings" pitchFamily="2" charset="2"/>
              <a:buChar char="Ø"/>
            </a:pPr>
            <a:r>
              <a:rPr lang="hr-HR" sz="2400">
                <a:latin typeface="Calibri" pitchFamily="34" charset="0"/>
              </a:rPr>
              <a:t>Intenzitet potpore max. </a:t>
            </a:r>
            <a:r>
              <a:rPr lang="hr-HR" sz="2400" b="1">
                <a:latin typeface="Calibri" pitchFamily="34" charset="0"/>
              </a:rPr>
              <a:t>50%</a:t>
            </a:r>
            <a:r>
              <a:rPr lang="hr-HR" sz="2400">
                <a:latin typeface="Calibri" pitchFamily="34" charset="0"/>
              </a:rPr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86338" y="1916113"/>
            <a:ext cx="4194175" cy="3894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hr-HR" sz="1900" b="1" dirty="0">
                <a:latin typeface="Calibri" pitchFamily="34" charset="0"/>
              </a:rPr>
              <a:t>PRIHVATLJIVI TROŠKOVI</a:t>
            </a:r>
            <a:endParaRPr lang="hr-HR" sz="1900" b="1" dirty="0">
              <a:latin typeface="Calibri" pitchFamily="34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hr-HR" sz="1900" dirty="0">
                <a:latin typeface="Calibri" pitchFamily="34" charset="0"/>
              </a:rPr>
              <a:t>uvođenje nove </a:t>
            </a:r>
            <a:r>
              <a:rPr lang="hr-HR" sz="1900" dirty="0">
                <a:latin typeface="Calibri" pitchFamily="34" charset="0"/>
              </a:rPr>
              <a:t>tehnologije</a:t>
            </a:r>
            <a:endParaRPr lang="vi-VN" sz="1900" dirty="0">
              <a:latin typeface="Calibri" pitchFamily="34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hr-HR" sz="1900" dirty="0">
                <a:latin typeface="Calibri" pitchFamily="34" charset="0"/>
              </a:rPr>
              <a:t>istraživanje i razvoj</a:t>
            </a:r>
            <a:endParaRPr lang="vi-VN" sz="1900" dirty="0">
              <a:latin typeface="Calibri" pitchFamily="34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hr-HR" sz="1900" dirty="0">
                <a:latin typeface="Calibri" pitchFamily="34" charset="0"/>
              </a:rPr>
              <a:t>p</a:t>
            </a:r>
            <a:r>
              <a:rPr lang="vi-VN" sz="1900" dirty="0">
                <a:latin typeface="Calibri" pitchFamily="34" charset="0"/>
              </a:rPr>
              <a:t>rilagodba poslovnog prostora za osobe s invaliditetom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hr-HR" sz="1900" dirty="0">
                <a:latin typeface="Calibri" pitchFamily="34" charset="0"/>
              </a:rPr>
              <a:t>u</a:t>
            </a:r>
            <a:r>
              <a:rPr lang="vi-VN" sz="1900" dirty="0">
                <a:latin typeface="Calibri" pitchFamily="34" charset="0"/>
              </a:rPr>
              <a:t>pravljanje i zaštita intelektualnog vlasništva,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hr-HR" sz="1900" dirty="0">
                <a:latin typeface="Calibri" pitchFamily="34" charset="0"/>
              </a:rPr>
              <a:t>u</a:t>
            </a:r>
            <a:r>
              <a:rPr lang="vi-VN" sz="1900" dirty="0">
                <a:latin typeface="Calibri" pitchFamily="34" charset="0"/>
              </a:rPr>
              <a:t>vođenje sustava upravljanja kvalitetom, normi i  znakova kvalitete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hr-HR" sz="1900" dirty="0">
                <a:latin typeface="Calibri" pitchFamily="34" charset="0"/>
              </a:rPr>
              <a:t>s</a:t>
            </a:r>
            <a:r>
              <a:rPr lang="vi-VN" sz="1900" dirty="0">
                <a:latin typeface="Calibri" pitchFamily="34" charset="0"/>
              </a:rPr>
              <a:t>tručno osposobljavanje i obrazovanje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hr-HR" sz="1900" dirty="0">
                <a:latin typeface="Calibri" pitchFamily="34" charset="0"/>
              </a:rPr>
              <a:t>m</a:t>
            </a:r>
            <a:r>
              <a:rPr lang="vi-VN" sz="1900" dirty="0">
                <a:latin typeface="Calibri" pitchFamily="34" charset="0"/>
              </a:rPr>
              <a:t>arketinške aktivnosti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1835150" y="-26988"/>
            <a:ext cx="6697663" cy="1476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hr-HR" sz="3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algn="ctr">
              <a:defRPr/>
            </a:pPr>
            <a:r>
              <a:rPr lang="hr-HR" sz="30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MJERA B1 – MALO I SREDNJE PODUZETNIŠTVO I OBRT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ChangeArrowheads="1"/>
          </p:cNvSpPr>
          <p:nvPr/>
        </p:nvSpPr>
        <p:spPr bwMode="auto">
          <a:xfrm>
            <a:off x="611188" y="333375"/>
            <a:ext cx="8964612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1366838" algn="l"/>
              </a:tabLst>
              <a:defRPr/>
            </a:pPr>
            <a:r>
              <a:rPr lang="hr-HR" sz="32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MJERA B2 – INOVACIJE U </a:t>
            </a:r>
            <a:r>
              <a:rPr lang="hr-HR" sz="32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hr-HR" sz="32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</a:br>
            <a:r>
              <a:rPr lang="hr-HR" sz="32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PODUZETNIŠTVU</a:t>
            </a:r>
            <a:endParaRPr lang="hr-HR" sz="3200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3688" y="1747838"/>
            <a:ext cx="4229100" cy="337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5113" indent="-265113">
              <a:lnSpc>
                <a:spcPts val="2100"/>
              </a:lnSpc>
              <a:buFont typeface="Wingdings" pitchFamily="2" charset="2"/>
              <a:buChar char="Ø"/>
              <a:defRPr/>
            </a:pPr>
            <a:endParaRPr lang="hr-HR" sz="1900" dirty="0">
              <a:latin typeface="Calibri" pitchFamily="34" charset="0"/>
            </a:endParaRPr>
          </a:p>
          <a:p>
            <a:pPr marL="265113" indent="-265113">
              <a:lnSpc>
                <a:spcPts val="2100"/>
              </a:lnSpc>
              <a:buFont typeface="Wingdings" pitchFamily="2" charset="2"/>
              <a:buChar char="Ø"/>
              <a:defRPr/>
            </a:pPr>
            <a:endParaRPr lang="hr-HR" sz="1900" dirty="0">
              <a:latin typeface="Calibri" pitchFamily="34" charset="0"/>
            </a:endParaRPr>
          </a:p>
          <a:p>
            <a:pPr marL="265113" indent="-265113">
              <a:lnSpc>
                <a:spcPts val="2100"/>
              </a:lnSpc>
              <a:buFont typeface="Wingdings" pitchFamily="2" charset="2"/>
              <a:buChar char="Ø"/>
              <a:defRPr/>
            </a:pPr>
            <a:r>
              <a:rPr lang="hr-HR" sz="1900" dirty="0">
                <a:latin typeface="Calibri" pitchFamily="34" charset="0"/>
              </a:rPr>
              <a:t>za </a:t>
            </a:r>
            <a:r>
              <a:rPr lang="hr-HR" sz="1900" dirty="0">
                <a:latin typeface="Calibri" pitchFamily="34" charset="0"/>
              </a:rPr>
              <a:t>olakšavanje procesa tržišne validacije proizvoda i usluga s visokim inovativnim potencijalom</a:t>
            </a:r>
          </a:p>
          <a:p>
            <a:pPr>
              <a:buFont typeface="Wingdings" pitchFamily="2" charset="2"/>
              <a:buChar char="Ø"/>
              <a:defRPr/>
            </a:pPr>
            <a:endParaRPr lang="hr-HR" sz="1900" dirty="0">
              <a:latin typeface="Calibri" pitchFamily="34" charset="0"/>
            </a:endParaRPr>
          </a:p>
          <a:p>
            <a:pPr marL="711200" indent="-342900">
              <a:lnSpc>
                <a:spcPts val="2100"/>
              </a:lnSpc>
              <a:buFont typeface="Wingdings" pitchFamily="2" charset="2"/>
              <a:buChar char="Ø"/>
              <a:defRPr/>
            </a:pPr>
            <a:r>
              <a:rPr lang="hr-HR" sz="1900" dirty="0">
                <a:latin typeface="Calibri" pitchFamily="34" charset="0"/>
              </a:rPr>
              <a:t>Aktivnost B2.1 – Inovacije u poduzetništvu-fizičke osobe</a:t>
            </a:r>
          </a:p>
          <a:p>
            <a:pPr marL="711200" lvl="1" indent="-342900">
              <a:buFont typeface="Wingdings" pitchFamily="2" charset="2"/>
              <a:buChar char="Ø"/>
              <a:defRPr/>
            </a:pPr>
            <a:endParaRPr lang="hr-HR" sz="1900" dirty="0">
              <a:latin typeface="Calibri" pitchFamily="34" charset="0"/>
            </a:endParaRPr>
          </a:p>
          <a:p>
            <a:pPr marL="711200" lvl="1" indent="-342900">
              <a:lnSpc>
                <a:spcPts val="2100"/>
              </a:lnSpc>
              <a:buFont typeface="Wingdings" pitchFamily="2" charset="2"/>
              <a:buChar char="Ø"/>
              <a:defRPr/>
            </a:pPr>
            <a:r>
              <a:rPr lang="hr-HR" sz="1900" dirty="0">
                <a:latin typeface="Calibri" pitchFamily="34" charset="0"/>
              </a:rPr>
              <a:t>Aktivnost B2.2. – Inovacije u poduzetništvu-gospodarski subjekti</a:t>
            </a:r>
            <a:endParaRPr lang="vi-VN" sz="1900" dirty="0">
              <a:latin typeface="Calibri" pitchFamily="34" charset="0"/>
            </a:endParaRPr>
          </a:p>
        </p:txBody>
      </p:sp>
      <p:sp>
        <p:nvSpPr>
          <p:cNvPr id="73731" name="TextBox 3"/>
          <p:cNvSpPr txBox="1">
            <a:spLocks noChangeArrowheads="1"/>
          </p:cNvSpPr>
          <p:nvPr/>
        </p:nvSpPr>
        <p:spPr bwMode="auto">
          <a:xfrm>
            <a:off x="4572000" y="1508125"/>
            <a:ext cx="4103688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900" b="1">
                <a:latin typeface="Calibri" pitchFamily="34" charset="0"/>
              </a:rPr>
              <a:t>PRIHVATLJIVI TROŠKOVI</a:t>
            </a:r>
          </a:p>
          <a:p>
            <a:endParaRPr lang="hr-HR" sz="1900" b="1">
              <a:latin typeface="Calibri" pitchFamily="34" charset="0"/>
            </a:endParaRPr>
          </a:p>
          <a:p>
            <a:pPr>
              <a:buFont typeface="Gill Sans MT" pitchFamily="34" charset="-18"/>
              <a:buAutoNum type="arabicPeriod"/>
            </a:pPr>
            <a:r>
              <a:rPr lang="vi-VN" sz="1900">
                <a:latin typeface="Calibri" pitchFamily="34" charset="0"/>
              </a:rPr>
              <a:t>završn</a:t>
            </a:r>
            <a:r>
              <a:rPr lang="hr-HR" sz="1900">
                <a:latin typeface="Calibri" pitchFamily="34" charset="0"/>
              </a:rPr>
              <a:t>a</a:t>
            </a:r>
            <a:r>
              <a:rPr lang="vi-VN" sz="1900">
                <a:latin typeface="Calibri" pitchFamily="34" charset="0"/>
              </a:rPr>
              <a:t> faz</a:t>
            </a:r>
            <a:r>
              <a:rPr lang="hr-HR" sz="1900">
                <a:latin typeface="Calibri" pitchFamily="34" charset="0"/>
              </a:rPr>
              <a:t>a</a:t>
            </a:r>
            <a:r>
              <a:rPr lang="vi-VN" sz="1900">
                <a:latin typeface="Calibri" pitchFamily="34" charset="0"/>
              </a:rPr>
              <a:t> razvoja proizvoda ili usluge</a:t>
            </a:r>
          </a:p>
          <a:p>
            <a:pPr>
              <a:buFont typeface="Gill Sans MT" pitchFamily="34" charset="-18"/>
              <a:buAutoNum type="arabicPeriod"/>
            </a:pPr>
            <a:r>
              <a:rPr lang="vi-VN" sz="1900">
                <a:latin typeface="Calibri" pitchFamily="34" charset="0"/>
              </a:rPr>
              <a:t>ra</a:t>
            </a:r>
            <a:r>
              <a:rPr lang="hr-HR" sz="1900">
                <a:latin typeface="Calibri" pitchFamily="34" charset="0"/>
              </a:rPr>
              <a:t>na</a:t>
            </a:r>
            <a:r>
              <a:rPr lang="vi-VN" sz="1900">
                <a:latin typeface="Calibri" pitchFamily="34" charset="0"/>
              </a:rPr>
              <a:t> komercijalizacij</a:t>
            </a:r>
            <a:r>
              <a:rPr lang="hr-HR" sz="1900">
                <a:latin typeface="Calibri" pitchFamily="34" charset="0"/>
              </a:rPr>
              <a:t>a</a:t>
            </a:r>
            <a:r>
              <a:rPr lang="vi-VN" sz="1900">
                <a:latin typeface="Calibri" pitchFamily="34" charset="0"/>
              </a:rPr>
              <a:t> inovacija </a:t>
            </a:r>
          </a:p>
          <a:p>
            <a:pPr>
              <a:buFont typeface="Gill Sans MT" pitchFamily="34" charset="-18"/>
              <a:buAutoNum type="arabicPeriod"/>
            </a:pPr>
            <a:r>
              <a:rPr lang="vi-VN" sz="1900">
                <a:latin typeface="Calibri" pitchFamily="34" charset="0"/>
              </a:rPr>
              <a:t>Probn</a:t>
            </a:r>
            <a:r>
              <a:rPr lang="hr-HR" sz="1900">
                <a:latin typeface="Calibri" pitchFamily="34" charset="0"/>
              </a:rPr>
              <a:t>a proizvodnja/unapređenje</a:t>
            </a:r>
            <a:r>
              <a:rPr lang="vi-VN" sz="1900">
                <a:latin typeface="Calibri" pitchFamily="34" charset="0"/>
              </a:rPr>
              <a:t> proizvodnj</a:t>
            </a:r>
            <a:r>
              <a:rPr lang="hr-HR" sz="1900">
                <a:latin typeface="Calibri" pitchFamily="34" charset="0"/>
              </a:rPr>
              <a:t>e</a:t>
            </a:r>
            <a:endParaRPr lang="vi-VN" sz="1900">
              <a:latin typeface="Calibri" pitchFamily="34" charset="0"/>
            </a:endParaRPr>
          </a:p>
          <a:p>
            <a:pPr>
              <a:buFont typeface="Gill Sans MT" pitchFamily="34" charset="-18"/>
              <a:buAutoNum type="arabicPeriod"/>
            </a:pPr>
            <a:r>
              <a:rPr lang="vi-VN" sz="1900">
                <a:latin typeface="Calibri" pitchFamily="34" charset="0"/>
              </a:rPr>
              <a:t>izlazak na nova tržišta </a:t>
            </a:r>
            <a:endParaRPr lang="hr-HR" sz="1900">
              <a:latin typeface="Calibri" pitchFamily="34" charset="0"/>
            </a:endParaRPr>
          </a:p>
          <a:p>
            <a:pPr>
              <a:buFont typeface="Gill Sans MT" pitchFamily="34" charset="-18"/>
              <a:buAutoNum type="arabicPeriod"/>
            </a:pPr>
            <a:r>
              <a:rPr lang="hr-HR" sz="1900">
                <a:latin typeface="Calibri" pitchFamily="34" charset="0"/>
              </a:rPr>
              <a:t>p</a:t>
            </a:r>
            <a:r>
              <a:rPr lang="vi-VN" sz="1900">
                <a:latin typeface="Calibri" pitchFamily="34" charset="0"/>
              </a:rPr>
              <a:t>rilagodba poslovnog prostora za osobe s invaliditetom</a:t>
            </a:r>
            <a:r>
              <a:rPr lang="hr-HR" sz="1900">
                <a:latin typeface="Calibri" pitchFamily="34" charset="0"/>
              </a:rPr>
              <a:t> i </a:t>
            </a:r>
            <a:r>
              <a:rPr lang="vi-VN" sz="1900">
                <a:latin typeface="Calibri" pitchFamily="34" charset="0"/>
              </a:rPr>
              <a:t>proširenje poslovnog/proizvodnog prostora</a:t>
            </a:r>
          </a:p>
          <a:p>
            <a:pPr>
              <a:buFont typeface="Gill Sans MT" pitchFamily="34" charset="-18"/>
              <a:buAutoNum type="arabicPeriod"/>
            </a:pPr>
            <a:r>
              <a:rPr lang="hr-HR" sz="1900">
                <a:latin typeface="Calibri" pitchFamily="34" charset="0"/>
              </a:rPr>
              <a:t>u</a:t>
            </a:r>
            <a:r>
              <a:rPr lang="vi-VN" sz="1900">
                <a:latin typeface="Calibri" pitchFamily="34" charset="0"/>
              </a:rPr>
              <a:t>pravljanje i zaštita intelektualnog vlasništva</a:t>
            </a:r>
          </a:p>
          <a:p>
            <a:pPr>
              <a:buFont typeface="Gill Sans MT" pitchFamily="34" charset="-18"/>
              <a:buAutoNum type="arabicPeriod"/>
            </a:pPr>
            <a:r>
              <a:rPr lang="hr-HR" sz="1900">
                <a:latin typeface="Calibri" pitchFamily="34" charset="0"/>
              </a:rPr>
              <a:t>s</a:t>
            </a:r>
            <a:r>
              <a:rPr lang="vi-VN" sz="1900">
                <a:latin typeface="Calibri" pitchFamily="34" charset="0"/>
              </a:rPr>
              <a:t>tručno osposobljavanje i obrazovanje</a:t>
            </a:r>
          </a:p>
          <a:p>
            <a:pPr>
              <a:buFont typeface="Gill Sans MT" pitchFamily="34" charset="-18"/>
              <a:buAutoNum type="arabicPeriod"/>
            </a:pPr>
            <a:r>
              <a:rPr lang="hr-HR" sz="1900">
                <a:latin typeface="Calibri" pitchFamily="34" charset="0"/>
              </a:rPr>
              <a:t>i</a:t>
            </a:r>
            <a:r>
              <a:rPr lang="vi-VN" sz="1900">
                <a:latin typeface="Calibri" pitchFamily="34" charset="0"/>
              </a:rPr>
              <a:t>ndustrijski dizajn </a:t>
            </a:r>
          </a:p>
          <a:p>
            <a:pPr>
              <a:buFont typeface="Gill Sans MT" pitchFamily="34" charset="-18"/>
              <a:buAutoNum type="arabicPeriod"/>
            </a:pPr>
            <a:r>
              <a:rPr lang="hr-HR" sz="1900">
                <a:latin typeface="Calibri" pitchFamily="34" charset="0"/>
              </a:rPr>
              <a:t>m</a:t>
            </a:r>
            <a:r>
              <a:rPr lang="vi-VN" sz="1900">
                <a:latin typeface="Calibri" pitchFamily="34" charset="0"/>
              </a:rPr>
              <a:t>arketinške aktivnosti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ChangeArrowheads="1"/>
          </p:cNvSpPr>
          <p:nvPr/>
        </p:nvSpPr>
        <p:spPr bwMode="auto">
          <a:xfrm>
            <a:off x="179388" y="1812925"/>
            <a:ext cx="8964612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1366838" algn="l"/>
              </a:tabLst>
            </a:pPr>
            <a:endParaRPr lang="hr-HR" sz="2400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0" hangingPunct="0">
              <a:tabLst>
                <a:tab pos="1366838" algn="l"/>
              </a:tabLst>
            </a:pPr>
            <a:endParaRPr lang="hr-HR" sz="1600">
              <a:cs typeface="Times New Roman" pitchFamily="18" charset="0"/>
            </a:endParaRPr>
          </a:p>
          <a:p>
            <a:pPr algn="just" eaLnBrk="0" hangingPunct="0">
              <a:tabLst>
                <a:tab pos="1366838" algn="l"/>
              </a:tabLst>
            </a:pPr>
            <a:endParaRPr lang="hr-HR" sz="1600">
              <a:cs typeface="Times New Roman" pitchFamily="18" charset="0"/>
            </a:endParaRPr>
          </a:p>
          <a:p>
            <a:pPr algn="just" eaLnBrk="0" hangingPunct="0">
              <a:tabLst>
                <a:tab pos="1366838" algn="l"/>
              </a:tabLst>
            </a:pPr>
            <a:endParaRPr lang="hr-HR" sz="1600">
              <a:cs typeface="Times New Roman" pitchFamily="18" charset="0"/>
            </a:endParaRPr>
          </a:p>
          <a:p>
            <a:pPr algn="just" eaLnBrk="0" hangingPunct="0">
              <a:tabLst>
                <a:tab pos="1366838" algn="l"/>
              </a:tabLst>
            </a:pPr>
            <a:endParaRPr lang="hr-HR" sz="1600">
              <a:cs typeface="Times New Roman" pitchFamily="18" charset="0"/>
            </a:endParaRPr>
          </a:p>
          <a:p>
            <a:pPr eaLnBrk="0" hangingPunct="0">
              <a:tabLst>
                <a:tab pos="1366838" algn="l"/>
              </a:tabLst>
            </a:pPr>
            <a:endParaRPr lang="hr-HR" sz="1600">
              <a:cs typeface="Times New Roman" pitchFamily="18" charset="0"/>
            </a:endParaRPr>
          </a:p>
          <a:p>
            <a:pPr eaLnBrk="0" hangingPunct="0">
              <a:tabLst>
                <a:tab pos="1366838" algn="l"/>
              </a:tabLst>
            </a:pPr>
            <a:endParaRPr lang="hr-HR" sz="1600">
              <a:cs typeface="Times New Roman" pitchFamily="18" charset="0"/>
            </a:endParaRPr>
          </a:p>
          <a:p>
            <a:pPr eaLnBrk="0" hangingPunct="0">
              <a:tabLst>
                <a:tab pos="1366838" algn="l"/>
              </a:tabLst>
            </a:pPr>
            <a:r>
              <a:rPr lang="hr-HR" sz="1400"/>
              <a:t> </a:t>
            </a:r>
          </a:p>
          <a:p>
            <a:pPr eaLnBrk="0" hangingPunct="0">
              <a:tabLst>
                <a:tab pos="1366838" algn="l"/>
              </a:tabLst>
            </a:pPr>
            <a:endParaRPr lang="hr-HR" sz="1400"/>
          </a:p>
          <a:p>
            <a:pPr eaLnBrk="0" hangingPunct="0">
              <a:tabLst>
                <a:tab pos="1366838" algn="l"/>
              </a:tabLst>
            </a:pPr>
            <a:endParaRPr lang="hr-HR" sz="1400"/>
          </a:p>
          <a:p>
            <a:pPr eaLnBrk="0" hangingPunct="0">
              <a:tabLst>
                <a:tab pos="1366838" algn="l"/>
              </a:tabLst>
            </a:pPr>
            <a:endParaRPr lang="hr-HR" sz="1400"/>
          </a:p>
          <a:p>
            <a:pPr eaLnBrk="0" hangingPunct="0">
              <a:tabLst>
                <a:tab pos="1366838" algn="l"/>
              </a:tabLst>
            </a:pPr>
            <a:endParaRPr lang="hr-HR" sz="1400"/>
          </a:p>
          <a:p>
            <a:pPr eaLnBrk="0" hangingPunct="0">
              <a:tabLst>
                <a:tab pos="1366838" algn="l"/>
              </a:tabLst>
            </a:pPr>
            <a:endParaRPr lang="hr-HR" sz="140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1403350" y="476250"/>
            <a:ext cx="3889375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19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AKTIVNOST B2.1 – INOVACIJE U PODUZETNIŠTVU-FIZIČKE OSOBE</a:t>
            </a: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4895850" y="476250"/>
            <a:ext cx="457200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19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AKTIVNOST B2.2 – INOVACIJE U PODUZETNIŠTVU-GOSPODARSKI SUBJEKTI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838" y="1912938"/>
            <a:ext cx="4246562" cy="34464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Font typeface="Wingdings" pitchFamily="2" charset="2"/>
              <a:buChar char="Ø"/>
              <a:defRPr/>
            </a:pPr>
            <a:endParaRPr lang="hr-HR" sz="1900" dirty="0">
              <a:latin typeface="Calibri" pitchFamily="34" charset="0"/>
            </a:endParaRPr>
          </a:p>
          <a:p>
            <a:pPr marL="265113" indent="-265113">
              <a:lnSpc>
                <a:spcPts val="2100"/>
              </a:lnSpc>
              <a:buFont typeface="Wingdings" pitchFamily="2" charset="2"/>
              <a:buChar char="Ø"/>
              <a:defRPr/>
            </a:pPr>
            <a:r>
              <a:rPr lang="hr-HR" sz="2400" dirty="0">
                <a:latin typeface="Calibri" pitchFamily="34" charset="0"/>
              </a:rPr>
              <a:t>za fizičke osobe (po odobrenju projekta registriraju trgovačko društvo ili obrt)</a:t>
            </a:r>
          </a:p>
          <a:p>
            <a:pPr marL="265113" indent="-265113">
              <a:buFont typeface="Wingdings" pitchFamily="2" charset="2"/>
              <a:buChar char="Ø"/>
              <a:defRPr/>
            </a:pPr>
            <a:endParaRPr lang="hr-HR" sz="2400" dirty="0">
              <a:latin typeface="Calibri" pitchFamily="34" charset="0"/>
            </a:endParaRPr>
          </a:p>
          <a:p>
            <a:pPr marL="265113" indent="-265113" algn="just">
              <a:lnSpc>
                <a:spcPts val="2100"/>
              </a:lnSpc>
              <a:buFont typeface="Wingdings" pitchFamily="2" charset="2"/>
              <a:buChar char="Ø"/>
              <a:defRPr/>
            </a:pPr>
            <a:endParaRPr lang="hr-HR" sz="2400" dirty="0">
              <a:latin typeface="Calibri" pitchFamily="34" charset="0"/>
            </a:endParaRPr>
          </a:p>
          <a:p>
            <a:pPr marL="265113" indent="-265113" algn="just">
              <a:lnSpc>
                <a:spcPts val="2100"/>
              </a:lnSpc>
              <a:buFont typeface="Wingdings" pitchFamily="2" charset="2"/>
              <a:buChar char="Ø"/>
              <a:defRPr/>
            </a:pPr>
            <a:endParaRPr lang="hr-HR" sz="2400" dirty="0">
              <a:latin typeface="Calibri" pitchFamily="34" charset="0"/>
            </a:endParaRPr>
          </a:p>
          <a:p>
            <a:pPr marL="265113" indent="-265113" algn="just">
              <a:lnSpc>
                <a:spcPts val="2100"/>
              </a:lnSpc>
              <a:buFont typeface="Wingdings" pitchFamily="2" charset="2"/>
              <a:buChar char="Ø"/>
              <a:defRPr/>
            </a:pPr>
            <a:endParaRPr lang="hr-HR" sz="2400" dirty="0">
              <a:latin typeface="Calibri" pitchFamily="34" charset="0"/>
            </a:endParaRPr>
          </a:p>
          <a:p>
            <a:pPr marL="265113" indent="-265113" algn="just">
              <a:lnSpc>
                <a:spcPts val="2100"/>
              </a:lnSpc>
              <a:buFont typeface="Wingdings" pitchFamily="2" charset="2"/>
              <a:buChar char="Ø"/>
              <a:defRPr/>
            </a:pPr>
            <a:r>
              <a:rPr lang="hr-HR" sz="2400" dirty="0">
                <a:latin typeface="Calibri" pitchFamily="34" charset="0"/>
              </a:rPr>
              <a:t>potpore</a:t>
            </a:r>
            <a:r>
              <a:rPr lang="hr-HR" sz="2400" dirty="0">
                <a:latin typeface="Calibri" pitchFamily="34" charset="0"/>
              </a:rPr>
              <a:t>: </a:t>
            </a:r>
            <a:r>
              <a:rPr lang="hr-HR" sz="2400" b="1" dirty="0">
                <a:latin typeface="Calibri" pitchFamily="34" charset="0"/>
              </a:rPr>
              <a:t>5.000 - 50.000 kn</a:t>
            </a:r>
          </a:p>
          <a:p>
            <a:pPr marL="265113" indent="-265113" algn="just">
              <a:lnSpc>
                <a:spcPts val="2100"/>
              </a:lnSpc>
              <a:buFont typeface="Wingdings" pitchFamily="2" charset="2"/>
              <a:buChar char="Ø"/>
              <a:defRPr/>
            </a:pPr>
            <a:endParaRPr lang="hr-HR" sz="2400" dirty="0">
              <a:latin typeface="Calibri" pitchFamily="34" charset="0"/>
            </a:endParaRPr>
          </a:p>
          <a:p>
            <a:pPr marL="265113" indent="-265113" algn="just">
              <a:lnSpc>
                <a:spcPts val="2100"/>
              </a:lnSpc>
              <a:buFont typeface="Wingdings" pitchFamily="2" charset="2"/>
              <a:buChar char="Ø"/>
              <a:defRPr/>
            </a:pPr>
            <a:r>
              <a:rPr lang="hr-HR" sz="2400" dirty="0">
                <a:latin typeface="Calibri" pitchFamily="34" charset="0"/>
              </a:rPr>
              <a:t>intenzitet potpore </a:t>
            </a:r>
            <a:r>
              <a:rPr lang="hr-HR" sz="2400" noProof="1">
                <a:latin typeface="Calibri" pitchFamily="34" charset="0"/>
              </a:rPr>
              <a:t>max. </a:t>
            </a:r>
            <a:r>
              <a:rPr lang="hr-HR" sz="2400" b="1" dirty="0">
                <a:latin typeface="Calibri" pitchFamily="34" charset="0"/>
              </a:rPr>
              <a:t>100</a:t>
            </a:r>
            <a:r>
              <a:rPr lang="hr-HR" sz="2400" b="1" dirty="0">
                <a:latin typeface="Calibri" pitchFamily="34" charset="0"/>
              </a:rPr>
              <a:t>%</a:t>
            </a:r>
            <a:endParaRPr lang="hr-HR" sz="2400" dirty="0">
              <a:latin typeface="Calibri" pitchFamily="34" charset="0"/>
            </a:endParaRPr>
          </a:p>
          <a:p>
            <a:pPr marL="265113" indent="-265113" algn="just">
              <a:lnSpc>
                <a:spcPts val="2100"/>
              </a:lnSpc>
              <a:buFont typeface="Wingdings" pitchFamily="2" charset="2"/>
              <a:buChar char="Ø"/>
              <a:defRPr/>
            </a:pPr>
            <a:endParaRPr lang="hr-HR" sz="19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94225" y="1628775"/>
            <a:ext cx="4176713" cy="36623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hr-HR" sz="2000" dirty="0">
              <a:solidFill>
                <a:srgbClr val="002060"/>
              </a:solidFill>
              <a:latin typeface="Calibri" pitchFamily="34" charset="0"/>
            </a:endParaRPr>
          </a:p>
          <a:p>
            <a:pPr marL="265113" indent="-265113" algn="just">
              <a:lnSpc>
                <a:spcPts val="2100"/>
              </a:lnSpc>
              <a:buFont typeface="Wingdings" pitchFamily="2" charset="2"/>
              <a:buChar char="Ø"/>
              <a:defRPr/>
            </a:pPr>
            <a:endParaRPr lang="hr-HR" sz="1900" dirty="0">
              <a:latin typeface="Calibri" pitchFamily="34" charset="0"/>
            </a:endParaRPr>
          </a:p>
          <a:p>
            <a:pPr marL="265113" indent="-265113" algn="just">
              <a:lnSpc>
                <a:spcPts val="2100"/>
              </a:lnSpc>
              <a:buFont typeface="Wingdings" pitchFamily="2" charset="2"/>
              <a:buChar char="Ø"/>
              <a:defRPr/>
            </a:pPr>
            <a:r>
              <a:rPr lang="hr-HR" sz="2400" dirty="0">
                <a:latin typeface="Calibri" pitchFamily="34" charset="0"/>
              </a:rPr>
              <a:t>za </a:t>
            </a:r>
            <a:r>
              <a:rPr lang="hr-HR" sz="2400" dirty="0">
                <a:latin typeface="Calibri" pitchFamily="34" charset="0"/>
              </a:rPr>
              <a:t>sve djelatnosti mikro, male i srednje, trgovačkim društvima i obrtima, </a:t>
            </a:r>
            <a:r>
              <a:rPr lang="hr-HR" sz="2400" b="1" u="sng" dirty="0">
                <a:latin typeface="Calibri" pitchFamily="34" charset="0"/>
              </a:rPr>
              <a:t>OSIM</a:t>
            </a:r>
            <a:r>
              <a:rPr lang="hr-HR" sz="2400" dirty="0">
                <a:latin typeface="Calibri" pitchFamily="34" charset="0"/>
              </a:rPr>
              <a:t>:	</a:t>
            </a:r>
          </a:p>
          <a:p>
            <a:pPr marL="446088" indent="-84138">
              <a:buFont typeface="Wingdings" pitchFamily="2" charset="2"/>
              <a:buChar char="Ø"/>
              <a:defRPr/>
            </a:pPr>
            <a:r>
              <a:rPr lang="hr-HR" sz="2400" dirty="0">
                <a:latin typeface="Calibri" pitchFamily="34" charset="0"/>
              </a:rPr>
              <a:t>Poljoprivredu, šumarstvo i ribarstvo</a:t>
            </a:r>
          </a:p>
          <a:p>
            <a:pPr marL="265113" indent="-265113">
              <a:buFont typeface="Wingdings" pitchFamily="2" charset="2"/>
              <a:buChar char="Ø"/>
              <a:defRPr/>
            </a:pPr>
            <a:endParaRPr lang="hr-HR" sz="2400" dirty="0">
              <a:latin typeface="Calibri" pitchFamily="34" charset="0"/>
            </a:endParaRPr>
          </a:p>
          <a:p>
            <a:pPr marL="265113" indent="-265113" algn="just">
              <a:lnSpc>
                <a:spcPts val="2100"/>
              </a:lnSpc>
              <a:buFont typeface="Wingdings" pitchFamily="2" charset="2"/>
              <a:buChar char="Ø"/>
              <a:defRPr/>
            </a:pPr>
            <a:r>
              <a:rPr lang="hr-HR" sz="2400" dirty="0">
                <a:latin typeface="Calibri" pitchFamily="34" charset="0"/>
              </a:rPr>
              <a:t>potpore: </a:t>
            </a:r>
            <a:r>
              <a:rPr lang="hr-HR" sz="2400" b="1" dirty="0">
                <a:latin typeface="Calibri" pitchFamily="34" charset="0"/>
              </a:rPr>
              <a:t>50.000 - 500.000 kn</a:t>
            </a:r>
          </a:p>
          <a:p>
            <a:pPr marL="265113" indent="-265113" algn="just">
              <a:lnSpc>
                <a:spcPts val="2100"/>
              </a:lnSpc>
              <a:buFont typeface="Wingdings" pitchFamily="2" charset="2"/>
              <a:buChar char="Ø"/>
              <a:defRPr/>
            </a:pPr>
            <a:endParaRPr lang="hr-HR" sz="2400" dirty="0">
              <a:latin typeface="Calibri" pitchFamily="34" charset="0"/>
            </a:endParaRPr>
          </a:p>
          <a:p>
            <a:pPr marL="265113" indent="-265113" algn="just">
              <a:lnSpc>
                <a:spcPts val="2100"/>
              </a:lnSpc>
              <a:buFont typeface="Wingdings" pitchFamily="2" charset="2"/>
              <a:buChar char="Ø"/>
              <a:defRPr/>
            </a:pPr>
            <a:r>
              <a:rPr lang="hr-HR" sz="2400" dirty="0">
                <a:latin typeface="Calibri" pitchFamily="34" charset="0"/>
              </a:rPr>
              <a:t>intenzitet potpore </a:t>
            </a:r>
            <a:r>
              <a:rPr lang="hr-HR" sz="2400" noProof="1">
                <a:latin typeface="Calibri" pitchFamily="34" charset="0"/>
              </a:rPr>
              <a:t>max</a:t>
            </a:r>
            <a:r>
              <a:rPr lang="hr-HR" sz="2400" dirty="0">
                <a:latin typeface="Calibri" pitchFamily="34" charset="0"/>
              </a:rPr>
              <a:t>. </a:t>
            </a:r>
            <a:r>
              <a:rPr lang="hr-HR" sz="2400" b="1" dirty="0">
                <a:latin typeface="Calibri" pitchFamily="34" charset="0"/>
              </a:rPr>
              <a:t>75%</a:t>
            </a:r>
            <a:endParaRPr lang="hr-HR" sz="2400" dirty="0">
              <a:latin typeface="Calibri" pitchFamily="34" charset="0"/>
            </a:endParaRPr>
          </a:p>
          <a:p>
            <a:pPr marL="265113" indent="-265113" algn="just">
              <a:lnSpc>
                <a:spcPts val="2100"/>
              </a:lnSpc>
              <a:buFont typeface="Wingdings" pitchFamily="2" charset="2"/>
              <a:buChar char="Ø"/>
              <a:defRPr/>
            </a:pPr>
            <a:endParaRPr lang="hr-HR" sz="1900" dirty="0"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827088" y="1844675"/>
            <a:ext cx="7705725" cy="5184775"/>
          </a:xfrm>
        </p:spPr>
        <p:txBody>
          <a:bodyPr/>
          <a:lstStyle/>
          <a:p>
            <a:pPr algn="ctr">
              <a:tabLst>
                <a:tab pos="1366838" algn="l"/>
              </a:tabLst>
              <a:defRPr/>
            </a:pPr>
            <a:endParaRPr lang="hr-HR" sz="800" dirty="0" smtClean="0">
              <a:latin typeface="Arial" charset="0"/>
              <a:cs typeface="Times New Roman" pitchFamily="18" charset="0"/>
            </a:endParaRPr>
          </a:p>
          <a:p>
            <a:pPr algn="just">
              <a:buFont typeface="Gill Sans MT" pitchFamily="34" charset="-18"/>
              <a:buAutoNum type="arabicPeriod"/>
              <a:tabLst>
                <a:tab pos="1366838" algn="l"/>
              </a:tabLst>
              <a:defRPr/>
            </a:pPr>
            <a:r>
              <a:rPr lang="hr-HR" sz="1900" dirty="0" smtClean="0">
                <a:latin typeface="+mn-lt"/>
                <a:cs typeface="Arial" charset="0"/>
              </a:rPr>
              <a:t>Nabava strojeva, opreme i uređaja</a:t>
            </a:r>
          </a:p>
          <a:p>
            <a:pPr algn="just">
              <a:buFont typeface="Gill Sans MT" pitchFamily="34" charset="-18"/>
              <a:buAutoNum type="arabicPeriod"/>
              <a:tabLst>
                <a:tab pos="1366838" algn="l"/>
              </a:tabLst>
              <a:defRPr/>
            </a:pPr>
            <a:r>
              <a:rPr lang="hr-HR" sz="1900" dirty="0" smtClean="0">
                <a:latin typeface="+mn-lt"/>
                <a:cs typeface="Arial" charset="0"/>
              </a:rPr>
              <a:t>Računalna oprema i računalni programi</a:t>
            </a:r>
          </a:p>
          <a:p>
            <a:pPr algn="just">
              <a:buFont typeface="Gill Sans MT" pitchFamily="34" charset="-18"/>
              <a:buAutoNum type="arabicPeriod"/>
              <a:tabLst>
                <a:tab pos="1366838" algn="l"/>
              </a:tabLst>
              <a:defRPr/>
            </a:pPr>
            <a:r>
              <a:rPr lang="hr-HR" sz="1900" dirty="0" smtClean="0">
                <a:latin typeface="+mn-lt"/>
                <a:cs typeface="Arial" charset="0"/>
              </a:rPr>
              <a:t>Prilagodba poslovnog prostora – samo za osobe s invaliditetom</a:t>
            </a:r>
          </a:p>
          <a:p>
            <a:pPr algn="just">
              <a:buFont typeface="Gill Sans MT" pitchFamily="34" charset="-18"/>
              <a:buAutoNum type="arabicPeriod"/>
              <a:tabLst>
                <a:tab pos="1366838" algn="l"/>
              </a:tabLst>
              <a:defRPr/>
            </a:pPr>
            <a:r>
              <a:rPr lang="hr-HR" sz="1900" dirty="0" smtClean="0">
                <a:latin typeface="+mn-lt"/>
                <a:cs typeface="Arial" charset="0"/>
              </a:rPr>
              <a:t>Troškovi zaposlenika na aktivnostima projekta </a:t>
            </a:r>
          </a:p>
          <a:p>
            <a:pPr algn="just">
              <a:buFont typeface="Gill Sans MT" pitchFamily="34" charset="-18"/>
              <a:buAutoNum type="arabicPeriod"/>
              <a:tabLst>
                <a:tab pos="1366838" algn="l"/>
              </a:tabLst>
              <a:defRPr/>
            </a:pPr>
            <a:r>
              <a:rPr lang="hr-HR" sz="1900" dirty="0" smtClean="0">
                <a:latin typeface="+mn-lt"/>
                <a:cs typeface="Arial" charset="0"/>
              </a:rPr>
              <a:t>Edukacija zaposlenika</a:t>
            </a:r>
          </a:p>
          <a:p>
            <a:pPr algn="just">
              <a:buFont typeface="Gill Sans MT" pitchFamily="34" charset="-18"/>
              <a:buAutoNum type="arabicPeriod"/>
              <a:tabLst>
                <a:tab pos="1366838" algn="l"/>
              </a:tabLst>
              <a:defRPr/>
            </a:pPr>
            <a:r>
              <a:rPr lang="hr-HR" sz="1900" dirty="0" smtClean="0">
                <a:latin typeface="+mn-lt"/>
                <a:cs typeface="Arial" charset="0"/>
              </a:rPr>
              <a:t>Troškovi nastupa na domaćim i inozemnim sajmovima, vanjske usluge istraživanja tržišta, kreiranje branda, dizajniranja proizvoda, izrada web stranice i promidžbenog materijala</a:t>
            </a:r>
          </a:p>
          <a:p>
            <a:pPr algn="just">
              <a:buFont typeface="Gill Sans MT" pitchFamily="34" charset="-18"/>
              <a:buAutoNum type="arabicPeriod"/>
              <a:tabLst>
                <a:tab pos="1366838" algn="l"/>
              </a:tabLst>
              <a:defRPr/>
            </a:pPr>
            <a:r>
              <a:rPr lang="hr-HR" sz="1900" dirty="0" smtClean="0">
                <a:latin typeface="+mn-lt"/>
                <a:cs typeface="Arial" charset="0"/>
              </a:rPr>
              <a:t>Priprema, uvođenje i certificiranje sustava upravljanja kvalitetom i normi te troškovi priznatih znakova kvalitete</a:t>
            </a:r>
          </a:p>
          <a:p>
            <a:pPr algn="just">
              <a:buFont typeface="Gill Sans MT" pitchFamily="34" charset="-18"/>
              <a:buAutoNum type="arabicPeriod"/>
              <a:tabLst>
                <a:tab pos="1366838" algn="l"/>
              </a:tabLst>
              <a:defRPr/>
            </a:pPr>
            <a:r>
              <a:rPr lang="hr-HR" sz="1900" dirty="0" smtClean="0">
                <a:latin typeface="+mn-lt"/>
                <a:cs typeface="Arial" charset="0"/>
              </a:rPr>
              <a:t>Zaštita intelektualnog vlasništva  ( B1 )</a:t>
            </a:r>
          </a:p>
          <a:p>
            <a:pPr algn="just">
              <a:buFont typeface="Gill Sans MT" pitchFamily="34" charset="-18"/>
              <a:buAutoNum type="arabicPeriod"/>
              <a:tabLst>
                <a:tab pos="1366838" algn="l"/>
              </a:tabLst>
              <a:defRPr/>
            </a:pPr>
            <a:r>
              <a:rPr lang="hr-HR" sz="1900" dirty="0" smtClean="0">
                <a:latin typeface="+mn-lt"/>
                <a:cs typeface="Arial" charset="0"/>
              </a:rPr>
              <a:t>Transfer tehnologije, razvojno istraživanje ( bruto II plaće ) ( B1 )</a:t>
            </a:r>
          </a:p>
          <a:p>
            <a:pPr algn="just">
              <a:buFont typeface="Gill Sans MT" pitchFamily="34" charset="-18"/>
              <a:buAutoNum type="arabicPeriod"/>
              <a:tabLst>
                <a:tab pos="1366838" algn="l"/>
              </a:tabLst>
              <a:defRPr/>
            </a:pPr>
            <a:r>
              <a:rPr lang="hr-HR" sz="1900" dirty="0" smtClean="0">
                <a:latin typeface="+mn-lt"/>
                <a:cs typeface="Arial" charset="0"/>
              </a:rPr>
              <a:t>Opremanje poslovnog prostora, inventar ( A1 )</a:t>
            </a:r>
          </a:p>
          <a:p>
            <a:pPr algn="just">
              <a:buFont typeface="Gill Sans MT" pitchFamily="34" charset="-18"/>
              <a:buAutoNum type="arabicPeriod"/>
              <a:tabLst>
                <a:tab pos="1366838" algn="l"/>
              </a:tabLst>
              <a:defRPr/>
            </a:pPr>
            <a:endParaRPr lang="hr-HR" sz="1800" dirty="0" smtClean="0">
              <a:latin typeface="Arial" charset="0"/>
              <a:cs typeface="Arial" charset="0"/>
            </a:endParaRPr>
          </a:p>
          <a:p>
            <a:pPr marL="709613" lvl="1" indent="-342900">
              <a:buClr>
                <a:srgbClr val="CC0000"/>
              </a:buClr>
              <a:buFont typeface="Wingdings" pitchFamily="2" charset="2"/>
              <a:buNone/>
              <a:tabLst>
                <a:tab pos="1366838" algn="l"/>
              </a:tabLst>
              <a:defRPr/>
            </a:pPr>
            <a:endParaRPr lang="hr-HR" sz="28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1908175" y="750888"/>
            <a:ext cx="4906963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tabLst>
                <a:tab pos="1366838" algn="l"/>
              </a:tabLst>
              <a:defRPr/>
            </a:pPr>
            <a:r>
              <a:rPr lang="hr-HR" sz="32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PRIHVATLJIVI TROŠKOVI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00113" y="1338263"/>
            <a:ext cx="8351837" cy="45386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tabLst>
                <a:tab pos="1366838" algn="l"/>
              </a:tabLst>
              <a:defRPr/>
            </a:pPr>
            <a:endParaRPr lang="hr-HR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 eaLnBrk="0" hangingPunct="0">
              <a:tabLst>
                <a:tab pos="1366838" algn="l"/>
              </a:tabLst>
              <a:defRPr/>
            </a:pPr>
            <a:endParaRPr lang="hr-HR" dirty="0">
              <a:cs typeface="Times New Roman" pitchFamily="18" charset="0"/>
            </a:endParaRPr>
          </a:p>
          <a:p>
            <a:pPr marL="342900" indent="-342900" algn="just" eaLnBrk="0" hangingPunct="0">
              <a:buFont typeface="+mj-lt"/>
              <a:buAutoNum type="arabicPeriod"/>
              <a:tabLst>
                <a:tab pos="1366838" algn="l"/>
              </a:tabLst>
              <a:defRPr/>
            </a:pPr>
            <a:r>
              <a:rPr lang="hr-HR" sz="1900" dirty="0">
                <a:latin typeface="+mn-lt"/>
                <a:cs typeface="Times New Roman" pitchFamily="18" charset="0"/>
              </a:rPr>
              <a:t>Troškovi nastali prije podnošenja prijave</a:t>
            </a:r>
          </a:p>
          <a:p>
            <a:pPr marL="342900" indent="-342900" algn="just" eaLnBrk="0" hangingPunct="0">
              <a:buFont typeface="+mj-lt"/>
              <a:buAutoNum type="arabicPeriod"/>
              <a:tabLst>
                <a:tab pos="1366838" algn="l"/>
              </a:tabLst>
              <a:defRPr/>
            </a:pPr>
            <a:r>
              <a:rPr lang="hr-HR" sz="1900" dirty="0">
                <a:latin typeface="+mn-lt"/>
                <a:cs typeface="Times New Roman" pitchFamily="18" charset="0"/>
              </a:rPr>
              <a:t>PDV i sve zakonski regulirane pristojbe</a:t>
            </a:r>
          </a:p>
          <a:p>
            <a:pPr marL="342900" indent="-342900" algn="just" eaLnBrk="0" hangingPunct="0">
              <a:buFont typeface="+mj-lt"/>
              <a:buAutoNum type="arabicPeriod"/>
              <a:tabLst>
                <a:tab pos="1366838" algn="l"/>
              </a:tabLst>
              <a:defRPr/>
            </a:pPr>
            <a:r>
              <a:rPr lang="hr-HR" sz="1900" dirty="0">
                <a:latin typeface="+mn-lt"/>
                <a:cs typeface="Times New Roman" pitchFamily="18" charset="0"/>
              </a:rPr>
              <a:t>Nabava rabljene opreme</a:t>
            </a:r>
          </a:p>
          <a:p>
            <a:pPr marL="342900" indent="-342900" algn="just" eaLnBrk="0" hangingPunct="0">
              <a:buFont typeface="+mj-lt"/>
              <a:buAutoNum type="arabicPeriod"/>
              <a:tabLst>
                <a:tab pos="1366838" algn="l"/>
              </a:tabLst>
              <a:defRPr/>
            </a:pPr>
            <a:r>
              <a:rPr lang="hr-HR" sz="1900" dirty="0">
                <a:latin typeface="+mn-lt"/>
                <a:cs typeface="Times New Roman" pitchFamily="18" charset="0"/>
              </a:rPr>
              <a:t>Najam opreme</a:t>
            </a:r>
          </a:p>
          <a:p>
            <a:pPr marL="342900" indent="-342900" algn="just" eaLnBrk="0" hangingPunct="0">
              <a:buFont typeface="+mj-lt"/>
              <a:buAutoNum type="arabicPeriod"/>
              <a:tabLst>
                <a:tab pos="1366838" algn="l"/>
              </a:tabLst>
              <a:defRPr/>
            </a:pPr>
            <a:r>
              <a:rPr lang="hr-HR" sz="1900" dirty="0">
                <a:latin typeface="+mn-lt"/>
                <a:cs typeface="Times New Roman" pitchFamily="18" charset="0"/>
              </a:rPr>
              <a:t>Kupovina i najam vozila</a:t>
            </a:r>
          </a:p>
          <a:p>
            <a:pPr marL="342900" indent="-342900" algn="just" eaLnBrk="0" hangingPunct="0">
              <a:buFont typeface="+mj-lt"/>
              <a:buAutoNum type="arabicPeriod"/>
              <a:tabLst>
                <a:tab pos="1366838" algn="l"/>
              </a:tabLst>
              <a:defRPr/>
            </a:pPr>
            <a:r>
              <a:rPr lang="hr-HR" sz="1900" dirty="0">
                <a:latin typeface="+mn-lt"/>
                <a:cs typeface="Times New Roman" pitchFamily="18" charset="0"/>
              </a:rPr>
              <a:t>Carinske i uvozne pristojbe i naknade</a:t>
            </a:r>
          </a:p>
          <a:p>
            <a:pPr marL="342900" indent="-342900" algn="just" eaLnBrk="0" hangingPunct="0">
              <a:buFont typeface="+mj-lt"/>
              <a:buAutoNum type="arabicPeriod"/>
              <a:tabLst>
                <a:tab pos="1366838" algn="l"/>
              </a:tabLst>
              <a:defRPr/>
            </a:pPr>
            <a:r>
              <a:rPr lang="hr-HR" sz="1900" dirty="0">
                <a:latin typeface="+mn-lt"/>
                <a:cs typeface="Times New Roman" pitchFamily="18" charset="0"/>
              </a:rPr>
              <a:t>Izgradnja, dogradnja i kupovina poslovnog prostora i zemljišta</a:t>
            </a:r>
          </a:p>
          <a:p>
            <a:pPr marL="342900" indent="-342900" algn="just" eaLnBrk="0" hangingPunct="0">
              <a:buFont typeface="+mj-lt"/>
              <a:buAutoNum type="arabicPeriod"/>
              <a:tabLst>
                <a:tab pos="1366838" algn="l"/>
              </a:tabLst>
              <a:defRPr/>
            </a:pPr>
            <a:r>
              <a:rPr lang="hr-HR" sz="1900" dirty="0">
                <a:latin typeface="+mn-lt"/>
                <a:cs typeface="Times New Roman" pitchFamily="18" charset="0"/>
              </a:rPr>
              <a:t>Troškovi studija </a:t>
            </a:r>
          </a:p>
          <a:p>
            <a:pPr marL="342900" indent="-342900" algn="just" eaLnBrk="0" hangingPunct="0">
              <a:buFont typeface="+mj-lt"/>
              <a:buAutoNum type="arabicPeriod"/>
              <a:tabLst>
                <a:tab pos="1366838" algn="l"/>
              </a:tabLst>
              <a:defRPr/>
            </a:pPr>
            <a:r>
              <a:rPr lang="hr-HR" sz="1900" dirty="0">
                <a:latin typeface="+mn-lt"/>
                <a:cs typeface="Times New Roman" pitchFamily="18" charset="0"/>
              </a:rPr>
              <a:t>Tečajevi stranog jezika</a:t>
            </a:r>
          </a:p>
          <a:p>
            <a:pPr marL="342900" indent="-342900" algn="just" eaLnBrk="0" hangingPunct="0">
              <a:buFont typeface="+mj-lt"/>
              <a:buAutoNum type="arabicPeriod"/>
              <a:tabLst>
                <a:tab pos="1366838" algn="l"/>
              </a:tabLst>
              <a:defRPr/>
            </a:pPr>
            <a:r>
              <a:rPr lang="hr-HR" sz="1900" dirty="0">
                <a:latin typeface="+mn-lt"/>
                <a:cs typeface="Times New Roman" pitchFamily="18" charset="0"/>
              </a:rPr>
              <a:t>Potrošni materijal, sirovine, repromaterijal</a:t>
            </a:r>
          </a:p>
          <a:p>
            <a:pPr marL="342900" indent="-342900" algn="just" eaLnBrk="0" hangingPunct="0">
              <a:buFont typeface="+mj-lt"/>
              <a:buAutoNum type="arabicPeriod"/>
              <a:tabLst>
                <a:tab pos="1366838" algn="l"/>
              </a:tabLst>
              <a:defRPr/>
            </a:pPr>
            <a:r>
              <a:rPr lang="hr-HR" sz="1900" dirty="0">
                <a:latin typeface="+mn-lt"/>
                <a:cs typeface="Times New Roman" pitchFamily="18" charset="0"/>
              </a:rPr>
              <a:t>Sitni inventar, redovni materijalni troškovi,</a:t>
            </a:r>
          </a:p>
          <a:p>
            <a:pPr marL="342900" indent="-342900" algn="just" eaLnBrk="0" hangingPunct="0">
              <a:buFont typeface="+mj-lt"/>
              <a:buAutoNum type="arabicPeriod"/>
              <a:tabLst>
                <a:tab pos="1366838" algn="l"/>
              </a:tabLst>
              <a:defRPr/>
            </a:pPr>
            <a:r>
              <a:rPr lang="hr-HR" sz="1900" dirty="0">
                <a:latin typeface="+mn-lt"/>
                <a:cs typeface="Times New Roman" pitchFamily="18" charset="0"/>
              </a:rPr>
              <a:t>Obnavljanje certifikata, kontrolni audit</a:t>
            </a:r>
          </a:p>
          <a:p>
            <a:pPr marL="342900" indent="-342900" algn="just" eaLnBrk="0" hangingPunct="0">
              <a:buFont typeface="+mj-lt"/>
              <a:buAutoNum type="arabicPeriod"/>
              <a:tabLst>
                <a:tab pos="1366838" algn="l"/>
              </a:tabLst>
              <a:defRPr/>
            </a:pPr>
            <a:r>
              <a:rPr lang="hr-HR" sz="1900" dirty="0">
                <a:latin typeface="+mn-lt"/>
                <a:cs typeface="Times New Roman" pitchFamily="18" charset="0"/>
              </a:rPr>
              <a:t>Troškovi osoblja ( osim u aktivnostima razvoja u Mjeri B1 )</a:t>
            </a:r>
          </a:p>
        </p:txBody>
      </p:sp>
      <p:sp>
        <p:nvSpPr>
          <p:cNvPr id="3" name="Rectangle 2"/>
          <p:cNvSpPr/>
          <p:nvPr/>
        </p:nvSpPr>
        <p:spPr>
          <a:xfrm>
            <a:off x="1925638" y="828675"/>
            <a:ext cx="5454650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tabLst>
                <a:tab pos="1366838" algn="l"/>
              </a:tabLst>
              <a:defRPr/>
            </a:pPr>
            <a:r>
              <a:rPr lang="hr-HR" sz="32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NEPRIHVATLJIVI TROŠKOVI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620713"/>
            <a:ext cx="6419850" cy="1079500"/>
          </a:xfrm>
        </p:spPr>
        <p:txBody>
          <a:bodyPr/>
          <a:lstStyle/>
          <a:p>
            <a:pPr>
              <a:defRPr/>
            </a:pPr>
            <a:r>
              <a:rPr lang="hr-HR" sz="3200" dirty="0" smtClean="0">
                <a:solidFill>
                  <a:srgbClr val="CC0000"/>
                </a:solidFill>
              </a:rPr>
              <a:t>MIKRO KREDITIRANJE</a:t>
            </a:r>
            <a:endParaRPr lang="hr-HR" sz="3200" b="1" dirty="0">
              <a:solidFill>
                <a:srgbClr val="CC0000"/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857250" y="1955800"/>
            <a:ext cx="7315200" cy="4786313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hr-HR" sz="1900" dirty="0" smtClean="0">
                <a:latin typeface="+mj-lt"/>
                <a:cs typeface="Arial" charset="0"/>
              </a:rPr>
              <a:t>      </a:t>
            </a:r>
            <a:r>
              <a:rPr lang="hr-HR" dirty="0" smtClean="0">
                <a:latin typeface="+mj-lt"/>
                <a:cs typeface="Arial" charset="0"/>
              </a:rPr>
              <a:t>HAMAG - BICRO   direktno plasira </a:t>
            </a:r>
            <a:r>
              <a:rPr lang="hr-HR" noProof="1" smtClean="0">
                <a:latin typeface="+mj-lt"/>
                <a:cs typeface="Arial" charset="0"/>
              </a:rPr>
              <a:t>mikro kredite</a:t>
            </a:r>
            <a:r>
              <a:rPr lang="hr-HR" dirty="0" smtClean="0">
                <a:latin typeface="+mj-lt"/>
                <a:cs typeface="Arial" charset="0"/>
              </a:rPr>
              <a:t> poduzetnicima početnicima. </a:t>
            </a:r>
          </a:p>
          <a:p>
            <a:pPr>
              <a:defRPr/>
            </a:pPr>
            <a:r>
              <a:rPr lang="hr-HR" dirty="0" smtClean="0">
                <a:latin typeface="+mj-lt"/>
                <a:cs typeface="Arial" charset="0"/>
              </a:rPr>
              <a:t>Cilj je poticanje osnivanja novih tvrtki putem samozapošljavanja i pružanje podrške poduzetnicima u ostvarenju njihovih poslovnih ideja. </a:t>
            </a:r>
          </a:p>
          <a:p>
            <a:pPr>
              <a:defRPr/>
            </a:pPr>
            <a:r>
              <a:rPr lang="hr-HR" dirty="0" smtClean="0">
                <a:latin typeface="+mj-lt"/>
                <a:cs typeface="Arial" charset="0"/>
              </a:rPr>
              <a:t>Korisnici kredita: mikro gospodarski subjekti definirani Zakonom o poticanju razvoja malog gospodarstva - koji imaju manje od 10 zaposlenika, godišnji prihod do 2.000.000 Eura, vrijednost aktive, odnosno dugotrajne imovine do 2.000.000 Eura, koji posluju do 24 mjeseca.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063" y="549275"/>
            <a:ext cx="7570787" cy="1079500"/>
          </a:xfrm>
        </p:spPr>
        <p:txBody>
          <a:bodyPr/>
          <a:lstStyle/>
          <a:p>
            <a:pPr algn="l">
              <a:defRPr/>
            </a:pPr>
            <a:r>
              <a:rPr lang="hr-HR" sz="3200" dirty="0" smtClean="0">
                <a:solidFill>
                  <a:srgbClr val="CC0000"/>
                </a:solidFill>
              </a:rPr>
              <a:t>MIKRO KREDITIRANJE </a:t>
            </a:r>
            <a:endParaRPr lang="hr-HR" sz="3200" dirty="0">
              <a:solidFill>
                <a:srgbClr val="CC0000"/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57250" y="1811338"/>
            <a:ext cx="7459663" cy="4786312"/>
          </a:xfrm>
        </p:spPr>
        <p:txBody>
          <a:bodyPr/>
          <a:lstStyle/>
          <a:p>
            <a:pPr>
              <a:defRPr/>
            </a:pPr>
            <a:r>
              <a:rPr lang="hr-HR" dirty="0" smtClean="0">
                <a:latin typeface="+mj-lt"/>
              </a:rPr>
              <a:t>Ukupan iznos raspoloživ za kreditiranje u 2014. godini je 5.000.000 kuna.</a:t>
            </a:r>
          </a:p>
          <a:p>
            <a:pPr>
              <a:buFont typeface="Wingdings" pitchFamily="2" charset="2"/>
              <a:buNone/>
              <a:defRPr/>
            </a:pPr>
            <a:endParaRPr lang="hr-HR" dirty="0" smtClean="0">
              <a:latin typeface="+mj-lt"/>
            </a:endParaRPr>
          </a:p>
          <a:p>
            <a:pPr>
              <a:defRPr/>
            </a:pPr>
            <a:r>
              <a:rPr lang="hr-HR" dirty="0" smtClean="0">
                <a:latin typeface="+mj-lt"/>
              </a:rPr>
              <a:t>Uvjeti kredita:</a:t>
            </a:r>
          </a:p>
          <a:p>
            <a:pPr>
              <a:defRPr/>
            </a:pPr>
            <a:r>
              <a:rPr lang="hr-HR" dirty="0" smtClean="0">
                <a:latin typeface="+mj-lt"/>
              </a:rPr>
              <a:t>Najviši iznos kredita 120.000 kuna.</a:t>
            </a:r>
          </a:p>
          <a:p>
            <a:pPr>
              <a:defRPr/>
            </a:pPr>
            <a:r>
              <a:rPr lang="hr-HR" dirty="0" smtClean="0">
                <a:latin typeface="+mj-lt"/>
              </a:rPr>
              <a:t>Kamata 0,99% godišnje, fiksna. </a:t>
            </a:r>
          </a:p>
          <a:p>
            <a:pPr>
              <a:defRPr/>
            </a:pPr>
            <a:r>
              <a:rPr lang="hr-HR" dirty="0" smtClean="0">
                <a:latin typeface="+mj-lt"/>
              </a:rPr>
              <a:t>Naknada 0,25% iznosa kredita, jednokratno.</a:t>
            </a:r>
          </a:p>
          <a:p>
            <a:pPr>
              <a:defRPr/>
            </a:pPr>
            <a:endParaRPr lang="hr-HR" sz="1900" dirty="0" smtClean="0">
              <a:latin typeface="+mj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8175" y="714375"/>
            <a:ext cx="7602538" cy="71437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hr-HR" sz="3200" dirty="0" smtClean="0">
                <a:solidFill>
                  <a:srgbClr val="CC0000"/>
                </a:solidFill>
              </a:rPr>
              <a:t>MIKRO KREDITIRANJE </a:t>
            </a:r>
            <a:endParaRPr lang="hr-HR" sz="3200" b="1" dirty="0">
              <a:solidFill>
                <a:srgbClr val="CC0000"/>
              </a:solidFill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>
              <a:defRPr/>
            </a:pPr>
            <a:r>
              <a:rPr lang="hr-HR" dirty="0" smtClean="0">
                <a:latin typeface="+mn-lt"/>
                <a:cs typeface="Arial" charset="0"/>
              </a:rPr>
              <a:t>Rok otplate do 5 godina, uključujući razdoblje počeka.</a:t>
            </a:r>
          </a:p>
          <a:p>
            <a:pPr>
              <a:defRPr/>
            </a:pPr>
            <a:r>
              <a:rPr lang="hr-HR" dirty="0" smtClean="0">
                <a:latin typeface="+mn-lt"/>
                <a:cs typeface="Arial" charset="0"/>
              </a:rPr>
              <a:t>Razdoblje počeka otplate do 6 mjeseci.</a:t>
            </a:r>
          </a:p>
          <a:p>
            <a:pPr>
              <a:defRPr/>
            </a:pPr>
            <a:r>
              <a:rPr lang="hr-HR" dirty="0" smtClean="0">
                <a:latin typeface="+mn-lt"/>
                <a:cs typeface="Arial" charset="0"/>
              </a:rPr>
              <a:t>Udio dugotrajne imovine u kreditu je najmanje 60%, a udio kratkotrajne imovine najviše 40%.</a:t>
            </a:r>
          </a:p>
          <a:p>
            <a:pPr>
              <a:defRPr/>
            </a:pPr>
            <a:r>
              <a:rPr lang="hr-HR" dirty="0" smtClean="0">
                <a:latin typeface="+mn-lt"/>
                <a:cs typeface="Arial" charset="0"/>
              </a:rPr>
              <a:t>Otplata kredita u kvartalnim anuitetima.</a:t>
            </a:r>
          </a:p>
          <a:p>
            <a:pPr>
              <a:defRPr/>
            </a:pPr>
            <a:r>
              <a:rPr lang="hr-HR" dirty="0" smtClean="0">
                <a:latin typeface="+mn-lt"/>
                <a:cs typeface="Arial" charset="0"/>
              </a:rPr>
              <a:t>Instrumenti osiguranja povrata kredita: zadužnica subjekta malog gospodarstva, zadužnica vlasnika, cesija.</a:t>
            </a:r>
          </a:p>
          <a:p>
            <a:pPr>
              <a:defRPr/>
            </a:pPr>
            <a:endParaRPr lang="hr-HR" sz="1900" dirty="0" smtClean="0"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2300" y="549275"/>
            <a:ext cx="7000875" cy="985838"/>
          </a:xfrm>
        </p:spPr>
        <p:txBody>
          <a:bodyPr/>
          <a:lstStyle/>
          <a:p>
            <a:pPr algn="l">
              <a:defRPr/>
            </a:pPr>
            <a:r>
              <a:rPr lang="hr-HR" sz="3200" dirty="0" smtClean="0">
                <a:solidFill>
                  <a:srgbClr val="CC0000"/>
                </a:solidFill>
              </a:rPr>
              <a:t>Poslovni plan / Investicijski projekt</a:t>
            </a:r>
            <a:endParaRPr lang="hr-HR" dirty="0">
              <a:solidFill>
                <a:srgbClr val="CC0000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857250" y="1643063"/>
            <a:ext cx="7315200" cy="4786312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hr-HR" dirty="0" smtClean="0"/>
          </a:p>
          <a:p>
            <a:pPr>
              <a:buFont typeface="Wingdings" pitchFamily="2" charset="2"/>
              <a:buNone/>
              <a:defRPr/>
            </a:pPr>
            <a:r>
              <a:rPr lang="hr-HR" dirty="0" smtClean="0"/>
              <a:t>	</a:t>
            </a:r>
            <a:r>
              <a:rPr lang="hr-HR" sz="2800" dirty="0" smtClean="0">
                <a:latin typeface="+mn-lt"/>
              </a:rPr>
              <a:t>www</a:t>
            </a:r>
            <a:r>
              <a:rPr lang="hr-HR" sz="2800" noProof="1" smtClean="0">
                <a:latin typeface="+mn-lt"/>
              </a:rPr>
              <a:t>. hamagbicro.hr </a:t>
            </a:r>
          </a:p>
          <a:p>
            <a:pPr>
              <a:buFont typeface="Wingdings" pitchFamily="2" charset="2"/>
              <a:buNone/>
              <a:defRPr/>
            </a:pPr>
            <a:r>
              <a:rPr lang="hr-HR" sz="2800" dirty="0" smtClean="0">
                <a:latin typeface="+mn-lt"/>
              </a:rPr>
              <a:t>	Mikro kreditiranje/dokumentacija potrebna za predaju Zahtjeva za kredit</a:t>
            </a:r>
          </a:p>
          <a:p>
            <a:pPr>
              <a:buFont typeface="Wingdings" pitchFamily="2" charset="2"/>
              <a:buNone/>
              <a:defRPr/>
            </a:pPr>
            <a:r>
              <a:rPr lang="hr-HR" sz="2800" dirty="0" smtClean="0">
                <a:latin typeface="+mn-lt"/>
              </a:rPr>
              <a:t>	</a:t>
            </a:r>
            <a:r>
              <a:rPr lang="hr-HR" sz="2800" dirty="0" smtClean="0">
                <a:solidFill>
                  <a:srgbClr val="FF0000"/>
                </a:solidFill>
                <a:latin typeface="+mn-lt"/>
                <a:hlinkClick r:id="rId2"/>
              </a:rPr>
              <a:t>http://www.hamagbicro.hr/poslovni-plan/</a:t>
            </a:r>
            <a:endParaRPr lang="hr-HR" sz="2800" dirty="0" smtClean="0">
              <a:solidFill>
                <a:srgbClr val="FF0000"/>
              </a:solidFill>
              <a:latin typeface="+mn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hr-HR" sz="2800" dirty="0" smtClean="0">
                <a:latin typeface="+mn-lt"/>
              </a:rPr>
              <a:t>	Pomoćne tablice za izradu poslovnog plana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16038" y="836613"/>
            <a:ext cx="7000875" cy="498475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defRPr/>
            </a:pPr>
            <a:r>
              <a:rPr lang="hr-HR" sz="2900" b="1" kern="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POSTUPAK IZDAVANJA JAMSTVA</a:t>
            </a:r>
            <a:endParaRPr lang="en-GB" sz="2900" b="1" kern="0" dirty="0" smtClean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6263" y="1484313"/>
            <a:ext cx="8280400" cy="5616575"/>
          </a:xfrm>
        </p:spPr>
        <p:txBody>
          <a:bodyPr/>
          <a:lstStyle/>
          <a:p>
            <a:pPr>
              <a:defRPr/>
            </a:pPr>
            <a:endParaRPr lang="hr-HR" dirty="0" smtClean="0"/>
          </a:p>
          <a:p>
            <a:pPr marL="0" indent="0" algn="ctr">
              <a:buFont typeface="Wingdings" pitchFamily="2" charset="2"/>
              <a:buNone/>
              <a:defRPr/>
            </a:pPr>
            <a:endParaRPr lang="hr-HR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hr-HR" dirty="0" smtClean="0"/>
          </a:p>
          <a:p>
            <a:pPr>
              <a:defRPr/>
            </a:pPr>
            <a:endParaRPr lang="hr-HR" dirty="0" smtClean="0"/>
          </a:p>
          <a:p>
            <a:pPr>
              <a:defRPr/>
            </a:pPr>
            <a:endParaRPr lang="hr-HR" dirty="0" smtClean="0"/>
          </a:p>
          <a:p>
            <a:pPr>
              <a:defRPr/>
            </a:pPr>
            <a:endParaRPr lang="hr-HR" dirty="0"/>
          </a:p>
        </p:txBody>
      </p:sp>
      <p:sp>
        <p:nvSpPr>
          <p:cNvPr id="55299" name="Line 4"/>
          <p:cNvSpPr>
            <a:spLocks noChangeShapeType="1"/>
          </p:cNvSpPr>
          <p:nvPr/>
        </p:nvSpPr>
        <p:spPr bwMode="auto">
          <a:xfrm>
            <a:off x="2443163" y="2824163"/>
            <a:ext cx="838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r-Latn-CS"/>
          </a:p>
        </p:txBody>
      </p:sp>
      <p:sp>
        <p:nvSpPr>
          <p:cNvPr id="55300" name="Line 5"/>
          <p:cNvSpPr>
            <a:spLocks noChangeShapeType="1"/>
          </p:cNvSpPr>
          <p:nvPr/>
        </p:nvSpPr>
        <p:spPr bwMode="auto">
          <a:xfrm>
            <a:off x="5292725" y="2852738"/>
            <a:ext cx="838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r-Latn-CS"/>
          </a:p>
        </p:txBody>
      </p:sp>
      <p:sp>
        <p:nvSpPr>
          <p:cNvPr id="55301" name="Line 6"/>
          <p:cNvSpPr>
            <a:spLocks noChangeShapeType="1"/>
          </p:cNvSpPr>
          <p:nvPr/>
        </p:nvSpPr>
        <p:spPr bwMode="auto">
          <a:xfrm flipH="1">
            <a:off x="5292725" y="3286125"/>
            <a:ext cx="838200" cy="0"/>
          </a:xfrm>
          <a:prstGeom prst="line">
            <a:avLst/>
          </a:prstGeom>
          <a:noFill/>
          <a:ln w="3810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r-Latn-CS"/>
          </a:p>
        </p:txBody>
      </p:sp>
      <p:sp>
        <p:nvSpPr>
          <p:cNvPr id="55302" name="Line 7"/>
          <p:cNvSpPr>
            <a:spLocks noChangeShapeType="1"/>
          </p:cNvSpPr>
          <p:nvPr/>
        </p:nvSpPr>
        <p:spPr bwMode="auto">
          <a:xfrm flipH="1">
            <a:off x="2443163" y="3281363"/>
            <a:ext cx="838200" cy="0"/>
          </a:xfrm>
          <a:prstGeom prst="line">
            <a:avLst/>
          </a:prstGeom>
          <a:noFill/>
          <a:ln w="3810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r-Latn-CS"/>
          </a:p>
        </p:txBody>
      </p:sp>
      <p:pic>
        <p:nvPicPr>
          <p:cNvPr id="55303" name="Picture 13" descr="IMG_30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2565400"/>
            <a:ext cx="18542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4" name="Picture 11" descr="business-man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8675" y="2133600"/>
            <a:ext cx="12731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5" name="Picture 14" descr="tory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92500" y="2420938"/>
            <a:ext cx="1522413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290638" y="188913"/>
            <a:ext cx="7458075" cy="12239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sz="3200" dirty="0" smtClean="0">
                <a:solidFill>
                  <a:srgbClr val="CC0000"/>
                </a:solidFill>
              </a:rPr>
              <a:t>ZAKON O POTICANJU INVESTICIJA</a:t>
            </a:r>
            <a:br>
              <a:rPr lang="hr-HR" sz="3200" dirty="0" smtClean="0">
                <a:solidFill>
                  <a:srgbClr val="CC0000"/>
                </a:solidFill>
              </a:rPr>
            </a:br>
            <a:r>
              <a:rPr lang="hr-HR" sz="3200" dirty="0" smtClean="0">
                <a:solidFill>
                  <a:srgbClr val="CC0000"/>
                </a:solidFill>
              </a:rPr>
              <a:t> I UNAPREĐENJU INVESTICIJSKOG OKRUŽENJA</a:t>
            </a:r>
            <a:endParaRPr lang="hr-HR" sz="3200" b="1" dirty="0" smtClean="0">
              <a:solidFill>
                <a:srgbClr val="CC0000"/>
              </a:solidFill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57250" y="1643063"/>
            <a:ext cx="7315200" cy="4786312"/>
          </a:xfrm>
        </p:spPr>
        <p:txBody>
          <a:bodyPr/>
          <a:lstStyle/>
          <a:p>
            <a:pPr>
              <a:defRPr/>
            </a:pPr>
            <a:endParaRPr lang="hr-HR" dirty="0" smtClean="0"/>
          </a:p>
          <a:p>
            <a:pPr>
              <a:defRPr/>
            </a:pPr>
            <a:endParaRPr lang="hr-HR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8313" y="1989138"/>
            <a:ext cx="8218487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fontAlgn="ctr">
              <a:spcBef>
                <a:spcPts val="600"/>
              </a:spcBef>
              <a:buClr>
                <a:schemeClr val="tx1"/>
              </a:buClr>
              <a:buSzPct val="70000"/>
              <a:buFont typeface="Wingdings" pitchFamily="2" charset="2"/>
              <a:buChar char="Ø"/>
              <a:defRPr/>
            </a:pPr>
            <a:r>
              <a:rPr lang="hr-HR" sz="2400" dirty="0">
                <a:latin typeface="+mn-lt"/>
                <a:cs typeface="Arial" pitchFamily="34" charset="0"/>
              </a:rPr>
              <a:t>Poticaji za mikro poduzetnike  (za investicijske projekte &gt;50.000</a:t>
            </a:r>
            <a:r>
              <a:rPr lang="hr-HR" sz="2400" dirty="0">
                <a:latin typeface="+mn-lt"/>
                <a:cs typeface="Arial" pitchFamily="34" charset="0"/>
              </a:rPr>
              <a:t>€ + minimalno 3 nova radna mjesta) </a:t>
            </a:r>
          </a:p>
          <a:p>
            <a:pPr marL="273050" indent="-273050" fontAlgn="ctr">
              <a:spcBef>
                <a:spcPts val="600"/>
              </a:spcBef>
              <a:buClr>
                <a:schemeClr val="tx1"/>
              </a:buClr>
              <a:buSzPct val="70000"/>
              <a:buFont typeface="Wingdings" pitchFamily="2" charset="2"/>
              <a:buChar char="Ø"/>
              <a:defRPr/>
            </a:pPr>
            <a:endParaRPr lang="hr-HR" sz="2400" dirty="0">
              <a:latin typeface="+mn-lt"/>
              <a:cs typeface="Arial" pitchFamily="34" charset="0"/>
            </a:endParaRPr>
          </a:p>
          <a:p>
            <a:pPr marL="273050" indent="-273050" fontAlgn="ctr">
              <a:spcBef>
                <a:spcPts val="600"/>
              </a:spcBef>
              <a:buClr>
                <a:schemeClr val="tx1"/>
              </a:buClr>
              <a:buSzPct val="70000"/>
              <a:buFont typeface="Wingdings" pitchFamily="2" charset="2"/>
              <a:buChar char="Ø"/>
              <a:defRPr/>
            </a:pPr>
            <a:r>
              <a:rPr lang="hr-HR" sz="2400" dirty="0">
                <a:latin typeface="+mn-lt"/>
                <a:cs typeface="Arial" pitchFamily="34" charset="0"/>
              </a:rPr>
              <a:t>Porezni poticaji</a:t>
            </a:r>
          </a:p>
          <a:p>
            <a:pPr marL="273050" indent="-273050" fontAlgn="ctr">
              <a:spcBef>
                <a:spcPts val="600"/>
              </a:spcBef>
              <a:buClr>
                <a:schemeClr val="tx1"/>
              </a:buClr>
              <a:buSzPct val="70000"/>
              <a:defRPr/>
            </a:pPr>
            <a:r>
              <a:rPr lang="hr-HR" sz="2400" dirty="0">
                <a:latin typeface="+mn-lt"/>
                <a:cs typeface="Arial" pitchFamily="34" charset="0"/>
              </a:rPr>
              <a:t>    (</a:t>
            </a:r>
            <a:r>
              <a:rPr lang="hr-HR" sz="2400" dirty="0">
                <a:latin typeface="+mn-lt"/>
                <a:cs typeface="Arial" pitchFamily="34" charset="0"/>
              </a:rPr>
              <a:t>investicija  150.000€ + minimalno 5 novih radnih mjesta</a:t>
            </a:r>
            <a:r>
              <a:rPr lang="hr-HR" sz="2400" dirty="0">
                <a:latin typeface="+mn-lt"/>
                <a:cs typeface="Arial" pitchFamily="34" charset="0"/>
              </a:rPr>
              <a:t>)</a:t>
            </a:r>
          </a:p>
          <a:p>
            <a:pPr marL="273050" indent="-273050" fontAlgn="ctr">
              <a:spcBef>
                <a:spcPts val="600"/>
              </a:spcBef>
              <a:buClr>
                <a:schemeClr val="tx1"/>
              </a:buClr>
              <a:buSzPct val="70000"/>
              <a:defRPr/>
            </a:pPr>
            <a:endParaRPr lang="hr-HR" sz="2400" dirty="0">
              <a:latin typeface="+mn-lt"/>
              <a:cs typeface="Arial" pitchFamily="34" charset="0"/>
            </a:endParaRPr>
          </a:p>
          <a:p>
            <a:pPr marL="273050" indent="-273050" fontAlgn="ctr">
              <a:spcBef>
                <a:spcPts val="600"/>
              </a:spcBef>
              <a:buClr>
                <a:schemeClr val="tx1"/>
              </a:buClr>
              <a:buSzPct val="70000"/>
              <a:buFont typeface="Wingdings" pitchFamily="2" charset="2"/>
              <a:buChar char="Ø"/>
              <a:defRPr/>
            </a:pPr>
            <a:r>
              <a:rPr lang="hr-HR" sz="2400" dirty="0">
                <a:latin typeface="+mn-lt"/>
                <a:cs typeface="Arial" pitchFamily="34" charset="0"/>
              </a:rPr>
              <a:t>Poticaji </a:t>
            </a:r>
            <a:r>
              <a:rPr lang="hr-HR" sz="2400" dirty="0">
                <a:latin typeface="+mn-lt"/>
                <a:cs typeface="Arial" pitchFamily="34" charset="0"/>
              </a:rPr>
              <a:t>za nova radna mjesta </a:t>
            </a:r>
            <a:r>
              <a:rPr lang="hr-HR" sz="2400" dirty="0">
                <a:latin typeface="+mn-lt"/>
                <a:cs typeface="Arial" pitchFamily="34" charset="0"/>
              </a:rPr>
              <a:t>(</a:t>
            </a:r>
            <a:r>
              <a:rPr lang="hr-HR" sz="2400" dirty="0">
                <a:latin typeface="+mn-lt"/>
                <a:cs typeface="Arial" pitchFamily="34" charset="0"/>
              </a:rPr>
              <a:t>≤3.000/≤9.000€</a:t>
            </a:r>
            <a:r>
              <a:rPr lang="hr-HR" sz="2400" dirty="0">
                <a:latin typeface="+mn-lt"/>
                <a:cs typeface="Arial" pitchFamily="34" charset="0"/>
              </a:rPr>
              <a:t>)</a:t>
            </a:r>
          </a:p>
          <a:p>
            <a:pPr marL="273050" indent="-273050" fontAlgn="ctr">
              <a:spcBef>
                <a:spcPts val="600"/>
              </a:spcBef>
              <a:buClr>
                <a:schemeClr val="tx1"/>
              </a:buClr>
              <a:buSzPct val="70000"/>
              <a:buFont typeface="Wingdings" pitchFamily="2" charset="2"/>
              <a:buChar char="Ø"/>
              <a:defRPr/>
            </a:pPr>
            <a:endParaRPr lang="hr-HR" sz="2400" dirty="0">
              <a:latin typeface="+mn-lt"/>
              <a:cs typeface="Arial" pitchFamily="34" charset="0"/>
            </a:endParaRPr>
          </a:p>
          <a:p>
            <a:pPr marL="273050" indent="-273050" fontAlgn="ctr">
              <a:spcBef>
                <a:spcPts val="600"/>
              </a:spcBef>
              <a:buClr>
                <a:schemeClr val="tx1"/>
              </a:buClr>
              <a:buSzPct val="70000"/>
              <a:buFont typeface="Wingdings" pitchFamily="2" charset="2"/>
              <a:buChar char="Ø"/>
              <a:defRPr/>
            </a:pPr>
            <a:r>
              <a:rPr lang="hr-HR" sz="2400" dirty="0">
                <a:latin typeface="+mn-lt"/>
                <a:cs typeface="Arial" pitchFamily="34" charset="0"/>
              </a:rPr>
              <a:t>Poticaji za usavršavanje zaposlenika</a:t>
            </a:r>
            <a:endParaRPr lang="hr-HR" sz="2400" dirty="0">
              <a:latin typeface="+mn-lt"/>
              <a:cs typeface="Arial" pitchFamily="34" charset="0"/>
            </a:endParaRPr>
          </a:p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q"/>
              <a:defRPr/>
            </a:pPr>
            <a:endParaRPr lang="hr-HR" sz="2400" dirty="0"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549275"/>
            <a:ext cx="7458075" cy="1130300"/>
          </a:xfrm>
        </p:spPr>
        <p:txBody>
          <a:bodyPr/>
          <a:lstStyle/>
          <a:p>
            <a:pPr>
              <a:defRPr/>
            </a:pPr>
            <a:r>
              <a:rPr lang="hr-HR" sz="3200" dirty="0" smtClean="0">
                <a:solidFill>
                  <a:srgbClr val="CC0000"/>
                </a:solidFill>
              </a:rPr>
              <a:t>INVESTICIJE</a:t>
            </a:r>
            <a:endParaRPr lang="hr-HR" sz="3200" dirty="0">
              <a:solidFill>
                <a:srgbClr val="CC0000"/>
              </a:solidFill>
            </a:endParaRPr>
          </a:p>
        </p:txBody>
      </p:sp>
      <p:sp>
        <p:nvSpPr>
          <p:cNvPr id="30723" name="Content Placeholder 2"/>
          <p:cNvSpPr txBox="1">
            <a:spLocks/>
          </p:cNvSpPr>
          <p:nvPr/>
        </p:nvSpPr>
        <p:spPr bwMode="auto">
          <a:xfrm>
            <a:off x="827088" y="1844675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hr-HR" sz="2400" dirty="0">
                <a:latin typeface="+mn-lt"/>
              </a:rPr>
              <a:t>Privlačenje i prezentacija investicija </a:t>
            </a:r>
          </a:p>
          <a:p>
            <a:pPr>
              <a:defRPr/>
            </a:pPr>
            <a:r>
              <a:rPr lang="hr-HR" sz="2400" dirty="0">
                <a:latin typeface="+mn-lt"/>
              </a:rPr>
              <a:t>Povezivanje domaćih poduzetnika i stranih investitora</a:t>
            </a:r>
          </a:p>
          <a:p>
            <a:pPr marL="366713" lvl="1">
              <a:buFont typeface="Wingdings" pitchFamily="2" charset="2"/>
              <a:buNone/>
              <a:defRPr/>
            </a:pPr>
            <a:endParaRPr lang="hr-HR" sz="2400" dirty="0">
              <a:latin typeface="+mn-lt"/>
            </a:endParaRPr>
          </a:p>
          <a:p>
            <a:pPr>
              <a:defRPr/>
            </a:pPr>
            <a:r>
              <a:rPr lang="hr-HR" sz="2400" dirty="0">
                <a:latin typeface="+mn-lt"/>
              </a:rPr>
              <a:t>Zakon o poticanju investicija i unapređenju investicijskog </a:t>
            </a:r>
            <a:r>
              <a:rPr lang="hr-HR" sz="2400" dirty="0">
                <a:latin typeface="+mn-lt"/>
              </a:rPr>
              <a:t>okruženja </a:t>
            </a:r>
          </a:p>
          <a:p>
            <a:pPr>
              <a:defRPr/>
            </a:pPr>
            <a:r>
              <a:rPr lang="hr-HR" sz="2400" dirty="0">
                <a:latin typeface="+mn-lt"/>
              </a:rPr>
              <a:t>Pomoć </a:t>
            </a:r>
            <a:r>
              <a:rPr lang="hr-HR" sz="2400" dirty="0">
                <a:latin typeface="+mn-lt"/>
              </a:rPr>
              <a:t>pri ispunjavanju prijava za stjecanje statusa nositelja poticaja</a:t>
            </a:r>
          </a:p>
          <a:p>
            <a:pPr marL="366713" lvl="1">
              <a:buFont typeface="Wingdings" pitchFamily="2" charset="2"/>
              <a:buNone/>
              <a:defRPr/>
            </a:pPr>
            <a:endParaRPr lang="hr-HR" sz="2400" dirty="0">
              <a:latin typeface="+mn-lt"/>
            </a:endParaRPr>
          </a:p>
          <a:p>
            <a:pPr>
              <a:defRPr/>
            </a:pPr>
            <a:r>
              <a:rPr lang="hr-HR" sz="2400" dirty="0">
                <a:latin typeface="+mn-lt"/>
              </a:rPr>
              <a:t>Uklanjanje administrativnih barijera </a:t>
            </a:r>
          </a:p>
          <a:p>
            <a:pPr>
              <a:defRPr/>
            </a:pPr>
            <a:r>
              <a:rPr lang="hr-HR" sz="2400" dirty="0">
                <a:latin typeface="+mn-lt"/>
              </a:rPr>
              <a:t>Radna skupina za poslovnu klimu i privatne investicije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620713"/>
            <a:ext cx="7458075" cy="1130300"/>
          </a:xfrm>
        </p:spPr>
        <p:txBody>
          <a:bodyPr/>
          <a:lstStyle/>
          <a:p>
            <a:pPr>
              <a:defRPr/>
            </a:pPr>
            <a:r>
              <a:rPr lang="hr-HR" sz="32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INVESTICIJE</a:t>
            </a:r>
            <a:endParaRPr lang="hr-HR" sz="3200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747" name="Content Placeholder 2"/>
          <p:cNvSpPr txBox="1">
            <a:spLocks/>
          </p:cNvSpPr>
          <p:nvPr/>
        </p:nvSpPr>
        <p:spPr bwMode="auto">
          <a:xfrm>
            <a:off x="914400" y="1916113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hr-HR" sz="2400" dirty="0">
                <a:latin typeface="+mn-lt"/>
              </a:rPr>
              <a:t>Katalog Investicijskih Projekata</a:t>
            </a:r>
          </a:p>
          <a:p>
            <a:pPr>
              <a:defRPr/>
            </a:pPr>
            <a:r>
              <a:rPr lang="hr-HR" sz="2400" dirty="0">
                <a:latin typeface="+mn-lt"/>
              </a:rPr>
              <a:t>Sadrži informacije o financijskim i tehničkim aspektima investicije</a:t>
            </a:r>
          </a:p>
          <a:p>
            <a:pPr>
              <a:defRPr/>
            </a:pPr>
            <a:r>
              <a:rPr lang="hr-HR" sz="2400" dirty="0">
                <a:latin typeface="+mn-lt"/>
              </a:rPr>
              <a:t>Prezentira se stranim kvalificiranim investitorima na engleskom jeziku</a:t>
            </a:r>
          </a:p>
          <a:p>
            <a:pPr>
              <a:buFont typeface="Wingdings" pitchFamily="2" charset="2"/>
              <a:buNone/>
              <a:defRPr/>
            </a:pPr>
            <a:endParaRPr lang="hr-HR" sz="2400" dirty="0">
              <a:latin typeface="+mn-lt"/>
            </a:endParaRPr>
          </a:p>
          <a:p>
            <a:pPr>
              <a:defRPr/>
            </a:pPr>
            <a:r>
              <a:rPr lang="hr-HR" sz="2400" dirty="0">
                <a:latin typeface="+mn-lt"/>
              </a:rPr>
              <a:t>Baza stranih institucionalnih investitora</a:t>
            </a:r>
          </a:p>
          <a:p>
            <a:pPr>
              <a:defRPr/>
            </a:pPr>
            <a:r>
              <a:rPr lang="hr-HR" sz="2400" dirty="0">
                <a:latin typeface="+mn-lt"/>
              </a:rPr>
              <a:t>Više od 200 </a:t>
            </a:r>
            <a:r>
              <a:rPr lang="hr-HR" sz="2400" noProof="1">
                <a:latin typeface="+mn-lt"/>
              </a:rPr>
              <a:t>venture</a:t>
            </a:r>
            <a:r>
              <a:rPr lang="hr-HR" sz="2400" dirty="0">
                <a:latin typeface="+mn-lt"/>
              </a:rPr>
              <a:t> </a:t>
            </a:r>
            <a:r>
              <a:rPr lang="hr-HR" sz="2400" dirty="0">
                <a:latin typeface="+mn-lt"/>
              </a:rPr>
              <a:t>capital i </a:t>
            </a:r>
            <a:r>
              <a:rPr lang="hr-HR" sz="2400" noProof="1">
                <a:latin typeface="+mn-lt"/>
              </a:rPr>
              <a:t>private equity </a:t>
            </a:r>
            <a:r>
              <a:rPr lang="hr-HR" sz="2400" dirty="0">
                <a:latin typeface="+mn-lt"/>
              </a:rPr>
              <a:t>fondova </a:t>
            </a:r>
            <a:r>
              <a:rPr lang="hr-HR" sz="2400" dirty="0">
                <a:latin typeface="+mn-lt"/>
              </a:rPr>
              <a:t>specijaliziranih za ulaganje u MSP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9750" y="1125538"/>
            <a:ext cx="82296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sl-SI" kern="0" dirty="0">
              <a:solidFill>
                <a:srgbClr val="373737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sl-SI" sz="3600" kern="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8" charset="0"/>
              </a:rPr>
              <a:t>Hvala na pažnji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sl-SI" kern="0" dirty="0">
              <a:solidFill>
                <a:srgbClr val="373737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sl-SI" kern="0" dirty="0">
              <a:solidFill>
                <a:srgbClr val="373737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sl-SI" kern="0" dirty="0">
                <a:solidFill>
                  <a:srgbClr val="37373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8" charset="0"/>
              </a:rPr>
              <a:t>HRVATSKA AGENCIJA ZA MALO </a:t>
            </a:r>
            <a:r>
              <a:rPr lang="sl-SI" kern="0" dirty="0">
                <a:solidFill>
                  <a:srgbClr val="37373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8" charset="0"/>
              </a:rPr>
              <a:t>GOSPODARSTVO, 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sl-SI" kern="0" dirty="0">
                <a:solidFill>
                  <a:srgbClr val="37373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8" charset="0"/>
              </a:rPr>
              <a:t>INOVACIJE </a:t>
            </a:r>
            <a:r>
              <a:rPr lang="sl-SI" kern="0" dirty="0">
                <a:solidFill>
                  <a:srgbClr val="37373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8" charset="0"/>
              </a:rPr>
              <a:t>I INVESTICIJE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sl-SI" kern="0" dirty="0">
                <a:solidFill>
                  <a:srgbClr val="37373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8" charset="0"/>
              </a:rPr>
              <a:t>PRILAZ GJURE DEŽELIĆA 7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sl-SI" kern="0" dirty="0">
                <a:solidFill>
                  <a:srgbClr val="37373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8" charset="0"/>
              </a:rPr>
              <a:t>10000 ZAGREB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sl-SI" kern="0" dirty="0">
                <a:solidFill>
                  <a:srgbClr val="37373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8" charset="0"/>
              </a:rPr>
              <a:t>CROATIA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sl-SI" kern="0" dirty="0">
              <a:solidFill>
                <a:srgbClr val="373737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sl-SI" kern="0" dirty="0">
                <a:solidFill>
                  <a:srgbClr val="37373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8" charset="0"/>
              </a:rPr>
              <a:t>Tel: +385 1 488 1000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sl-SI" kern="0" dirty="0">
                <a:solidFill>
                  <a:srgbClr val="37373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8" charset="0"/>
              </a:rPr>
              <a:t>Fax: +385 1 488 1010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sl-SI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8" charset="0"/>
              </a:rPr>
              <a:t>www.hamagbicro.hr</a:t>
            </a:r>
            <a:endParaRPr lang="en-US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hr-HR" kern="0" dirty="0"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323850" y="1484313"/>
            <a:ext cx="8280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1366838" algn="l"/>
              </a:tabLst>
              <a:defRPr/>
            </a:pPr>
            <a:endParaRPr lang="hr-HR" b="1" dirty="0">
              <a:cs typeface="Times New Roman" pitchFamily="18" charset="0"/>
            </a:endParaRPr>
          </a:p>
          <a:p>
            <a:pPr eaLnBrk="0" hangingPunct="0">
              <a:tabLst>
                <a:tab pos="1366838" algn="l"/>
              </a:tabLst>
              <a:defRPr/>
            </a:pPr>
            <a:endParaRPr lang="hr-HR" dirty="0">
              <a:cs typeface="Times New Roman" pitchFamily="18" charset="0"/>
            </a:endParaRPr>
          </a:p>
          <a:p>
            <a:pPr eaLnBrk="0" hangingPunct="0">
              <a:tabLst>
                <a:tab pos="1366838" algn="l"/>
              </a:tabLst>
              <a:defRPr/>
            </a:pPr>
            <a:r>
              <a:rPr lang="hr-HR" sz="2000" dirty="0">
                <a:latin typeface="+mn-lt"/>
                <a:cs typeface="Times New Roman" pitchFamily="18" charset="0"/>
              </a:rPr>
              <a:t>Malo gospodarstvo u smislu ovoga Zakona čine subjekti u poduzetništvu i obrtu koji:</a:t>
            </a:r>
            <a:endParaRPr lang="hr-HR" sz="2000" dirty="0">
              <a:latin typeface="+mn-lt"/>
            </a:endParaRPr>
          </a:p>
          <a:p>
            <a:pPr eaLnBrk="0" hangingPunct="0">
              <a:tabLst>
                <a:tab pos="1366838" algn="l"/>
              </a:tabLst>
              <a:defRPr/>
            </a:pPr>
            <a:r>
              <a:rPr lang="hr-HR" sz="2000" dirty="0">
                <a:latin typeface="+mn-lt"/>
                <a:cs typeface="Times New Roman" pitchFamily="18" charset="0"/>
              </a:rPr>
              <a:t>1) zapošljavaju prosječno godišnje </a:t>
            </a:r>
            <a:r>
              <a:rPr lang="hr-HR" sz="2000" u="sng" dirty="0">
                <a:latin typeface="+mn-lt"/>
                <a:cs typeface="Times New Roman" pitchFamily="18" charset="0"/>
              </a:rPr>
              <a:t>manje od 250 radnika</a:t>
            </a:r>
            <a:endParaRPr lang="hr-HR" sz="2000" u="sng" dirty="0">
              <a:latin typeface="+mn-lt"/>
            </a:endParaRPr>
          </a:p>
          <a:p>
            <a:pPr eaLnBrk="0" hangingPunct="0">
              <a:tabLst>
                <a:tab pos="1366838" algn="l"/>
              </a:tabLst>
              <a:defRPr/>
            </a:pPr>
            <a:r>
              <a:rPr lang="hr-HR" sz="2000" dirty="0">
                <a:latin typeface="+mn-lt"/>
                <a:cs typeface="Times New Roman" pitchFamily="18" charset="0"/>
              </a:rPr>
              <a:t>2</a:t>
            </a:r>
            <a:r>
              <a:rPr lang="hr-HR" sz="2000" u="sng" dirty="0">
                <a:latin typeface="+mn-lt"/>
                <a:cs typeface="Times New Roman" pitchFamily="18" charset="0"/>
              </a:rPr>
              <a:t>) u poslovanju su neovisni </a:t>
            </a:r>
            <a:r>
              <a:rPr lang="hr-HR" sz="2000" dirty="0">
                <a:latin typeface="+mn-lt"/>
                <a:cs typeface="Times New Roman" pitchFamily="18" charset="0"/>
              </a:rPr>
              <a:t>odnosno autonomni subjekti, koji nisu klasificirani kao partnerski subjekti te povezani subjekti, sukladno Preporuci Komisije 2003/361/EC” od 06.05.2003. godine</a:t>
            </a:r>
            <a:endParaRPr lang="hr-HR" sz="2000" dirty="0">
              <a:latin typeface="+mn-lt"/>
            </a:endParaRPr>
          </a:p>
          <a:p>
            <a:pPr eaLnBrk="0" hangingPunct="0">
              <a:tabLst>
                <a:tab pos="1366838" algn="l"/>
              </a:tabLst>
              <a:defRPr/>
            </a:pPr>
            <a:r>
              <a:rPr lang="hr-HR" sz="2000" dirty="0">
                <a:latin typeface="+mn-lt"/>
                <a:cs typeface="Times New Roman" pitchFamily="18" charset="0"/>
              </a:rPr>
              <a:t>3) prema financijskim izvješćima za prethodnu godinu ostvaruju </a:t>
            </a:r>
            <a:r>
              <a:rPr lang="hr-HR" sz="2000" u="sng" dirty="0">
                <a:latin typeface="+mn-lt"/>
                <a:cs typeface="Times New Roman" pitchFamily="18" charset="0"/>
              </a:rPr>
              <a:t>godišnji poslovni prihod </a:t>
            </a:r>
            <a:r>
              <a:rPr lang="hr-HR" sz="2000" dirty="0">
                <a:latin typeface="+mn-lt"/>
                <a:cs typeface="Times New Roman" pitchFamily="18" charset="0"/>
              </a:rPr>
              <a:t>u iznosu protuvrijednosti </a:t>
            </a:r>
            <a:r>
              <a:rPr lang="hr-HR" sz="2000" u="sng" dirty="0">
                <a:latin typeface="+mn-lt"/>
                <a:cs typeface="Times New Roman" pitchFamily="18" charset="0"/>
              </a:rPr>
              <a:t>do 50.000.000,00 eura</a:t>
            </a:r>
            <a:r>
              <a:rPr lang="hr-HR" sz="2000" dirty="0">
                <a:latin typeface="+mn-lt"/>
                <a:cs typeface="Times New Roman" pitchFamily="18" charset="0"/>
              </a:rPr>
              <a:t>, </a:t>
            </a:r>
            <a:r>
              <a:rPr lang="hr-HR" sz="2000" u="sng" dirty="0">
                <a:latin typeface="+mn-lt"/>
                <a:cs typeface="Times New Roman" pitchFamily="18" charset="0"/>
              </a:rPr>
              <a:t>ili</a:t>
            </a:r>
            <a:r>
              <a:rPr lang="hr-HR" sz="2000" dirty="0">
                <a:latin typeface="+mn-lt"/>
                <a:cs typeface="Times New Roman" pitchFamily="18" charset="0"/>
              </a:rPr>
              <a:t> imaju </a:t>
            </a:r>
            <a:r>
              <a:rPr lang="hr-HR" sz="2000" u="sng" dirty="0">
                <a:latin typeface="+mn-lt"/>
                <a:cs typeface="Times New Roman" pitchFamily="18" charset="0"/>
              </a:rPr>
              <a:t>ukupnu aktivu</a:t>
            </a:r>
            <a:r>
              <a:rPr lang="hr-HR" sz="2000" dirty="0">
                <a:latin typeface="+mn-lt"/>
                <a:cs typeface="Times New Roman" pitchFamily="18" charset="0"/>
              </a:rPr>
              <a:t> ako su obveznici poreza na dobit, </a:t>
            </a:r>
            <a:r>
              <a:rPr lang="hr-HR" sz="2000" u="sng" dirty="0">
                <a:latin typeface="+mn-lt"/>
                <a:cs typeface="Times New Roman" pitchFamily="18" charset="0"/>
              </a:rPr>
              <a:t>odnosno imaju dugotrajnu imovinu </a:t>
            </a:r>
            <a:r>
              <a:rPr lang="hr-HR" sz="2000" dirty="0">
                <a:latin typeface="+mn-lt"/>
                <a:cs typeface="Times New Roman" pitchFamily="18" charset="0"/>
              </a:rPr>
              <a:t>ako su obveznici poreza na dohodak, u iznosu protuvrijednosti do </a:t>
            </a:r>
            <a:r>
              <a:rPr lang="hr-HR" sz="2000" u="sng" dirty="0">
                <a:latin typeface="+mn-lt"/>
                <a:cs typeface="Times New Roman" pitchFamily="18" charset="0"/>
              </a:rPr>
              <a:t>43.000.000,00 eura</a:t>
            </a:r>
            <a:r>
              <a:rPr lang="hr-HR" sz="2000" dirty="0">
                <a:latin typeface="+mn-lt"/>
                <a:cs typeface="Times New Roman" pitchFamily="18" charset="0"/>
              </a:rPr>
              <a:t>.</a:t>
            </a:r>
          </a:p>
          <a:p>
            <a:pPr eaLnBrk="0" hangingPunct="0">
              <a:tabLst>
                <a:tab pos="1366838" algn="l"/>
              </a:tabLst>
              <a:defRPr/>
            </a:pPr>
            <a:endParaRPr lang="hr-HR" dirty="0">
              <a:cs typeface="Times New Roman" pitchFamily="18" charset="0"/>
            </a:endParaRPr>
          </a:p>
          <a:p>
            <a:pPr eaLnBrk="0" hangingPunct="0">
              <a:tabLst>
                <a:tab pos="1366838" algn="l"/>
              </a:tabLst>
              <a:defRPr/>
            </a:pPr>
            <a:endParaRPr lang="hr-HR" dirty="0">
              <a:cs typeface="Times New Roman" pitchFamily="18" charset="0"/>
            </a:endParaRPr>
          </a:p>
          <a:p>
            <a:pPr eaLnBrk="0" hangingPunct="0">
              <a:tabLst>
                <a:tab pos="1366838" algn="l"/>
              </a:tabLst>
              <a:defRPr/>
            </a:pPr>
            <a:r>
              <a:rPr lang="hr-HR" sz="1600" dirty="0"/>
              <a:t> </a:t>
            </a:r>
            <a:endParaRPr lang="hr-HR" dirty="0"/>
          </a:p>
        </p:txBody>
      </p:sp>
      <p:sp>
        <p:nvSpPr>
          <p:cNvPr id="3" name="Rectangle 2"/>
          <p:cNvSpPr/>
          <p:nvPr/>
        </p:nvSpPr>
        <p:spPr>
          <a:xfrm>
            <a:off x="1908175" y="188913"/>
            <a:ext cx="6985000" cy="1292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tabLst>
                <a:tab pos="1366838" algn="l"/>
              </a:tabLst>
              <a:defRPr/>
            </a:pPr>
            <a:r>
              <a:rPr lang="hr-HR" sz="26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ZAKON O POTICANJU RAZVOJA MALOG GOSPODARSTVA ( NN 29/2002, 63/2007, 53/12)</a:t>
            </a:r>
            <a:endParaRPr lang="hr-HR" sz="2600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3"/>
          <p:cNvSpPr>
            <a:spLocks noChangeArrowheads="1"/>
          </p:cNvSpPr>
          <p:nvPr/>
        </p:nvSpPr>
        <p:spPr bwMode="auto">
          <a:xfrm>
            <a:off x="323850" y="1844675"/>
            <a:ext cx="8280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1366838" algn="l"/>
              </a:tabLst>
            </a:pPr>
            <a:endParaRPr lang="hr-HR" b="1">
              <a:cs typeface="Times New Roman" pitchFamily="18" charset="0"/>
            </a:endParaRPr>
          </a:p>
          <a:p>
            <a:pPr eaLnBrk="0" hangingPunct="0">
              <a:tabLst>
                <a:tab pos="1366838" algn="l"/>
              </a:tabLst>
            </a:pPr>
            <a:endParaRPr lang="hr-HR">
              <a:cs typeface="Times New Roman" pitchFamily="18" charset="0"/>
            </a:endParaRPr>
          </a:p>
          <a:p>
            <a:pPr eaLnBrk="0" hangingPunct="0">
              <a:tabLst>
                <a:tab pos="1366838" algn="l"/>
              </a:tabLst>
            </a:pPr>
            <a:endParaRPr lang="hr-HR">
              <a:cs typeface="Times New Roman" pitchFamily="18" charset="0"/>
            </a:endParaRPr>
          </a:p>
          <a:p>
            <a:pPr eaLnBrk="0" hangingPunct="0">
              <a:tabLst>
                <a:tab pos="1366838" algn="l"/>
              </a:tabLst>
            </a:pPr>
            <a:endParaRPr lang="hr-HR">
              <a:cs typeface="Times New Roman" pitchFamily="18" charset="0"/>
            </a:endParaRPr>
          </a:p>
          <a:p>
            <a:pPr eaLnBrk="0" hangingPunct="0">
              <a:tabLst>
                <a:tab pos="1366838" algn="l"/>
              </a:tabLst>
            </a:pPr>
            <a:r>
              <a:rPr lang="hr-HR" sz="1600"/>
              <a:t> </a:t>
            </a:r>
            <a:endParaRPr lang="hr-HR"/>
          </a:p>
        </p:txBody>
      </p:sp>
      <p:sp>
        <p:nvSpPr>
          <p:cNvPr id="3" name="Rectangle 2"/>
          <p:cNvSpPr/>
          <p:nvPr/>
        </p:nvSpPr>
        <p:spPr>
          <a:xfrm>
            <a:off x="900113" y="44450"/>
            <a:ext cx="69850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tabLst>
                <a:tab pos="1366838" algn="l"/>
              </a:tabLst>
              <a:defRPr/>
            </a:pPr>
            <a:r>
              <a:rPr lang="hr-HR" sz="2400" kern="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BatangChe" pitchFamily="49" charset="-127"/>
                <a:cs typeface="+mj-cs"/>
              </a:rPr>
              <a:t>NOVI</a:t>
            </a:r>
            <a:r>
              <a:rPr lang="hr-HR" sz="2400" b="1" dirty="0">
                <a:solidFill>
                  <a:srgbClr val="CC0000"/>
                </a:solidFill>
                <a:latin typeface="Constantia" pitchFamily="18" charset="0"/>
                <a:cs typeface="Times New Roman" pitchFamily="18" charset="0"/>
              </a:rPr>
              <a:t> </a:t>
            </a:r>
            <a:r>
              <a:rPr lang="hr-HR" sz="2400" kern="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BatangChe" pitchFamily="49" charset="-127"/>
                <a:cs typeface="+mj-cs"/>
              </a:rPr>
              <a:t>JAMSTVENI PROGRAMI</a:t>
            </a:r>
          </a:p>
        </p:txBody>
      </p:sp>
      <p:pic>
        <p:nvPicPr>
          <p:cNvPr id="5939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587375"/>
            <a:ext cx="8964613" cy="615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6325" y="692150"/>
            <a:ext cx="7959725" cy="1008063"/>
          </a:xfrm>
        </p:spPr>
        <p:txBody>
          <a:bodyPr/>
          <a:lstStyle/>
          <a:p>
            <a:pPr>
              <a:defRPr/>
            </a:pPr>
            <a:r>
              <a:rPr lang="hr-HR" sz="3200" kern="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EU POČETNIK – PISMO NAMJERE</a:t>
            </a:r>
            <a:endParaRPr lang="en-GB" sz="3200" kern="0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5650" y="2276475"/>
            <a:ext cx="7416800" cy="40624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SzPct val="80000"/>
              <a:buFont typeface="Wingdings" pitchFamily="2" charset="2"/>
              <a:buChar char="Ø"/>
              <a:defRPr/>
            </a:pPr>
            <a:r>
              <a:rPr lang="pl-PL" sz="2400" dirty="0">
                <a:latin typeface="+mn-lt"/>
              </a:rPr>
              <a:t>Subjekt malog gospodarstva može prije podnošenja zahtjeva za kredit zatražiti od HAMAG-a pismo namjere za izdavanje jamstva</a:t>
            </a:r>
          </a:p>
          <a:p>
            <a:pPr marL="342900" indent="-342900">
              <a:spcBef>
                <a:spcPct val="20000"/>
              </a:spcBef>
              <a:buSzPct val="80000"/>
              <a:buFont typeface="Wingdings" pitchFamily="2" charset="2"/>
              <a:buChar char="Ø"/>
              <a:defRPr/>
            </a:pPr>
            <a:endParaRPr lang="pl-PL" sz="24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SzPct val="80000"/>
              <a:buFont typeface="Wingdings" pitchFamily="2" charset="2"/>
              <a:buChar char="Ø"/>
              <a:defRPr/>
            </a:pPr>
            <a:r>
              <a:rPr lang="pl-PL" sz="2400" dirty="0">
                <a:latin typeface="+mn-lt"/>
              </a:rPr>
              <a:t>Pismo namjere vrijedi 6 mjeseci</a:t>
            </a:r>
          </a:p>
          <a:p>
            <a:pPr marL="342900" indent="-342900">
              <a:spcBef>
                <a:spcPct val="20000"/>
              </a:spcBef>
              <a:buSzPct val="80000"/>
              <a:buFont typeface="Wingdings" pitchFamily="2" charset="2"/>
              <a:buChar char="Ø"/>
              <a:defRPr/>
            </a:pPr>
            <a:endParaRPr lang="pl-PL" sz="24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SzPct val="80000"/>
              <a:buFont typeface="Wingdings" pitchFamily="2" charset="2"/>
              <a:buChar char="Ø"/>
              <a:defRPr/>
            </a:pPr>
            <a:r>
              <a:rPr lang="pl-PL" sz="2400" dirty="0">
                <a:latin typeface="+mn-lt"/>
              </a:rPr>
              <a:t>Nakon pronalaska izvora financiranja, banka šalje zahtjev za jamstvo, a HAMAG izdaje jamstvo </a:t>
            </a:r>
            <a:r>
              <a:rPr lang="pl-PL" sz="2400" dirty="0">
                <a:latin typeface="+mn-lt"/>
              </a:rPr>
              <a:t>prema </a:t>
            </a:r>
            <a:r>
              <a:rPr lang="pl-PL" sz="2400" dirty="0">
                <a:latin typeface="+mn-lt"/>
              </a:rPr>
              <a:t>uvjetima sadržanim u pismu namjere </a:t>
            </a:r>
            <a:endParaRPr lang="hr-HR" sz="24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SzPct val="80000"/>
              <a:buFont typeface="Wingdings" pitchFamily="2" charset="2"/>
              <a:buChar char="Ø"/>
              <a:defRPr/>
            </a:pPr>
            <a:endParaRPr lang="hr-HR" sz="1900" kern="0" dirty="0"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8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84438" y="0"/>
            <a:ext cx="44942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513" y="785813"/>
            <a:ext cx="7704137" cy="714375"/>
          </a:xfrm>
        </p:spPr>
        <p:txBody>
          <a:bodyPr/>
          <a:lstStyle/>
          <a:p>
            <a:pPr>
              <a:defRPr/>
            </a:pPr>
            <a:r>
              <a:rPr lang="hr-HR" sz="3200" kern="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POLJOPRIVREDNICI</a:t>
            </a:r>
            <a:endParaRPr lang="en-GB" sz="3200" kern="0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5" name="Content Placeholder 1"/>
          <p:cNvSpPr>
            <a:spLocks noGrp="1"/>
          </p:cNvSpPr>
          <p:nvPr>
            <p:ph idx="1"/>
          </p:nvPr>
        </p:nvSpPr>
        <p:spPr>
          <a:xfrm>
            <a:off x="611188" y="1700213"/>
            <a:ext cx="8280400" cy="3992562"/>
          </a:xfrm>
        </p:spPr>
        <p:txBody>
          <a:bodyPr>
            <a:noAutofit/>
          </a:bodyPr>
          <a:lstStyle/>
          <a:p>
            <a:pPr>
              <a:buSzPct val="80000"/>
              <a:buFont typeface="Wingdings" pitchFamily="2" charset="2"/>
              <a:buChar char="Ø"/>
              <a:defRPr/>
            </a:pPr>
            <a:r>
              <a:rPr lang="hr-HR" sz="1900" dirty="0" smtClean="0">
                <a:latin typeface="+mn-lt"/>
                <a:cs typeface="Arial" charset="0"/>
              </a:rPr>
              <a:t>Ciljna skupina – subjekti malog gospodarstva koji ulažu u djelatnost poljoprivrede i ribarstva, povećanje zasađenih poljoprivrednih površina ili ulažu u svrhu restrukturiranja i dostizanja standarda EU u okviru V. komponente instrumenta </a:t>
            </a:r>
            <a:r>
              <a:rPr lang="hr-HR" sz="1900" noProof="1" smtClean="0">
                <a:latin typeface="+mn-lt"/>
                <a:cs typeface="Arial" charset="0"/>
              </a:rPr>
              <a:t>pretpristupne</a:t>
            </a:r>
            <a:r>
              <a:rPr lang="hr-HR" sz="1900" dirty="0" smtClean="0">
                <a:latin typeface="+mn-lt"/>
                <a:cs typeface="Arial" charset="0"/>
              </a:rPr>
              <a:t> pomoći (IPARD program)</a:t>
            </a:r>
          </a:p>
          <a:p>
            <a:pPr>
              <a:buSzPct val="80000"/>
              <a:buFont typeface="Wingdings" pitchFamily="2" charset="2"/>
              <a:buChar char="Ø"/>
              <a:defRPr/>
            </a:pPr>
            <a:endParaRPr lang="hr-HR" sz="1900" dirty="0" smtClean="0">
              <a:latin typeface="+mn-lt"/>
              <a:cs typeface="Arial" charset="0"/>
            </a:endParaRPr>
          </a:p>
          <a:p>
            <a:pPr>
              <a:buSzPct val="80000"/>
              <a:buFont typeface="Wingdings" pitchFamily="2" charset="2"/>
              <a:buChar char="Ø"/>
              <a:defRPr/>
            </a:pPr>
            <a:r>
              <a:rPr lang="hr-HR" sz="1900" dirty="0" smtClean="0">
                <a:latin typeface="+mn-lt"/>
                <a:cs typeface="Arial" charset="0"/>
              </a:rPr>
              <a:t>Namjena kredita – Ulaganja u dugotrajnu i kratkotrajnu imovinu (dopušten udio kratkotrajne imovine 30% iznosa kredita). Kod IPARDA udio kratkotrajne imovine najviše 15% iznosa kredita</a:t>
            </a:r>
          </a:p>
          <a:p>
            <a:pPr>
              <a:buSzPct val="80000"/>
              <a:buFont typeface="Wingdings" pitchFamily="2" charset="2"/>
              <a:buChar char="Ø"/>
              <a:defRPr/>
            </a:pPr>
            <a:endParaRPr lang="hr-HR" sz="1900" dirty="0" smtClean="0">
              <a:latin typeface="+mn-lt"/>
              <a:cs typeface="Arial" charset="0"/>
            </a:endParaRPr>
          </a:p>
          <a:p>
            <a:pPr>
              <a:buSzPct val="80000"/>
              <a:buFont typeface="Wingdings" pitchFamily="2" charset="2"/>
              <a:buChar char="Ø"/>
              <a:defRPr/>
            </a:pPr>
            <a:r>
              <a:rPr lang="hr-HR" sz="1900" dirty="0" smtClean="0">
                <a:latin typeface="+mn-lt"/>
                <a:cs typeface="Arial" charset="0"/>
              </a:rPr>
              <a:t>Najviši i najniži iznos jamstva -</a:t>
            </a:r>
            <a:r>
              <a:rPr lang="pl-PL" sz="1900" dirty="0" smtClean="0">
                <a:latin typeface="+mn-lt"/>
                <a:cs typeface="Arial" charset="0"/>
              </a:rPr>
              <a:t> 50% glavnice kredita, najviše do 1.750.000,00 HRK, odnosno najviše do 10.000.000,00 HRK za IPARD program. </a:t>
            </a:r>
          </a:p>
          <a:p>
            <a:pPr>
              <a:buSzPct val="80000"/>
              <a:buFont typeface="Wingdings" pitchFamily="2" charset="2"/>
              <a:buChar char="Ø"/>
              <a:defRPr/>
            </a:pPr>
            <a:endParaRPr lang="pl-PL" sz="1900" dirty="0" smtClean="0">
              <a:latin typeface="+mn-lt"/>
              <a:cs typeface="Arial" charset="0"/>
            </a:endParaRPr>
          </a:p>
          <a:p>
            <a:pPr>
              <a:buSzPct val="80000"/>
              <a:buFont typeface="Wingdings" pitchFamily="2" charset="2"/>
              <a:buChar char="Ø"/>
              <a:defRPr/>
            </a:pPr>
            <a:r>
              <a:rPr lang="pl-PL" sz="1900" dirty="0" smtClean="0">
                <a:latin typeface="+mn-lt"/>
                <a:cs typeface="Arial" charset="0"/>
              </a:rPr>
              <a:t>Najniži postotak jamstva koje izdaje HAMAG iznosi 10% glavnice kredita.  </a:t>
            </a:r>
            <a:endParaRPr lang="hr-HR" sz="1900" dirty="0" smtClean="0">
              <a:latin typeface="+mn-lt"/>
              <a:cs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55650" y="1628775"/>
            <a:ext cx="7632700" cy="4873625"/>
          </a:xfrm>
        </p:spPr>
        <p:txBody>
          <a:bodyPr/>
          <a:lstStyle/>
          <a:p>
            <a:pPr algn="ctr">
              <a:buFontTx/>
              <a:buNone/>
            </a:pPr>
            <a:r>
              <a:rPr lang="hr-HR" b="1" smtClean="0">
                <a:solidFill>
                  <a:srgbClr val="404040"/>
                </a:solidFill>
                <a:latin typeface="Calibri" pitchFamily="34" charset="0"/>
                <a:ea typeface="BatangChe"/>
                <a:cs typeface="BatangChe"/>
              </a:rPr>
              <a:t>Javni poziv za bespovratna sredstva za poduzetnike</a:t>
            </a:r>
          </a:p>
          <a:p>
            <a:pPr algn="ctr">
              <a:buFont typeface="Wingdings" pitchFamily="2" charset="2"/>
              <a:buNone/>
            </a:pPr>
            <a:r>
              <a:rPr lang="hr-HR" b="1" smtClean="0">
                <a:solidFill>
                  <a:schemeClr val="tx2"/>
                </a:solidFill>
                <a:latin typeface="Calibri" pitchFamily="34" charset="0"/>
                <a:ea typeface="BatangChe"/>
                <a:cs typeface="BatangChe"/>
              </a:rPr>
              <a:t> </a:t>
            </a:r>
          </a:p>
          <a:p>
            <a:pPr algn="just">
              <a:lnSpc>
                <a:spcPts val="21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smtClean="0">
                <a:solidFill>
                  <a:srgbClr val="404040"/>
                </a:solidFill>
                <a:latin typeface="Calibri" pitchFamily="34" charset="0"/>
              </a:rPr>
              <a:t>objava Javnog poziva: </a:t>
            </a:r>
            <a:r>
              <a:rPr lang="hr-HR" b="1" smtClean="0">
                <a:solidFill>
                  <a:srgbClr val="404040"/>
                </a:solidFill>
                <a:latin typeface="Calibri" pitchFamily="34" charset="0"/>
              </a:rPr>
              <a:t>15. veljače 2014.g.</a:t>
            </a:r>
          </a:p>
          <a:p>
            <a:pPr algn="just">
              <a:lnSpc>
                <a:spcPts val="21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smtClean="0">
                <a:solidFill>
                  <a:srgbClr val="404040"/>
                </a:solidFill>
                <a:latin typeface="Calibri" pitchFamily="34" charset="0"/>
              </a:rPr>
              <a:t>zaprimanje projektnih prijava: </a:t>
            </a:r>
            <a:r>
              <a:rPr lang="hr-HR" b="1" smtClean="0">
                <a:solidFill>
                  <a:srgbClr val="404040"/>
                </a:solidFill>
                <a:latin typeface="Calibri" pitchFamily="34" charset="0"/>
              </a:rPr>
              <a:t>od 31. ožujka 2014. g.</a:t>
            </a:r>
            <a:endParaRPr lang="hr-HR" smtClean="0">
              <a:solidFill>
                <a:srgbClr val="404040"/>
              </a:solidFill>
              <a:latin typeface="Calibri" pitchFamily="34" charset="0"/>
            </a:endParaRPr>
          </a:p>
          <a:p>
            <a:pPr algn="just">
              <a:lnSpc>
                <a:spcPts val="21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smtClean="0">
                <a:solidFill>
                  <a:srgbClr val="404040"/>
                </a:solidFill>
                <a:latin typeface="Calibri" pitchFamily="34" charset="0"/>
              </a:rPr>
              <a:t>trajanje Javnog poziva: </a:t>
            </a:r>
            <a:r>
              <a:rPr lang="hr-HR" b="1" smtClean="0">
                <a:solidFill>
                  <a:srgbClr val="404040"/>
                </a:solidFill>
                <a:latin typeface="Calibri" pitchFamily="34" charset="0"/>
              </a:rPr>
              <a:t>do iskorištenja sredstava</a:t>
            </a:r>
            <a:r>
              <a:rPr lang="hr-HR" smtClean="0">
                <a:solidFill>
                  <a:srgbClr val="404040"/>
                </a:solidFill>
                <a:latin typeface="Calibri" pitchFamily="34" charset="0"/>
              </a:rPr>
              <a:t>, ali ne dulje od 31. listopada</a:t>
            </a:r>
          </a:p>
          <a:p>
            <a:pPr algn="just">
              <a:lnSpc>
                <a:spcPts val="21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hr-HR" b="1" smtClean="0">
              <a:solidFill>
                <a:srgbClr val="40404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hr-HR" smtClean="0">
                <a:solidFill>
                  <a:srgbClr val="404040"/>
                </a:solidFill>
                <a:latin typeface="Calibri" pitchFamily="34" charset="0"/>
              </a:rPr>
              <a:t>Maksimalan</a:t>
            </a:r>
            <a:r>
              <a:rPr lang="hr-HR" smtClean="0">
                <a:solidFill>
                  <a:srgbClr val="404040"/>
                </a:solidFill>
                <a:latin typeface="Calibri" pitchFamily="34" charset="0"/>
                <a:ea typeface="BatangChe"/>
                <a:cs typeface="BatangChe"/>
              </a:rPr>
              <a:t> iznos potpore: </a:t>
            </a:r>
            <a:r>
              <a:rPr lang="hr-HR" b="1" smtClean="0">
                <a:solidFill>
                  <a:srgbClr val="404040"/>
                </a:solidFill>
                <a:latin typeface="Calibri" pitchFamily="34" charset="0"/>
                <a:ea typeface="BatangChe"/>
                <a:cs typeface="BatangChe"/>
              </a:rPr>
              <a:t>1.400.000  kn </a:t>
            </a:r>
            <a:r>
              <a:rPr lang="hr-HR" smtClean="0">
                <a:solidFill>
                  <a:srgbClr val="404040"/>
                </a:solidFill>
                <a:latin typeface="Calibri" pitchFamily="34" charset="0"/>
                <a:ea typeface="BatangChe"/>
                <a:cs typeface="BatangChe"/>
              </a:rPr>
              <a:t>(iz Državnog proračuna RH)</a:t>
            </a:r>
          </a:p>
          <a:p>
            <a:pPr>
              <a:buFont typeface="Wingdings" pitchFamily="2" charset="2"/>
              <a:buChar char="Ø"/>
            </a:pPr>
            <a:r>
              <a:rPr lang="hr-HR" smtClean="0">
                <a:solidFill>
                  <a:srgbClr val="404040"/>
                </a:solidFill>
                <a:latin typeface="Calibri" pitchFamily="34" charset="0"/>
                <a:ea typeface="BatangChe"/>
                <a:cs typeface="BatangChe"/>
              </a:rPr>
              <a:t>Maksimalan iznos potpore: </a:t>
            </a:r>
            <a:r>
              <a:rPr lang="hr-HR" b="1" smtClean="0">
                <a:solidFill>
                  <a:srgbClr val="404040"/>
                </a:solidFill>
                <a:latin typeface="Calibri" pitchFamily="34" charset="0"/>
                <a:ea typeface="BatangChe"/>
                <a:cs typeface="BatangChe"/>
              </a:rPr>
              <a:t>26.000.000 kn </a:t>
            </a:r>
            <a:r>
              <a:rPr lang="hr-HR" smtClean="0">
                <a:solidFill>
                  <a:srgbClr val="404040"/>
                </a:solidFill>
                <a:latin typeface="Calibri" pitchFamily="34" charset="0"/>
                <a:ea typeface="BatangChe"/>
                <a:cs typeface="BatangChe"/>
              </a:rPr>
              <a:t>(iz sredstava EU)</a:t>
            </a:r>
          </a:p>
          <a:p>
            <a:pPr algn="just">
              <a:buFont typeface="Wingdings" pitchFamily="2" charset="2"/>
              <a:buChar char="Ø"/>
            </a:pPr>
            <a:endParaRPr lang="hr-HR" sz="1900" smtClean="0">
              <a:solidFill>
                <a:srgbClr val="404040"/>
              </a:solidFill>
              <a:latin typeface="Calibri" pitchFamily="34" charset="0"/>
              <a:ea typeface="BatangChe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08188" y="908050"/>
            <a:ext cx="5886450" cy="5857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32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PODUZETNIČKI IMPULS  2014.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755650" y="1628775"/>
            <a:ext cx="7632700" cy="4584700"/>
          </a:xfrm>
        </p:spPr>
        <p:txBody>
          <a:bodyPr/>
          <a:lstStyle/>
          <a:p>
            <a:pPr algn="just">
              <a:tabLst>
                <a:tab pos="1366838" algn="l"/>
              </a:tabLst>
              <a:defRPr/>
            </a:pPr>
            <a:endParaRPr lang="hr-HR" sz="2000" dirty="0" smtClean="0">
              <a:latin typeface="Arial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tabLst>
                <a:tab pos="1366838" algn="l"/>
              </a:tabLst>
              <a:defRPr/>
            </a:pPr>
            <a:r>
              <a:rPr lang="hr-HR" sz="1900" dirty="0" smtClean="0">
                <a:latin typeface="+mn-lt"/>
                <a:cs typeface="Times New Roman" pitchFamily="18" charset="0"/>
              </a:rPr>
              <a:t>obrti i trgovačka društva mikro subjekti 1 – 9 zaposlenih,  mali i srednji poduzetnici 10 – 249 zaposlenih</a:t>
            </a:r>
          </a:p>
          <a:p>
            <a:pPr algn="just">
              <a:buFont typeface="Wingdings" pitchFamily="2" charset="2"/>
              <a:buChar char="Ø"/>
              <a:tabLst>
                <a:tab pos="1366838" algn="l"/>
              </a:tabLst>
              <a:defRPr/>
            </a:pPr>
            <a:r>
              <a:rPr lang="hr-HR" sz="1900" dirty="0" smtClean="0">
                <a:latin typeface="+mn-lt"/>
                <a:cs typeface="Times New Roman" pitchFamily="18" charset="0"/>
              </a:rPr>
              <a:t> sjedište na području RH</a:t>
            </a:r>
          </a:p>
          <a:p>
            <a:pPr algn="just">
              <a:buFont typeface="Wingdings" pitchFamily="2" charset="2"/>
              <a:buChar char="Ø"/>
              <a:tabLst>
                <a:tab pos="1366838" algn="l"/>
              </a:tabLst>
              <a:defRPr/>
            </a:pPr>
            <a:r>
              <a:rPr lang="hr-HR" sz="1900" dirty="0" smtClean="0">
                <a:latin typeface="+mn-lt"/>
                <a:cs typeface="Times New Roman" pitchFamily="18" charset="0"/>
              </a:rPr>
              <a:t> pozitivno poslovanje u 2013. god., osim poduzetnika početnika</a:t>
            </a:r>
          </a:p>
          <a:p>
            <a:pPr algn="just">
              <a:buFont typeface="Wingdings" pitchFamily="2" charset="2"/>
              <a:buChar char="Ø"/>
              <a:tabLst>
                <a:tab pos="1366838" algn="l"/>
              </a:tabLst>
              <a:defRPr/>
            </a:pPr>
            <a:r>
              <a:rPr lang="hr-HR" sz="1900" dirty="0" smtClean="0">
                <a:latin typeface="+mn-lt"/>
                <a:cs typeface="Times New Roman" pitchFamily="18" charset="0"/>
              </a:rPr>
              <a:t> registrirani najmanje 3 mjeseca do datuma podnošenja prijave</a:t>
            </a:r>
          </a:p>
          <a:p>
            <a:pPr algn="just">
              <a:buFont typeface="Wingdings" pitchFamily="2" charset="2"/>
              <a:buChar char="Ø"/>
              <a:tabLst>
                <a:tab pos="1366838" algn="l"/>
              </a:tabLst>
              <a:defRPr/>
            </a:pPr>
            <a:r>
              <a:rPr lang="hr-HR" sz="1900" dirty="0" smtClean="0">
                <a:latin typeface="+mn-lt"/>
                <a:cs typeface="Times New Roman" pitchFamily="18" charset="0"/>
              </a:rPr>
              <a:t> podmirene obveze prema državi i zaposlenicima</a:t>
            </a:r>
          </a:p>
          <a:p>
            <a:pPr algn="just">
              <a:buFont typeface="Wingdings" pitchFamily="2" charset="2"/>
              <a:buChar char="Ø"/>
              <a:tabLst>
                <a:tab pos="1366838" algn="l"/>
              </a:tabLst>
              <a:defRPr/>
            </a:pPr>
            <a:r>
              <a:rPr lang="hr-HR" sz="1900" dirty="0" smtClean="0">
                <a:latin typeface="+mn-lt"/>
                <a:cs typeface="Times New Roman" pitchFamily="18" charset="0"/>
              </a:rPr>
              <a:t> nisu prekoračili limit o potporama male vrijednosti ( NN 45/07 )</a:t>
            </a:r>
          </a:p>
          <a:p>
            <a:pPr algn="just">
              <a:buFont typeface="Wingdings" pitchFamily="2" charset="2"/>
              <a:buChar char="Ø"/>
              <a:tabLst>
                <a:tab pos="1366838" algn="l"/>
              </a:tabLst>
              <a:defRPr/>
            </a:pPr>
            <a:r>
              <a:rPr lang="hr-HR" sz="1900" dirty="0" smtClean="0">
                <a:latin typeface="+mn-lt"/>
                <a:cs typeface="Times New Roman" pitchFamily="18" charset="0"/>
              </a:rPr>
              <a:t> namjenski opravdane ranije dodijeljene potpore </a:t>
            </a:r>
          </a:p>
          <a:p>
            <a:pPr algn="just">
              <a:buFont typeface="Wingdings" pitchFamily="2" charset="2"/>
              <a:buChar char="Ø"/>
              <a:tabLst>
                <a:tab pos="1366838" algn="l"/>
              </a:tabLst>
              <a:defRPr/>
            </a:pPr>
            <a:r>
              <a:rPr lang="hr-HR" sz="1900" dirty="0" smtClean="0">
                <a:latin typeface="+mn-lt"/>
                <a:cs typeface="Times New Roman" pitchFamily="18" charset="0"/>
              </a:rPr>
              <a:t> pojedinačni vlasnici i partnerski i povezani subjekti imaju podmirene obveze prema Poreznoj upravi i namjenski opravdane  ranije dodijeljene potpore</a:t>
            </a:r>
          </a:p>
          <a:p>
            <a:pPr algn="just">
              <a:buFont typeface="Wingdings" pitchFamily="2" charset="2"/>
              <a:buNone/>
              <a:tabLst>
                <a:tab pos="1366838" algn="l"/>
              </a:tabLst>
              <a:defRPr/>
            </a:pPr>
            <a:r>
              <a:rPr lang="hr-HR" sz="2000" dirty="0" smtClean="0">
                <a:latin typeface="Arial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1862138" y="836613"/>
            <a:ext cx="6742112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Font typeface="Wingdings" pitchFamily="2" charset="2"/>
              <a:buNone/>
              <a:tabLst>
                <a:tab pos="1366838" algn="l"/>
              </a:tabLst>
              <a:defRPr/>
            </a:pPr>
            <a:r>
              <a:rPr lang="hr-HR" sz="32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UVJETI ZA PODNOŠENJE PRIJAVE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mag_Invest">
  <a:themeElements>
    <a:clrScheme name="Hamag_Invest_5">
      <a:dk1>
        <a:sysClr val="windowText" lastClr="000000"/>
      </a:dk1>
      <a:lt1>
        <a:srgbClr val="F2F3F5"/>
      </a:lt1>
      <a:dk2>
        <a:srgbClr val="646B86"/>
      </a:dk2>
      <a:lt2>
        <a:srgbClr val="C5D1D7"/>
      </a:lt2>
      <a:accent1>
        <a:srgbClr val="A91B25"/>
      </a:accent1>
      <a:accent2>
        <a:srgbClr val="4B5064"/>
      </a:accent2>
      <a:accent3>
        <a:srgbClr val="002060"/>
      </a:accent3>
      <a:accent4>
        <a:srgbClr val="F0B81F"/>
      </a:accent4>
      <a:accent5>
        <a:srgbClr val="665A00"/>
      </a:accent5>
      <a:accent6>
        <a:srgbClr val="D19049"/>
      </a:accent6>
      <a:hlink>
        <a:srgbClr val="323543"/>
      </a:hlink>
      <a:folHlink>
        <a:srgbClr val="A8422A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_HAMAG-BIC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Hamag_Invest</Template>
  <TotalTime>2388</TotalTime>
  <Words>1131</Words>
  <Application>Microsoft Office PowerPoint</Application>
  <PresentationFormat>On-screen Show (4:3)</PresentationFormat>
  <Paragraphs>262</Paragraphs>
  <Slides>23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32</vt:i4>
      </vt:variant>
      <vt:variant>
        <vt:lpstr>Slide Titles</vt:lpstr>
      </vt:variant>
      <vt:variant>
        <vt:i4>23</vt:i4>
      </vt:variant>
    </vt:vector>
  </HeadingPairs>
  <TitlesOfParts>
    <vt:vector size="62" baseType="lpstr">
      <vt:lpstr>Arial</vt:lpstr>
      <vt:lpstr>Gill Sans MT</vt:lpstr>
      <vt:lpstr>Wingdings</vt:lpstr>
      <vt:lpstr>Calibri</vt:lpstr>
      <vt:lpstr>Constantia</vt:lpstr>
      <vt:lpstr>BatangChe</vt:lpstr>
      <vt:lpstr>Times New Roman</vt:lpstr>
      <vt:lpstr>Hamag_Invest</vt:lpstr>
      <vt:lpstr>Custom Design</vt:lpstr>
      <vt:lpstr>Theme_HAMAG-BICRO</vt:lpstr>
      <vt:lpstr>Hamag_Invest</vt:lpstr>
      <vt:lpstr>Hamag_Invest</vt:lpstr>
      <vt:lpstr>Hamag_Invest</vt:lpstr>
      <vt:lpstr>Hamag_Invest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Theme_HAMAG-BICRO</vt:lpstr>
      <vt:lpstr>POTICAJI ZA PODUZETNIKE </vt:lpstr>
      <vt:lpstr>POSTUPAK IZDAVANJA JAMSTVA</vt:lpstr>
      <vt:lpstr>Slide 3</vt:lpstr>
      <vt:lpstr>Slide 4</vt:lpstr>
      <vt:lpstr>EU POČETNIK – PISMO NAMJERE</vt:lpstr>
      <vt:lpstr>Slide 6</vt:lpstr>
      <vt:lpstr>POLJOPRIVREDNICI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MIKRO KREDITIRANJE</vt:lpstr>
      <vt:lpstr>MIKRO KREDITIRANJE </vt:lpstr>
      <vt:lpstr>MIKRO KREDITIRANJE </vt:lpstr>
      <vt:lpstr>Poslovni plan / Investicijski projekt</vt:lpstr>
      <vt:lpstr>ZAKON O POTICANJU INVESTICIJA  I UNAPREĐENJU INVESTICIJSKOG OKRUŽENJA</vt:lpstr>
      <vt:lpstr>INVESTICIJE</vt:lpstr>
      <vt:lpstr>INVESTICIJE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Mreža studentskih poduzetničkih inkubatora</dc:title>
  <dc:creator>Marina Nikolić</dc:creator>
  <cp:lastModifiedBy>TEST</cp:lastModifiedBy>
  <cp:revision>253</cp:revision>
  <dcterms:created xsi:type="dcterms:W3CDTF">2012-12-04T08:34:15Z</dcterms:created>
  <dcterms:modified xsi:type="dcterms:W3CDTF">2015-02-17T06:44:58Z</dcterms:modified>
</cp:coreProperties>
</file>