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422" r:id="rId2"/>
    <p:sldId id="459" r:id="rId3"/>
    <p:sldId id="458" r:id="rId4"/>
    <p:sldId id="460" r:id="rId5"/>
    <p:sldId id="463" r:id="rId6"/>
    <p:sldId id="464" r:id="rId7"/>
    <p:sldId id="465" r:id="rId8"/>
    <p:sldId id="468" r:id="rId9"/>
    <p:sldId id="469" r:id="rId10"/>
    <p:sldId id="470" r:id="rId11"/>
    <p:sldId id="471" r:id="rId12"/>
    <p:sldId id="472" r:id="rId13"/>
    <p:sldId id="473" r:id="rId14"/>
    <p:sldId id="474" r:id="rId15"/>
    <p:sldId id="475" r:id="rId16"/>
    <p:sldId id="476" r:id="rId17"/>
    <p:sldId id="477" r:id="rId18"/>
    <p:sldId id="481" r:id="rId19"/>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EA0000"/>
    <a:srgbClr val="4BB6FF"/>
    <a:srgbClr val="99CCFF"/>
    <a:srgbClr val="BBE0E3"/>
    <a:srgbClr val="BFD4D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3196" autoAdjust="0"/>
  </p:normalViewPr>
  <p:slideViewPr>
    <p:cSldViewPr>
      <p:cViewPr varScale="1">
        <p:scale>
          <a:sx n="97" d="100"/>
          <a:sy n="97" d="100"/>
        </p:scale>
        <p:origin x="1932" y="66"/>
      </p:cViewPr>
      <p:guideLst>
        <p:guide orient="horz" pos="2160"/>
        <p:guide pos="2880"/>
      </p:guideLst>
    </p:cSldViewPr>
  </p:slideViewPr>
  <p:notesTextViewPr>
    <p:cViewPr>
      <p:scale>
        <a:sx n="1" d="1"/>
        <a:sy n="1" d="1"/>
      </p:scale>
      <p:origin x="0" y="0"/>
    </p:cViewPr>
  </p:notesTextViewPr>
  <p:sorterViewPr>
    <p:cViewPr>
      <p:scale>
        <a:sx n="66" d="100"/>
        <a:sy n="66" d="100"/>
      </p:scale>
      <p:origin x="0" y="1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2DE1D-0AC4-4F5C-9B63-9C46737E95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hr-HR"/>
        </a:p>
      </dgm:t>
    </dgm:pt>
    <dgm:pt modelId="{78A3726C-858A-4D06-B322-3F3D811C0AF3}">
      <dgm:prSet/>
      <dgm:spPr>
        <a:solidFill>
          <a:schemeClr val="accent1">
            <a:lumMod val="40000"/>
            <a:lumOff val="60000"/>
          </a:schemeClr>
        </a:solidFill>
        <a:scene3d>
          <a:camera prst="orthographicFront"/>
          <a:lightRig rig="threePt" dir="t"/>
        </a:scene3d>
        <a:sp3d>
          <a:bevelT/>
          <a:bevelB/>
        </a:sp3d>
      </dgm:spPr>
      <dgm:t>
        <a:bodyPr/>
        <a:lstStyle/>
        <a:p>
          <a:pPr rtl="0"/>
          <a:r>
            <a:rPr lang="hr-HR" b="1" dirty="0" smtClean="0">
              <a:solidFill>
                <a:schemeClr val="tx1"/>
              </a:solidFill>
            </a:rPr>
            <a:t>Regionalne potpore </a:t>
          </a:r>
          <a:endParaRPr lang="hr-HR" b="1" dirty="0">
            <a:solidFill>
              <a:schemeClr val="tx1"/>
            </a:solidFill>
          </a:endParaRPr>
        </a:p>
      </dgm:t>
    </dgm:pt>
    <dgm:pt modelId="{91AE91D1-E857-4ECC-93D0-47A21DAF28CB}" type="parTrans" cxnId="{44154D32-5ADE-44E8-907E-1E0CBE577695}">
      <dgm:prSet/>
      <dgm:spPr/>
      <dgm:t>
        <a:bodyPr/>
        <a:lstStyle/>
        <a:p>
          <a:endParaRPr lang="hr-HR"/>
        </a:p>
      </dgm:t>
    </dgm:pt>
    <dgm:pt modelId="{8574B196-90FF-4E19-96A4-1C7F1E7972A1}" type="sibTrans" cxnId="{44154D32-5ADE-44E8-907E-1E0CBE577695}">
      <dgm:prSet/>
      <dgm:spPr/>
      <dgm:t>
        <a:bodyPr/>
        <a:lstStyle/>
        <a:p>
          <a:endParaRPr lang="hr-HR"/>
        </a:p>
      </dgm:t>
    </dgm:pt>
    <dgm:pt modelId="{7B6722B0-3329-428E-B038-9FDC8F6659F6}">
      <dgm:prSet/>
      <dgm:spPr>
        <a:solidFill>
          <a:schemeClr val="accent1">
            <a:lumMod val="40000"/>
            <a:lumOff val="60000"/>
          </a:schemeClr>
        </a:solidFill>
        <a:scene3d>
          <a:camera prst="orthographicFront"/>
          <a:lightRig rig="threePt" dir="t"/>
        </a:scene3d>
        <a:sp3d>
          <a:bevelT/>
        </a:sp3d>
      </dgm:spPr>
      <dgm:t>
        <a:bodyPr/>
        <a:lstStyle/>
        <a:p>
          <a:pPr rtl="0"/>
          <a:r>
            <a:rPr lang="hr-HR" b="1" dirty="0" smtClean="0">
              <a:solidFill>
                <a:schemeClr val="tx1"/>
              </a:solidFill>
            </a:rPr>
            <a:t>Potpore za savjetodavne usluge</a:t>
          </a:r>
          <a:endParaRPr lang="hr-HR" b="1" dirty="0">
            <a:solidFill>
              <a:schemeClr val="tx1"/>
            </a:solidFill>
          </a:endParaRPr>
        </a:p>
      </dgm:t>
    </dgm:pt>
    <dgm:pt modelId="{F3E27FE0-B5E0-4034-B71B-C3667769C89D}" type="parTrans" cxnId="{23DF9930-7B50-4CC3-952E-E08663E2204C}">
      <dgm:prSet/>
      <dgm:spPr/>
      <dgm:t>
        <a:bodyPr/>
        <a:lstStyle/>
        <a:p>
          <a:endParaRPr lang="hr-HR"/>
        </a:p>
      </dgm:t>
    </dgm:pt>
    <dgm:pt modelId="{658F38F9-98AE-44DC-A7ED-C838219DAF8F}" type="sibTrans" cxnId="{23DF9930-7B50-4CC3-952E-E08663E2204C}">
      <dgm:prSet/>
      <dgm:spPr/>
      <dgm:t>
        <a:bodyPr/>
        <a:lstStyle/>
        <a:p>
          <a:endParaRPr lang="hr-HR"/>
        </a:p>
      </dgm:t>
    </dgm:pt>
    <dgm:pt modelId="{4BA86020-F511-4406-AC2B-B286EEECAC38}">
      <dgm:prSet/>
      <dgm:spPr>
        <a:solidFill>
          <a:schemeClr val="accent1">
            <a:lumMod val="40000"/>
            <a:lumOff val="60000"/>
          </a:schemeClr>
        </a:solidFill>
        <a:scene3d>
          <a:camera prst="orthographicFront"/>
          <a:lightRig rig="threePt" dir="t"/>
        </a:scene3d>
        <a:sp3d>
          <a:bevelT/>
        </a:sp3d>
      </dgm:spPr>
      <dgm:t>
        <a:bodyPr/>
        <a:lstStyle/>
        <a:p>
          <a:pPr rtl="0"/>
          <a:r>
            <a:rPr lang="hr-HR" b="1" dirty="0" smtClean="0">
              <a:solidFill>
                <a:schemeClr val="tx1"/>
              </a:solidFill>
            </a:rPr>
            <a:t>Potpore za sudjelovanje na sajmovima</a:t>
          </a:r>
          <a:endParaRPr lang="hr-HR" b="1" dirty="0">
            <a:solidFill>
              <a:schemeClr val="tx1"/>
            </a:solidFill>
          </a:endParaRPr>
        </a:p>
      </dgm:t>
    </dgm:pt>
    <dgm:pt modelId="{E291DBF2-1FF6-4E5C-A121-5E117D38CCB7}" type="parTrans" cxnId="{102C9908-3200-4468-998E-43D1CB3F25F3}">
      <dgm:prSet/>
      <dgm:spPr/>
      <dgm:t>
        <a:bodyPr/>
        <a:lstStyle/>
        <a:p>
          <a:endParaRPr lang="hr-HR"/>
        </a:p>
      </dgm:t>
    </dgm:pt>
    <dgm:pt modelId="{20D3998A-F2DC-4A84-876A-EB257C2254BF}" type="sibTrans" cxnId="{102C9908-3200-4468-998E-43D1CB3F25F3}">
      <dgm:prSet/>
      <dgm:spPr/>
      <dgm:t>
        <a:bodyPr/>
        <a:lstStyle/>
        <a:p>
          <a:endParaRPr lang="hr-HR"/>
        </a:p>
      </dgm:t>
    </dgm:pt>
    <dgm:pt modelId="{E9101788-5B17-4C9E-8E4D-8FD7F0F3CD16}">
      <dgm:prSet/>
      <dgm:spPr>
        <a:solidFill>
          <a:schemeClr val="accent1">
            <a:lumMod val="40000"/>
            <a:lumOff val="60000"/>
          </a:schemeClr>
        </a:solidFill>
        <a:scene3d>
          <a:camera prst="orthographicFront"/>
          <a:lightRig rig="threePt" dir="t"/>
        </a:scene3d>
        <a:sp3d>
          <a:bevelT/>
        </a:sp3d>
      </dgm:spPr>
      <dgm:t>
        <a:bodyPr/>
        <a:lstStyle/>
        <a:p>
          <a:pPr rtl="0"/>
          <a:r>
            <a:rPr lang="hr-HR" b="1" dirty="0" smtClean="0">
              <a:solidFill>
                <a:schemeClr val="tx1"/>
              </a:solidFill>
            </a:rPr>
            <a:t>Potpore za usavršavanje</a:t>
          </a:r>
          <a:endParaRPr lang="hr-HR" b="1" dirty="0">
            <a:solidFill>
              <a:schemeClr val="tx1"/>
            </a:solidFill>
          </a:endParaRPr>
        </a:p>
      </dgm:t>
    </dgm:pt>
    <dgm:pt modelId="{ACAE0F24-7B4A-4553-82CD-943FEAEA74A9}" type="parTrans" cxnId="{5EA4568B-C983-4EFB-895C-85F771147AA4}">
      <dgm:prSet/>
      <dgm:spPr/>
      <dgm:t>
        <a:bodyPr/>
        <a:lstStyle/>
        <a:p>
          <a:endParaRPr lang="hr-HR"/>
        </a:p>
      </dgm:t>
    </dgm:pt>
    <dgm:pt modelId="{948DA5F9-3B6F-43FB-A16C-D541D485BBAF}" type="sibTrans" cxnId="{5EA4568B-C983-4EFB-895C-85F771147AA4}">
      <dgm:prSet/>
      <dgm:spPr/>
      <dgm:t>
        <a:bodyPr/>
        <a:lstStyle/>
        <a:p>
          <a:endParaRPr lang="hr-HR"/>
        </a:p>
      </dgm:t>
    </dgm:pt>
    <dgm:pt modelId="{800D03AE-5C24-4833-A66C-057D45EFD2AF}" type="pres">
      <dgm:prSet presAssocID="{2932DE1D-0AC4-4F5C-9B63-9C46737E95BE}" presName="Name0" presStyleCnt="0">
        <dgm:presLayoutVars>
          <dgm:dir/>
          <dgm:animLvl val="lvl"/>
          <dgm:resizeHandles val="exact"/>
        </dgm:presLayoutVars>
      </dgm:prSet>
      <dgm:spPr/>
      <dgm:t>
        <a:bodyPr/>
        <a:lstStyle/>
        <a:p>
          <a:endParaRPr lang="hr-HR"/>
        </a:p>
      </dgm:t>
    </dgm:pt>
    <dgm:pt modelId="{75B8A86C-199D-434C-A2B3-416ADB905FD2}" type="pres">
      <dgm:prSet presAssocID="{78A3726C-858A-4D06-B322-3F3D811C0AF3}" presName="composite" presStyleCnt="0"/>
      <dgm:spPr/>
    </dgm:pt>
    <dgm:pt modelId="{680ABEDC-0C11-4263-98EC-22AD09C65D63}" type="pres">
      <dgm:prSet presAssocID="{78A3726C-858A-4D06-B322-3F3D811C0AF3}" presName="parTx" presStyleLbl="alignNode1" presStyleIdx="0" presStyleCnt="4">
        <dgm:presLayoutVars>
          <dgm:chMax val="0"/>
          <dgm:chPref val="0"/>
          <dgm:bulletEnabled val="1"/>
        </dgm:presLayoutVars>
      </dgm:prSet>
      <dgm:spPr/>
      <dgm:t>
        <a:bodyPr/>
        <a:lstStyle/>
        <a:p>
          <a:endParaRPr lang="hr-HR"/>
        </a:p>
      </dgm:t>
    </dgm:pt>
    <dgm:pt modelId="{47921D38-CF42-43EB-B468-BCF4324819CA}" type="pres">
      <dgm:prSet presAssocID="{78A3726C-858A-4D06-B322-3F3D811C0AF3}" presName="desTx" presStyleLbl="alignAccFollowNode1" presStyleIdx="0" presStyleCnt="4" custLinFactNeighborX="-166" custLinFactNeighborY="4022">
        <dgm:presLayoutVars>
          <dgm:bulletEnabled val="1"/>
        </dgm:presLayoutVars>
      </dgm:prSet>
      <dgm:spPr/>
    </dgm:pt>
    <dgm:pt modelId="{25239EE3-F593-41AD-9CC1-4E1875EAD794}" type="pres">
      <dgm:prSet presAssocID="{8574B196-90FF-4E19-96A4-1C7F1E7972A1}" presName="space" presStyleCnt="0"/>
      <dgm:spPr/>
    </dgm:pt>
    <dgm:pt modelId="{24FAD568-DC75-43E2-B519-246B4D728923}" type="pres">
      <dgm:prSet presAssocID="{7B6722B0-3329-428E-B038-9FDC8F6659F6}" presName="composite" presStyleCnt="0"/>
      <dgm:spPr/>
    </dgm:pt>
    <dgm:pt modelId="{C6CCFCFD-44B5-4456-A18E-FF4FD412608A}" type="pres">
      <dgm:prSet presAssocID="{7B6722B0-3329-428E-B038-9FDC8F6659F6}" presName="parTx" presStyleLbl="alignNode1" presStyleIdx="1" presStyleCnt="4">
        <dgm:presLayoutVars>
          <dgm:chMax val="0"/>
          <dgm:chPref val="0"/>
          <dgm:bulletEnabled val="1"/>
        </dgm:presLayoutVars>
      </dgm:prSet>
      <dgm:spPr/>
      <dgm:t>
        <a:bodyPr/>
        <a:lstStyle/>
        <a:p>
          <a:endParaRPr lang="hr-HR"/>
        </a:p>
      </dgm:t>
    </dgm:pt>
    <dgm:pt modelId="{DB7B2F50-33F0-4D79-BE45-648C950330A8}" type="pres">
      <dgm:prSet presAssocID="{7B6722B0-3329-428E-B038-9FDC8F6659F6}" presName="desTx" presStyleLbl="alignAccFollowNode1" presStyleIdx="1" presStyleCnt="4">
        <dgm:presLayoutVars>
          <dgm:bulletEnabled val="1"/>
        </dgm:presLayoutVars>
      </dgm:prSet>
      <dgm:spPr/>
    </dgm:pt>
    <dgm:pt modelId="{2740EEDF-8E48-493C-A9F2-A5E5C22881FC}" type="pres">
      <dgm:prSet presAssocID="{658F38F9-98AE-44DC-A7ED-C838219DAF8F}" presName="space" presStyleCnt="0"/>
      <dgm:spPr/>
    </dgm:pt>
    <dgm:pt modelId="{98D31E5E-163E-4FC4-A16B-E78588750E67}" type="pres">
      <dgm:prSet presAssocID="{4BA86020-F511-4406-AC2B-B286EEECAC38}" presName="composite" presStyleCnt="0"/>
      <dgm:spPr/>
    </dgm:pt>
    <dgm:pt modelId="{D3D1B707-16D1-4665-8443-ABC3228EC318}" type="pres">
      <dgm:prSet presAssocID="{4BA86020-F511-4406-AC2B-B286EEECAC38}" presName="parTx" presStyleLbl="alignNode1" presStyleIdx="2" presStyleCnt="4">
        <dgm:presLayoutVars>
          <dgm:chMax val="0"/>
          <dgm:chPref val="0"/>
          <dgm:bulletEnabled val="1"/>
        </dgm:presLayoutVars>
      </dgm:prSet>
      <dgm:spPr/>
      <dgm:t>
        <a:bodyPr/>
        <a:lstStyle/>
        <a:p>
          <a:endParaRPr lang="hr-HR"/>
        </a:p>
      </dgm:t>
    </dgm:pt>
    <dgm:pt modelId="{9A6FFD37-F59D-485A-9581-72D103144ED1}" type="pres">
      <dgm:prSet presAssocID="{4BA86020-F511-4406-AC2B-B286EEECAC38}" presName="desTx" presStyleLbl="alignAccFollowNode1" presStyleIdx="2" presStyleCnt="4">
        <dgm:presLayoutVars>
          <dgm:bulletEnabled val="1"/>
        </dgm:presLayoutVars>
      </dgm:prSet>
      <dgm:spPr/>
    </dgm:pt>
    <dgm:pt modelId="{0EE6666E-CE72-4709-B705-5D5F3A460430}" type="pres">
      <dgm:prSet presAssocID="{20D3998A-F2DC-4A84-876A-EB257C2254BF}" presName="space" presStyleCnt="0"/>
      <dgm:spPr/>
    </dgm:pt>
    <dgm:pt modelId="{6D91D0B7-3E16-4A35-AE16-E0BC4395EC42}" type="pres">
      <dgm:prSet presAssocID="{E9101788-5B17-4C9E-8E4D-8FD7F0F3CD16}" presName="composite" presStyleCnt="0"/>
      <dgm:spPr/>
    </dgm:pt>
    <dgm:pt modelId="{2693365A-A247-4295-9279-68F689CB19C5}" type="pres">
      <dgm:prSet presAssocID="{E9101788-5B17-4C9E-8E4D-8FD7F0F3CD16}" presName="parTx" presStyleLbl="alignNode1" presStyleIdx="3" presStyleCnt="4">
        <dgm:presLayoutVars>
          <dgm:chMax val="0"/>
          <dgm:chPref val="0"/>
          <dgm:bulletEnabled val="1"/>
        </dgm:presLayoutVars>
      </dgm:prSet>
      <dgm:spPr/>
      <dgm:t>
        <a:bodyPr/>
        <a:lstStyle/>
        <a:p>
          <a:endParaRPr lang="hr-HR"/>
        </a:p>
      </dgm:t>
    </dgm:pt>
    <dgm:pt modelId="{01BE56ED-4536-48AE-801F-2BA6042CDD40}" type="pres">
      <dgm:prSet presAssocID="{E9101788-5B17-4C9E-8E4D-8FD7F0F3CD16}" presName="desTx" presStyleLbl="alignAccFollowNode1" presStyleIdx="3" presStyleCnt="4">
        <dgm:presLayoutVars>
          <dgm:bulletEnabled val="1"/>
        </dgm:presLayoutVars>
      </dgm:prSet>
      <dgm:spPr/>
    </dgm:pt>
  </dgm:ptLst>
  <dgm:cxnLst>
    <dgm:cxn modelId="{5EA4568B-C983-4EFB-895C-85F771147AA4}" srcId="{2932DE1D-0AC4-4F5C-9B63-9C46737E95BE}" destId="{E9101788-5B17-4C9E-8E4D-8FD7F0F3CD16}" srcOrd="3" destOrd="0" parTransId="{ACAE0F24-7B4A-4553-82CD-943FEAEA74A9}" sibTransId="{948DA5F9-3B6F-43FB-A16C-D541D485BBAF}"/>
    <dgm:cxn modelId="{4388FB17-D6D4-4F32-AEC7-C699D8DDC72E}" type="presOf" srcId="{E9101788-5B17-4C9E-8E4D-8FD7F0F3CD16}" destId="{2693365A-A247-4295-9279-68F689CB19C5}" srcOrd="0" destOrd="0" presId="urn:microsoft.com/office/officeart/2005/8/layout/hList1"/>
    <dgm:cxn modelId="{4B64F761-6AA7-4D59-843C-0777FCC4BFF4}" type="presOf" srcId="{2932DE1D-0AC4-4F5C-9B63-9C46737E95BE}" destId="{800D03AE-5C24-4833-A66C-057D45EFD2AF}" srcOrd="0" destOrd="0" presId="urn:microsoft.com/office/officeart/2005/8/layout/hList1"/>
    <dgm:cxn modelId="{102C9908-3200-4468-998E-43D1CB3F25F3}" srcId="{2932DE1D-0AC4-4F5C-9B63-9C46737E95BE}" destId="{4BA86020-F511-4406-AC2B-B286EEECAC38}" srcOrd="2" destOrd="0" parTransId="{E291DBF2-1FF6-4E5C-A121-5E117D38CCB7}" sibTransId="{20D3998A-F2DC-4A84-876A-EB257C2254BF}"/>
    <dgm:cxn modelId="{23DF9930-7B50-4CC3-952E-E08663E2204C}" srcId="{2932DE1D-0AC4-4F5C-9B63-9C46737E95BE}" destId="{7B6722B0-3329-428E-B038-9FDC8F6659F6}" srcOrd="1" destOrd="0" parTransId="{F3E27FE0-B5E0-4034-B71B-C3667769C89D}" sibTransId="{658F38F9-98AE-44DC-A7ED-C838219DAF8F}"/>
    <dgm:cxn modelId="{4C688561-ACAC-452F-828F-F751D0DE9C58}" type="presOf" srcId="{7B6722B0-3329-428E-B038-9FDC8F6659F6}" destId="{C6CCFCFD-44B5-4456-A18E-FF4FD412608A}" srcOrd="0" destOrd="0" presId="urn:microsoft.com/office/officeart/2005/8/layout/hList1"/>
    <dgm:cxn modelId="{582C46B2-D905-406A-9F95-F24212451A5E}" type="presOf" srcId="{78A3726C-858A-4D06-B322-3F3D811C0AF3}" destId="{680ABEDC-0C11-4263-98EC-22AD09C65D63}" srcOrd="0" destOrd="0" presId="urn:microsoft.com/office/officeart/2005/8/layout/hList1"/>
    <dgm:cxn modelId="{D64E5F9B-3DBA-4510-9AED-C06C65CDE5D2}" type="presOf" srcId="{4BA86020-F511-4406-AC2B-B286EEECAC38}" destId="{D3D1B707-16D1-4665-8443-ABC3228EC318}" srcOrd="0" destOrd="0" presId="urn:microsoft.com/office/officeart/2005/8/layout/hList1"/>
    <dgm:cxn modelId="{44154D32-5ADE-44E8-907E-1E0CBE577695}" srcId="{2932DE1D-0AC4-4F5C-9B63-9C46737E95BE}" destId="{78A3726C-858A-4D06-B322-3F3D811C0AF3}" srcOrd="0" destOrd="0" parTransId="{91AE91D1-E857-4ECC-93D0-47A21DAF28CB}" sibTransId="{8574B196-90FF-4E19-96A4-1C7F1E7972A1}"/>
    <dgm:cxn modelId="{618296BC-A1AD-4FB9-965B-4B4F0E6CF22A}" type="presParOf" srcId="{800D03AE-5C24-4833-A66C-057D45EFD2AF}" destId="{75B8A86C-199D-434C-A2B3-416ADB905FD2}" srcOrd="0" destOrd="0" presId="urn:microsoft.com/office/officeart/2005/8/layout/hList1"/>
    <dgm:cxn modelId="{5E09248A-7ED0-4B43-A1C2-9417A22337AC}" type="presParOf" srcId="{75B8A86C-199D-434C-A2B3-416ADB905FD2}" destId="{680ABEDC-0C11-4263-98EC-22AD09C65D63}" srcOrd="0" destOrd="0" presId="urn:microsoft.com/office/officeart/2005/8/layout/hList1"/>
    <dgm:cxn modelId="{26C822A3-6482-4DFB-93F4-4EC12B7E40A8}" type="presParOf" srcId="{75B8A86C-199D-434C-A2B3-416ADB905FD2}" destId="{47921D38-CF42-43EB-B468-BCF4324819CA}" srcOrd="1" destOrd="0" presId="urn:microsoft.com/office/officeart/2005/8/layout/hList1"/>
    <dgm:cxn modelId="{4ADAC5A4-1B46-4B52-871B-8AD84927AE46}" type="presParOf" srcId="{800D03AE-5C24-4833-A66C-057D45EFD2AF}" destId="{25239EE3-F593-41AD-9CC1-4E1875EAD794}" srcOrd="1" destOrd="0" presId="urn:microsoft.com/office/officeart/2005/8/layout/hList1"/>
    <dgm:cxn modelId="{88EBD480-D626-47C0-9C2F-B01AEB9C1806}" type="presParOf" srcId="{800D03AE-5C24-4833-A66C-057D45EFD2AF}" destId="{24FAD568-DC75-43E2-B519-246B4D728923}" srcOrd="2" destOrd="0" presId="urn:microsoft.com/office/officeart/2005/8/layout/hList1"/>
    <dgm:cxn modelId="{366DA4D8-195E-4003-A489-D17A3050AF46}" type="presParOf" srcId="{24FAD568-DC75-43E2-B519-246B4D728923}" destId="{C6CCFCFD-44B5-4456-A18E-FF4FD412608A}" srcOrd="0" destOrd="0" presId="urn:microsoft.com/office/officeart/2005/8/layout/hList1"/>
    <dgm:cxn modelId="{C387876C-1A77-4B6D-A6CC-9392219CAD8D}" type="presParOf" srcId="{24FAD568-DC75-43E2-B519-246B4D728923}" destId="{DB7B2F50-33F0-4D79-BE45-648C950330A8}" srcOrd="1" destOrd="0" presId="urn:microsoft.com/office/officeart/2005/8/layout/hList1"/>
    <dgm:cxn modelId="{4EFBF1F3-50C5-429D-9F03-C38959D7CB96}" type="presParOf" srcId="{800D03AE-5C24-4833-A66C-057D45EFD2AF}" destId="{2740EEDF-8E48-493C-A9F2-A5E5C22881FC}" srcOrd="3" destOrd="0" presId="urn:microsoft.com/office/officeart/2005/8/layout/hList1"/>
    <dgm:cxn modelId="{88E090B3-C03B-4E5D-82DD-1495D56941E4}" type="presParOf" srcId="{800D03AE-5C24-4833-A66C-057D45EFD2AF}" destId="{98D31E5E-163E-4FC4-A16B-E78588750E67}" srcOrd="4" destOrd="0" presId="urn:microsoft.com/office/officeart/2005/8/layout/hList1"/>
    <dgm:cxn modelId="{CF66A97E-275C-49CF-9DB3-D262D2A0E0F0}" type="presParOf" srcId="{98D31E5E-163E-4FC4-A16B-E78588750E67}" destId="{D3D1B707-16D1-4665-8443-ABC3228EC318}" srcOrd="0" destOrd="0" presId="urn:microsoft.com/office/officeart/2005/8/layout/hList1"/>
    <dgm:cxn modelId="{D5036E21-9AD8-4A01-B268-BE3FE9E51371}" type="presParOf" srcId="{98D31E5E-163E-4FC4-A16B-E78588750E67}" destId="{9A6FFD37-F59D-485A-9581-72D103144ED1}" srcOrd="1" destOrd="0" presId="urn:microsoft.com/office/officeart/2005/8/layout/hList1"/>
    <dgm:cxn modelId="{34B68290-0453-47AB-97B2-D2CFAA023F81}" type="presParOf" srcId="{800D03AE-5C24-4833-A66C-057D45EFD2AF}" destId="{0EE6666E-CE72-4709-B705-5D5F3A460430}" srcOrd="5" destOrd="0" presId="urn:microsoft.com/office/officeart/2005/8/layout/hList1"/>
    <dgm:cxn modelId="{55F4A715-D209-4477-AA37-FB410363559E}" type="presParOf" srcId="{800D03AE-5C24-4833-A66C-057D45EFD2AF}" destId="{6D91D0B7-3E16-4A35-AE16-E0BC4395EC42}" srcOrd="6" destOrd="0" presId="urn:microsoft.com/office/officeart/2005/8/layout/hList1"/>
    <dgm:cxn modelId="{3B68FD09-ED14-4827-8817-B92AD81F7D81}" type="presParOf" srcId="{6D91D0B7-3E16-4A35-AE16-E0BC4395EC42}" destId="{2693365A-A247-4295-9279-68F689CB19C5}" srcOrd="0" destOrd="0" presId="urn:microsoft.com/office/officeart/2005/8/layout/hList1"/>
    <dgm:cxn modelId="{1FAA1AB3-CC96-4DD4-8562-37DD59214EC4}" type="presParOf" srcId="{6D91D0B7-3E16-4A35-AE16-E0BC4395EC42}" destId="{01BE56ED-4536-48AE-801F-2BA6042CDD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C17822-BBE1-43B7-960A-905CB45CAF6A}"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hr-HR"/>
        </a:p>
      </dgm:t>
    </dgm:pt>
    <dgm:pt modelId="{C34DC0E0-2FF1-43F9-B8DB-078761A68313}">
      <dgm:prSet custT="1"/>
      <dgm:spPr/>
      <dgm:t>
        <a:bodyPr/>
        <a:lstStyle/>
        <a:p>
          <a:pPr rtl="0">
            <a:lnSpc>
              <a:spcPct val="90000"/>
            </a:lnSpc>
            <a:spcAft>
              <a:spcPct val="35000"/>
            </a:spcAft>
          </a:pPr>
          <a:r>
            <a:rPr lang="hr-HR" sz="3200" b="1" dirty="0" smtClean="0">
              <a:solidFill>
                <a:schemeClr val="tx2">
                  <a:lumMod val="75000"/>
                </a:schemeClr>
              </a:solidFill>
            </a:rPr>
            <a:t>Prihvatljivi prijavitelji</a:t>
          </a:r>
        </a:p>
        <a:p>
          <a:pPr rtl="0">
            <a:lnSpc>
              <a:spcPct val="90000"/>
            </a:lnSpc>
            <a:spcAft>
              <a:spcPct val="35000"/>
            </a:spcAft>
          </a:pPr>
          <a:endParaRPr lang="hr-HR" sz="3200" b="1" dirty="0" smtClean="0">
            <a:solidFill>
              <a:schemeClr val="tx2">
                <a:lumMod val="75000"/>
              </a:schemeClr>
            </a:solidFill>
          </a:endParaRPr>
        </a:p>
        <a:p>
          <a:pPr rtl="0">
            <a:lnSpc>
              <a:spcPct val="100000"/>
            </a:lnSpc>
            <a:spcAft>
              <a:spcPts val="0"/>
            </a:spcAft>
          </a:pPr>
          <a:r>
            <a:rPr lang="hr-HR" sz="3200" b="1" dirty="0" smtClean="0">
              <a:solidFill>
                <a:schemeClr val="tx2">
                  <a:lumMod val="75000"/>
                </a:schemeClr>
              </a:solidFill>
            </a:rPr>
            <a:t>Prihvatljivi</a:t>
          </a:r>
        </a:p>
        <a:p>
          <a:pPr rtl="0">
            <a:lnSpc>
              <a:spcPct val="100000"/>
            </a:lnSpc>
            <a:spcAft>
              <a:spcPts val="0"/>
            </a:spcAft>
          </a:pPr>
          <a:r>
            <a:rPr lang="hr-HR" sz="3200" b="1" dirty="0" smtClean="0">
              <a:solidFill>
                <a:schemeClr val="tx2">
                  <a:lumMod val="75000"/>
                </a:schemeClr>
              </a:solidFill>
            </a:rPr>
            <a:t>sektori</a:t>
          </a:r>
          <a:endParaRPr lang="hr-HR" sz="3200" b="1" dirty="0">
            <a:solidFill>
              <a:schemeClr val="tx2">
                <a:lumMod val="75000"/>
              </a:schemeClr>
            </a:solidFill>
          </a:endParaRPr>
        </a:p>
      </dgm:t>
    </dgm:pt>
    <dgm:pt modelId="{0E4F3989-2F09-4799-953C-315F7880B3BA}" type="sibTrans" cxnId="{E10D68C0-6457-4D72-995D-6CF98AB7EF25}">
      <dgm:prSet/>
      <dgm:spPr/>
      <dgm:t>
        <a:bodyPr/>
        <a:lstStyle/>
        <a:p>
          <a:endParaRPr lang="hr-HR"/>
        </a:p>
      </dgm:t>
    </dgm:pt>
    <dgm:pt modelId="{C643CB17-FD55-4C7D-B543-1022F501E538}" type="parTrans" cxnId="{E10D68C0-6457-4D72-995D-6CF98AB7EF25}">
      <dgm:prSet/>
      <dgm:spPr/>
      <dgm:t>
        <a:bodyPr/>
        <a:lstStyle/>
        <a:p>
          <a:endParaRPr lang="hr-HR"/>
        </a:p>
      </dgm:t>
    </dgm:pt>
    <dgm:pt modelId="{7B097111-C1C7-436A-A3BE-8456204183BC}" type="pres">
      <dgm:prSet presAssocID="{A8C17822-BBE1-43B7-960A-905CB45CAF6A}" presName="Name0" presStyleCnt="0">
        <dgm:presLayoutVars>
          <dgm:dir/>
        </dgm:presLayoutVars>
      </dgm:prSet>
      <dgm:spPr/>
      <dgm:t>
        <a:bodyPr/>
        <a:lstStyle/>
        <a:p>
          <a:endParaRPr lang="hr-HR"/>
        </a:p>
      </dgm:t>
    </dgm:pt>
    <dgm:pt modelId="{2E92F099-3E11-4F12-B4C2-F92E3A038878}" type="pres">
      <dgm:prSet presAssocID="{0E4F3989-2F09-4799-953C-315F7880B3BA}" presName="picture_1" presStyleLbl="bgImgPlace1" presStyleIdx="0" presStyleCnt="1" custScaleX="59962" custScaleY="71464" custLinFactNeighborX="-27605" custLinFactNeighborY="1913"/>
      <dgm:spPr/>
      <dgm:t>
        <a:bodyPr/>
        <a:lstStyle/>
        <a:p>
          <a:endParaRPr lang="hr-HR"/>
        </a:p>
      </dgm:t>
    </dgm:pt>
    <dgm:pt modelId="{494ECE82-1376-44A7-8750-C7071C8F4747}" type="pres">
      <dgm:prSet presAssocID="{C34DC0E0-2FF1-43F9-B8DB-078761A68313}" presName="text_1" presStyleLbl="node1" presStyleIdx="0" presStyleCnt="0" custLinFactNeighborX="-8200" custLinFactNeighborY="-44621">
        <dgm:presLayoutVars>
          <dgm:bulletEnabled val="1"/>
        </dgm:presLayoutVars>
      </dgm:prSet>
      <dgm:spPr/>
      <dgm:t>
        <a:bodyPr/>
        <a:lstStyle/>
        <a:p>
          <a:endParaRPr lang="hr-HR"/>
        </a:p>
      </dgm:t>
    </dgm:pt>
    <dgm:pt modelId="{B04E3821-215B-4F52-B283-F01D1F279408}" type="pres">
      <dgm:prSet presAssocID="{A8C17822-BBE1-43B7-960A-905CB45CAF6A}" presName="maxNode" presStyleCnt="0"/>
      <dgm:spPr/>
      <dgm:t>
        <a:bodyPr/>
        <a:lstStyle/>
        <a:p>
          <a:endParaRPr lang="hr-HR"/>
        </a:p>
      </dgm:t>
    </dgm:pt>
    <dgm:pt modelId="{CD91649C-B3D0-4D26-BE2D-3DE1199675EB}" type="pres">
      <dgm:prSet presAssocID="{A8C17822-BBE1-43B7-960A-905CB45CAF6A}" presName="Name33" presStyleCnt="0"/>
      <dgm:spPr/>
      <dgm:t>
        <a:bodyPr/>
        <a:lstStyle/>
        <a:p>
          <a:endParaRPr lang="hr-HR"/>
        </a:p>
      </dgm:t>
    </dgm:pt>
  </dgm:ptLst>
  <dgm:cxnLst>
    <dgm:cxn modelId="{E8C134A9-F413-497B-BF17-AA9880A9E7DB}" type="presOf" srcId="{0E4F3989-2F09-4799-953C-315F7880B3BA}" destId="{2E92F099-3E11-4F12-B4C2-F92E3A038878}" srcOrd="0" destOrd="0" presId="urn:microsoft.com/office/officeart/2008/layout/AccentedPicture"/>
    <dgm:cxn modelId="{718342ED-B585-4737-AD6C-1A602F88DF84}" type="presOf" srcId="{A8C17822-BBE1-43B7-960A-905CB45CAF6A}" destId="{7B097111-C1C7-436A-A3BE-8456204183BC}" srcOrd="0" destOrd="0" presId="urn:microsoft.com/office/officeart/2008/layout/AccentedPicture"/>
    <dgm:cxn modelId="{E10D68C0-6457-4D72-995D-6CF98AB7EF25}" srcId="{A8C17822-BBE1-43B7-960A-905CB45CAF6A}" destId="{C34DC0E0-2FF1-43F9-B8DB-078761A68313}" srcOrd="0" destOrd="0" parTransId="{C643CB17-FD55-4C7D-B543-1022F501E538}" sibTransId="{0E4F3989-2F09-4799-953C-315F7880B3BA}"/>
    <dgm:cxn modelId="{E111C843-9183-479A-B0C7-451CD75AA209}" type="presOf" srcId="{C34DC0E0-2FF1-43F9-B8DB-078761A68313}" destId="{494ECE82-1376-44A7-8750-C7071C8F4747}" srcOrd="0" destOrd="0" presId="urn:microsoft.com/office/officeart/2008/layout/AccentedPicture"/>
    <dgm:cxn modelId="{9E2101D0-037B-485B-B971-D04F3F02CE6D}" type="presParOf" srcId="{7B097111-C1C7-436A-A3BE-8456204183BC}" destId="{2E92F099-3E11-4F12-B4C2-F92E3A038878}" srcOrd="0" destOrd="0" presId="urn:microsoft.com/office/officeart/2008/layout/AccentedPicture"/>
    <dgm:cxn modelId="{5338F00F-6B4F-4DB9-8E74-7E3E96361492}" type="presParOf" srcId="{7B097111-C1C7-436A-A3BE-8456204183BC}" destId="{494ECE82-1376-44A7-8750-C7071C8F4747}" srcOrd="1" destOrd="0" presId="urn:microsoft.com/office/officeart/2008/layout/AccentedPicture"/>
    <dgm:cxn modelId="{A9EB1348-857C-4C85-A790-179E58DF1F70}" type="presParOf" srcId="{7B097111-C1C7-436A-A3BE-8456204183BC}" destId="{B04E3821-215B-4F52-B283-F01D1F279408}" srcOrd="2" destOrd="0" presId="urn:microsoft.com/office/officeart/2008/layout/AccentedPicture"/>
    <dgm:cxn modelId="{8E1815B3-A6A8-41A7-B324-E9AF4D0C9B14}" type="presParOf" srcId="{B04E3821-215B-4F52-B283-F01D1F279408}" destId="{CD91649C-B3D0-4D26-BE2D-3DE1199675E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71C59-D478-4124-9C7B-EDCA0026C4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EEDEF32B-563A-4ABB-9A16-F68377044C10}">
      <dgm:prSet custT="1"/>
      <dgm:spPr>
        <a:solidFill>
          <a:schemeClr val="accent6">
            <a:lumMod val="60000"/>
            <a:lumOff val="40000"/>
          </a:schemeClr>
        </a:solidFill>
      </dgm:spPr>
      <dgm:t>
        <a:bodyPr/>
        <a:lstStyle/>
        <a:p>
          <a:pPr rtl="0"/>
          <a:r>
            <a:rPr lang="hr-HR" sz="2400" dirty="0" smtClean="0">
              <a:solidFill>
                <a:schemeClr val="tx1"/>
              </a:solidFill>
            </a:rPr>
            <a:t>regionalne potpore </a:t>
          </a:r>
          <a:endParaRPr lang="hr-HR" sz="2400" dirty="0">
            <a:solidFill>
              <a:schemeClr val="tx1"/>
            </a:solidFill>
          </a:endParaRPr>
        </a:p>
      </dgm:t>
    </dgm:pt>
    <dgm:pt modelId="{6B03880F-2E99-406E-973F-4CB0215979E7}" type="parTrans" cxnId="{54069DCC-8D07-4632-A2E8-3BDC67E94F44}">
      <dgm:prSet/>
      <dgm:spPr/>
      <dgm:t>
        <a:bodyPr/>
        <a:lstStyle/>
        <a:p>
          <a:endParaRPr lang="hr-HR" sz="2000"/>
        </a:p>
      </dgm:t>
    </dgm:pt>
    <dgm:pt modelId="{F6CED052-D199-41AF-82FB-720A7F2DD3DF}" type="sibTrans" cxnId="{54069DCC-8D07-4632-A2E8-3BDC67E94F44}">
      <dgm:prSet/>
      <dgm:spPr/>
      <dgm:t>
        <a:bodyPr/>
        <a:lstStyle/>
        <a:p>
          <a:endParaRPr lang="hr-HR" sz="2000"/>
        </a:p>
      </dgm:t>
    </dgm:pt>
    <dgm:pt modelId="{956A976E-AA51-4216-BD67-C92ED6E3CA7B}">
      <dgm:prSet custT="1"/>
      <dgm:spPr/>
      <dgm:t>
        <a:bodyPr/>
        <a:lstStyle/>
        <a:p>
          <a:pPr rtl="0"/>
          <a:r>
            <a:rPr lang="hr-HR" sz="1800" dirty="0" smtClean="0"/>
            <a:t>35% za srednje poduzetnike </a:t>
          </a:r>
          <a:endParaRPr lang="hr-HR" sz="1800" dirty="0"/>
        </a:p>
      </dgm:t>
    </dgm:pt>
    <dgm:pt modelId="{76CA6F00-1B1D-4F94-A8D8-4C8F25E180A1}" type="parTrans" cxnId="{1D362D13-384A-4978-8335-F726E8AB4E06}">
      <dgm:prSet/>
      <dgm:spPr/>
      <dgm:t>
        <a:bodyPr/>
        <a:lstStyle/>
        <a:p>
          <a:endParaRPr lang="hr-HR" sz="2000"/>
        </a:p>
      </dgm:t>
    </dgm:pt>
    <dgm:pt modelId="{63C57A90-8034-41B5-A65B-BBC5A7E1DD93}" type="sibTrans" cxnId="{1D362D13-384A-4978-8335-F726E8AB4E06}">
      <dgm:prSet/>
      <dgm:spPr/>
      <dgm:t>
        <a:bodyPr/>
        <a:lstStyle/>
        <a:p>
          <a:endParaRPr lang="hr-HR" sz="2000"/>
        </a:p>
      </dgm:t>
    </dgm:pt>
    <dgm:pt modelId="{3DFDFCFF-84D5-4095-A38E-DF66AA3D0BDB}">
      <dgm:prSet custT="1"/>
      <dgm:spPr/>
      <dgm:t>
        <a:bodyPr/>
        <a:lstStyle/>
        <a:p>
          <a:pPr rtl="0"/>
          <a:r>
            <a:rPr lang="hr-HR" sz="1800" dirty="0" smtClean="0"/>
            <a:t>45% za mikro i male poduzetnike</a:t>
          </a:r>
          <a:endParaRPr lang="hr-HR" sz="1800" dirty="0"/>
        </a:p>
      </dgm:t>
    </dgm:pt>
    <dgm:pt modelId="{F8CC1108-8FDE-4AFF-89F6-11B9F7FBCBEA}" type="parTrans" cxnId="{55965307-882C-4ECA-84CA-C5714D8D88FD}">
      <dgm:prSet/>
      <dgm:spPr/>
      <dgm:t>
        <a:bodyPr/>
        <a:lstStyle/>
        <a:p>
          <a:endParaRPr lang="hr-HR" sz="2000"/>
        </a:p>
      </dgm:t>
    </dgm:pt>
    <dgm:pt modelId="{5169FCCF-458C-44F1-9AE4-C131EB4E31CE}" type="sibTrans" cxnId="{55965307-882C-4ECA-84CA-C5714D8D88FD}">
      <dgm:prSet/>
      <dgm:spPr/>
      <dgm:t>
        <a:bodyPr/>
        <a:lstStyle/>
        <a:p>
          <a:endParaRPr lang="hr-HR" sz="2000"/>
        </a:p>
      </dgm:t>
    </dgm:pt>
    <dgm:pt modelId="{14CA6791-D4DF-40E4-9EA7-1DCA7D9E3589}" type="pres">
      <dgm:prSet presAssocID="{41B71C59-D478-4124-9C7B-EDCA0026C43E}" presName="linear" presStyleCnt="0">
        <dgm:presLayoutVars>
          <dgm:animLvl val="lvl"/>
          <dgm:resizeHandles val="exact"/>
        </dgm:presLayoutVars>
      </dgm:prSet>
      <dgm:spPr/>
      <dgm:t>
        <a:bodyPr/>
        <a:lstStyle/>
        <a:p>
          <a:endParaRPr lang="hr-HR"/>
        </a:p>
      </dgm:t>
    </dgm:pt>
    <dgm:pt modelId="{684E2D1B-EC7B-4FB7-B9FD-1979A30EAC7D}" type="pres">
      <dgm:prSet presAssocID="{EEDEF32B-563A-4ABB-9A16-F68377044C10}" presName="parentText" presStyleLbl="node1" presStyleIdx="0" presStyleCnt="1" custScaleY="36755" custLinFactNeighborY="-36893">
        <dgm:presLayoutVars>
          <dgm:chMax val="0"/>
          <dgm:bulletEnabled val="1"/>
        </dgm:presLayoutVars>
      </dgm:prSet>
      <dgm:spPr/>
      <dgm:t>
        <a:bodyPr/>
        <a:lstStyle/>
        <a:p>
          <a:endParaRPr lang="hr-HR"/>
        </a:p>
      </dgm:t>
    </dgm:pt>
    <dgm:pt modelId="{6E4221A1-06E1-46F4-85D5-BD7B5AB56F50}" type="pres">
      <dgm:prSet presAssocID="{EEDEF32B-563A-4ABB-9A16-F68377044C10}" presName="childText" presStyleLbl="revTx" presStyleIdx="0" presStyleCnt="1">
        <dgm:presLayoutVars>
          <dgm:bulletEnabled val="1"/>
        </dgm:presLayoutVars>
      </dgm:prSet>
      <dgm:spPr/>
      <dgm:t>
        <a:bodyPr/>
        <a:lstStyle/>
        <a:p>
          <a:endParaRPr lang="hr-HR"/>
        </a:p>
      </dgm:t>
    </dgm:pt>
  </dgm:ptLst>
  <dgm:cxnLst>
    <dgm:cxn modelId="{1D362D13-384A-4978-8335-F726E8AB4E06}" srcId="{EEDEF32B-563A-4ABB-9A16-F68377044C10}" destId="{956A976E-AA51-4216-BD67-C92ED6E3CA7B}" srcOrd="0" destOrd="0" parTransId="{76CA6F00-1B1D-4F94-A8D8-4C8F25E180A1}" sibTransId="{63C57A90-8034-41B5-A65B-BBC5A7E1DD93}"/>
    <dgm:cxn modelId="{A39A48D0-77CD-45F7-B254-874FA5373259}" type="presOf" srcId="{EEDEF32B-563A-4ABB-9A16-F68377044C10}" destId="{684E2D1B-EC7B-4FB7-B9FD-1979A30EAC7D}" srcOrd="0" destOrd="0" presId="urn:microsoft.com/office/officeart/2005/8/layout/vList2"/>
    <dgm:cxn modelId="{F2A0F1A3-A97F-4735-AA62-8786A70C4A6D}" type="presOf" srcId="{41B71C59-D478-4124-9C7B-EDCA0026C43E}" destId="{14CA6791-D4DF-40E4-9EA7-1DCA7D9E3589}" srcOrd="0" destOrd="0" presId="urn:microsoft.com/office/officeart/2005/8/layout/vList2"/>
    <dgm:cxn modelId="{76A9755E-CC63-4682-ACC1-74DEC98ECD5D}" type="presOf" srcId="{3DFDFCFF-84D5-4095-A38E-DF66AA3D0BDB}" destId="{6E4221A1-06E1-46F4-85D5-BD7B5AB56F50}" srcOrd="0" destOrd="1" presId="urn:microsoft.com/office/officeart/2005/8/layout/vList2"/>
    <dgm:cxn modelId="{55965307-882C-4ECA-84CA-C5714D8D88FD}" srcId="{EEDEF32B-563A-4ABB-9A16-F68377044C10}" destId="{3DFDFCFF-84D5-4095-A38E-DF66AA3D0BDB}" srcOrd="1" destOrd="0" parTransId="{F8CC1108-8FDE-4AFF-89F6-11B9F7FBCBEA}" sibTransId="{5169FCCF-458C-44F1-9AE4-C131EB4E31CE}"/>
    <dgm:cxn modelId="{54069DCC-8D07-4632-A2E8-3BDC67E94F44}" srcId="{41B71C59-D478-4124-9C7B-EDCA0026C43E}" destId="{EEDEF32B-563A-4ABB-9A16-F68377044C10}" srcOrd="0" destOrd="0" parTransId="{6B03880F-2E99-406E-973F-4CB0215979E7}" sibTransId="{F6CED052-D199-41AF-82FB-720A7F2DD3DF}"/>
    <dgm:cxn modelId="{796A4713-A705-41F3-A349-BB77BD306BB5}" type="presOf" srcId="{956A976E-AA51-4216-BD67-C92ED6E3CA7B}" destId="{6E4221A1-06E1-46F4-85D5-BD7B5AB56F50}" srcOrd="0" destOrd="0" presId="urn:microsoft.com/office/officeart/2005/8/layout/vList2"/>
    <dgm:cxn modelId="{030407CA-4337-4EE6-928D-227CA6627D58}" type="presParOf" srcId="{14CA6791-D4DF-40E4-9EA7-1DCA7D9E3589}" destId="{684E2D1B-EC7B-4FB7-B9FD-1979A30EAC7D}" srcOrd="0" destOrd="0" presId="urn:microsoft.com/office/officeart/2005/8/layout/vList2"/>
    <dgm:cxn modelId="{7E01F34B-968F-452F-83D6-5B287DDFA088}" type="presParOf" srcId="{14CA6791-D4DF-40E4-9EA7-1DCA7D9E3589}" destId="{6E4221A1-06E1-46F4-85D5-BD7B5AB56F5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F051D-1D1D-480A-B47B-6FF096BD19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B721C51B-1BB0-49A9-8473-562A239D0FCC}">
      <dgm:prSet/>
      <dgm:spPr>
        <a:solidFill>
          <a:schemeClr val="accent4">
            <a:lumMod val="20000"/>
            <a:lumOff val="80000"/>
          </a:schemeClr>
        </a:solidFill>
      </dgm:spPr>
      <dgm:t>
        <a:bodyPr/>
        <a:lstStyle/>
        <a:p>
          <a:pPr rtl="0"/>
          <a:r>
            <a:rPr lang="hr-HR" dirty="0" smtClean="0">
              <a:solidFill>
                <a:schemeClr val="tx1"/>
              </a:solidFill>
            </a:rPr>
            <a:t>potpore za savjetodavne usluge </a:t>
          </a:r>
          <a:endParaRPr lang="hr-HR" dirty="0">
            <a:solidFill>
              <a:schemeClr val="tx1"/>
            </a:solidFill>
          </a:endParaRPr>
        </a:p>
      </dgm:t>
    </dgm:pt>
    <dgm:pt modelId="{5EB02A3D-1BDB-4AAB-B425-BD7AA12EBD54}" type="parTrans" cxnId="{EDA04419-399A-4DBA-A75F-E6626B4945A6}">
      <dgm:prSet/>
      <dgm:spPr/>
      <dgm:t>
        <a:bodyPr/>
        <a:lstStyle/>
        <a:p>
          <a:endParaRPr lang="hr-HR"/>
        </a:p>
      </dgm:t>
    </dgm:pt>
    <dgm:pt modelId="{8CEDC42C-04E2-4510-BF2E-D6B55292AF0C}" type="sibTrans" cxnId="{EDA04419-399A-4DBA-A75F-E6626B4945A6}">
      <dgm:prSet/>
      <dgm:spPr/>
      <dgm:t>
        <a:bodyPr/>
        <a:lstStyle/>
        <a:p>
          <a:endParaRPr lang="hr-HR"/>
        </a:p>
      </dgm:t>
    </dgm:pt>
    <dgm:pt modelId="{9CFC8C3F-2924-4EDC-B124-41CA1F37E32A}">
      <dgm:prSet custT="1"/>
      <dgm:spPr/>
      <dgm:t>
        <a:bodyPr/>
        <a:lstStyle/>
        <a:p>
          <a:pPr rtl="0"/>
          <a:r>
            <a:rPr lang="hr-HR" sz="1600" dirty="0" smtClean="0"/>
            <a:t>ne može prelaziti 50% prihvatljivih troškova</a:t>
          </a:r>
          <a:endParaRPr lang="hr-HR" sz="1800" dirty="0"/>
        </a:p>
      </dgm:t>
    </dgm:pt>
    <dgm:pt modelId="{4310B131-7EE9-4125-BE5C-3E67BDACF300}" type="parTrans" cxnId="{3DBDEDCA-57F1-4A2F-9A56-C87C9B1CA731}">
      <dgm:prSet/>
      <dgm:spPr/>
      <dgm:t>
        <a:bodyPr/>
        <a:lstStyle/>
        <a:p>
          <a:endParaRPr lang="hr-HR"/>
        </a:p>
      </dgm:t>
    </dgm:pt>
    <dgm:pt modelId="{D99DE7C3-1E07-4AC6-8256-39ED08E200EE}" type="sibTrans" cxnId="{3DBDEDCA-57F1-4A2F-9A56-C87C9B1CA731}">
      <dgm:prSet/>
      <dgm:spPr/>
      <dgm:t>
        <a:bodyPr/>
        <a:lstStyle/>
        <a:p>
          <a:endParaRPr lang="hr-HR"/>
        </a:p>
      </dgm:t>
    </dgm:pt>
    <dgm:pt modelId="{9455CFAD-10F4-4102-A089-3A92C93A706A}" type="pres">
      <dgm:prSet presAssocID="{A2BF051D-1D1D-480A-B47B-6FF096BD1969}" presName="linear" presStyleCnt="0">
        <dgm:presLayoutVars>
          <dgm:animLvl val="lvl"/>
          <dgm:resizeHandles val="exact"/>
        </dgm:presLayoutVars>
      </dgm:prSet>
      <dgm:spPr/>
      <dgm:t>
        <a:bodyPr/>
        <a:lstStyle/>
        <a:p>
          <a:endParaRPr lang="hr-HR"/>
        </a:p>
      </dgm:t>
    </dgm:pt>
    <dgm:pt modelId="{2212C4D3-E02F-4EDA-AB61-65874CA0CB29}" type="pres">
      <dgm:prSet presAssocID="{B721C51B-1BB0-49A9-8473-562A239D0FCC}" presName="parentText" presStyleLbl="node1" presStyleIdx="0" presStyleCnt="1" custScaleX="92147" custScaleY="31210" custLinFactNeighborX="-7077" custLinFactNeighborY="-7680">
        <dgm:presLayoutVars>
          <dgm:chMax val="0"/>
          <dgm:bulletEnabled val="1"/>
        </dgm:presLayoutVars>
      </dgm:prSet>
      <dgm:spPr/>
      <dgm:t>
        <a:bodyPr/>
        <a:lstStyle/>
        <a:p>
          <a:endParaRPr lang="hr-HR"/>
        </a:p>
      </dgm:t>
    </dgm:pt>
    <dgm:pt modelId="{56C768B1-66B7-4DE1-B317-BCFEBE8CC287}" type="pres">
      <dgm:prSet presAssocID="{B721C51B-1BB0-49A9-8473-562A239D0FCC}" presName="childText" presStyleLbl="revTx" presStyleIdx="0" presStyleCnt="1">
        <dgm:presLayoutVars>
          <dgm:bulletEnabled val="1"/>
        </dgm:presLayoutVars>
      </dgm:prSet>
      <dgm:spPr/>
      <dgm:t>
        <a:bodyPr/>
        <a:lstStyle/>
        <a:p>
          <a:endParaRPr lang="hr-HR"/>
        </a:p>
      </dgm:t>
    </dgm:pt>
  </dgm:ptLst>
  <dgm:cxnLst>
    <dgm:cxn modelId="{3DBDEDCA-57F1-4A2F-9A56-C87C9B1CA731}" srcId="{B721C51B-1BB0-49A9-8473-562A239D0FCC}" destId="{9CFC8C3F-2924-4EDC-B124-41CA1F37E32A}" srcOrd="0" destOrd="0" parTransId="{4310B131-7EE9-4125-BE5C-3E67BDACF300}" sibTransId="{D99DE7C3-1E07-4AC6-8256-39ED08E200EE}"/>
    <dgm:cxn modelId="{4BE5C7E8-4B2A-4789-B701-94FCD06F2E05}" type="presOf" srcId="{9CFC8C3F-2924-4EDC-B124-41CA1F37E32A}" destId="{56C768B1-66B7-4DE1-B317-BCFEBE8CC287}" srcOrd="0" destOrd="0" presId="urn:microsoft.com/office/officeart/2005/8/layout/vList2"/>
    <dgm:cxn modelId="{EDA04419-399A-4DBA-A75F-E6626B4945A6}" srcId="{A2BF051D-1D1D-480A-B47B-6FF096BD1969}" destId="{B721C51B-1BB0-49A9-8473-562A239D0FCC}" srcOrd="0" destOrd="0" parTransId="{5EB02A3D-1BDB-4AAB-B425-BD7AA12EBD54}" sibTransId="{8CEDC42C-04E2-4510-BF2E-D6B55292AF0C}"/>
    <dgm:cxn modelId="{3684E950-35F4-4136-9F67-BC1718D45414}" type="presOf" srcId="{A2BF051D-1D1D-480A-B47B-6FF096BD1969}" destId="{9455CFAD-10F4-4102-A089-3A92C93A706A}" srcOrd="0" destOrd="0" presId="urn:microsoft.com/office/officeart/2005/8/layout/vList2"/>
    <dgm:cxn modelId="{71BB561C-F60D-477E-8DD2-DFD2E046DB24}" type="presOf" srcId="{B721C51B-1BB0-49A9-8473-562A239D0FCC}" destId="{2212C4D3-E02F-4EDA-AB61-65874CA0CB29}" srcOrd="0" destOrd="0" presId="urn:microsoft.com/office/officeart/2005/8/layout/vList2"/>
    <dgm:cxn modelId="{EE4F58DC-B65C-4ED1-BB29-4616BAED3476}" type="presParOf" srcId="{9455CFAD-10F4-4102-A089-3A92C93A706A}" destId="{2212C4D3-E02F-4EDA-AB61-65874CA0CB29}" srcOrd="0" destOrd="0" presId="urn:microsoft.com/office/officeart/2005/8/layout/vList2"/>
    <dgm:cxn modelId="{5E060C83-3A75-4AE6-B689-0AC7C956B705}" type="presParOf" srcId="{9455CFAD-10F4-4102-A089-3A92C93A706A}" destId="{56C768B1-66B7-4DE1-B317-BCFEBE8CC28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0D6B25-D6FE-42F5-AFD8-24A06D431D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B1313479-4791-4ADD-9954-B14C0AA4A80A}">
      <dgm:prSet/>
      <dgm:spPr>
        <a:solidFill>
          <a:schemeClr val="accent4">
            <a:lumMod val="20000"/>
            <a:lumOff val="80000"/>
          </a:schemeClr>
        </a:solidFill>
      </dgm:spPr>
      <dgm:t>
        <a:bodyPr/>
        <a:lstStyle/>
        <a:p>
          <a:pPr rtl="0"/>
          <a:r>
            <a:rPr lang="hr-HR" dirty="0" smtClean="0">
              <a:solidFill>
                <a:schemeClr val="tx1"/>
              </a:solidFill>
            </a:rPr>
            <a:t>potpore za sudjelovanje na sajmovima </a:t>
          </a:r>
          <a:endParaRPr lang="hr-HR" dirty="0">
            <a:solidFill>
              <a:schemeClr val="tx1"/>
            </a:solidFill>
          </a:endParaRPr>
        </a:p>
      </dgm:t>
    </dgm:pt>
    <dgm:pt modelId="{F7C71942-6C08-4DED-945B-24AFF1A7638C}" type="parTrans" cxnId="{3E4982FA-685A-4134-8D19-B8D380BE6A1F}">
      <dgm:prSet/>
      <dgm:spPr/>
      <dgm:t>
        <a:bodyPr/>
        <a:lstStyle/>
        <a:p>
          <a:endParaRPr lang="hr-HR">
            <a:solidFill>
              <a:schemeClr val="tx1"/>
            </a:solidFill>
          </a:endParaRPr>
        </a:p>
      </dgm:t>
    </dgm:pt>
    <dgm:pt modelId="{1357EF38-A751-4C06-B9E6-68D70A974B0A}" type="sibTrans" cxnId="{3E4982FA-685A-4134-8D19-B8D380BE6A1F}">
      <dgm:prSet/>
      <dgm:spPr/>
      <dgm:t>
        <a:bodyPr/>
        <a:lstStyle/>
        <a:p>
          <a:endParaRPr lang="hr-HR">
            <a:solidFill>
              <a:schemeClr val="tx1"/>
            </a:solidFill>
          </a:endParaRPr>
        </a:p>
      </dgm:t>
    </dgm:pt>
    <dgm:pt modelId="{63AC9BC1-DD97-441A-9E68-A8D80FA747DC}">
      <dgm:prSet/>
      <dgm:spPr/>
      <dgm:t>
        <a:bodyPr/>
        <a:lstStyle/>
        <a:p>
          <a:pPr rtl="0"/>
          <a:r>
            <a:rPr lang="hr-HR" dirty="0" smtClean="0">
              <a:solidFill>
                <a:schemeClr val="tx1"/>
              </a:solidFill>
            </a:rPr>
            <a:t>ne može prelaziti 50% prihvatljivih troškova</a:t>
          </a:r>
          <a:endParaRPr lang="hr-HR" dirty="0">
            <a:solidFill>
              <a:schemeClr val="tx1"/>
            </a:solidFill>
          </a:endParaRPr>
        </a:p>
      </dgm:t>
    </dgm:pt>
    <dgm:pt modelId="{10B5463B-B9F8-41A2-912B-EB57AFD8AFE0}" type="parTrans" cxnId="{B8E59E17-681F-4AF4-95BE-52E8F217E9B7}">
      <dgm:prSet/>
      <dgm:spPr/>
      <dgm:t>
        <a:bodyPr/>
        <a:lstStyle/>
        <a:p>
          <a:endParaRPr lang="hr-HR">
            <a:solidFill>
              <a:schemeClr val="tx1"/>
            </a:solidFill>
          </a:endParaRPr>
        </a:p>
      </dgm:t>
    </dgm:pt>
    <dgm:pt modelId="{33C71132-87F8-438E-BFD1-500EB4EBBEF8}" type="sibTrans" cxnId="{B8E59E17-681F-4AF4-95BE-52E8F217E9B7}">
      <dgm:prSet/>
      <dgm:spPr/>
      <dgm:t>
        <a:bodyPr/>
        <a:lstStyle/>
        <a:p>
          <a:endParaRPr lang="hr-HR">
            <a:solidFill>
              <a:schemeClr val="tx1"/>
            </a:solidFill>
          </a:endParaRPr>
        </a:p>
      </dgm:t>
    </dgm:pt>
    <dgm:pt modelId="{929B3FAF-3FF8-4C3C-BB4D-B8A8BDC4C69D}" type="pres">
      <dgm:prSet presAssocID="{570D6B25-D6FE-42F5-AFD8-24A06D431D58}" presName="linear" presStyleCnt="0">
        <dgm:presLayoutVars>
          <dgm:animLvl val="lvl"/>
          <dgm:resizeHandles val="exact"/>
        </dgm:presLayoutVars>
      </dgm:prSet>
      <dgm:spPr/>
      <dgm:t>
        <a:bodyPr/>
        <a:lstStyle/>
        <a:p>
          <a:endParaRPr lang="hr-HR"/>
        </a:p>
      </dgm:t>
    </dgm:pt>
    <dgm:pt modelId="{DCC846CC-35D3-40AF-BD71-2FDB8EC748DE}" type="pres">
      <dgm:prSet presAssocID="{B1313479-4791-4ADD-9954-B14C0AA4A80A}" presName="parentText" presStyleLbl="node1" presStyleIdx="0" presStyleCnt="1" custScaleX="100000" custScaleY="23686" custLinFactNeighborX="1742" custLinFactNeighborY="-1350">
        <dgm:presLayoutVars>
          <dgm:chMax val="0"/>
          <dgm:bulletEnabled val="1"/>
        </dgm:presLayoutVars>
      </dgm:prSet>
      <dgm:spPr/>
      <dgm:t>
        <a:bodyPr/>
        <a:lstStyle/>
        <a:p>
          <a:endParaRPr lang="hr-HR"/>
        </a:p>
      </dgm:t>
    </dgm:pt>
    <dgm:pt modelId="{F6B77435-7F02-49FB-8A40-47D2E3617499}" type="pres">
      <dgm:prSet presAssocID="{B1313479-4791-4ADD-9954-B14C0AA4A80A}" presName="childText" presStyleLbl="revTx" presStyleIdx="0" presStyleCnt="1">
        <dgm:presLayoutVars>
          <dgm:bulletEnabled val="1"/>
        </dgm:presLayoutVars>
      </dgm:prSet>
      <dgm:spPr/>
      <dgm:t>
        <a:bodyPr/>
        <a:lstStyle/>
        <a:p>
          <a:endParaRPr lang="hr-HR"/>
        </a:p>
      </dgm:t>
    </dgm:pt>
  </dgm:ptLst>
  <dgm:cxnLst>
    <dgm:cxn modelId="{B66FC29D-CE0B-4B91-BE7C-FA4B70F620F3}" type="presOf" srcId="{570D6B25-D6FE-42F5-AFD8-24A06D431D58}" destId="{929B3FAF-3FF8-4C3C-BB4D-B8A8BDC4C69D}" srcOrd="0" destOrd="0" presId="urn:microsoft.com/office/officeart/2005/8/layout/vList2"/>
    <dgm:cxn modelId="{B8E59E17-681F-4AF4-95BE-52E8F217E9B7}" srcId="{B1313479-4791-4ADD-9954-B14C0AA4A80A}" destId="{63AC9BC1-DD97-441A-9E68-A8D80FA747DC}" srcOrd="0" destOrd="0" parTransId="{10B5463B-B9F8-41A2-912B-EB57AFD8AFE0}" sibTransId="{33C71132-87F8-438E-BFD1-500EB4EBBEF8}"/>
    <dgm:cxn modelId="{CE3799C2-FC48-405F-8E38-DFA49C9DCB85}" type="presOf" srcId="{B1313479-4791-4ADD-9954-B14C0AA4A80A}" destId="{DCC846CC-35D3-40AF-BD71-2FDB8EC748DE}" srcOrd="0" destOrd="0" presId="urn:microsoft.com/office/officeart/2005/8/layout/vList2"/>
    <dgm:cxn modelId="{3E4982FA-685A-4134-8D19-B8D380BE6A1F}" srcId="{570D6B25-D6FE-42F5-AFD8-24A06D431D58}" destId="{B1313479-4791-4ADD-9954-B14C0AA4A80A}" srcOrd="0" destOrd="0" parTransId="{F7C71942-6C08-4DED-945B-24AFF1A7638C}" sibTransId="{1357EF38-A751-4C06-B9E6-68D70A974B0A}"/>
    <dgm:cxn modelId="{D0E9A047-B05B-4897-900A-30CE0F534360}" type="presOf" srcId="{63AC9BC1-DD97-441A-9E68-A8D80FA747DC}" destId="{F6B77435-7F02-49FB-8A40-47D2E3617499}" srcOrd="0" destOrd="0" presId="urn:microsoft.com/office/officeart/2005/8/layout/vList2"/>
    <dgm:cxn modelId="{6220424A-581D-4D6E-812B-E2E0CCC35775}" type="presParOf" srcId="{929B3FAF-3FF8-4C3C-BB4D-B8A8BDC4C69D}" destId="{DCC846CC-35D3-40AF-BD71-2FDB8EC748DE}" srcOrd="0" destOrd="0" presId="urn:microsoft.com/office/officeart/2005/8/layout/vList2"/>
    <dgm:cxn modelId="{BF1E04D7-CC5C-459B-940D-C0093FBE86FC}" type="presParOf" srcId="{929B3FAF-3FF8-4C3C-BB4D-B8A8BDC4C69D}" destId="{F6B77435-7F02-49FB-8A40-47D2E3617499}"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A574B2-7F5E-4CD6-AA09-C01DF760EC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D0B4FAFA-9D9A-4369-9628-953CCDB0E182}">
      <dgm:prSet custT="1"/>
      <dgm:spPr>
        <a:solidFill>
          <a:schemeClr val="accent4">
            <a:lumMod val="20000"/>
            <a:lumOff val="80000"/>
          </a:schemeClr>
        </a:solidFill>
      </dgm:spPr>
      <dgm:t>
        <a:bodyPr/>
        <a:lstStyle/>
        <a:p>
          <a:pPr rtl="0"/>
          <a:r>
            <a:rPr lang="hr-HR" sz="2000" dirty="0" smtClean="0">
              <a:solidFill>
                <a:schemeClr val="tx1"/>
              </a:solidFill>
            </a:rPr>
            <a:t>potpore za usavršavanje </a:t>
          </a:r>
          <a:endParaRPr lang="hr-HR" sz="2000" dirty="0">
            <a:solidFill>
              <a:schemeClr val="tx1"/>
            </a:solidFill>
          </a:endParaRPr>
        </a:p>
      </dgm:t>
    </dgm:pt>
    <dgm:pt modelId="{4AFA5963-52A2-4D0F-A773-78C14F104DD1}" type="parTrans" cxnId="{A3A780CD-87E1-4B22-949A-3B44846CE59E}">
      <dgm:prSet/>
      <dgm:spPr/>
      <dgm:t>
        <a:bodyPr/>
        <a:lstStyle/>
        <a:p>
          <a:endParaRPr lang="hr-HR"/>
        </a:p>
      </dgm:t>
    </dgm:pt>
    <dgm:pt modelId="{2499A0B7-9178-4F88-94EC-F5F968F81A0D}" type="sibTrans" cxnId="{A3A780CD-87E1-4B22-949A-3B44846CE59E}">
      <dgm:prSet/>
      <dgm:spPr/>
      <dgm:t>
        <a:bodyPr/>
        <a:lstStyle/>
        <a:p>
          <a:endParaRPr lang="hr-HR"/>
        </a:p>
      </dgm:t>
    </dgm:pt>
    <dgm:pt modelId="{453541DE-16F3-4922-9032-C4C502A7296B}">
      <dgm:prSet custT="1"/>
      <dgm:spPr/>
      <dgm:t>
        <a:bodyPr/>
        <a:lstStyle/>
        <a:p>
          <a:pPr rtl="0"/>
          <a:r>
            <a:rPr lang="hr-HR" sz="1600" dirty="0" smtClean="0"/>
            <a:t>a) </a:t>
          </a:r>
          <a:r>
            <a:rPr lang="hr-HR" sz="1600" b="1" dirty="0" smtClean="0"/>
            <a:t>za srednja poduzeća </a:t>
          </a:r>
          <a:r>
            <a:rPr lang="hr-HR" sz="1600" dirty="0" smtClean="0"/>
            <a:t>60% opravdanih troškova, odnosno 70% opravdanih troškova ako se usavršavanje provodi za radnike s invaliditetom ili radnike u nepovoljnom položaju;</a:t>
          </a:r>
          <a:endParaRPr lang="hr-HR" sz="1600" dirty="0"/>
        </a:p>
      </dgm:t>
    </dgm:pt>
    <dgm:pt modelId="{BBEE1B94-7C18-4E72-B01D-02FB50A33265}" type="parTrans" cxnId="{D04085F1-FA8F-4772-BBCA-CC0AEC47735C}">
      <dgm:prSet/>
      <dgm:spPr/>
      <dgm:t>
        <a:bodyPr/>
        <a:lstStyle/>
        <a:p>
          <a:endParaRPr lang="hr-HR"/>
        </a:p>
      </dgm:t>
    </dgm:pt>
    <dgm:pt modelId="{809F0174-8EFA-4F05-80CD-D920718D6E45}" type="sibTrans" cxnId="{D04085F1-FA8F-4772-BBCA-CC0AEC47735C}">
      <dgm:prSet/>
      <dgm:spPr/>
      <dgm:t>
        <a:bodyPr/>
        <a:lstStyle/>
        <a:p>
          <a:endParaRPr lang="hr-HR"/>
        </a:p>
      </dgm:t>
    </dgm:pt>
    <dgm:pt modelId="{A9F17A51-AC84-403B-906F-3A4F99AA2C9B}">
      <dgm:prSet custT="1"/>
      <dgm:spPr/>
      <dgm:t>
        <a:bodyPr/>
        <a:lstStyle/>
        <a:p>
          <a:pPr rtl="0"/>
          <a:r>
            <a:rPr lang="hr-HR" sz="1600" dirty="0" smtClean="0"/>
            <a:t>b) </a:t>
          </a:r>
          <a:r>
            <a:rPr lang="hr-HR" sz="1600" b="1" dirty="0" smtClean="0"/>
            <a:t>za mala i mikro poduzeća </a:t>
          </a:r>
          <a:r>
            <a:rPr lang="hr-HR" sz="1600" dirty="0" smtClean="0"/>
            <a:t>70% opravdanih troškova.</a:t>
          </a:r>
          <a:endParaRPr lang="hr-HR" sz="1600" dirty="0"/>
        </a:p>
      </dgm:t>
    </dgm:pt>
    <dgm:pt modelId="{8F2CCA35-964B-4DF3-BC5A-BF6001AE6EFC}" type="parTrans" cxnId="{F3BA012E-873C-4A6A-BA58-4819D5CC399B}">
      <dgm:prSet/>
      <dgm:spPr/>
      <dgm:t>
        <a:bodyPr/>
        <a:lstStyle/>
        <a:p>
          <a:endParaRPr lang="hr-HR"/>
        </a:p>
      </dgm:t>
    </dgm:pt>
    <dgm:pt modelId="{89D1F030-F2ED-4AD0-B59B-2E511687B1D9}" type="sibTrans" cxnId="{F3BA012E-873C-4A6A-BA58-4819D5CC399B}">
      <dgm:prSet/>
      <dgm:spPr/>
      <dgm:t>
        <a:bodyPr/>
        <a:lstStyle/>
        <a:p>
          <a:endParaRPr lang="hr-HR"/>
        </a:p>
      </dgm:t>
    </dgm:pt>
    <dgm:pt modelId="{46D1A2CD-BAB9-4E92-A208-83A9F821C180}" type="pres">
      <dgm:prSet presAssocID="{57A574B2-7F5E-4CD6-AA09-C01DF760EC99}" presName="linear" presStyleCnt="0">
        <dgm:presLayoutVars>
          <dgm:animLvl val="lvl"/>
          <dgm:resizeHandles val="exact"/>
        </dgm:presLayoutVars>
      </dgm:prSet>
      <dgm:spPr/>
      <dgm:t>
        <a:bodyPr/>
        <a:lstStyle/>
        <a:p>
          <a:endParaRPr lang="hr-HR"/>
        </a:p>
      </dgm:t>
    </dgm:pt>
    <dgm:pt modelId="{A415C379-AC9F-4B6B-948E-82B0C18E4A52}" type="pres">
      <dgm:prSet presAssocID="{D0B4FAFA-9D9A-4369-9628-953CCDB0E182}" presName="parentText" presStyleLbl="node1" presStyleIdx="0" presStyleCnt="1" custScaleY="30767" custLinFactNeighborY="-31343">
        <dgm:presLayoutVars>
          <dgm:chMax val="0"/>
          <dgm:bulletEnabled val="1"/>
        </dgm:presLayoutVars>
      </dgm:prSet>
      <dgm:spPr/>
      <dgm:t>
        <a:bodyPr/>
        <a:lstStyle/>
        <a:p>
          <a:endParaRPr lang="hr-HR"/>
        </a:p>
      </dgm:t>
    </dgm:pt>
    <dgm:pt modelId="{B1483C97-064B-4213-B71A-5A0A5546D50B}" type="pres">
      <dgm:prSet presAssocID="{D0B4FAFA-9D9A-4369-9628-953CCDB0E182}" presName="childText" presStyleLbl="revTx" presStyleIdx="0" presStyleCnt="1" custLinFactNeighborY="-1792">
        <dgm:presLayoutVars>
          <dgm:bulletEnabled val="1"/>
        </dgm:presLayoutVars>
      </dgm:prSet>
      <dgm:spPr/>
      <dgm:t>
        <a:bodyPr/>
        <a:lstStyle/>
        <a:p>
          <a:endParaRPr lang="hr-HR"/>
        </a:p>
      </dgm:t>
    </dgm:pt>
  </dgm:ptLst>
  <dgm:cxnLst>
    <dgm:cxn modelId="{F3BA012E-873C-4A6A-BA58-4819D5CC399B}" srcId="{D0B4FAFA-9D9A-4369-9628-953CCDB0E182}" destId="{A9F17A51-AC84-403B-906F-3A4F99AA2C9B}" srcOrd="1" destOrd="0" parTransId="{8F2CCA35-964B-4DF3-BC5A-BF6001AE6EFC}" sibTransId="{89D1F030-F2ED-4AD0-B59B-2E511687B1D9}"/>
    <dgm:cxn modelId="{3EDEE920-9D73-4D20-A06B-0A94B7E5BFAE}" type="presOf" srcId="{453541DE-16F3-4922-9032-C4C502A7296B}" destId="{B1483C97-064B-4213-B71A-5A0A5546D50B}" srcOrd="0" destOrd="0" presId="urn:microsoft.com/office/officeart/2005/8/layout/vList2"/>
    <dgm:cxn modelId="{D04085F1-FA8F-4772-BBCA-CC0AEC47735C}" srcId="{D0B4FAFA-9D9A-4369-9628-953CCDB0E182}" destId="{453541DE-16F3-4922-9032-C4C502A7296B}" srcOrd="0" destOrd="0" parTransId="{BBEE1B94-7C18-4E72-B01D-02FB50A33265}" sibTransId="{809F0174-8EFA-4F05-80CD-D920718D6E45}"/>
    <dgm:cxn modelId="{A3A780CD-87E1-4B22-949A-3B44846CE59E}" srcId="{57A574B2-7F5E-4CD6-AA09-C01DF760EC99}" destId="{D0B4FAFA-9D9A-4369-9628-953CCDB0E182}" srcOrd="0" destOrd="0" parTransId="{4AFA5963-52A2-4D0F-A773-78C14F104DD1}" sibTransId="{2499A0B7-9178-4F88-94EC-F5F968F81A0D}"/>
    <dgm:cxn modelId="{6DCE0867-B6D1-467E-9337-F7CA4367A126}" type="presOf" srcId="{57A574B2-7F5E-4CD6-AA09-C01DF760EC99}" destId="{46D1A2CD-BAB9-4E92-A208-83A9F821C180}" srcOrd="0" destOrd="0" presId="urn:microsoft.com/office/officeart/2005/8/layout/vList2"/>
    <dgm:cxn modelId="{9448B670-B3A3-45B0-AE1C-8A4BA6568934}" type="presOf" srcId="{D0B4FAFA-9D9A-4369-9628-953CCDB0E182}" destId="{A415C379-AC9F-4B6B-948E-82B0C18E4A52}" srcOrd="0" destOrd="0" presId="urn:microsoft.com/office/officeart/2005/8/layout/vList2"/>
    <dgm:cxn modelId="{BE22D4DE-7224-4709-BD8D-90CBF5895962}" type="presOf" srcId="{A9F17A51-AC84-403B-906F-3A4F99AA2C9B}" destId="{B1483C97-064B-4213-B71A-5A0A5546D50B}" srcOrd="0" destOrd="1" presId="urn:microsoft.com/office/officeart/2005/8/layout/vList2"/>
    <dgm:cxn modelId="{A8A62F33-41BC-491F-8330-C523138297BA}" type="presParOf" srcId="{46D1A2CD-BAB9-4E92-A208-83A9F821C180}" destId="{A415C379-AC9F-4B6B-948E-82B0C18E4A52}" srcOrd="0" destOrd="0" presId="urn:microsoft.com/office/officeart/2005/8/layout/vList2"/>
    <dgm:cxn modelId="{DDA52AFD-CCA8-47DE-ADEB-66CD674451BA}" type="presParOf" srcId="{46D1A2CD-BAB9-4E92-A208-83A9F821C180}" destId="{B1483C97-064B-4213-B71A-5A0A5546D50B}"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C17822-BBE1-43B7-960A-905CB45CAF6A}" type="doc">
      <dgm:prSet loTypeId="urn:microsoft.com/office/officeart/2008/layout/AccentedPicture" loCatId="picture" qsTypeId="urn:microsoft.com/office/officeart/2005/8/quickstyle/3d1" qsCatId="3D" csTypeId="urn:microsoft.com/office/officeart/2005/8/colors/accent1_2" csCatId="accent1" phldr="1"/>
      <dgm:spPr/>
      <dgm:t>
        <a:bodyPr/>
        <a:lstStyle/>
        <a:p>
          <a:endParaRPr lang="hr-HR"/>
        </a:p>
      </dgm:t>
    </dgm:pt>
    <dgm:pt modelId="{DB995803-D45D-4732-832B-7495F2077198}">
      <dgm:prSet/>
      <dgm:spPr/>
      <dgm:t>
        <a:bodyPr/>
        <a:lstStyle/>
        <a:p>
          <a:pPr rtl="0"/>
          <a:endParaRPr lang="hr-HR" b="1" dirty="0"/>
        </a:p>
      </dgm:t>
    </dgm:pt>
    <dgm:pt modelId="{06F026CE-DD58-41EA-9255-883FD0C93482}" type="parTrans" cxnId="{F15BFA07-4692-4EA3-A7BD-D81B1FB33532}">
      <dgm:prSet/>
      <dgm:spPr/>
      <dgm:t>
        <a:bodyPr/>
        <a:lstStyle/>
        <a:p>
          <a:endParaRPr lang="hr-HR"/>
        </a:p>
      </dgm:t>
    </dgm:pt>
    <dgm:pt modelId="{9A35F8A3-2D02-42D1-ADAD-11DD10A4B214}" type="sibTrans" cxnId="{F15BFA07-4692-4EA3-A7BD-D81B1FB33532}">
      <dgm:prSet/>
      <dgm:spPr/>
      <dgm:t>
        <a:bodyPr/>
        <a:lstStyle/>
        <a:p>
          <a:endParaRPr lang="hr-HR"/>
        </a:p>
      </dgm:t>
    </dgm:pt>
    <dgm:pt modelId="{7B097111-C1C7-436A-A3BE-8456204183BC}" type="pres">
      <dgm:prSet presAssocID="{A8C17822-BBE1-43B7-960A-905CB45CAF6A}" presName="Name0" presStyleCnt="0">
        <dgm:presLayoutVars>
          <dgm:dir/>
        </dgm:presLayoutVars>
      </dgm:prSet>
      <dgm:spPr/>
      <dgm:t>
        <a:bodyPr/>
        <a:lstStyle/>
        <a:p>
          <a:endParaRPr lang="hr-HR"/>
        </a:p>
      </dgm:t>
    </dgm:pt>
    <dgm:pt modelId="{857EBAFF-16CB-49A6-906B-35DE2F462504}" type="pres">
      <dgm:prSet presAssocID="{9A35F8A3-2D02-42D1-ADAD-11DD10A4B214}" presName="picture_1" presStyleLbl="bgImgPlace1" presStyleIdx="0" presStyleCnt="1" custScaleX="220882" custLinFactNeighborX="1673" custLinFactNeighborY="2366"/>
      <dgm:spPr/>
      <dgm:t>
        <a:bodyPr/>
        <a:lstStyle/>
        <a:p>
          <a:endParaRPr lang="hr-HR"/>
        </a:p>
      </dgm:t>
    </dgm:pt>
    <dgm:pt modelId="{30C7C1A7-A69C-44E6-92B0-4FB5A263EE02}" type="pres">
      <dgm:prSet presAssocID="{DB995803-D45D-4732-832B-7495F2077198}" presName="text_1" presStyleLbl="node1" presStyleIdx="0" presStyleCnt="0">
        <dgm:presLayoutVars>
          <dgm:bulletEnabled val="1"/>
        </dgm:presLayoutVars>
      </dgm:prSet>
      <dgm:spPr/>
      <dgm:t>
        <a:bodyPr/>
        <a:lstStyle/>
        <a:p>
          <a:endParaRPr lang="hr-HR"/>
        </a:p>
      </dgm:t>
    </dgm:pt>
    <dgm:pt modelId="{B04E3821-215B-4F52-B283-F01D1F279408}" type="pres">
      <dgm:prSet presAssocID="{A8C17822-BBE1-43B7-960A-905CB45CAF6A}" presName="maxNode" presStyleCnt="0"/>
      <dgm:spPr/>
      <dgm:t>
        <a:bodyPr/>
        <a:lstStyle/>
        <a:p>
          <a:endParaRPr lang="hr-HR"/>
        </a:p>
      </dgm:t>
    </dgm:pt>
    <dgm:pt modelId="{CD91649C-B3D0-4D26-BE2D-3DE1199675EB}" type="pres">
      <dgm:prSet presAssocID="{A8C17822-BBE1-43B7-960A-905CB45CAF6A}" presName="Name33" presStyleCnt="0"/>
      <dgm:spPr/>
      <dgm:t>
        <a:bodyPr/>
        <a:lstStyle/>
        <a:p>
          <a:endParaRPr lang="hr-HR"/>
        </a:p>
      </dgm:t>
    </dgm:pt>
  </dgm:ptLst>
  <dgm:cxnLst>
    <dgm:cxn modelId="{F15BFA07-4692-4EA3-A7BD-D81B1FB33532}" srcId="{A8C17822-BBE1-43B7-960A-905CB45CAF6A}" destId="{DB995803-D45D-4732-832B-7495F2077198}" srcOrd="0" destOrd="0" parTransId="{06F026CE-DD58-41EA-9255-883FD0C93482}" sibTransId="{9A35F8A3-2D02-42D1-ADAD-11DD10A4B214}"/>
    <dgm:cxn modelId="{390E2706-F798-4960-8026-134897283AC2}" type="presOf" srcId="{A8C17822-BBE1-43B7-960A-905CB45CAF6A}" destId="{7B097111-C1C7-436A-A3BE-8456204183BC}" srcOrd="0" destOrd="0" presId="urn:microsoft.com/office/officeart/2008/layout/AccentedPicture"/>
    <dgm:cxn modelId="{74B23B11-014D-450D-813B-9370CEB05155}" type="presOf" srcId="{DB995803-D45D-4732-832B-7495F2077198}" destId="{30C7C1A7-A69C-44E6-92B0-4FB5A263EE02}" srcOrd="0" destOrd="0" presId="urn:microsoft.com/office/officeart/2008/layout/AccentedPicture"/>
    <dgm:cxn modelId="{BAFBD958-80D7-4479-8ECD-7FCF57B0B9BD}" type="presOf" srcId="{9A35F8A3-2D02-42D1-ADAD-11DD10A4B214}" destId="{857EBAFF-16CB-49A6-906B-35DE2F462504}" srcOrd="0" destOrd="0" presId="urn:microsoft.com/office/officeart/2008/layout/AccentedPicture"/>
    <dgm:cxn modelId="{F50CA3BE-E024-4BB1-9AE1-E8AC61BFE5D2}" type="presParOf" srcId="{7B097111-C1C7-436A-A3BE-8456204183BC}" destId="{857EBAFF-16CB-49A6-906B-35DE2F462504}" srcOrd="0" destOrd="0" presId="urn:microsoft.com/office/officeart/2008/layout/AccentedPicture"/>
    <dgm:cxn modelId="{4336F164-5903-4E34-B10A-EB22C56CB58D}" type="presParOf" srcId="{7B097111-C1C7-436A-A3BE-8456204183BC}" destId="{30C7C1A7-A69C-44E6-92B0-4FB5A263EE02}" srcOrd="1" destOrd="0" presId="urn:microsoft.com/office/officeart/2008/layout/AccentedPicture"/>
    <dgm:cxn modelId="{0F27FFDD-9826-49FA-A03C-4900782824E6}" type="presParOf" srcId="{7B097111-C1C7-436A-A3BE-8456204183BC}" destId="{B04E3821-215B-4F52-B283-F01D1F279408}" srcOrd="2" destOrd="0" presId="urn:microsoft.com/office/officeart/2008/layout/AccentedPicture"/>
    <dgm:cxn modelId="{9E7BF87E-3658-4042-B800-D8170FAC4902}" type="presParOf" srcId="{B04E3821-215B-4F52-B283-F01D1F279408}" destId="{CD91649C-B3D0-4D26-BE2D-3DE1199675E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2FAAAA-41D8-4409-907D-726D45A0CE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43340993-2C3A-48ED-AD42-EA461DD3BB2B}">
      <dgm:prSet/>
      <dgm:spPr/>
      <dgm:t>
        <a:bodyPr/>
        <a:lstStyle/>
        <a:p>
          <a:pPr algn="just" rtl="0"/>
          <a:r>
            <a:rPr lang="hr-HR" b="1" dirty="0" smtClean="0"/>
            <a:t>Ulaganja u materijalnu i/ili nematerijalnu imovinu povezana s:</a:t>
          </a:r>
          <a:endParaRPr lang="hr-HR" b="1" dirty="0"/>
        </a:p>
      </dgm:t>
    </dgm:pt>
    <dgm:pt modelId="{A636B1C2-6AA7-4DBA-96DB-E00787A8B553}" type="parTrans" cxnId="{B920027A-FB88-419E-84B7-6E4FEB0A916B}">
      <dgm:prSet/>
      <dgm:spPr/>
      <dgm:t>
        <a:bodyPr/>
        <a:lstStyle/>
        <a:p>
          <a:endParaRPr lang="hr-HR"/>
        </a:p>
      </dgm:t>
    </dgm:pt>
    <dgm:pt modelId="{C181E752-89AC-4894-9554-B605C323ABEE}" type="sibTrans" cxnId="{B920027A-FB88-419E-84B7-6E4FEB0A916B}">
      <dgm:prSet/>
      <dgm:spPr/>
      <dgm:t>
        <a:bodyPr/>
        <a:lstStyle/>
        <a:p>
          <a:endParaRPr lang="hr-HR"/>
        </a:p>
      </dgm:t>
    </dgm:pt>
    <dgm:pt modelId="{68C741DB-24D5-4F1C-B01B-271838DE464B}">
      <dgm:prSet/>
      <dgm:spPr/>
      <dgm:t>
        <a:bodyPr/>
        <a:lstStyle/>
        <a:p>
          <a:pPr algn="l" rtl="0"/>
          <a:r>
            <a:rPr lang="hr-HR" dirty="0" smtClean="0"/>
            <a:t>osnivanjem nove poslovne jedinice</a:t>
          </a:r>
          <a:endParaRPr lang="hr-HR" dirty="0"/>
        </a:p>
      </dgm:t>
    </dgm:pt>
    <dgm:pt modelId="{7DAD19FF-841B-4BCF-8ABC-08BB79365923}" type="parTrans" cxnId="{8C748730-4A1A-45DC-9EDA-CFF24A57426C}">
      <dgm:prSet/>
      <dgm:spPr/>
      <dgm:t>
        <a:bodyPr/>
        <a:lstStyle/>
        <a:p>
          <a:endParaRPr lang="hr-HR"/>
        </a:p>
      </dgm:t>
    </dgm:pt>
    <dgm:pt modelId="{14713F87-D618-43E6-B59B-21DCBE2BBCD2}" type="sibTrans" cxnId="{8C748730-4A1A-45DC-9EDA-CFF24A57426C}">
      <dgm:prSet/>
      <dgm:spPr/>
      <dgm:t>
        <a:bodyPr/>
        <a:lstStyle/>
        <a:p>
          <a:endParaRPr lang="hr-HR"/>
        </a:p>
      </dgm:t>
    </dgm:pt>
    <dgm:pt modelId="{F8CC7150-DFBB-416B-9F99-0C88642FA149}">
      <dgm:prSet/>
      <dgm:spPr/>
      <dgm:t>
        <a:bodyPr/>
        <a:lstStyle/>
        <a:p>
          <a:pPr algn="l" rtl="0"/>
          <a:r>
            <a:rPr lang="hr-HR" dirty="0" smtClean="0"/>
            <a:t>proširenjem kapaciteta postojeće poslovne jedinice</a:t>
          </a:r>
          <a:endParaRPr lang="hr-HR" dirty="0"/>
        </a:p>
      </dgm:t>
    </dgm:pt>
    <dgm:pt modelId="{23554B50-A2BB-41D0-A1BA-A567C9109AC0}" type="parTrans" cxnId="{9E0B38D9-8553-4BA2-B0A7-3D6C1A09D6CF}">
      <dgm:prSet/>
      <dgm:spPr/>
      <dgm:t>
        <a:bodyPr/>
        <a:lstStyle/>
        <a:p>
          <a:endParaRPr lang="hr-HR"/>
        </a:p>
      </dgm:t>
    </dgm:pt>
    <dgm:pt modelId="{CDEAE71B-A6FA-4DB1-BDEE-677E977B926F}" type="sibTrans" cxnId="{9E0B38D9-8553-4BA2-B0A7-3D6C1A09D6CF}">
      <dgm:prSet/>
      <dgm:spPr/>
      <dgm:t>
        <a:bodyPr/>
        <a:lstStyle/>
        <a:p>
          <a:endParaRPr lang="hr-HR"/>
        </a:p>
      </dgm:t>
    </dgm:pt>
    <dgm:pt modelId="{349583AE-2613-488F-A3FB-DD4C1BE7B6AA}">
      <dgm:prSet/>
      <dgm:spPr/>
      <dgm:t>
        <a:bodyPr/>
        <a:lstStyle/>
        <a:p>
          <a:pPr algn="l" rtl="0"/>
          <a:r>
            <a:rPr lang="hr-HR" dirty="0" smtClean="0"/>
            <a:t>diversifikacijom proizvodnje, pod uvjetom da nova djelatnost nije ista ili slična djelatnosti koja se prethodno obavljala </a:t>
          </a:r>
          <a:endParaRPr lang="hr-HR" dirty="0"/>
        </a:p>
      </dgm:t>
    </dgm:pt>
    <dgm:pt modelId="{234A35DA-96D4-484A-877B-A4FD1AA38AA8}" type="parTrans" cxnId="{574C813E-7DAD-4B95-96EA-E6151B80622E}">
      <dgm:prSet/>
      <dgm:spPr/>
      <dgm:t>
        <a:bodyPr/>
        <a:lstStyle/>
        <a:p>
          <a:endParaRPr lang="hr-HR"/>
        </a:p>
      </dgm:t>
    </dgm:pt>
    <dgm:pt modelId="{5D55FE48-0D36-4E01-8688-3C9AED813242}" type="sibTrans" cxnId="{574C813E-7DAD-4B95-96EA-E6151B80622E}">
      <dgm:prSet/>
      <dgm:spPr/>
      <dgm:t>
        <a:bodyPr/>
        <a:lstStyle/>
        <a:p>
          <a:endParaRPr lang="hr-HR"/>
        </a:p>
      </dgm:t>
    </dgm:pt>
    <dgm:pt modelId="{4F52BD7F-39ED-4144-B62B-FCEC255527D9}">
      <dgm:prSet/>
      <dgm:spPr/>
      <dgm:t>
        <a:bodyPr/>
        <a:lstStyle/>
        <a:p>
          <a:pPr algn="l" rtl="0"/>
          <a:r>
            <a:rPr lang="hr-HR" dirty="0" smtClean="0"/>
            <a:t>temeljitom promjenom u sveukupnom proizvodnom procesu postojeće poslovne jedinice</a:t>
          </a:r>
          <a:endParaRPr lang="hr-HR" dirty="0"/>
        </a:p>
      </dgm:t>
    </dgm:pt>
    <dgm:pt modelId="{F25CF061-50AA-427B-878A-CE26A70CF635}" type="parTrans" cxnId="{66E5D4E8-BDDB-4AA1-A8AA-E40F0526FE90}">
      <dgm:prSet/>
      <dgm:spPr/>
      <dgm:t>
        <a:bodyPr/>
        <a:lstStyle/>
        <a:p>
          <a:endParaRPr lang="hr-HR"/>
        </a:p>
      </dgm:t>
    </dgm:pt>
    <dgm:pt modelId="{C5BCE86B-D740-44E3-B4BF-061F11C7FCF6}" type="sibTrans" cxnId="{66E5D4E8-BDDB-4AA1-A8AA-E40F0526FE90}">
      <dgm:prSet/>
      <dgm:spPr/>
      <dgm:t>
        <a:bodyPr/>
        <a:lstStyle/>
        <a:p>
          <a:endParaRPr lang="hr-HR"/>
        </a:p>
      </dgm:t>
    </dgm:pt>
    <dgm:pt modelId="{F9DA5B85-79FF-4096-A60B-C4A66ABCECC1}">
      <dgm:prSet/>
      <dgm:spPr/>
      <dgm:t>
        <a:bodyPr/>
        <a:lstStyle/>
        <a:p>
          <a:pPr algn="l" rtl="0"/>
          <a:r>
            <a:rPr lang="hr-HR" dirty="0" smtClean="0"/>
            <a:t>specijaliziranom obukom, savjetodavnim uslugama i sudjelovanju na sajmovima, samo ako su izravno povezani s investicijom za koju je odobrena potpora</a:t>
          </a:r>
          <a:endParaRPr lang="hr-HR" dirty="0"/>
        </a:p>
      </dgm:t>
    </dgm:pt>
    <dgm:pt modelId="{944D2D0D-13C3-48F7-9545-169CD846CE00}" type="parTrans" cxnId="{47BA2BB0-998E-4F57-BD83-380B666C5D8C}">
      <dgm:prSet/>
      <dgm:spPr/>
      <dgm:t>
        <a:bodyPr/>
        <a:lstStyle/>
        <a:p>
          <a:endParaRPr lang="hr-HR"/>
        </a:p>
      </dgm:t>
    </dgm:pt>
    <dgm:pt modelId="{02790CAD-77AF-4A2B-9A9E-CFA91B806BDC}" type="sibTrans" cxnId="{47BA2BB0-998E-4F57-BD83-380B666C5D8C}">
      <dgm:prSet/>
      <dgm:spPr/>
      <dgm:t>
        <a:bodyPr/>
        <a:lstStyle/>
        <a:p>
          <a:endParaRPr lang="hr-HR"/>
        </a:p>
      </dgm:t>
    </dgm:pt>
    <dgm:pt modelId="{CC6AF938-3083-4478-9FD1-051C83C6BB78}">
      <dgm:prSet/>
      <dgm:spPr>
        <a:solidFill>
          <a:schemeClr val="accent1">
            <a:lumMod val="40000"/>
            <a:lumOff val="60000"/>
          </a:schemeClr>
        </a:solidFill>
      </dgm:spPr>
      <dgm:t>
        <a:bodyPr/>
        <a:lstStyle/>
        <a:p>
          <a:pPr rtl="0"/>
          <a:endParaRPr lang="hr-HR" b="1" dirty="0"/>
        </a:p>
      </dgm:t>
    </dgm:pt>
    <dgm:pt modelId="{2A121A1D-86CC-46F2-ACF9-97A3DE1F6A13}" type="sibTrans" cxnId="{CCAAB2CA-C3D3-4611-8CE9-5ED821248DAD}">
      <dgm:prSet/>
      <dgm:spPr/>
      <dgm:t>
        <a:bodyPr/>
        <a:lstStyle/>
        <a:p>
          <a:endParaRPr lang="hr-HR"/>
        </a:p>
      </dgm:t>
    </dgm:pt>
    <dgm:pt modelId="{272D4DBB-A44E-4604-8758-2CBE452C0CB5}" type="parTrans" cxnId="{CCAAB2CA-C3D3-4611-8CE9-5ED821248DAD}">
      <dgm:prSet/>
      <dgm:spPr/>
      <dgm:t>
        <a:bodyPr/>
        <a:lstStyle/>
        <a:p>
          <a:endParaRPr lang="hr-HR"/>
        </a:p>
      </dgm:t>
    </dgm:pt>
    <dgm:pt modelId="{87CF6D03-AE55-4AD6-AD05-57C423480ED8}" type="pres">
      <dgm:prSet presAssocID="{522FAAAA-41D8-4409-907D-726D45A0CE1D}" presName="linear" presStyleCnt="0">
        <dgm:presLayoutVars>
          <dgm:animLvl val="lvl"/>
          <dgm:resizeHandles val="exact"/>
        </dgm:presLayoutVars>
      </dgm:prSet>
      <dgm:spPr/>
      <dgm:t>
        <a:bodyPr/>
        <a:lstStyle/>
        <a:p>
          <a:endParaRPr lang="hr-HR"/>
        </a:p>
      </dgm:t>
    </dgm:pt>
    <dgm:pt modelId="{E21721C1-E723-4CAA-A46B-4536BD801839}" type="pres">
      <dgm:prSet presAssocID="{CC6AF938-3083-4478-9FD1-051C83C6BB78}" presName="parentText" presStyleLbl="node1" presStyleIdx="0" presStyleCnt="1" custLinFactNeighborX="4759" custLinFactNeighborY="-7702">
        <dgm:presLayoutVars>
          <dgm:chMax val="0"/>
          <dgm:bulletEnabled val="1"/>
        </dgm:presLayoutVars>
      </dgm:prSet>
      <dgm:spPr/>
      <dgm:t>
        <a:bodyPr/>
        <a:lstStyle/>
        <a:p>
          <a:endParaRPr lang="hr-HR"/>
        </a:p>
      </dgm:t>
    </dgm:pt>
    <dgm:pt modelId="{5A791A8C-E5B5-4A53-9C12-23FA4ACF5869}" type="pres">
      <dgm:prSet presAssocID="{CC6AF938-3083-4478-9FD1-051C83C6BB78}" presName="childText" presStyleLbl="revTx" presStyleIdx="0" presStyleCnt="1" custScaleY="111127" custLinFactNeighborY="-7141">
        <dgm:presLayoutVars>
          <dgm:bulletEnabled val="1"/>
        </dgm:presLayoutVars>
      </dgm:prSet>
      <dgm:spPr/>
      <dgm:t>
        <a:bodyPr/>
        <a:lstStyle/>
        <a:p>
          <a:endParaRPr lang="hr-HR"/>
        </a:p>
      </dgm:t>
    </dgm:pt>
  </dgm:ptLst>
  <dgm:cxnLst>
    <dgm:cxn modelId="{B920027A-FB88-419E-84B7-6E4FEB0A916B}" srcId="{CC6AF938-3083-4478-9FD1-051C83C6BB78}" destId="{43340993-2C3A-48ED-AD42-EA461DD3BB2B}" srcOrd="0" destOrd="0" parTransId="{A636B1C2-6AA7-4DBA-96DB-E00787A8B553}" sibTransId="{C181E752-89AC-4894-9554-B605C323ABEE}"/>
    <dgm:cxn modelId="{E7222D79-C4F4-4A16-87AA-619B377CD4DB}" type="presOf" srcId="{522FAAAA-41D8-4409-907D-726D45A0CE1D}" destId="{87CF6D03-AE55-4AD6-AD05-57C423480ED8}" srcOrd="0" destOrd="0" presId="urn:microsoft.com/office/officeart/2005/8/layout/vList2"/>
    <dgm:cxn modelId="{84344A57-C569-4451-A67A-86C40F7BC6D8}" type="presOf" srcId="{43340993-2C3A-48ED-AD42-EA461DD3BB2B}" destId="{5A791A8C-E5B5-4A53-9C12-23FA4ACF5869}" srcOrd="0" destOrd="0" presId="urn:microsoft.com/office/officeart/2005/8/layout/vList2"/>
    <dgm:cxn modelId="{66E5D4E8-BDDB-4AA1-A8AA-E40F0526FE90}" srcId="{43340993-2C3A-48ED-AD42-EA461DD3BB2B}" destId="{4F52BD7F-39ED-4144-B62B-FCEC255527D9}" srcOrd="3" destOrd="0" parTransId="{F25CF061-50AA-427B-878A-CE26A70CF635}" sibTransId="{C5BCE86B-D740-44E3-B4BF-061F11C7FCF6}"/>
    <dgm:cxn modelId="{90C29732-C0E9-4A33-9BD4-CF1C3486A35C}" type="presOf" srcId="{4F52BD7F-39ED-4144-B62B-FCEC255527D9}" destId="{5A791A8C-E5B5-4A53-9C12-23FA4ACF5869}" srcOrd="0" destOrd="4" presId="urn:microsoft.com/office/officeart/2005/8/layout/vList2"/>
    <dgm:cxn modelId="{9E0B38D9-8553-4BA2-B0A7-3D6C1A09D6CF}" srcId="{43340993-2C3A-48ED-AD42-EA461DD3BB2B}" destId="{F8CC7150-DFBB-416B-9F99-0C88642FA149}" srcOrd="1" destOrd="0" parTransId="{23554B50-A2BB-41D0-A1BA-A567C9109AC0}" sibTransId="{CDEAE71B-A6FA-4DB1-BDEE-677E977B926F}"/>
    <dgm:cxn modelId="{E3C3CC6F-CD7A-4900-A0CA-D0381F37443B}" type="presOf" srcId="{F8CC7150-DFBB-416B-9F99-0C88642FA149}" destId="{5A791A8C-E5B5-4A53-9C12-23FA4ACF5869}" srcOrd="0" destOrd="2" presId="urn:microsoft.com/office/officeart/2005/8/layout/vList2"/>
    <dgm:cxn modelId="{9548306D-97A3-4027-9C0B-81C9657699E7}" type="presOf" srcId="{F9DA5B85-79FF-4096-A60B-C4A66ABCECC1}" destId="{5A791A8C-E5B5-4A53-9C12-23FA4ACF5869}" srcOrd="0" destOrd="5" presId="urn:microsoft.com/office/officeart/2005/8/layout/vList2"/>
    <dgm:cxn modelId="{574C813E-7DAD-4B95-96EA-E6151B80622E}" srcId="{43340993-2C3A-48ED-AD42-EA461DD3BB2B}" destId="{349583AE-2613-488F-A3FB-DD4C1BE7B6AA}" srcOrd="2" destOrd="0" parTransId="{234A35DA-96D4-484A-877B-A4FD1AA38AA8}" sibTransId="{5D55FE48-0D36-4E01-8688-3C9AED813242}"/>
    <dgm:cxn modelId="{480C75C0-E7A5-49F0-8EA1-1177B4BCB542}" type="presOf" srcId="{68C741DB-24D5-4F1C-B01B-271838DE464B}" destId="{5A791A8C-E5B5-4A53-9C12-23FA4ACF5869}" srcOrd="0" destOrd="1" presId="urn:microsoft.com/office/officeart/2005/8/layout/vList2"/>
    <dgm:cxn modelId="{C2E6BC52-955A-4D0F-AF8E-DD0DF4C3AEAA}" type="presOf" srcId="{CC6AF938-3083-4478-9FD1-051C83C6BB78}" destId="{E21721C1-E723-4CAA-A46B-4536BD801839}" srcOrd="0" destOrd="0" presId="urn:microsoft.com/office/officeart/2005/8/layout/vList2"/>
    <dgm:cxn modelId="{CCAAB2CA-C3D3-4611-8CE9-5ED821248DAD}" srcId="{522FAAAA-41D8-4409-907D-726D45A0CE1D}" destId="{CC6AF938-3083-4478-9FD1-051C83C6BB78}" srcOrd="0" destOrd="0" parTransId="{272D4DBB-A44E-4604-8758-2CBE452C0CB5}" sibTransId="{2A121A1D-86CC-46F2-ACF9-97A3DE1F6A13}"/>
    <dgm:cxn modelId="{A7707F19-A9F7-407A-B70B-90C5FE2657CA}" type="presOf" srcId="{349583AE-2613-488F-A3FB-DD4C1BE7B6AA}" destId="{5A791A8C-E5B5-4A53-9C12-23FA4ACF5869}" srcOrd="0" destOrd="3" presId="urn:microsoft.com/office/officeart/2005/8/layout/vList2"/>
    <dgm:cxn modelId="{8C748730-4A1A-45DC-9EDA-CFF24A57426C}" srcId="{43340993-2C3A-48ED-AD42-EA461DD3BB2B}" destId="{68C741DB-24D5-4F1C-B01B-271838DE464B}" srcOrd="0" destOrd="0" parTransId="{7DAD19FF-841B-4BCF-8ABC-08BB79365923}" sibTransId="{14713F87-D618-43E6-B59B-21DCBE2BBCD2}"/>
    <dgm:cxn modelId="{47BA2BB0-998E-4F57-BD83-380B666C5D8C}" srcId="{43340993-2C3A-48ED-AD42-EA461DD3BB2B}" destId="{F9DA5B85-79FF-4096-A60B-C4A66ABCECC1}" srcOrd="4" destOrd="0" parTransId="{944D2D0D-13C3-48F7-9545-169CD846CE00}" sibTransId="{02790CAD-77AF-4A2B-9A9E-CFA91B806BDC}"/>
    <dgm:cxn modelId="{0B2D2143-54E6-4D37-B5AA-CA86334DA9E8}" type="presParOf" srcId="{87CF6D03-AE55-4AD6-AD05-57C423480ED8}" destId="{E21721C1-E723-4CAA-A46B-4536BD801839}" srcOrd="0" destOrd="0" presId="urn:microsoft.com/office/officeart/2005/8/layout/vList2"/>
    <dgm:cxn modelId="{A22A9A1B-9622-436E-8CDE-42E2B835EE0B}" type="presParOf" srcId="{87CF6D03-AE55-4AD6-AD05-57C423480ED8}" destId="{5A791A8C-E5B5-4A53-9C12-23FA4ACF586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C17822-BBE1-43B7-960A-905CB45CAF6A}" type="doc">
      <dgm:prSet loTypeId="urn:microsoft.com/office/officeart/2008/layout/AccentedPicture" loCatId="picture" qsTypeId="urn:microsoft.com/office/officeart/2005/8/quickstyle/3d1" qsCatId="3D" csTypeId="urn:microsoft.com/office/officeart/2005/8/colors/accent1_2" csCatId="accent1" phldr="1"/>
      <dgm:spPr/>
      <dgm:t>
        <a:bodyPr/>
        <a:lstStyle/>
        <a:p>
          <a:endParaRPr lang="hr-HR"/>
        </a:p>
      </dgm:t>
    </dgm:pt>
    <dgm:pt modelId="{DB995803-D45D-4732-832B-7495F2077198}">
      <dgm:prSet/>
      <dgm:spPr/>
      <dgm:t>
        <a:bodyPr/>
        <a:lstStyle/>
        <a:p>
          <a:pPr rtl="0"/>
          <a:endParaRPr lang="hr-HR" b="1" dirty="0"/>
        </a:p>
      </dgm:t>
    </dgm:pt>
    <dgm:pt modelId="{06F026CE-DD58-41EA-9255-883FD0C93482}" type="parTrans" cxnId="{F15BFA07-4692-4EA3-A7BD-D81B1FB33532}">
      <dgm:prSet/>
      <dgm:spPr/>
      <dgm:t>
        <a:bodyPr/>
        <a:lstStyle/>
        <a:p>
          <a:endParaRPr lang="hr-HR"/>
        </a:p>
      </dgm:t>
    </dgm:pt>
    <dgm:pt modelId="{9A35F8A3-2D02-42D1-ADAD-11DD10A4B214}" type="sibTrans" cxnId="{F15BFA07-4692-4EA3-A7BD-D81B1FB33532}">
      <dgm:prSet/>
      <dgm:spPr/>
      <dgm:t>
        <a:bodyPr/>
        <a:lstStyle/>
        <a:p>
          <a:endParaRPr lang="hr-HR"/>
        </a:p>
      </dgm:t>
    </dgm:pt>
    <dgm:pt modelId="{7B097111-C1C7-436A-A3BE-8456204183BC}" type="pres">
      <dgm:prSet presAssocID="{A8C17822-BBE1-43B7-960A-905CB45CAF6A}" presName="Name0" presStyleCnt="0">
        <dgm:presLayoutVars>
          <dgm:dir/>
        </dgm:presLayoutVars>
      </dgm:prSet>
      <dgm:spPr/>
      <dgm:t>
        <a:bodyPr/>
        <a:lstStyle/>
        <a:p>
          <a:endParaRPr lang="hr-HR"/>
        </a:p>
      </dgm:t>
    </dgm:pt>
    <dgm:pt modelId="{857EBAFF-16CB-49A6-906B-35DE2F462504}" type="pres">
      <dgm:prSet presAssocID="{9A35F8A3-2D02-42D1-ADAD-11DD10A4B214}" presName="picture_1" presStyleLbl="bgImgPlace1" presStyleIdx="0" presStyleCnt="1" custScaleX="220882" custLinFactNeighborX="1673" custLinFactNeighborY="2366"/>
      <dgm:spPr/>
      <dgm:t>
        <a:bodyPr/>
        <a:lstStyle/>
        <a:p>
          <a:endParaRPr lang="hr-HR"/>
        </a:p>
      </dgm:t>
    </dgm:pt>
    <dgm:pt modelId="{30C7C1A7-A69C-44E6-92B0-4FB5A263EE02}" type="pres">
      <dgm:prSet presAssocID="{DB995803-D45D-4732-832B-7495F2077198}" presName="text_1" presStyleLbl="node1" presStyleIdx="0" presStyleCnt="0">
        <dgm:presLayoutVars>
          <dgm:bulletEnabled val="1"/>
        </dgm:presLayoutVars>
      </dgm:prSet>
      <dgm:spPr/>
      <dgm:t>
        <a:bodyPr/>
        <a:lstStyle/>
        <a:p>
          <a:endParaRPr lang="hr-HR"/>
        </a:p>
      </dgm:t>
    </dgm:pt>
    <dgm:pt modelId="{B04E3821-215B-4F52-B283-F01D1F279408}" type="pres">
      <dgm:prSet presAssocID="{A8C17822-BBE1-43B7-960A-905CB45CAF6A}" presName="maxNode" presStyleCnt="0"/>
      <dgm:spPr/>
      <dgm:t>
        <a:bodyPr/>
        <a:lstStyle/>
        <a:p>
          <a:endParaRPr lang="hr-HR"/>
        </a:p>
      </dgm:t>
    </dgm:pt>
    <dgm:pt modelId="{CD91649C-B3D0-4D26-BE2D-3DE1199675EB}" type="pres">
      <dgm:prSet presAssocID="{A8C17822-BBE1-43B7-960A-905CB45CAF6A}" presName="Name33" presStyleCnt="0"/>
      <dgm:spPr/>
      <dgm:t>
        <a:bodyPr/>
        <a:lstStyle/>
        <a:p>
          <a:endParaRPr lang="hr-HR"/>
        </a:p>
      </dgm:t>
    </dgm:pt>
  </dgm:ptLst>
  <dgm:cxnLst>
    <dgm:cxn modelId="{3DA30212-AD8D-4DB4-968B-DB48FDCE8CED}" type="presOf" srcId="{9A35F8A3-2D02-42D1-ADAD-11DD10A4B214}" destId="{857EBAFF-16CB-49A6-906B-35DE2F462504}" srcOrd="0" destOrd="0" presId="urn:microsoft.com/office/officeart/2008/layout/AccentedPicture"/>
    <dgm:cxn modelId="{B29B1CA3-2415-4FCA-BAFF-0F1EAB7F7D46}" type="presOf" srcId="{A8C17822-BBE1-43B7-960A-905CB45CAF6A}" destId="{7B097111-C1C7-436A-A3BE-8456204183BC}" srcOrd="0" destOrd="0" presId="urn:microsoft.com/office/officeart/2008/layout/AccentedPicture"/>
    <dgm:cxn modelId="{F15BFA07-4692-4EA3-A7BD-D81B1FB33532}" srcId="{A8C17822-BBE1-43B7-960A-905CB45CAF6A}" destId="{DB995803-D45D-4732-832B-7495F2077198}" srcOrd="0" destOrd="0" parTransId="{06F026CE-DD58-41EA-9255-883FD0C93482}" sibTransId="{9A35F8A3-2D02-42D1-ADAD-11DD10A4B214}"/>
    <dgm:cxn modelId="{B91D2D01-0D4E-46BF-BEB0-E786FD29789D}" type="presOf" srcId="{DB995803-D45D-4732-832B-7495F2077198}" destId="{30C7C1A7-A69C-44E6-92B0-4FB5A263EE02}" srcOrd="0" destOrd="0" presId="urn:microsoft.com/office/officeart/2008/layout/AccentedPicture"/>
    <dgm:cxn modelId="{B9E67F32-4575-4370-A727-E5D4F9FA4C8D}" type="presParOf" srcId="{7B097111-C1C7-436A-A3BE-8456204183BC}" destId="{857EBAFF-16CB-49A6-906B-35DE2F462504}" srcOrd="0" destOrd="0" presId="urn:microsoft.com/office/officeart/2008/layout/AccentedPicture"/>
    <dgm:cxn modelId="{910D35F5-2E36-411E-B7A2-7C70FA6F33A3}" type="presParOf" srcId="{7B097111-C1C7-436A-A3BE-8456204183BC}" destId="{30C7C1A7-A69C-44E6-92B0-4FB5A263EE02}" srcOrd="1" destOrd="0" presId="urn:microsoft.com/office/officeart/2008/layout/AccentedPicture"/>
    <dgm:cxn modelId="{B590B980-5739-44B6-AF56-A4EE974CAA2E}" type="presParOf" srcId="{7B097111-C1C7-436A-A3BE-8456204183BC}" destId="{B04E3821-215B-4F52-B283-F01D1F279408}" srcOrd="2" destOrd="0" presId="urn:microsoft.com/office/officeart/2008/layout/AccentedPicture"/>
    <dgm:cxn modelId="{F141E7CF-5547-4988-B327-2371C62F53EA}" type="presParOf" srcId="{B04E3821-215B-4F52-B283-F01D1F279408}" destId="{CD91649C-B3D0-4D26-BE2D-3DE1199675E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2FAAAA-41D8-4409-907D-726D45A0CE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43340993-2C3A-48ED-AD42-EA461DD3BB2B}">
      <dgm:prSet/>
      <dgm:spPr/>
      <dgm:t>
        <a:bodyPr/>
        <a:lstStyle/>
        <a:p>
          <a:pPr algn="just" rtl="0"/>
          <a:r>
            <a:rPr lang="hr-HR" b="0" dirty="0" smtClean="0">
              <a:latin typeface="Calibri" pitchFamily="34" charset="0"/>
              <a:cs typeface="Calibri" pitchFamily="34" charset="0"/>
            </a:rPr>
            <a:t>troškovi ulaganja u materijalnu i nematerijalnu imovinu poput: pripreme zemljišta, gradnju i rekonstrukciju zgrada, nabavu strojeva, opreme, alata osim </a:t>
          </a:r>
          <a:r>
            <a:rPr lang="pl-PL" b="0" dirty="0" smtClean="0">
              <a:latin typeface="Calibri" pitchFamily="34" charset="0"/>
              <a:cs typeface="Calibri" pitchFamily="34" charset="0"/>
            </a:rPr>
            <a:t>kupnje i/ili zakupa zgrada i zemljišta</a:t>
          </a:r>
          <a:endParaRPr lang="hr-HR" b="0" dirty="0">
            <a:latin typeface="Calibri" pitchFamily="34" charset="0"/>
            <a:cs typeface="Calibri" pitchFamily="34" charset="0"/>
          </a:endParaRPr>
        </a:p>
      </dgm:t>
    </dgm:pt>
    <dgm:pt modelId="{A636B1C2-6AA7-4DBA-96DB-E00787A8B553}" type="parTrans" cxnId="{B920027A-FB88-419E-84B7-6E4FEB0A916B}">
      <dgm:prSet/>
      <dgm:spPr/>
      <dgm:t>
        <a:bodyPr/>
        <a:lstStyle/>
        <a:p>
          <a:endParaRPr lang="hr-HR"/>
        </a:p>
      </dgm:t>
    </dgm:pt>
    <dgm:pt modelId="{C181E752-89AC-4894-9554-B605C323ABEE}" type="sibTrans" cxnId="{B920027A-FB88-419E-84B7-6E4FEB0A916B}">
      <dgm:prSet/>
      <dgm:spPr/>
      <dgm:t>
        <a:bodyPr/>
        <a:lstStyle/>
        <a:p>
          <a:endParaRPr lang="hr-HR"/>
        </a:p>
      </dgm:t>
    </dgm:pt>
    <dgm:pt modelId="{CC6AF938-3083-4478-9FD1-051C83C6BB78}">
      <dgm:prSet/>
      <dgm:spPr>
        <a:solidFill>
          <a:schemeClr val="accent1">
            <a:lumMod val="40000"/>
            <a:lumOff val="60000"/>
          </a:schemeClr>
        </a:solidFill>
      </dgm:spPr>
      <dgm:t>
        <a:bodyPr/>
        <a:lstStyle/>
        <a:p>
          <a:pPr rtl="0"/>
          <a:endParaRPr lang="hr-HR" b="1" dirty="0"/>
        </a:p>
      </dgm:t>
    </dgm:pt>
    <dgm:pt modelId="{2A121A1D-86CC-46F2-ACF9-97A3DE1F6A13}" type="sibTrans" cxnId="{CCAAB2CA-C3D3-4611-8CE9-5ED821248DAD}">
      <dgm:prSet/>
      <dgm:spPr/>
      <dgm:t>
        <a:bodyPr/>
        <a:lstStyle/>
        <a:p>
          <a:endParaRPr lang="hr-HR"/>
        </a:p>
      </dgm:t>
    </dgm:pt>
    <dgm:pt modelId="{272D4DBB-A44E-4604-8758-2CBE452C0CB5}" type="parTrans" cxnId="{CCAAB2CA-C3D3-4611-8CE9-5ED821248DAD}">
      <dgm:prSet/>
      <dgm:spPr/>
      <dgm:t>
        <a:bodyPr/>
        <a:lstStyle/>
        <a:p>
          <a:endParaRPr lang="hr-HR"/>
        </a:p>
      </dgm:t>
    </dgm:pt>
    <dgm:pt modelId="{4D29D365-5DA3-4C45-8759-FCE65344E5B4}">
      <dgm:prSet/>
      <dgm:spPr/>
      <dgm:t>
        <a:bodyPr/>
        <a:lstStyle/>
        <a:p>
          <a:pPr algn="just" rtl="0"/>
          <a:r>
            <a:rPr lang="hr-HR" b="0" dirty="0" smtClean="0">
              <a:latin typeface="Calibri" pitchFamily="34" charset="0"/>
              <a:cs typeface="Calibri" pitchFamily="34" charset="0"/>
            </a:rPr>
            <a:t>troškovi savjetodavnih usluga koje pružaju vanjski konzultanti</a:t>
          </a:r>
          <a:endParaRPr lang="hr-HR" b="0" dirty="0">
            <a:latin typeface="Calibri" pitchFamily="34" charset="0"/>
            <a:cs typeface="Calibri" pitchFamily="34" charset="0"/>
          </a:endParaRPr>
        </a:p>
      </dgm:t>
    </dgm:pt>
    <dgm:pt modelId="{4301B1B1-AB5F-4922-BEA4-31F03D8E334A}" type="parTrans" cxnId="{5F5B7060-EDF7-4404-9B2F-CB873FDF099D}">
      <dgm:prSet/>
      <dgm:spPr/>
      <dgm:t>
        <a:bodyPr/>
        <a:lstStyle/>
        <a:p>
          <a:endParaRPr lang="hr-HR"/>
        </a:p>
      </dgm:t>
    </dgm:pt>
    <dgm:pt modelId="{AD597792-6649-4576-9A76-57612CD1146B}" type="sibTrans" cxnId="{5F5B7060-EDF7-4404-9B2F-CB873FDF099D}">
      <dgm:prSet/>
      <dgm:spPr/>
      <dgm:t>
        <a:bodyPr/>
        <a:lstStyle/>
        <a:p>
          <a:endParaRPr lang="hr-HR"/>
        </a:p>
      </dgm:t>
    </dgm:pt>
    <dgm:pt modelId="{D905BB75-EAA9-48A1-A27C-557BEBC57AE5}">
      <dgm:prSet/>
      <dgm:spPr/>
      <dgm:t>
        <a:bodyPr/>
        <a:lstStyle/>
        <a:p>
          <a:pPr algn="just" rtl="0"/>
          <a:r>
            <a:rPr lang="vi-VN" b="0" dirty="0" smtClean="0">
              <a:latin typeface="Calibri" pitchFamily="34" charset="0"/>
              <a:cs typeface="Calibri" pitchFamily="34" charset="0"/>
            </a:rPr>
            <a:t>troškovi nastali za najam, uređivanje i vođenje štanda pri prvom sudjelovanju poduzetnika na određenom sajmu ili izložbi, s ciljem predstavljanja novog proizvoda koji je nastao kao rezultat investicije za koju je odobrena potpora</a:t>
          </a:r>
          <a:endParaRPr lang="hr-HR" b="0" dirty="0">
            <a:latin typeface="Calibri" pitchFamily="34" charset="0"/>
            <a:cs typeface="Calibri" pitchFamily="34" charset="0"/>
          </a:endParaRPr>
        </a:p>
      </dgm:t>
    </dgm:pt>
    <dgm:pt modelId="{29615699-95E7-452C-BC98-EA35A17A11B5}" type="parTrans" cxnId="{F62D84D3-420C-4B06-96E8-2B1D91D1C73A}">
      <dgm:prSet/>
      <dgm:spPr/>
      <dgm:t>
        <a:bodyPr/>
        <a:lstStyle/>
        <a:p>
          <a:endParaRPr lang="hr-HR"/>
        </a:p>
      </dgm:t>
    </dgm:pt>
    <dgm:pt modelId="{8354A594-D814-431A-99B2-9FE274A7D162}" type="sibTrans" cxnId="{F62D84D3-420C-4B06-96E8-2B1D91D1C73A}">
      <dgm:prSet/>
      <dgm:spPr/>
      <dgm:t>
        <a:bodyPr/>
        <a:lstStyle/>
        <a:p>
          <a:endParaRPr lang="hr-HR"/>
        </a:p>
      </dgm:t>
    </dgm:pt>
    <dgm:pt modelId="{320DB465-8C3F-4A92-87A9-136EE2474D03}">
      <dgm:prSet/>
      <dgm:spPr/>
      <dgm:t>
        <a:bodyPr/>
        <a:lstStyle/>
        <a:p>
          <a:pPr algn="just" rtl="0"/>
          <a:r>
            <a:rPr lang="hr-HR" b="0" dirty="0" smtClean="0">
              <a:latin typeface="Calibri" pitchFamily="34" charset="0"/>
              <a:cs typeface="Calibri" pitchFamily="34" charset="0"/>
            </a:rPr>
            <a:t>troškovi predavača, za sate tijekom kojih su predavači sudjelovali u obuci; </a:t>
          </a:r>
          <a:endParaRPr lang="hr-HR" b="0" dirty="0">
            <a:latin typeface="Calibri" pitchFamily="34" charset="0"/>
            <a:cs typeface="Calibri" pitchFamily="34" charset="0"/>
          </a:endParaRPr>
        </a:p>
      </dgm:t>
    </dgm:pt>
    <dgm:pt modelId="{D1A98523-555D-4D27-9D5E-A9BD3855CE3B}" type="parTrans" cxnId="{F0F34F82-CF30-41B4-A7E2-2B4EC207A37A}">
      <dgm:prSet/>
      <dgm:spPr/>
      <dgm:t>
        <a:bodyPr/>
        <a:lstStyle/>
        <a:p>
          <a:endParaRPr lang="hr-HR"/>
        </a:p>
      </dgm:t>
    </dgm:pt>
    <dgm:pt modelId="{B55841B6-96B6-4EB6-BE9F-33445B1ED231}" type="sibTrans" cxnId="{F0F34F82-CF30-41B4-A7E2-2B4EC207A37A}">
      <dgm:prSet/>
      <dgm:spPr/>
      <dgm:t>
        <a:bodyPr/>
        <a:lstStyle/>
        <a:p>
          <a:endParaRPr lang="hr-HR"/>
        </a:p>
      </dgm:t>
    </dgm:pt>
    <dgm:pt modelId="{28715D79-67B8-4998-90BD-12F4EBAB51F3}">
      <dgm:prSet/>
      <dgm:spPr/>
      <dgm:t>
        <a:bodyPr/>
        <a:lstStyle/>
        <a:p>
          <a:pPr algn="just" rtl="0"/>
          <a:r>
            <a:rPr lang="hr-HR" b="0" dirty="0" smtClean="0">
              <a:latin typeface="Calibri" pitchFamily="34" charset="0"/>
              <a:cs typeface="Calibri" pitchFamily="34" charset="0"/>
            </a:rPr>
            <a:t>troškovi poslovanja povezani s predavačima i polaznicima koji su izravno povezani s projektom usavršavanja, poput putnih troškova, troškova materijala i potrošne robe</a:t>
          </a:r>
          <a:endParaRPr lang="hr-HR" b="0" dirty="0">
            <a:latin typeface="Calibri" pitchFamily="34" charset="0"/>
            <a:cs typeface="Calibri" pitchFamily="34" charset="0"/>
          </a:endParaRPr>
        </a:p>
      </dgm:t>
    </dgm:pt>
    <dgm:pt modelId="{2A23B46F-B41A-4FE1-987B-319ED2A3BC43}" type="parTrans" cxnId="{53C9EAE2-E812-45E9-87A9-72EFA8CB723F}">
      <dgm:prSet/>
      <dgm:spPr/>
      <dgm:t>
        <a:bodyPr/>
        <a:lstStyle/>
        <a:p>
          <a:endParaRPr lang="hr-HR"/>
        </a:p>
      </dgm:t>
    </dgm:pt>
    <dgm:pt modelId="{E7477509-BC0D-407C-B412-2BCF17436E56}" type="sibTrans" cxnId="{53C9EAE2-E812-45E9-87A9-72EFA8CB723F}">
      <dgm:prSet/>
      <dgm:spPr/>
      <dgm:t>
        <a:bodyPr/>
        <a:lstStyle/>
        <a:p>
          <a:endParaRPr lang="hr-HR"/>
        </a:p>
      </dgm:t>
    </dgm:pt>
    <dgm:pt modelId="{87CF6D03-AE55-4AD6-AD05-57C423480ED8}" type="pres">
      <dgm:prSet presAssocID="{522FAAAA-41D8-4409-907D-726D45A0CE1D}" presName="linear" presStyleCnt="0">
        <dgm:presLayoutVars>
          <dgm:animLvl val="lvl"/>
          <dgm:resizeHandles val="exact"/>
        </dgm:presLayoutVars>
      </dgm:prSet>
      <dgm:spPr/>
      <dgm:t>
        <a:bodyPr/>
        <a:lstStyle/>
        <a:p>
          <a:endParaRPr lang="hr-HR"/>
        </a:p>
      </dgm:t>
    </dgm:pt>
    <dgm:pt modelId="{E21721C1-E723-4CAA-A46B-4536BD801839}" type="pres">
      <dgm:prSet presAssocID="{CC6AF938-3083-4478-9FD1-051C83C6BB78}" presName="parentText" presStyleLbl="node1" presStyleIdx="0" presStyleCnt="1" custLinFactNeighborX="-1046" custLinFactNeighborY="-1574">
        <dgm:presLayoutVars>
          <dgm:chMax val="0"/>
          <dgm:bulletEnabled val="1"/>
        </dgm:presLayoutVars>
      </dgm:prSet>
      <dgm:spPr/>
      <dgm:t>
        <a:bodyPr/>
        <a:lstStyle/>
        <a:p>
          <a:endParaRPr lang="hr-HR"/>
        </a:p>
      </dgm:t>
    </dgm:pt>
    <dgm:pt modelId="{5A791A8C-E5B5-4A53-9C12-23FA4ACF5869}" type="pres">
      <dgm:prSet presAssocID="{CC6AF938-3083-4478-9FD1-051C83C6BB78}" presName="childText" presStyleLbl="revTx" presStyleIdx="0" presStyleCnt="1" custScaleY="111127" custLinFactNeighborY="-7141">
        <dgm:presLayoutVars>
          <dgm:bulletEnabled val="1"/>
        </dgm:presLayoutVars>
      </dgm:prSet>
      <dgm:spPr/>
      <dgm:t>
        <a:bodyPr/>
        <a:lstStyle/>
        <a:p>
          <a:endParaRPr lang="hr-HR"/>
        </a:p>
      </dgm:t>
    </dgm:pt>
  </dgm:ptLst>
  <dgm:cxnLst>
    <dgm:cxn modelId="{1AFA9A20-820F-4B02-8BC5-A03B84B044C0}" type="presOf" srcId="{522FAAAA-41D8-4409-907D-726D45A0CE1D}" destId="{87CF6D03-AE55-4AD6-AD05-57C423480ED8}" srcOrd="0" destOrd="0" presId="urn:microsoft.com/office/officeart/2005/8/layout/vList2"/>
    <dgm:cxn modelId="{B920027A-FB88-419E-84B7-6E4FEB0A916B}" srcId="{CC6AF938-3083-4478-9FD1-051C83C6BB78}" destId="{43340993-2C3A-48ED-AD42-EA461DD3BB2B}" srcOrd="0" destOrd="0" parTransId="{A636B1C2-6AA7-4DBA-96DB-E00787A8B553}" sibTransId="{C181E752-89AC-4894-9554-B605C323ABEE}"/>
    <dgm:cxn modelId="{3D4357EF-B5F1-4FD8-8162-8DF415025998}" type="presOf" srcId="{CC6AF938-3083-4478-9FD1-051C83C6BB78}" destId="{E21721C1-E723-4CAA-A46B-4536BD801839}" srcOrd="0" destOrd="0" presId="urn:microsoft.com/office/officeart/2005/8/layout/vList2"/>
    <dgm:cxn modelId="{6AA894A5-A14E-45BD-93C6-5F624FA0F4A2}" type="presOf" srcId="{28715D79-67B8-4998-90BD-12F4EBAB51F3}" destId="{5A791A8C-E5B5-4A53-9C12-23FA4ACF5869}" srcOrd="0" destOrd="4" presId="urn:microsoft.com/office/officeart/2005/8/layout/vList2"/>
    <dgm:cxn modelId="{69297B14-B12A-4A1D-A7FA-4181ED52F41B}" type="presOf" srcId="{43340993-2C3A-48ED-AD42-EA461DD3BB2B}" destId="{5A791A8C-E5B5-4A53-9C12-23FA4ACF5869}" srcOrd="0" destOrd="0" presId="urn:microsoft.com/office/officeart/2005/8/layout/vList2"/>
    <dgm:cxn modelId="{58892969-EBFD-4954-95AD-CE8B5BC0F0C3}" type="presOf" srcId="{320DB465-8C3F-4A92-87A9-136EE2474D03}" destId="{5A791A8C-E5B5-4A53-9C12-23FA4ACF5869}" srcOrd="0" destOrd="3" presId="urn:microsoft.com/office/officeart/2005/8/layout/vList2"/>
    <dgm:cxn modelId="{B7913B9E-77F9-49A3-B58D-94EB2F312942}" type="presOf" srcId="{4D29D365-5DA3-4C45-8759-FCE65344E5B4}" destId="{5A791A8C-E5B5-4A53-9C12-23FA4ACF5869}" srcOrd="0" destOrd="1" presId="urn:microsoft.com/office/officeart/2005/8/layout/vList2"/>
    <dgm:cxn modelId="{CCAAB2CA-C3D3-4611-8CE9-5ED821248DAD}" srcId="{522FAAAA-41D8-4409-907D-726D45A0CE1D}" destId="{CC6AF938-3083-4478-9FD1-051C83C6BB78}" srcOrd="0" destOrd="0" parTransId="{272D4DBB-A44E-4604-8758-2CBE452C0CB5}" sibTransId="{2A121A1D-86CC-46F2-ACF9-97A3DE1F6A13}"/>
    <dgm:cxn modelId="{33C9F4D2-4645-46C9-8F5D-F4110A98ADE5}" type="presOf" srcId="{D905BB75-EAA9-48A1-A27C-557BEBC57AE5}" destId="{5A791A8C-E5B5-4A53-9C12-23FA4ACF5869}" srcOrd="0" destOrd="2" presId="urn:microsoft.com/office/officeart/2005/8/layout/vList2"/>
    <dgm:cxn modelId="{F0F34F82-CF30-41B4-A7E2-2B4EC207A37A}" srcId="{CC6AF938-3083-4478-9FD1-051C83C6BB78}" destId="{320DB465-8C3F-4A92-87A9-136EE2474D03}" srcOrd="3" destOrd="0" parTransId="{D1A98523-555D-4D27-9D5E-A9BD3855CE3B}" sibTransId="{B55841B6-96B6-4EB6-BE9F-33445B1ED231}"/>
    <dgm:cxn modelId="{53C9EAE2-E812-45E9-87A9-72EFA8CB723F}" srcId="{CC6AF938-3083-4478-9FD1-051C83C6BB78}" destId="{28715D79-67B8-4998-90BD-12F4EBAB51F3}" srcOrd="4" destOrd="0" parTransId="{2A23B46F-B41A-4FE1-987B-319ED2A3BC43}" sibTransId="{E7477509-BC0D-407C-B412-2BCF17436E56}"/>
    <dgm:cxn modelId="{F62D84D3-420C-4B06-96E8-2B1D91D1C73A}" srcId="{CC6AF938-3083-4478-9FD1-051C83C6BB78}" destId="{D905BB75-EAA9-48A1-A27C-557BEBC57AE5}" srcOrd="2" destOrd="0" parTransId="{29615699-95E7-452C-BC98-EA35A17A11B5}" sibTransId="{8354A594-D814-431A-99B2-9FE274A7D162}"/>
    <dgm:cxn modelId="{5F5B7060-EDF7-4404-9B2F-CB873FDF099D}" srcId="{CC6AF938-3083-4478-9FD1-051C83C6BB78}" destId="{4D29D365-5DA3-4C45-8759-FCE65344E5B4}" srcOrd="1" destOrd="0" parTransId="{4301B1B1-AB5F-4922-BEA4-31F03D8E334A}" sibTransId="{AD597792-6649-4576-9A76-57612CD1146B}"/>
    <dgm:cxn modelId="{DDF4E17D-D393-4FAB-899E-2F395BD78031}" type="presParOf" srcId="{87CF6D03-AE55-4AD6-AD05-57C423480ED8}" destId="{E21721C1-E723-4CAA-A46B-4536BD801839}" srcOrd="0" destOrd="0" presId="urn:microsoft.com/office/officeart/2005/8/layout/vList2"/>
    <dgm:cxn modelId="{281E052C-A895-4E9B-A373-3823A17C855C}" type="presParOf" srcId="{87CF6D03-AE55-4AD6-AD05-57C423480ED8}" destId="{5A791A8C-E5B5-4A53-9C12-23FA4ACF586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ABEDC-0C11-4263-98EC-22AD09C65D63}">
      <dsp:nvSpPr>
        <dsp:cNvPr id="0" name=""/>
        <dsp:cNvSpPr/>
      </dsp:nvSpPr>
      <dsp:spPr>
        <a:xfrm>
          <a:off x="3094" y="577328"/>
          <a:ext cx="1860500" cy="716150"/>
        </a:xfrm>
        <a:prstGeom prst="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bevelB/>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hr-HR" sz="1500" b="1" kern="1200" dirty="0" smtClean="0">
              <a:solidFill>
                <a:schemeClr val="tx1"/>
              </a:solidFill>
            </a:rPr>
            <a:t>Regionalne potpore </a:t>
          </a:r>
          <a:endParaRPr lang="hr-HR" sz="1500" b="1" kern="1200" dirty="0">
            <a:solidFill>
              <a:schemeClr val="tx1"/>
            </a:solidFill>
          </a:endParaRPr>
        </a:p>
      </dsp:txBody>
      <dsp:txXfrm>
        <a:off x="3094" y="577328"/>
        <a:ext cx="1860500" cy="716150"/>
      </dsp:txXfrm>
    </dsp:sp>
    <dsp:sp modelId="{47921D38-CF42-43EB-B468-BCF4324819CA}">
      <dsp:nvSpPr>
        <dsp:cNvPr id="0" name=""/>
        <dsp:cNvSpPr/>
      </dsp:nvSpPr>
      <dsp:spPr>
        <a:xfrm>
          <a:off x="5" y="1319976"/>
          <a:ext cx="1860500"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CFCFD-44B5-4456-A18E-FF4FD412608A}">
      <dsp:nvSpPr>
        <dsp:cNvPr id="0" name=""/>
        <dsp:cNvSpPr/>
      </dsp:nvSpPr>
      <dsp:spPr>
        <a:xfrm>
          <a:off x="2124064" y="577328"/>
          <a:ext cx="1860500" cy="716150"/>
        </a:xfrm>
        <a:prstGeom prst="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hr-HR" sz="1500" b="1" kern="1200" dirty="0" smtClean="0">
              <a:solidFill>
                <a:schemeClr val="tx1"/>
              </a:solidFill>
            </a:rPr>
            <a:t>Potpore za savjetodavne usluge</a:t>
          </a:r>
          <a:endParaRPr lang="hr-HR" sz="1500" b="1" kern="1200" dirty="0">
            <a:solidFill>
              <a:schemeClr val="tx1"/>
            </a:solidFill>
          </a:endParaRPr>
        </a:p>
      </dsp:txBody>
      <dsp:txXfrm>
        <a:off x="2124064" y="577328"/>
        <a:ext cx="1860500" cy="716150"/>
      </dsp:txXfrm>
    </dsp:sp>
    <dsp:sp modelId="{DB7B2F50-33F0-4D79-BE45-648C950330A8}">
      <dsp:nvSpPr>
        <dsp:cNvPr id="0" name=""/>
        <dsp:cNvSpPr/>
      </dsp:nvSpPr>
      <dsp:spPr>
        <a:xfrm>
          <a:off x="2124064" y="1293479"/>
          <a:ext cx="1860500"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1B707-16D1-4665-8443-ABC3228EC318}">
      <dsp:nvSpPr>
        <dsp:cNvPr id="0" name=""/>
        <dsp:cNvSpPr/>
      </dsp:nvSpPr>
      <dsp:spPr>
        <a:xfrm>
          <a:off x="4245035" y="577328"/>
          <a:ext cx="1860500" cy="716150"/>
        </a:xfrm>
        <a:prstGeom prst="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hr-HR" sz="1500" b="1" kern="1200" dirty="0" smtClean="0">
              <a:solidFill>
                <a:schemeClr val="tx1"/>
              </a:solidFill>
            </a:rPr>
            <a:t>Potpore za sudjelovanje na sajmovima</a:t>
          </a:r>
          <a:endParaRPr lang="hr-HR" sz="1500" b="1" kern="1200" dirty="0">
            <a:solidFill>
              <a:schemeClr val="tx1"/>
            </a:solidFill>
          </a:endParaRPr>
        </a:p>
      </dsp:txBody>
      <dsp:txXfrm>
        <a:off x="4245035" y="577328"/>
        <a:ext cx="1860500" cy="716150"/>
      </dsp:txXfrm>
    </dsp:sp>
    <dsp:sp modelId="{9A6FFD37-F59D-485A-9581-72D103144ED1}">
      <dsp:nvSpPr>
        <dsp:cNvPr id="0" name=""/>
        <dsp:cNvSpPr/>
      </dsp:nvSpPr>
      <dsp:spPr>
        <a:xfrm>
          <a:off x="4245035" y="1293479"/>
          <a:ext cx="1860500"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3365A-A247-4295-9279-68F689CB19C5}">
      <dsp:nvSpPr>
        <dsp:cNvPr id="0" name=""/>
        <dsp:cNvSpPr/>
      </dsp:nvSpPr>
      <dsp:spPr>
        <a:xfrm>
          <a:off x="6366005" y="577328"/>
          <a:ext cx="1860500" cy="716150"/>
        </a:xfrm>
        <a:prstGeom prst="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hr-HR" sz="1500" b="1" kern="1200" dirty="0" smtClean="0">
              <a:solidFill>
                <a:schemeClr val="tx1"/>
              </a:solidFill>
            </a:rPr>
            <a:t>Potpore za usavršavanje</a:t>
          </a:r>
          <a:endParaRPr lang="hr-HR" sz="1500" b="1" kern="1200" dirty="0">
            <a:solidFill>
              <a:schemeClr val="tx1"/>
            </a:solidFill>
          </a:endParaRPr>
        </a:p>
      </dsp:txBody>
      <dsp:txXfrm>
        <a:off x="6366005" y="577328"/>
        <a:ext cx="1860500" cy="716150"/>
      </dsp:txXfrm>
    </dsp:sp>
    <dsp:sp modelId="{01BE56ED-4536-48AE-801F-2BA6042CDD40}">
      <dsp:nvSpPr>
        <dsp:cNvPr id="0" name=""/>
        <dsp:cNvSpPr/>
      </dsp:nvSpPr>
      <dsp:spPr>
        <a:xfrm>
          <a:off x="6366005" y="1293479"/>
          <a:ext cx="1860500"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2F099-3E11-4F12-B4C2-F92E3A038878}">
      <dsp:nvSpPr>
        <dsp:cNvPr id="0" name=""/>
        <dsp:cNvSpPr/>
      </dsp:nvSpPr>
      <dsp:spPr>
        <a:xfrm>
          <a:off x="144027" y="472819"/>
          <a:ext cx="2456874" cy="3734893"/>
        </a:xfrm>
        <a:prstGeom prst="round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ECE82-1376-44A7-8750-C7071C8F4747}">
      <dsp:nvSpPr>
        <dsp:cNvPr id="0" name=""/>
        <dsp:cNvSpPr/>
      </dsp:nvSpPr>
      <dsp:spPr>
        <a:xfrm>
          <a:off x="360041" y="318456"/>
          <a:ext cx="3154987" cy="313575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b" anchorCtr="0">
          <a:noAutofit/>
        </a:bodyPr>
        <a:lstStyle/>
        <a:p>
          <a:pPr lvl="0" algn="l" defTabSz="1422400" rtl="0">
            <a:lnSpc>
              <a:spcPct val="90000"/>
            </a:lnSpc>
            <a:spcBef>
              <a:spcPct val="0"/>
            </a:spcBef>
            <a:spcAft>
              <a:spcPct val="35000"/>
            </a:spcAft>
          </a:pPr>
          <a:r>
            <a:rPr lang="hr-HR" sz="3200" b="1" kern="1200" dirty="0" smtClean="0">
              <a:solidFill>
                <a:schemeClr val="tx2">
                  <a:lumMod val="75000"/>
                </a:schemeClr>
              </a:solidFill>
            </a:rPr>
            <a:t>Prihvatljivi prijavitelji</a:t>
          </a:r>
        </a:p>
        <a:p>
          <a:pPr lvl="0" algn="l" defTabSz="1422400" rtl="0">
            <a:lnSpc>
              <a:spcPct val="90000"/>
            </a:lnSpc>
            <a:spcBef>
              <a:spcPct val="0"/>
            </a:spcBef>
            <a:spcAft>
              <a:spcPct val="35000"/>
            </a:spcAft>
          </a:pPr>
          <a:endParaRPr lang="hr-HR" sz="3200" b="1" kern="1200" dirty="0" smtClean="0">
            <a:solidFill>
              <a:schemeClr val="tx2">
                <a:lumMod val="75000"/>
              </a:schemeClr>
            </a:solidFill>
          </a:endParaRPr>
        </a:p>
        <a:p>
          <a:pPr lvl="0" algn="l" defTabSz="1422400" rtl="0">
            <a:lnSpc>
              <a:spcPct val="100000"/>
            </a:lnSpc>
            <a:spcBef>
              <a:spcPct val="0"/>
            </a:spcBef>
            <a:spcAft>
              <a:spcPts val="0"/>
            </a:spcAft>
          </a:pPr>
          <a:r>
            <a:rPr lang="hr-HR" sz="3200" b="1" kern="1200" dirty="0" smtClean="0">
              <a:solidFill>
                <a:schemeClr val="tx2">
                  <a:lumMod val="75000"/>
                </a:schemeClr>
              </a:solidFill>
            </a:rPr>
            <a:t>Prihvatljivi</a:t>
          </a:r>
        </a:p>
        <a:p>
          <a:pPr lvl="0" algn="l" defTabSz="1422400" rtl="0">
            <a:lnSpc>
              <a:spcPct val="100000"/>
            </a:lnSpc>
            <a:spcBef>
              <a:spcPct val="0"/>
            </a:spcBef>
            <a:spcAft>
              <a:spcPts val="0"/>
            </a:spcAft>
          </a:pPr>
          <a:r>
            <a:rPr lang="hr-HR" sz="3200" b="1" kern="1200" dirty="0" smtClean="0">
              <a:solidFill>
                <a:schemeClr val="tx2">
                  <a:lumMod val="75000"/>
                </a:schemeClr>
              </a:solidFill>
            </a:rPr>
            <a:t>sektori</a:t>
          </a:r>
          <a:endParaRPr lang="hr-HR" sz="3200" b="1" kern="1200" dirty="0">
            <a:solidFill>
              <a:schemeClr val="tx2">
                <a:lumMod val="75000"/>
              </a:schemeClr>
            </a:solidFill>
          </a:endParaRPr>
        </a:p>
      </dsp:txBody>
      <dsp:txXfrm>
        <a:off x="360041" y="318456"/>
        <a:ext cx="3154987" cy="3135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E2D1B-EC7B-4FB7-B9FD-1979A30EAC7D}">
      <dsp:nvSpPr>
        <dsp:cNvPr id="0" name=""/>
        <dsp:cNvSpPr/>
      </dsp:nvSpPr>
      <dsp:spPr>
        <a:xfrm>
          <a:off x="0" y="0"/>
          <a:ext cx="4317257" cy="378429"/>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dirty="0" smtClean="0">
              <a:solidFill>
                <a:schemeClr val="tx1"/>
              </a:solidFill>
            </a:rPr>
            <a:t>regionalne potpore </a:t>
          </a:r>
          <a:endParaRPr lang="hr-HR" sz="2400" kern="1200" dirty="0">
            <a:solidFill>
              <a:schemeClr val="tx1"/>
            </a:solidFill>
          </a:endParaRPr>
        </a:p>
      </dsp:txBody>
      <dsp:txXfrm>
        <a:off x="18473" y="18473"/>
        <a:ext cx="4280311" cy="341483"/>
      </dsp:txXfrm>
    </dsp:sp>
    <dsp:sp modelId="{6E4221A1-06E1-46F4-85D5-BD7B5AB56F50}">
      <dsp:nvSpPr>
        <dsp:cNvPr id="0" name=""/>
        <dsp:cNvSpPr/>
      </dsp:nvSpPr>
      <dsp:spPr>
        <a:xfrm>
          <a:off x="0" y="381886"/>
          <a:ext cx="4317257"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7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hr-HR" sz="1800" kern="1200" dirty="0" smtClean="0"/>
            <a:t>35% za srednje poduzetnike </a:t>
          </a:r>
          <a:endParaRPr lang="hr-HR" sz="1800" kern="1200" dirty="0"/>
        </a:p>
        <a:p>
          <a:pPr marL="171450" lvl="1" indent="-171450" algn="l" defTabSz="800100" rtl="0">
            <a:lnSpc>
              <a:spcPct val="90000"/>
            </a:lnSpc>
            <a:spcBef>
              <a:spcPct val="0"/>
            </a:spcBef>
            <a:spcAft>
              <a:spcPct val="20000"/>
            </a:spcAft>
            <a:buChar char="••"/>
          </a:pPr>
          <a:r>
            <a:rPr lang="hr-HR" sz="1800" kern="1200" dirty="0" smtClean="0"/>
            <a:t>45% za mikro i male poduzetnike</a:t>
          </a:r>
          <a:endParaRPr lang="hr-HR" sz="1800" kern="1200" dirty="0"/>
        </a:p>
      </dsp:txBody>
      <dsp:txXfrm>
        <a:off x="0" y="381886"/>
        <a:ext cx="4317257" cy="91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2C4D3-E02F-4EDA-AB61-65874CA0CB29}">
      <dsp:nvSpPr>
        <dsp:cNvPr id="0" name=""/>
        <dsp:cNvSpPr/>
      </dsp:nvSpPr>
      <dsp:spPr>
        <a:xfrm>
          <a:off x="0" y="0"/>
          <a:ext cx="4212960" cy="64085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hr-HR" sz="2200" kern="1200" dirty="0" smtClean="0">
              <a:solidFill>
                <a:schemeClr val="tx1"/>
              </a:solidFill>
            </a:rPr>
            <a:t>potpore za savjetodavne usluge </a:t>
          </a:r>
          <a:endParaRPr lang="hr-HR" sz="2200" kern="1200" dirty="0">
            <a:solidFill>
              <a:schemeClr val="tx1"/>
            </a:solidFill>
          </a:endParaRPr>
        </a:p>
      </dsp:txBody>
      <dsp:txXfrm>
        <a:off x="31284" y="31284"/>
        <a:ext cx="4150392" cy="578282"/>
      </dsp:txXfrm>
    </dsp:sp>
    <dsp:sp modelId="{56C768B1-66B7-4DE1-B317-BCFEBE8CC287}">
      <dsp:nvSpPr>
        <dsp:cNvPr id="0" name=""/>
        <dsp:cNvSpPr/>
      </dsp:nvSpPr>
      <dsp:spPr>
        <a:xfrm>
          <a:off x="0" y="645577"/>
          <a:ext cx="4572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hr-HR" sz="1600" kern="1200" dirty="0" smtClean="0"/>
            <a:t>ne može prelaziti 50% prihvatljivih troškova</a:t>
          </a:r>
          <a:endParaRPr lang="hr-HR" sz="1800" kern="1200" dirty="0"/>
        </a:p>
      </dsp:txBody>
      <dsp:txXfrm>
        <a:off x="0" y="645577"/>
        <a:ext cx="4572000" cy="64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846CC-35D3-40AF-BD71-2FDB8EC748DE}">
      <dsp:nvSpPr>
        <dsp:cNvPr id="0" name=""/>
        <dsp:cNvSpPr/>
      </dsp:nvSpPr>
      <dsp:spPr>
        <a:xfrm>
          <a:off x="0" y="29111"/>
          <a:ext cx="4248472" cy="448944"/>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hr-HR" sz="1800" kern="1200" dirty="0" smtClean="0">
              <a:solidFill>
                <a:schemeClr val="tx1"/>
              </a:solidFill>
            </a:rPr>
            <a:t>potpore za sudjelovanje na sajmovima </a:t>
          </a:r>
          <a:endParaRPr lang="hr-HR" sz="1800" kern="1200" dirty="0">
            <a:solidFill>
              <a:schemeClr val="tx1"/>
            </a:solidFill>
          </a:endParaRPr>
        </a:p>
      </dsp:txBody>
      <dsp:txXfrm>
        <a:off x="21916" y="51027"/>
        <a:ext cx="4204640" cy="405112"/>
      </dsp:txXfrm>
    </dsp:sp>
    <dsp:sp modelId="{F6B77435-7F02-49FB-8A40-47D2E3617499}">
      <dsp:nvSpPr>
        <dsp:cNvPr id="0" name=""/>
        <dsp:cNvSpPr/>
      </dsp:nvSpPr>
      <dsp:spPr>
        <a:xfrm>
          <a:off x="0" y="489373"/>
          <a:ext cx="4248472"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89"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hr-HR" sz="1400" kern="1200" dirty="0" smtClean="0">
              <a:solidFill>
                <a:schemeClr val="tx1"/>
              </a:solidFill>
            </a:rPr>
            <a:t>ne može prelaziti 50% prihvatljivih troškova</a:t>
          </a:r>
          <a:endParaRPr lang="hr-HR" sz="1400" kern="1200" dirty="0">
            <a:solidFill>
              <a:schemeClr val="tx1"/>
            </a:solidFill>
          </a:endParaRPr>
        </a:p>
      </dsp:txBody>
      <dsp:txXfrm>
        <a:off x="0" y="489373"/>
        <a:ext cx="4248472" cy="838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5C379-AC9F-4B6B-948E-82B0C18E4A52}">
      <dsp:nvSpPr>
        <dsp:cNvPr id="0" name=""/>
        <dsp:cNvSpPr/>
      </dsp:nvSpPr>
      <dsp:spPr>
        <a:xfrm>
          <a:off x="0" y="0"/>
          <a:ext cx="4348641" cy="368613"/>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HR" sz="2000" kern="1200" dirty="0" smtClean="0">
              <a:solidFill>
                <a:schemeClr val="tx1"/>
              </a:solidFill>
            </a:rPr>
            <a:t>potpore za usavršavanje </a:t>
          </a:r>
          <a:endParaRPr lang="hr-HR" sz="2000" kern="1200" dirty="0">
            <a:solidFill>
              <a:schemeClr val="tx1"/>
            </a:solidFill>
          </a:endParaRPr>
        </a:p>
      </dsp:txBody>
      <dsp:txXfrm>
        <a:off x="17994" y="17994"/>
        <a:ext cx="4312653" cy="332625"/>
      </dsp:txXfrm>
    </dsp:sp>
    <dsp:sp modelId="{B1483C97-064B-4213-B71A-5A0A5546D50B}">
      <dsp:nvSpPr>
        <dsp:cNvPr id="0" name=""/>
        <dsp:cNvSpPr/>
      </dsp:nvSpPr>
      <dsp:spPr>
        <a:xfrm>
          <a:off x="0" y="541731"/>
          <a:ext cx="4348641" cy="15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69"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hr-HR" sz="1600" kern="1200" dirty="0" smtClean="0"/>
            <a:t>a) </a:t>
          </a:r>
          <a:r>
            <a:rPr lang="hr-HR" sz="1600" b="1" kern="1200" dirty="0" smtClean="0"/>
            <a:t>za srednja poduzeća </a:t>
          </a:r>
          <a:r>
            <a:rPr lang="hr-HR" sz="1600" kern="1200" dirty="0" smtClean="0"/>
            <a:t>60% opravdanih troškova, odnosno 70% opravdanih troškova ako se usavršavanje provodi za radnike s invaliditetom ili radnike u nepovoljnom položaju;</a:t>
          </a:r>
          <a:endParaRPr lang="hr-HR" sz="1600" kern="1200" dirty="0"/>
        </a:p>
        <a:p>
          <a:pPr marL="171450" lvl="1" indent="-171450" algn="l" defTabSz="711200" rtl="0">
            <a:lnSpc>
              <a:spcPct val="90000"/>
            </a:lnSpc>
            <a:spcBef>
              <a:spcPct val="0"/>
            </a:spcBef>
            <a:spcAft>
              <a:spcPct val="20000"/>
            </a:spcAft>
            <a:buChar char="••"/>
          </a:pPr>
          <a:r>
            <a:rPr lang="hr-HR" sz="1600" kern="1200" dirty="0" smtClean="0"/>
            <a:t>b) </a:t>
          </a:r>
          <a:r>
            <a:rPr lang="hr-HR" sz="1600" b="1" kern="1200" dirty="0" smtClean="0"/>
            <a:t>za mala i mikro poduzeća </a:t>
          </a:r>
          <a:r>
            <a:rPr lang="hr-HR" sz="1600" kern="1200" dirty="0" smtClean="0"/>
            <a:t>70% opravdanih troškova.</a:t>
          </a:r>
          <a:endParaRPr lang="hr-HR" sz="1600" kern="1200" dirty="0"/>
        </a:p>
      </dsp:txBody>
      <dsp:txXfrm>
        <a:off x="0" y="541731"/>
        <a:ext cx="4348641" cy="1589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EBAFF-16CB-49A6-906B-35DE2F462504}">
      <dsp:nvSpPr>
        <dsp:cNvPr id="0" name=""/>
        <dsp:cNvSpPr/>
      </dsp:nvSpPr>
      <dsp:spPr>
        <a:xfrm>
          <a:off x="-22069" y="0"/>
          <a:ext cx="8479418" cy="4896544"/>
        </a:xfrm>
        <a:prstGeom prst="roundRect">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0C7C1A7-A69C-44E6-92B0-4FB5A263EE02}">
      <dsp:nvSpPr>
        <dsp:cNvPr id="0" name=""/>
        <dsp:cNvSpPr/>
      </dsp:nvSpPr>
      <dsp:spPr>
        <a:xfrm>
          <a:off x="2451750" y="1958617"/>
          <a:ext cx="2955945" cy="2937926"/>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hr-HR" sz="6500" b="1" kern="1200" dirty="0"/>
        </a:p>
      </dsp:txBody>
      <dsp:txXfrm>
        <a:off x="2451750" y="1958617"/>
        <a:ext cx="2955945" cy="2937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721C1-E723-4CAA-A46B-4536BD801839}">
      <dsp:nvSpPr>
        <dsp:cNvPr id="0" name=""/>
        <dsp:cNvSpPr/>
      </dsp:nvSpPr>
      <dsp:spPr>
        <a:xfrm>
          <a:off x="0" y="0"/>
          <a:ext cx="6502136" cy="4867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endParaRPr lang="hr-HR" sz="2600" b="1" kern="1200" dirty="0"/>
        </a:p>
      </dsp:txBody>
      <dsp:txXfrm>
        <a:off x="23760" y="23760"/>
        <a:ext cx="6454616" cy="439200"/>
      </dsp:txXfrm>
    </dsp:sp>
    <dsp:sp modelId="{5A791A8C-E5B5-4A53-9C12-23FA4ACF5869}">
      <dsp:nvSpPr>
        <dsp:cNvPr id="0" name=""/>
        <dsp:cNvSpPr/>
      </dsp:nvSpPr>
      <dsp:spPr>
        <a:xfrm>
          <a:off x="0" y="658490"/>
          <a:ext cx="6502136" cy="454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43" tIns="33020" rIns="184912" bIns="33020" numCol="1" spcCol="1270" anchor="t" anchorCtr="0">
          <a:noAutofit/>
        </a:bodyPr>
        <a:lstStyle/>
        <a:p>
          <a:pPr marL="228600" lvl="1" indent="-228600" algn="just" defTabSz="889000" rtl="0">
            <a:lnSpc>
              <a:spcPct val="90000"/>
            </a:lnSpc>
            <a:spcBef>
              <a:spcPct val="0"/>
            </a:spcBef>
            <a:spcAft>
              <a:spcPct val="20000"/>
            </a:spcAft>
            <a:buChar char="••"/>
          </a:pPr>
          <a:r>
            <a:rPr lang="hr-HR" sz="2000" b="1" kern="1200" dirty="0" smtClean="0"/>
            <a:t>Ulaganja u materijalnu i/ili nematerijalnu imovinu povezana s:</a:t>
          </a:r>
          <a:endParaRPr lang="hr-HR" sz="2000" b="1" kern="1200" dirty="0"/>
        </a:p>
        <a:p>
          <a:pPr marL="457200" lvl="2" indent="-228600" algn="l" defTabSz="889000" rtl="0">
            <a:lnSpc>
              <a:spcPct val="90000"/>
            </a:lnSpc>
            <a:spcBef>
              <a:spcPct val="0"/>
            </a:spcBef>
            <a:spcAft>
              <a:spcPct val="20000"/>
            </a:spcAft>
            <a:buChar char="••"/>
          </a:pPr>
          <a:r>
            <a:rPr lang="hr-HR" sz="2000" kern="1200" dirty="0" smtClean="0"/>
            <a:t>osnivanjem nove poslovne jedinice</a:t>
          </a:r>
          <a:endParaRPr lang="hr-HR" sz="2000" kern="1200" dirty="0"/>
        </a:p>
        <a:p>
          <a:pPr marL="457200" lvl="2" indent="-228600" algn="l" defTabSz="889000" rtl="0">
            <a:lnSpc>
              <a:spcPct val="90000"/>
            </a:lnSpc>
            <a:spcBef>
              <a:spcPct val="0"/>
            </a:spcBef>
            <a:spcAft>
              <a:spcPct val="20000"/>
            </a:spcAft>
            <a:buChar char="••"/>
          </a:pPr>
          <a:r>
            <a:rPr lang="hr-HR" sz="2000" kern="1200" dirty="0" smtClean="0"/>
            <a:t>proširenjem kapaciteta postojeće poslovne jedinice</a:t>
          </a:r>
          <a:endParaRPr lang="hr-HR" sz="2000" kern="1200" dirty="0"/>
        </a:p>
        <a:p>
          <a:pPr marL="457200" lvl="2" indent="-228600" algn="l" defTabSz="889000" rtl="0">
            <a:lnSpc>
              <a:spcPct val="90000"/>
            </a:lnSpc>
            <a:spcBef>
              <a:spcPct val="0"/>
            </a:spcBef>
            <a:spcAft>
              <a:spcPct val="20000"/>
            </a:spcAft>
            <a:buChar char="••"/>
          </a:pPr>
          <a:r>
            <a:rPr lang="hr-HR" sz="2000" kern="1200" dirty="0" smtClean="0"/>
            <a:t>diversifikacijom proizvodnje, pod uvjetom da nova djelatnost nije ista ili slična djelatnosti koja se prethodno obavljala </a:t>
          </a:r>
          <a:endParaRPr lang="hr-HR" sz="2000" kern="1200" dirty="0"/>
        </a:p>
        <a:p>
          <a:pPr marL="457200" lvl="2" indent="-228600" algn="l" defTabSz="889000" rtl="0">
            <a:lnSpc>
              <a:spcPct val="90000"/>
            </a:lnSpc>
            <a:spcBef>
              <a:spcPct val="0"/>
            </a:spcBef>
            <a:spcAft>
              <a:spcPct val="20000"/>
            </a:spcAft>
            <a:buChar char="••"/>
          </a:pPr>
          <a:r>
            <a:rPr lang="hr-HR" sz="2000" kern="1200" dirty="0" smtClean="0"/>
            <a:t>temeljitom promjenom u sveukupnom proizvodnom procesu postojeće poslovne jedinice</a:t>
          </a:r>
          <a:endParaRPr lang="hr-HR" sz="2000" kern="1200" dirty="0"/>
        </a:p>
        <a:p>
          <a:pPr marL="457200" lvl="2" indent="-228600" algn="l" defTabSz="889000" rtl="0">
            <a:lnSpc>
              <a:spcPct val="90000"/>
            </a:lnSpc>
            <a:spcBef>
              <a:spcPct val="0"/>
            </a:spcBef>
            <a:spcAft>
              <a:spcPct val="20000"/>
            </a:spcAft>
            <a:buChar char="••"/>
          </a:pPr>
          <a:r>
            <a:rPr lang="hr-HR" sz="2000" kern="1200" dirty="0" smtClean="0"/>
            <a:t>specijaliziranom obukom, savjetodavnim uslugama i sudjelovanju na sajmovima, samo ako su izravno povezani s investicijom za koju je odobrena potpora</a:t>
          </a:r>
          <a:endParaRPr lang="hr-HR" sz="2000" kern="1200" dirty="0"/>
        </a:p>
      </dsp:txBody>
      <dsp:txXfrm>
        <a:off x="0" y="658490"/>
        <a:ext cx="6502136" cy="4545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EBAFF-16CB-49A6-906B-35DE2F462504}">
      <dsp:nvSpPr>
        <dsp:cNvPr id="0" name=""/>
        <dsp:cNvSpPr/>
      </dsp:nvSpPr>
      <dsp:spPr>
        <a:xfrm>
          <a:off x="-22069" y="0"/>
          <a:ext cx="8479418" cy="4896544"/>
        </a:xfrm>
        <a:prstGeom prst="roundRect">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0C7C1A7-A69C-44E6-92B0-4FB5A263EE02}">
      <dsp:nvSpPr>
        <dsp:cNvPr id="0" name=""/>
        <dsp:cNvSpPr/>
      </dsp:nvSpPr>
      <dsp:spPr>
        <a:xfrm>
          <a:off x="2451750" y="1958617"/>
          <a:ext cx="2955945" cy="2937926"/>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hr-HR" sz="6500" b="1" kern="1200" dirty="0"/>
        </a:p>
      </dsp:txBody>
      <dsp:txXfrm>
        <a:off x="2451750" y="1958617"/>
        <a:ext cx="2955945" cy="29379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721C1-E723-4CAA-A46B-4536BD801839}">
      <dsp:nvSpPr>
        <dsp:cNvPr id="0" name=""/>
        <dsp:cNvSpPr/>
      </dsp:nvSpPr>
      <dsp:spPr>
        <a:xfrm>
          <a:off x="0" y="11"/>
          <a:ext cx="6502136" cy="44928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hr-HR" sz="2400" b="1" kern="1200" dirty="0"/>
        </a:p>
      </dsp:txBody>
      <dsp:txXfrm>
        <a:off x="21932" y="21943"/>
        <a:ext cx="6458272" cy="405416"/>
      </dsp:txXfrm>
    </dsp:sp>
    <dsp:sp modelId="{5A791A8C-E5B5-4A53-9C12-23FA4ACF5869}">
      <dsp:nvSpPr>
        <dsp:cNvPr id="0" name=""/>
        <dsp:cNvSpPr/>
      </dsp:nvSpPr>
      <dsp:spPr>
        <a:xfrm>
          <a:off x="0" y="486021"/>
          <a:ext cx="6502136" cy="485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43"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hr-HR" sz="1900" b="0" kern="1200" dirty="0" smtClean="0">
              <a:latin typeface="Calibri" pitchFamily="34" charset="0"/>
              <a:cs typeface="Calibri" pitchFamily="34" charset="0"/>
            </a:rPr>
            <a:t>troškovi ulaganja u materijalnu i nematerijalnu imovinu poput: pripreme zemljišta, gradnju i rekonstrukciju zgrada, nabavu strojeva, opreme, alata osim </a:t>
          </a:r>
          <a:r>
            <a:rPr lang="pl-PL" sz="1900" b="0" kern="1200" dirty="0" smtClean="0">
              <a:latin typeface="Calibri" pitchFamily="34" charset="0"/>
              <a:cs typeface="Calibri" pitchFamily="34" charset="0"/>
            </a:rPr>
            <a:t>kupnje i/ili zakupa zgrada i zemljišta</a:t>
          </a:r>
          <a:endParaRPr lang="hr-HR" sz="1900" b="0" kern="1200" dirty="0">
            <a:latin typeface="Calibri" pitchFamily="34" charset="0"/>
            <a:cs typeface="Calibri" pitchFamily="34" charset="0"/>
          </a:endParaRPr>
        </a:p>
        <a:p>
          <a:pPr marL="171450" lvl="1" indent="-171450" algn="just" defTabSz="844550" rtl="0">
            <a:lnSpc>
              <a:spcPct val="90000"/>
            </a:lnSpc>
            <a:spcBef>
              <a:spcPct val="0"/>
            </a:spcBef>
            <a:spcAft>
              <a:spcPct val="20000"/>
            </a:spcAft>
            <a:buChar char="••"/>
          </a:pPr>
          <a:r>
            <a:rPr lang="hr-HR" sz="1900" b="0" kern="1200" dirty="0" smtClean="0">
              <a:latin typeface="Calibri" pitchFamily="34" charset="0"/>
              <a:cs typeface="Calibri" pitchFamily="34" charset="0"/>
            </a:rPr>
            <a:t>troškovi savjetodavnih usluga koje pružaju vanjski konzultanti</a:t>
          </a:r>
          <a:endParaRPr lang="hr-HR" sz="1900" b="0" kern="1200" dirty="0">
            <a:latin typeface="Calibri" pitchFamily="34" charset="0"/>
            <a:cs typeface="Calibri" pitchFamily="34" charset="0"/>
          </a:endParaRPr>
        </a:p>
        <a:p>
          <a:pPr marL="171450" lvl="1" indent="-171450" algn="just" defTabSz="844550" rtl="0">
            <a:lnSpc>
              <a:spcPct val="90000"/>
            </a:lnSpc>
            <a:spcBef>
              <a:spcPct val="0"/>
            </a:spcBef>
            <a:spcAft>
              <a:spcPct val="20000"/>
            </a:spcAft>
            <a:buChar char="••"/>
          </a:pPr>
          <a:r>
            <a:rPr lang="vi-VN" sz="1900" b="0" kern="1200" dirty="0" smtClean="0">
              <a:latin typeface="Calibri" pitchFamily="34" charset="0"/>
              <a:cs typeface="Calibri" pitchFamily="34" charset="0"/>
            </a:rPr>
            <a:t>troškovi nastali za najam, uređivanje i vođenje štanda pri prvom sudjelovanju poduzetnika na određenom sajmu ili izložbi, s ciljem predstavljanja novog proizvoda koji je nastao kao rezultat investicije za koju je odobrena potpora</a:t>
          </a:r>
          <a:endParaRPr lang="hr-HR" sz="1900" b="0" kern="1200" dirty="0">
            <a:latin typeface="Calibri" pitchFamily="34" charset="0"/>
            <a:cs typeface="Calibri" pitchFamily="34" charset="0"/>
          </a:endParaRPr>
        </a:p>
        <a:p>
          <a:pPr marL="171450" lvl="1" indent="-171450" algn="just" defTabSz="844550" rtl="0">
            <a:lnSpc>
              <a:spcPct val="90000"/>
            </a:lnSpc>
            <a:spcBef>
              <a:spcPct val="0"/>
            </a:spcBef>
            <a:spcAft>
              <a:spcPct val="20000"/>
            </a:spcAft>
            <a:buChar char="••"/>
          </a:pPr>
          <a:r>
            <a:rPr lang="hr-HR" sz="1900" b="0" kern="1200" dirty="0" smtClean="0">
              <a:latin typeface="Calibri" pitchFamily="34" charset="0"/>
              <a:cs typeface="Calibri" pitchFamily="34" charset="0"/>
            </a:rPr>
            <a:t>troškovi predavača, za sate tijekom kojih su predavači sudjelovali u obuci; </a:t>
          </a:r>
          <a:endParaRPr lang="hr-HR" sz="1900" b="0" kern="1200" dirty="0">
            <a:latin typeface="Calibri" pitchFamily="34" charset="0"/>
            <a:cs typeface="Calibri" pitchFamily="34" charset="0"/>
          </a:endParaRPr>
        </a:p>
        <a:p>
          <a:pPr marL="171450" lvl="1" indent="-171450" algn="just" defTabSz="844550" rtl="0">
            <a:lnSpc>
              <a:spcPct val="90000"/>
            </a:lnSpc>
            <a:spcBef>
              <a:spcPct val="0"/>
            </a:spcBef>
            <a:spcAft>
              <a:spcPct val="20000"/>
            </a:spcAft>
            <a:buChar char="••"/>
          </a:pPr>
          <a:r>
            <a:rPr lang="hr-HR" sz="1900" b="0" kern="1200" dirty="0" smtClean="0">
              <a:latin typeface="Calibri" pitchFamily="34" charset="0"/>
              <a:cs typeface="Calibri" pitchFamily="34" charset="0"/>
            </a:rPr>
            <a:t>troškovi poslovanja povezani s predavačima i polaznicima koji su izravno povezani s projektom usavršavanja, poput putnih troškova, troškova materijala i potrošne robe</a:t>
          </a:r>
          <a:endParaRPr lang="hr-HR" sz="1900" b="0" kern="1200" dirty="0">
            <a:latin typeface="Calibri" pitchFamily="34" charset="0"/>
            <a:cs typeface="Calibri" pitchFamily="34" charset="0"/>
          </a:endParaRPr>
        </a:p>
      </dsp:txBody>
      <dsp:txXfrm>
        <a:off x="0" y="486021"/>
        <a:ext cx="6502136" cy="48582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hr-HR"/>
          </a:p>
        </p:txBody>
      </p:sp>
      <p:sp>
        <p:nvSpPr>
          <p:cNvPr id="53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18C1B864-7130-405D-81D0-B74EC05F91A7}" type="datetimeFigureOut">
              <a:rPr lang="hr-HR"/>
              <a:pPr>
                <a:defRPr/>
              </a:pPr>
              <a:t>18.2.2015.</a:t>
            </a:fld>
            <a:endParaRPr lang="hr-HR"/>
          </a:p>
        </p:txBody>
      </p:sp>
      <p:sp>
        <p:nvSpPr>
          <p:cNvPr id="53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hr-HR"/>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E8A2D70-1332-469E-B350-B8EFB9C32163}" type="slidenum">
              <a:rPr lang="hr-HR"/>
              <a:pPr/>
              <a:t>‹#›</a:t>
            </a:fld>
            <a:endParaRPr lang="hr-HR"/>
          </a:p>
        </p:txBody>
      </p:sp>
    </p:spTree>
    <p:extLst>
      <p:ext uri="{BB962C8B-B14F-4D97-AF65-F5344CB8AC3E}">
        <p14:creationId xmlns:p14="http://schemas.microsoft.com/office/powerpoint/2010/main" val="428060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F1BA3F8-8834-4561-81C7-EF483D66EA8F}" type="datetimeFigureOut">
              <a:rPr lang="hr-HR"/>
              <a:pPr>
                <a:defRPr/>
              </a:pPr>
              <a:t>18.2.2015.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77112F9-1F8B-4F50-953C-4D3B7348758C}" type="slidenum">
              <a:rPr lang="hr-HR"/>
              <a:pPr/>
              <a:t>‹#›</a:t>
            </a:fld>
            <a:endParaRPr lang="hr-HR"/>
          </a:p>
        </p:txBody>
      </p:sp>
    </p:spTree>
    <p:extLst>
      <p:ext uri="{BB962C8B-B14F-4D97-AF65-F5344CB8AC3E}">
        <p14:creationId xmlns:p14="http://schemas.microsoft.com/office/powerpoint/2010/main" val="3809466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noFill/>
          <a:ln>
            <a:solidFill>
              <a:srgbClr val="000000"/>
            </a:solidFill>
            <a:miter lim="800000"/>
            <a:headEnd/>
            <a:tailEnd/>
          </a:ln>
        </p:spPr>
      </p:sp>
      <p:sp>
        <p:nvSpPr>
          <p:cNvPr id="5123" name="Rectangle 3"/>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Tree>
    <p:extLst>
      <p:ext uri="{BB962C8B-B14F-4D97-AF65-F5344CB8AC3E}">
        <p14:creationId xmlns:p14="http://schemas.microsoft.com/office/powerpoint/2010/main" val="104906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77112F9-1F8B-4F50-953C-4D3B7348758C}" type="slidenum">
              <a:rPr lang="hr-HR" smtClean="0"/>
              <a:pPr/>
              <a:t>2</a:t>
            </a:fld>
            <a:endParaRPr lang="hr-HR"/>
          </a:p>
        </p:txBody>
      </p:sp>
    </p:spTree>
    <p:extLst>
      <p:ext uri="{BB962C8B-B14F-4D97-AF65-F5344CB8AC3E}">
        <p14:creationId xmlns:p14="http://schemas.microsoft.com/office/powerpoint/2010/main" val="144147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77112F9-1F8B-4F50-953C-4D3B7348758C}" type="slidenum">
              <a:rPr lang="hr-HR" smtClean="0"/>
              <a:pPr/>
              <a:t>4</a:t>
            </a:fld>
            <a:endParaRPr lang="hr-HR"/>
          </a:p>
        </p:txBody>
      </p:sp>
    </p:spTree>
    <p:extLst>
      <p:ext uri="{BB962C8B-B14F-4D97-AF65-F5344CB8AC3E}">
        <p14:creationId xmlns:p14="http://schemas.microsoft.com/office/powerpoint/2010/main" val="294754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EA4D70E-44E7-45AF-A0F1-3471BCFAA5C6}" type="slidenum">
              <a:rPr lang="hr-HR" smtClean="0"/>
              <a:pPr/>
              <a:t>8</a:t>
            </a:fld>
            <a:endParaRPr lang="hr-HR"/>
          </a:p>
        </p:txBody>
      </p:sp>
    </p:spTree>
    <p:extLst>
      <p:ext uri="{BB962C8B-B14F-4D97-AF65-F5344CB8AC3E}">
        <p14:creationId xmlns:p14="http://schemas.microsoft.com/office/powerpoint/2010/main" val="357561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hr-HR" dirty="0" smtClean="0"/>
              <a:t>članak 14. Regionalna potpora za ulaganje</a:t>
            </a:r>
          </a:p>
          <a:p>
            <a:r>
              <a:rPr lang="hr-HR" dirty="0" smtClean="0"/>
              <a:t>članak 18. Potpore za savjetodavne usluge u korist MSP-ova</a:t>
            </a:r>
          </a:p>
          <a:p>
            <a:r>
              <a:rPr lang="hr-HR" dirty="0" smtClean="0"/>
              <a:t>članak 19. Potpore MSP-ovima za sudjelovanje na sajmovima</a:t>
            </a:r>
          </a:p>
          <a:p>
            <a:r>
              <a:rPr lang="hr-HR" dirty="0" smtClean="0"/>
              <a:t>članak 31. Potpore za usavršavanje. </a:t>
            </a:r>
          </a:p>
          <a:p>
            <a:endParaRPr lang="hr-HR" dirty="0" smtClean="0"/>
          </a:p>
          <a:p>
            <a:endParaRPr lang="hr-HR" dirty="0" smtClean="0"/>
          </a:p>
          <a:p>
            <a:r>
              <a:rPr lang="vi-VN" dirty="0" smtClean="0"/>
              <a:t>POGLAVLJE 2</a:t>
            </a:r>
          </a:p>
          <a:p>
            <a:r>
              <a:rPr lang="vi-VN" dirty="0" smtClean="0"/>
              <a:t>Vrste potpora</a:t>
            </a:r>
          </a:p>
          <a:p>
            <a:endParaRPr lang="vi-VN" dirty="0" smtClean="0"/>
          </a:p>
          <a:p>
            <a:r>
              <a:rPr lang="vi-VN" dirty="0" smtClean="0"/>
              <a:t>Članak 7.</a:t>
            </a:r>
          </a:p>
          <a:p>
            <a:r>
              <a:rPr lang="vi-VN" dirty="0" smtClean="0"/>
              <a:t>Regionalne potpore</a:t>
            </a:r>
          </a:p>
          <a:p>
            <a:endParaRPr lang="vi-VN" dirty="0" smtClean="0"/>
          </a:p>
          <a:p>
            <a:r>
              <a:rPr lang="vi-VN" dirty="0" smtClean="0"/>
              <a:t>1.	Regionalne potpore, kako je navedeno u članku 2., stavak 2., točka 1), dodjeljuju se za početno ulaganje ili početno ulaganje u korist nove ekonomske djelatnosti.</a:t>
            </a:r>
          </a:p>
          <a:p>
            <a:endParaRPr lang="vi-VN" dirty="0" smtClean="0"/>
          </a:p>
          <a:p>
            <a:r>
              <a:rPr lang="vi-VN" dirty="0" smtClean="0"/>
              <a:t>2. Potporu nije moguće dodijeliti za kupnju i/ili zakup zgrada i zemljišta.</a:t>
            </a:r>
          </a:p>
          <a:p>
            <a:endParaRPr lang="vi-VN" dirty="0" smtClean="0"/>
          </a:p>
          <a:p>
            <a:r>
              <a:rPr lang="vi-VN" dirty="0" smtClean="0"/>
              <a:t>3. Opravdani su troškovi  ulaganja u materijalnu i nematerijalnu imovinu, a mogu uključivati i troškove poput:  pripreme zemljišta, gradnju i rekonstrukciju zgrada, nabavu strojeva, opreme, alata.</a:t>
            </a:r>
          </a:p>
          <a:p>
            <a:endParaRPr lang="vi-VN" dirty="0" smtClean="0"/>
          </a:p>
          <a:p>
            <a:r>
              <a:rPr lang="vi-VN" dirty="0" smtClean="0"/>
              <a:t>4. Ulaganje MSP (potpomognuto potporom iz stavka 1.) mora se zadržati na mjestu ulaganja, najmanje tri godine nakon završetka projekta. Ovo ne sprječava zamjenu postrojenja ili opreme koji su zastarjeli zbog brzih tehnoloških promjena, uz uvjet da je gospodarska djelatnost zadržana u predmetnoj jedinici lokalne samouprave tijekom navedenog minimalnog razdoblja.</a:t>
            </a:r>
          </a:p>
          <a:p>
            <a:endParaRPr lang="vi-VN" dirty="0" smtClean="0"/>
          </a:p>
          <a:p>
            <a:r>
              <a:rPr lang="vi-VN" dirty="0" smtClean="0"/>
              <a:t>5. Nabavljena materijalna i nematerijalna imovina mora biti nova.</a:t>
            </a:r>
          </a:p>
          <a:p>
            <a:endParaRPr lang="vi-VN" dirty="0" smtClean="0"/>
          </a:p>
          <a:p>
            <a:r>
              <a:rPr lang="vi-VN" dirty="0" smtClean="0"/>
              <a:t>6. Troškove zakupa materijalne imovine moguće je uzeti u obzir ukoliko zakup postrojenja i strojeva ima oblik financijskog leasinga i sadržava obvezu korisnika potpore na kupnju imovine nakon isteka ugovora o zakupu.</a:t>
            </a:r>
          </a:p>
          <a:p>
            <a:endParaRPr lang="vi-VN" dirty="0" smtClean="0"/>
          </a:p>
          <a:p>
            <a:r>
              <a:rPr lang="vi-VN" dirty="0" smtClean="0"/>
              <a:t>7. Za potpore dodijeljene za temeljitu promjenu u proizvodnom procesu prihvatljivi troškovi moraju premašivati amortizaciju imovine povezane s djelatnošću koja se modernizira tijekom tri prethodne porezne godine. Za potpore dodijeljene za diversifikaciju postojeće poslovne jedinice prihvatljivi troškovi moraju premašivati najmanje 200 % knjigovodstvene vrijednosti imovine koja se ponovno upotrebljava, uknjižene u poreznoj godini koja prethodi početku radova.</a:t>
            </a:r>
          </a:p>
          <a:p>
            <a:r>
              <a:rPr lang="vi-VN" dirty="0" smtClean="0"/>
              <a:t> </a:t>
            </a:r>
          </a:p>
          <a:p>
            <a:r>
              <a:rPr lang="vi-VN" dirty="0" smtClean="0"/>
              <a:t>8. Nematerijalna imovina prihvatljiva je za izračun troškova ulaganja ako ispunjava sljedeće uvjete:</a:t>
            </a:r>
          </a:p>
          <a:p>
            <a:r>
              <a:rPr lang="vi-VN" dirty="0" smtClean="0"/>
              <a:t>(a)  mora se upotrebljavati isključivo kod korisnika potpore;</a:t>
            </a:r>
          </a:p>
          <a:p>
            <a:r>
              <a:rPr lang="vi-VN" dirty="0" smtClean="0"/>
              <a:t>(b)  mora se voditi kao imovina koja se amortizira;</a:t>
            </a:r>
          </a:p>
          <a:p>
            <a:r>
              <a:rPr lang="vi-VN" dirty="0" smtClean="0"/>
              <a:t>(c)  mora biti kupljena po tržišnim uvjetima od treće osobe nepovezane s kupcem; i</a:t>
            </a:r>
          </a:p>
          <a:p>
            <a:r>
              <a:rPr lang="vi-VN" dirty="0" smtClean="0"/>
              <a:t>(d)  mora biti uključena u imovinu poduzetnika koji prima potporu i ostati povezana s projektom za koji se dodjeljuje potpora tijekom tri godine po završetku projekta.</a:t>
            </a:r>
          </a:p>
          <a:p>
            <a:endParaRPr lang="vi-VN" dirty="0" smtClean="0"/>
          </a:p>
          <a:p>
            <a:r>
              <a:rPr lang="vi-VN" dirty="0" smtClean="0"/>
              <a:t>9. Sva početna ulaganja koja je pokrenuo isti korisnik (na razini grupe) u razdoblju od tri godine od datuma početka radova na drugom ulaganju kojem je dodijeljena potpora u istoj županiji smatraju se dijelom istog projekta ulaganja.</a:t>
            </a:r>
          </a:p>
          <a:p>
            <a:r>
              <a:rPr lang="vi-VN" dirty="0" smtClean="0"/>
              <a:t> </a:t>
            </a:r>
          </a:p>
          <a:p>
            <a:r>
              <a:rPr lang="vi-VN" dirty="0" smtClean="0"/>
              <a:t>10. Intenzitet regionalne potpore izračunava se sukladno Karti regionalnih potpora i Zaključku Vlade Republike Hrvatske, KLASA: 022-03/14-07/145, URBROJ: 50301-05/05-14-2 od 24. travnja 2014. te iznosi 35% za srednje poduzetnike i 45% za mikro i male poduzetnike.</a:t>
            </a:r>
          </a:p>
          <a:p>
            <a:endParaRPr lang="vi-VN" dirty="0" smtClean="0"/>
          </a:p>
          <a:p>
            <a:r>
              <a:rPr lang="vi-VN" dirty="0" smtClean="0"/>
              <a:t>11. Bruto ekvivalent potpore iz st. 1 ovog članka ne može prijeći prag od 5.000.000 kuna ukoliko projekt uključuje isključivo ulaganje u opremu, odnosno 15.000.000 kuna za projekte koji uključuju i građenje nove ili rekonstrukciju postojeće građevine.</a:t>
            </a:r>
          </a:p>
          <a:p>
            <a:endParaRPr lang="vi-VN" dirty="0" smtClean="0"/>
          </a:p>
          <a:p>
            <a:r>
              <a:rPr lang="vi-VN" dirty="0" smtClean="0"/>
              <a:t>12. Korisnik potpore mora osigurati financijski doprinos od najmanje 25% prihvatljivih troškova iz vlastitih izvora ili vanjskim financiranjem, u obliku oslobođenom od bilo kakve državne potpore.</a:t>
            </a:r>
          </a:p>
          <a:p>
            <a:endParaRPr lang="vi-VN" dirty="0" smtClean="0"/>
          </a:p>
          <a:p>
            <a:endParaRPr lang="vi-VN" dirty="0" smtClean="0"/>
          </a:p>
          <a:p>
            <a:endParaRPr lang="vi-VN" dirty="0" smtClean="0"/>
          </a:p>
          <a:p>
            <a:endParaRPr lang="vi-VN" dirty="0" smtClean="0"/>
          </a:p>
          <a:p>
            <a:endParaRPr lang="vi-VN" dirty="0" smtClean="0"/>
          </a:p>
          <a:p>
            <a:r>
              <a:rPr lang="vi-VN" dirty="0" smtClean="0"/>
              <a:t>Članak 8.</a:t>
            </a:r>
          </a:p>
          <a:p>
            <a:r>
              <a:rPr lang="vi-VN" dirty="0" smtClean="0"/>
              <a:t>Potpore za savjetodavne usluge u korist MSP-ova</a:t>
            </a:r>
          </a:p>
          <a:p>
            <a:endParaRPr lang="vi-VN" dirty="0" smtClean="0"/>
          </a:p>
          <a:p>
            <a:r>
              <a:rPr lang="vi-VN" dirty="0" smtClean="0"/>
              <a:t>1. Potpore za savjetodavne usluge u korist MSP, kako je navedeno u članku 2. stavak  2. točka 2. ovog Programa, mogu se dodijeliti isključivo pod uvjetom da su izravno vezane za projekt za koji se dodjeljuje regionalna potpora.</a:t>
            </a:r>
          </a:p>
          <a:p>
            <a:endParaRPr lang="vi-VN" dirty="0" smtClean="0"/>
          </a:p>
          <a:p>
            <a:r>
              <a:rPr lang="vi-VN" dirty="0" smtClean="0"/>
              <a:t>2. Intenzitet potpore za savjetodavne usluge u korist malih i srednjih poduzeća ne može  prelaziti 50% prihvatljivih troškova.</a:t>
            </a:r>
          </a:p>
          <a:p>
            <a:endParaRPr lang="vi-VN" dirty="0" smtClean="0"/>
          </a:p>
          <a:p>
            <a:r>
              <a:rPr lang="vi-VN" dirty="0" smtClean="0"/>
              <a:t>3. Bruto ekvivalent potpore iz stavka 1 ovog članka ne može prijeći prag od 2.000.000 kuna po poduzetniku po projektu.</a:t>
            </a:r>
          </a:p>
          <a:p>
            <a:endParaRPr lang="vi-VN" dirty="0" smtClean="0"/>
          </a:p>
          <a:p>
            <a:r>
              <a:rPr lang="vi-VN" dirty="0" smtClean="0"/>
              <a:t>4. Prihvatljivi troškovi su  troškovi savjetodavnih usluga koje pružaju vanjski konzultanti.</a:t>
            </a:r>
          </a:p>
          <a:p>
            <a:endParaRPr lang="vi-VN" dirty="0" smtClean="0"/>
          </a:p>
          <a:p>
            <a:r>
              <a:rPr lang="vi-VN" dirty="0" smtClean="0"/>
              <a:t>Članak 9.</a:t>
            </a:r>
          </a:p>
          <a:p>
            <a:r>
              <a:rPr lang="vi-VN" dirty="0" smtClean="0"/>
              <a:t>Potpore MSP-ovima za sudjelovanje na sajmovima</a:t>
            </a:r>
          </a:p>
          <a:p>
            <a:endParaRPr lang="vi-VN" dirty="0" smtClean="0"/>
          </a:p>
          <a:p>
            <a:r>
              <a:rPr lang="vi-VN" dirty="0" smtClean="0"/>
              <a:t>1. Potpore za sudjelovanje na sajmovima, kako je navedeno u članku 2. stavak  2. točka 3. ovog Programa mogu se dodijeliti isključivo pod uvjetom da su izravno vezane za projekt za koji se dodjeljuje regionalna potpora.</a:t>
            </a:r>
          </a:p>
          <a:p>
            <a:r>
              <a:rPr lang="vi-VN" dirty="0" smtClean="0"/>
              <a:t> </a:t>
            </a:r>
          </a:p>
          <a:p>
            <a:r>
              <a:rPr lang="vi-VN" dirty="0" smtClean="0"/>
              <a:t>2. Intenzitet potpore MSP-ovima za sudjelovanje na sajmovima ne može prelaziti 50% prihvatljivih troškova.</a:t>
            </a:r>
          </a:p>
          <a:p>
            <a:endParaRPr lang="vi-VN" dirty="0" smtClean="0"/>
          </a:p>
          <a:p>
            <a:r>
              <a:rPr lang="vi-VN" dirty="0" smtClean="0"/>
              <a:t>3. Bruto ekvivalent potpore iz stavka 1. ovog članka ne može prijeći prag od 1.000.000 kuna.</a:t>
            </a:r>
          </a:p>
          <a:p>
            <a:r>
              <a:rPr lang="vi-VN" dirty="0" smtClean="0"/>
              <a:t>4. Prihvatljivi troškovi su troškovi nastali za najam, uređivanje i vođenje štanda pri prvom sudjelovanju poduzetnika na određenom sajmu ili izložbi, s ciljem predstavljanja novog proizvoda koji je nastao kao rezultat investicije za koju je odobrena potpora. </a:t>
            </a:r>
          </a:p>
          <a:p>
            <a:endParaRPr lang="vi-VN" dirty="0" smtClean="0"/>
          </a:p>
          <a:p>
            <a:r>
              <a:rPr lang="vi-VN" dirty="0" smtClean="0"/>
              <a:t>Članak 10.</a:t>
            </a:r>
          </a:p>
          <a:p>
            <a:r>
              <a:rPr lang="vi-VN" dirty="0" smtClean="0"/>
              <a:t>Potpore za usavršavanje</a:t>
            </a:r>
          </a:p>
          <a:p>
            <a:endParaRPr lang="vi-VN" dirty="0" smtClean="0"/>
          </a:p>
          <a:p>
            <a:r>
              <a:rPr lang="vi-VN" dirty="0" smtClean="0"/>
              <a:t>1. Potpore za usavršavanje, kako je navedeno u članku 2. stavak  2. točka 4, ovog Programa mogu se dodijeliti isključivo pod uvjetom da su izravno vezane za projekt za koji se dodjeljuje regionalna potpora. </a:t>
            </a:r>
          </a:p>
          <a:p>
            <a:endParaRPr lang="vi-VN" dirty="0" smtClean="0"/>
          </a:p>
          <a:p>
            <a:r>
              <a:rPr lang="vi-VN" dirty="0" smtClean="0"/>
              <a:t>2.	Potpore se ne mogu  dodijeliti  za usavršavanje koje korisnici provode radi osiguravanja sukladnosti s obveznim nacionalnim normama o usavršavanju.</a:t>
            </a:r>
          </a:p>
          <a:p>
            <a:endParaRPr lang="vi-VN" dirty="0" smtClean="0"/>
          </a:p>
          <a:p>
            <a:r>
              <a:rPr lang="vi-VN" dirty="0" smtClean="0"/>
              <a:t>3. Potpore za usavršavanje dodijelit će se u slijedećim intenzitetima:</a:t>
            </a:r>
          </a:p>
          <a:p>
            <a:r>
              <a:rPr lang="vi-VN" dirty="0" smtClean="0"/>
              <a:t>a)  za srednja poduzeća 60% opravdanih troškova, odnosno  70% opravdanih troškova ako se usavršavanje provodi za radnike s invaliditetom ili radnike u nepovoljnom položaju; </a:t>
            </a:r>
          </a:p>
          <a:p>
            <a:r>
              <a:rPr lang="vi-VN" dirty="0" smtClean="0"/>
              <a:t>b) za mala i mikro poduzeća 70% opravdanih troškova.</a:t>
            </a:r>
          </a:p>
          <a:p>
            <a:endParaRPr lang="vi-VN" dirty="0" smtClean="0"/>
          </a:p>
          <a:p>
            <a:r>
              <a:rPr lang="vi-VN" dirty="0" smtClean="0"/>
              <a:t>4. Bruto ekvivalent potpore iz stavka 1. ovog članka ne može prijeći prag od 2.000.000 kuna.</a:t>
            </a:r>
          </a:p>
          <a:p>
            <a:endParaRPr lang="vi-VN" dirty="0" smtClean="0"/>
          </a:p>
          <a:p>
            <a:r>
              <a:rPr lang="vi-VN" dirty="0" smtClean="0"/>
              <a:t>5. Prihvatljivi  troškovi su sljedeći:</a:t>
            </a:r>
          </a:p>
          <a:p>
            <a:r>
              <a:rPr lang="vi-VN" dirty="0" smtClean="0"/>
              <a:t>1) Troškovi predavača, za sate tijekom kojih su predavači sudjelovali u obuci;</a:t>
            </a:r>
          </a:p>
          <a:p>
            <a:r>
              <a:rPr lang="vi-VN" dirty="0" smtClean="0"/>
              <a:t>2)  Troškovi poslovanja povezani s predavačima i polaznicima koji su izravno povezani s projektom usavršavanja, poput putnih troškova, troškova materijala i potrošne robe izravno povezanih s projektom, amortizacija alata i opreme ako se upotrebljavaju isključivo za projekt usavršavanja;</a:t>
            </a:r>
          </a:p>
          <a:p>
            <a:r>
              <a:rPr lang="vi-VN" dirty="0" smtClean="0"/>
              <a:t>3)  Troškovi smještaja isključeni su osim najnižih nužnih troškova smještaja za polaznike usavršavanja koji su radnici s invaliditetom;</a:t>
            </a:r>
          </a:p>
          <a:p>
            <a:r>
              <a:rPr lang="vi-VN" dirty="0" smtClean="0"/>
              <a:t>4)  Troškovi savjetodavnih usluga povezanih s projektom usavršavanja;</a:t>
            </a:r>
          </a:p>
          <a:p>
            <a:r>
              <a:rPr lang="vi-VN" dirty="0" smtClean="0"/>
              <a:t>5)  Troškovi osoblja polaznika i opće neizravni troškovi (administrativni troškovi, najam, režije) za sate tijekom kojih polaznici usavršavanja provedu u usavršavanju.</a:t>
            </a:r>
          </a:p>
          <a:p>
            <a:endParaRPr lang="vi-VN" dirty="0" smtClean="0"/>
          </a:p>
          <a:p>
            <a:r>
              <a:rPr lang="vi-VN" dirty="0" smtClean="0"/>
              <a:t>POGLAVLJE 3</a:t>
            </a:r>
          </a:p>
          <a:p>
            <a:r>
              <a:rPr lang="vi-VN" dirty="0" smtClean="0"/>
              <a:t>Završne odredbe</a:t>
            </a:r>
          </a:p>
          <a:p>
            <a:endParaRPr lang="vi-VN" dirty="0" smtClean="0"/>
          </a:p>
          <a:p>
            <a:endParaRPr lang="hr-HR" dirty="0"/>
          </a:p>
        </p:txBody>
      </p:sp>
      <p:sp>
        <p:nvSpPr>
          <p:cNvPr id="4" name="Slide Number Placeholder 3"/>
          <p:cNvSpPr>
            <a:spLocks noGrp="1"/>
          </p:cNvSpPr>
          <p:nvPr>
            <p:ph type="sldNum" sz="quarter" idx="10"/>
          </p:nvPr>
        </p:nvSpPr>
        <p:spPr/>
        <p:txBody>
          <a:bodyPr/>
          <a:lstStyle/>
          <a:p>
            <a:fld id="{AEA4D70E-44E7-45AF-A0F1-3471BCFAA5C6}" type="slidenum">
              <a:rPr lang="hr-HR" smtClean="0"/>
              <a:pPr/>
              <a:t>9</a:t>
            </a:fld>
            <a:endParaRPr lang="hr-HR"/>
          </a:p>
        </p:txBody>
      </p:sp>
    </p:spTree>
    <p:extLst>
      <p:ext uri="{BB962C8B-B14F-4D97-AF65-F5344CB8AC3E}">
        <p14:creationId xmlns:p14="http://schemas.microsoft.com/office/powerpoint/2010/main" val="417858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36A631-C857-4052-A85A-8DB6C4867333}"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C793455C-A40A-40AA-868C-CC656B5D58FC}" type="slidenum">
              <a:rPr lang="hr-HR"/>
              <a:pPr/>
              <a:t>‹#›</a:t>
            </a:fld>
            <a:endParaRPr lang="hr-H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805052D-6FA9-455A-B117-4634D1379E04}"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120ADFA9-6B08-4492-A8AE-318B7BADD1EB}" type="slidenum">
              <a:rPr lang="hr-HR"/>
              <a:pPr/>
              <a:t>‹#›</a:t>
            </a:fld>
            <a:endParaRPr lang="hr-H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154580-DDC9-444F-877F-CDBB7DAD8BAD}"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FB7D46D6-35C6-4F0C-BDAC-AF8FBD8BBDC8}" type="slidenum">
              <a:rPr lang="hr-HR"/>
              <a:pPr/>
              <a:t>‹#›</a:t>
            </a:fld>
            <a:endParaRPr lang="hr-H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7A3F52A5-746E-4085-B47E-EAFC6CF0DA95}"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15DE3227-2032-4934-8E50-8137D1FEF281}" type="slidenum">
              <a:rPr lang="hr-HR"/>
              <a:pPr/>
              <a:t>‹#›</a:t>
            </a:fld>
            <a:endParaRPr lang="hr-H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SmartArt Placeholder 2"/>
          <p:cNvSpPr>
            <a:spLocks noGrp="1"/>
          </p:cNvSpPr>
          <p:nvPr>
            <p:ph type="dgm" idx="1"/>
          </p:nvPr>
        </p:nvSpPr>
        <p:spPr>
          <a:xfrm>
            <a:off x="457200" y="1600200"/>
            <a:ext cx="8229600" cy="4525963"/>
          </a:xfrm>
        </p:spPr>
        <p:txBody>
          <a:bodyPr/>
          <a:lstStyle/>
          <a:p>
            <a:pPr lvl="0"/>
            <a:endParaRPr lang="hr-HR" noProof="0"/>
          </a:p>
        </p:txBody>
      </p:sp>
      <p:sp>
        <p:nvSpPr>
          <p:cNvPr id="4" name="Rectangle 4"/>
          <p:cNvSpPr>
            <a:spLocks noGrp="1" noChangeArrowheads="1"/>
          </p:cNvSpPr>
          <p:nvPr>
            <p:ph type="dt" sz="half" idx="10"/>
          </p:nvPr>
        </p:nvSpPr>
        <p:spPr>
          <a:ln/>
        </p:spPr>
        <p:txBody>
          <a:bodyPr/>
          <a:lstStyle>
            <a:lvl1pPr>
              <a:defRPr/>
            </a:lvl1pPr>
          </a:lstStyle>
          <a:p>
            <a:pPr>
              <a:defRPr/>
            </a:pPr>
            <a:fld id="{3607B678-62F3-4AD7-B700-A4877C369725}"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7FC28075-A812-4CD0-A3C2-5C6948C95CD0}" type="slidenum">
              <a:rPr lang="hr-HR"/>
              <a:pPr/>
              <a:t>‹#›</a:t>
            </a:fld>
            <a:endParaRPr lang="hr-H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Table Placeholder 2"/>
          <p:cNvSpPr>
            <a:spLocks noGrp="1"/>
          </p:cNvSpPr>
          <p:nvPr>
            <p:ph type="tbl" idx="1"/>
          </p:nvPr>
        </p:nvSpPr>
        <p:spPr>
          <a:xfrm>
            <a:off x="457200" y="1600200"/>
            <a:ext cx="8229600" cy="4525963"/>
          </a:xfrm>
        </p:spPr>
        <p:txBody>
          <a:bodyPr/>
          <a:lstStyle/>
          <a:p>
            <a:pPr lvl="0"/>
            <a:endParaRPr lang="hr-HR" noProof="0"/>
          </a:p>
        </p:txBody>
      </p:sp>
      <p:sp>
        <p:nvSpPr>
          <p:cNvPr id="4" name="Rectangle 4"/>
          <p:cNvSpPr>
            <a:spLocks noGrp="1" noChangeArrowheads="1"/>
          </p:cNvSpPr>
          <p:nvPr>
            <p:ph type="dt" sz="half" idx="10"/>
          </p:nvPr>
        </p:nvSpPr>
        <p:spPr>
          <a:ln/>
        </p:spPr>
        <p:txBody>
          <a:bodyPr/>
          <a:lstStyle>
            <a:lvl1pPr>
              <a:defRPr/>
            </a:lvl1pPr>
          </a:lstStyle>
          <a:p>
            <a:pPr>
              <a:defRPr/>
            </a:pPr>
            <a:fld id="{916307FC-5B00-481D-AFDD-98F8D57F84AD}"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EBBA923E-D24A-488C-956E-47C12B7B4E09}" type="slidenum">
              <a:rPr lang="hr-HR"/>
              <a:pPr/>
              <a:t>‹#›</a:t>
            </a:fld>
            <a:endParaRPr lang="hr-H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4CA052-6A21-4FAF-906D-E65C02BFCCE5}"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122F3CBF-482E-4D9D-9CA1-71EE82C64624}" type="slidenum">
              <a:rPr lang="hr-HR"/>
              <a:pPr/>
              <a:t>‹#›</a:t>
            </a:fld>
            <a:endParaRPr lang="hr-H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379CD94-011D-4443-87C6-A8FB1234330A}" type="datetime1">
              <a:rPr lang="hr-HR" smtClean="0"/>
              <a:t>18.2.2015.</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BD88F562-EE71-4F79-8D36-BA172F8E2616}" type="slidenum">
              <a:rPr lang="hr-HR"/>
              <a:pPr/>
              <a:t>‹#›</a:t>
            </a:fld>
            <a:endParaRPr lang="hr-H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41B838D-AD89-454A-8922-E17757C0A541}" type="datetime1">
              <a:rPr lang="hr-HR" smtClean="0"/>
              <a:t>18.2.2015.</a:t>
            </a:fld>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fld id="{A94BC385-BFC8-4D5C-9624-16CFD6E98B0C}" type="slidenum">
              <a:rPr lang="hr-HR"/>
              <a:pPr/>
              <a:t>‹#›</a:t>
            </a:fld>
            <a:endParaRPr lang="hr-H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3B72120-5485-472E-A70D-5FAD47C987A6}" type="datetime1">
              <a:rPr lang="hr-HR" smtClean="0"/>
              <a:t>18.2.2015.</a:t>
            </a:fld>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fld id="{AF1CC7AB-CF1D-4D1D-A6D4-AB02625775BE}" type="slidenum">
              <a:rPr lang="hr-HR"/>
              <a:pPr/>
              <a:t>‹#›</a:t>
            </a:fld>
            <a:endParaRPr lang="hr-H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F867525-425B-4C30-93B0-6687AB224BB9}" type="datetime1">
              <a:rPr lang="hr-HR" smtClean="0"/>
              <a:t>18.2.2015.</a:t>
            </a:fld>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fld id="{CE573C81-CD5E-40B3-A254-96E9BEBE65FA}" type="slidenum">
              <a:rPr lang="hr-HR"/>
              <a:pPr/>
              <a:t>‹#›</a:t>
            </a:fld>
            <a:endParaRPr lang="hr-H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1F5ED9-212F-4B50-B77F-B1EB36C8721A}" type="datetime1">
              <a:rPr lang="hr-HR" smtClean="0"/>
              <a:t>18.2.2015.</a:t>
            </a:fld>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fld id="{63A3C661-508D-4E83-B360-3B08DFFDFD5C}" type="slidenum">
              <a:rPr lang="hr-HR"/>
              <a:pPr/>
              <a:t>‹#›</a:t>
            </a:fld>
            <a:endParaRPr lang="hr-H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1D05678-7801-48B7-A2F7-CF764F73F575}" type="datetime1">
              <a:rPr lang="hr-HR" smtClean="0"/>
              <a:t>18.2.2015.</a:t>
            </a:fld>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fld id="{75F5634E-98E9-4E8A-9E9D-B22C4547464F}" type="slidenum">
              <a:rPr lang="hr-HR"/>
              <a:pPr/>
              <a:t>‹#›</a:t>
            </a:fld>
            <a:endParaRPr lang="hr-H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483FAE-3CA6-4219-8B2C-C9DAACEADEB7}" type="datetime1">
              <a:rPr lang="hr-HR" smtClean="0"/>
              <a:t>18.2.2015.</a:t>
            </a:fld>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fld id="{36F9697F-4343-4CC9-B488-6437178A5446}" type="slidenum">
              <a:rPr lang="hr-HR"/>
              <a:pPr/>
              <a:t>‹#›</a:t>
            </a:fld>
            <a:endParaRPr lang="hr-H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095FCEAC-57AA-42FD-9301-2959A425FD35}" type="datetime1">
              <a:rPr lang="hr-HR" smtClean="0"/>
              <a:t>18.2.2015.</a:t>
            </a:fld>
            <a:endParaRPr lang="hr-H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hr-H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40751AE-8BB5-4FFB-8B0D-42D8FBECC960}" type="slidenum">
              <a:rPr lang="hr-HR"/>
              <a:pPr/>
              <a:t>‹#›</a:t>
            </a:fld>
            <a:endParaRPr lang="hr-HR"/>
          </a:p>
        </p:txBody>
      </p:sp>
      <p:pic>
        <p:nvPicPr>
          <p:cNvPr id="1031" name="Picture 2" descr="\\LUCA-PC\The Diaper\HGk opci ppt\opci_ppt_2strana.jpg"/>
          <p:cNvPicPr>
            <a:picLocks noChangeAspect="1" noChangeArrowheads="1"/>
          </p:cNvPicPr>
          <p:nvPr/>
        </p:nvPicPr>
        <p:blipFill>
          <a:blip r:embed="rId16" cstate="print"/>
          <a:srcRect/>
          <a:stretch>
            <a:fillRect/>
          </a:stretch>
        </p:blipFill>
        <p:spPr bwMode="auto">
          <a:xfrm>
            <a:off x="0" y="-3175"/>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slow">
    <p:wipe/>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npo.hr/" TargetMode="External"/><Relationship Id="rId2" Type="http://schemas.openxmlformats.org/officeDocument/2006/relationships/hyperlink" Target="http://www.strukturnifondovi.h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bukovac@hgk.h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endParaRPr lang="hr-HR" smtClean="0"/>
          </a:p>
        </p:txBody>
      </p:sp>
      <p:sp>
        <p:nvSpPr>
          <p:cNvPr id="4099" name="Content Placeholder 2"/>
          <p:cNvSpPr>
            <a:spLocks noGrp="1"/>
          </p:cNvSpPr>
          <p:nvPr>
            <p:ph idx="4294967295"/>
          </p:nvPr>
        </p:nvSpPr>
        <p:spPr/>
        <p:txBody>
          <a:bodyPr/>
          <a:lstStyle/>
          <a:p>
            <a:pPr marL="0" indent="0" algn="just" eaLnBrk="1" hangingPunct="1">
              <a:spcBef>
                <a:spcPct val="0"/>
              </a:spcBef>
              <a:buFontTx/>
              <a:buNone/>
            </a:pPr>
            <a:endParaRPr lang="hr-HR" sz="1400" smtClean="0"/>
          </a:p>
          <a:p>
            <a:pPr marL="0" indent="0" algn="just" eaLnBrk="1" hangingPunct="1">
              <a:buFontTx/>
              <a:buNone/>
            </a:pPr>
            <a:endParaRPr lang="hr-HR" sz="1400" smtClean="0"/>
          </a:p>
        </p:txBody>
      </p:sp>
      <p:pic>
        <p:nvPicPr>
          <p:cNvPr id="4100" name="Picture 3" descr="C:\Users\Inti\Desktop\croatia-slide5.jpg"/>
          <p:cNvPicPr>
            <a:picLocks noChangeAspect="1" noChangeArrowheads="1"/>
          </p:cNvPicPr>
          <p:nvPr/>
        </p:nvPicPr>
        <p:blipFill>
          <a:blip r:embed="rId3" cstate="print"/>
          <a:srcRect/>
          <a:stretch>
            <a:fillRect/>
          </a:stretch>
        </p:blipFill>
        <p:spPr bwMode="auto">
          <a:xfrm>
            <a:off x="0" y="-104775"/>
            <a:ext cx="9285288" cy="6962775"/>
          </a:xfrm>
          <a:prstGeom prst="rect">
            <a:avLst/>
          </a:prstGeom>
          <a:noFill/>
          <a:ln w="9525">
            <a:noFill/>
            <a:miter lim="800000"/>
            <a:headEnd/>
            <a:tailEnd/>
          </a:ln>
        </p:spPr>
      </p:pic>
      <p:sp>
        <p:nvSpPr>
          <p:cNvPr id="4101" name="AutoShape 8" descr="http://upload.wikimedia.org/wikipedia/commons/1/1b/Flag_of_Croatia.sv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hr-HR"/>
          </a:p>
        </p:txBody>
      </p:sp>
      <p:sp>
        <p:nvSpPr>
          <p:cNvPr id="4102" name="AutoShape 10" descr="http://upload.wikimedia.org/wikipedia/commons/1/1b/Flag_of_Croatia.sv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hr-HR"/>
          </a:p>
        </p:txBody>
      </p:sp>
      <p:sp>
        <p:nvSpPr>
          <p:cNvPr id="2055" name="Rectangle 1"/>
          <p:cNvSpPr>
            <a:spLocks noChangeArrowheads="1"/>
          </p:cNvSpPr>
          <p:nvPr/>
        </p:nvSpPr>
        <p:spPr bwMode="auto">
          <a:xfrm>
            <a:off x="457200" y="3105150"/>
            <a:ext cx="8229600" cy="3231654"/>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hr-HR" b="1" dirty="0" smtClean="0">
                <a:solidFill>
                  <a:schemeClr val="accent2">
                    <a:lumMod val="75000"/>
                  </a:schemeClr>
                </a:solidFill>
              </a:rPr>
              <a:t>Potpore </a:t>
            </a:r>
            <a:r>
              <a:rPr lang="hr-HR" b="1" dirty="0">
                <a:solidFill>
                  <a:schemeClr val="accent2">
                    <a:lumMod val="75000"/>
                  </a:schemeClr>
                </a:solidFill>
              </a:rPr>
              <a:t>iz europskih strukturnih i investicijskih fondova u 2015. – najava natječaja za poduzetnike</a:t>
            </a:r>
            <a:r>
              <a:rPr lang="hr-HR" dirty="0">
                <a:solidFill>
                  <a:schemeClr val="accent2">
                    <a:lumMod val="75000"/>
                  </a:schemeClr>
                </a:solidFill>
              </a:rPr>
              <a:t> </a:t>
            </a:r>
            <a:endParaRPr lang="hr-HR" altLang="sr-Latn-RS" b="1" dirty="0" smtClean="0">
              <a:solidFill>
                <a:schemeClr val="accent2">
                  <a:lumMod val="75000"/>
                </a:schemeClr>
              </a:solidFill>
              <a:effectLst>
                <a:outerShdw blurRad="38100" dist="38100" dir="2700000" algn="tl">
                  <a:srgbClr val="000000">
                    <a:alpha val="43137"/>
                  </a:srgbClr>
                </a:outerShdw>
              </a:effectLst>
              <a:cs typeface="Arial" panose="020B0604020202020204" pitchFamily="34" charset="0"/>
            </a:endParaRPr>
          </a:p>
          <a:p>
            <a:pPr algn="ctr">
              <a:spcBef>
                <a:spcPct val="0"/>
              </a:spcBef>
              <a:buFontTx/>
              <a:buNone/>
              <a:defRPr/>
            </a:pPr>
            <a:endParaRPr lang="hr-HR" altLang="sr-Latn-RS" sz="2000" b="1" dirty="0" smtClean="0">
              <a:solidFill>
                <a:srgbClr val="002060"/>
              </a:solidFill>
              <a:effectLst>
                <a:outerShdw blurRad="38100" dist="38100" dir="2700000" algn="tl">
                  <a:srgbClr val="000000">
                    <a:alpha val="43137"/>
                  </a:srgbClr>
                </a:outerShdw>
              </a:effectLst>
              <a:cs typeface="Arial" panose="020B0604020202020204" pitchFamily="34" charset="0"/>
            </a:endParaRPr>
          </a:p>
          <a:p>
            <a:pPr algn="ctr">
              <a:spcBef>
                <a:spcPct val="0"/>
              </a:spcBef>
              <a:buFontTx/>
              <a:buNone/>
              <a:defRPr/>
            </a:pPr>
            <a:r>
              <a:rPr lang="hr-HR" altLang="sr-Latn-RS" sz="2000" b="1" dirty="0" smtClean="0">
                <a:solidFill>
                  <a:srgbClr val="002060"/>
                </a:solidFill>
                <a:effectLst>
                  <a:outerShdw blurRad="38100" dist="38100" dir="2700000" algn="tl">
                    <a:srgbClr val="000000">
                      <a:alpha val="43137"/>
                    </a:srgbClr>
                  </a:outerShdw>
                </a:effectLst>
                <a:cs typeface="Arial" panose="020B0604020202020204" pitchFamily="34" charset="0"/>
              </a:rPr>
              <a:t>Saša Bukovac</a:t>
            </a:r>
          </a:p>
          <a:p>
            <a:pPr algn="ctr">
              <a:spcBef>
                <a:spcPct val="0"/>
              </a:spcBef>
              <a:buFontTx/>
              <a:buNone/>
              <a:defRPr/>
            </a:pPr>
            <a:r>
              <a:rPr lang="hr-HR" altLang="sr-Latn-RS" sz="2000" b="1" dirty="0" smtClean="0">
                <a:solidFill>
                  <a:srgbClr val="002060"/>
                </a:solidFill>
                <a:effectLst>
                  <a:outerShdw blurRad="38100" dist="38100" dir="2700000" algn="tl">
                    <a:srgbClr val="000000">
                      <a:alpha val="43137"/>
                    </a:srgbClr>
                  </a:outerShdw>
                </a:effectLst>
                <a:cs typeface="Arial" panose="020B0604020202020204" pitchFamily="34" charset="0"/>
              </a:rPr>
              <a:t>Sektor za međunarodne poslove</a:t>
            </a:r>
          </a:p>
          <a:p>
            <a:pPr algn="ctr">
              <a:spcBef>
                <a:spcPct val="0"/>
              </a:spcBef>
              <a:buFontTx/>
              <a:buNone/>
              <a:defRPr/>
            </a:pPr>
            <a:r>
              <a:rPr lang="hr-HR" altLang="sr-Latn-RS" sz="2000" b="1" dirty="0" smtClean="0">
                <a:solidFill>
                  <a:srgbClr val="002060"/>
                </a:solidFill>
                <a:effectLst>
                  <a:outerShdw blurRad="38100" dist="38100" dir="2700000" algn="tl">
                    <a:srgbClr val="000000">
                      <a:alpha val="43137"/>
                    </a:srgbClr>
                  </a:outerShdw>
                </a:effectLst>
                <a:cs typeface="Arial" panose="020B0604020202020204" pitchFamily="34" charset="0"/>
              </a:rPr>
              <a:t>Zagreb, 19. veljače 2015.</a:t>
            </a:r>
          </a:p>
          <a:p>
            <a:pPr algn="ctr">
              <a:spcBef>
                <a:spcPct val="0"/>
              </a:spcBef>
              <a:buFontTx/>
              <a:buNone/>
              <a:defRPr/>
            </a:pPr>
            <a:endParaRPr lang="hr-HR" altLang="sr-Latn-RS" sz="2800" dirty="0" smtClean="0">
              <a:solidFill>
                <a:srgbClr val="000066"/>
              </a:solidFill>
              <a:effectLst>
                <a:outerShdw blurRad="38100" dist="38100" dir="2700000" algn="tl">
                  <a:srgbClr val="000000">
                    <a:alpha val="43137"/>
                  </a:srgbClr>
                </a:outerShdw>
              </a:effectLst>
              <a:cs typeface="Arial" panose="020B0604020202020204" pitchFamily="34" charset="0"/>
            </a:endParaRPr>
          </a:p>
        </p:txBody>
      </p:sp>
      <p:sp>
        <p:nvSpPr>
          <p:cNvPr id="5" name="Slide Number Placeholder 4"/>
          <p:cNvSpPr>
            <a:spLocks noGrp="1"/>
          </p:cNvSpPr>
          <p:nvPr>
            <p:ph type="sldNum" sz="quarter" idx="12"/>
          </p:nvPr>
        </p:nvSpPr>
        <p:spPr/>
        <p:txBody>
          <a:bodyPr/>
          <a:lstStyle/>
          <a:p>
            <a:fld id="{63A3C661-508D-4E83-B360-3B08DFFDFD5C}" type="slidenum">
              <a:rPr lang="hr-HR" smtClean="0"/>
              <a:pPr/>
              <a:t>1</a:t>
            </a:fld>
            <a:r>
              <a:rPr lang="hr-HR" dirty="0" smtClean="0"/>
              <a:t>/18</a:t>
            </a:r>
            <a:endParaRPr lang="hr-HR" dirty="0"/>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Prihvatljive aktivnosti </a:t>
            </a:r>
            <a:endParaRPr lang="hr-HR" sz="3200" dirty="0">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59009876"/>
              </p:ext>
            </p:extLst>
          </p:nvPr>
        </p:nvGraphicFramePr>
        <p:xfrm>
          <a:off x="457200" y="1628800"/>
          <a:ext cx="84352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8"/>
          <p:cNvGraphicFramePr>
            <a:graphicFrameLocks/>
          </p:cNvGraphicFramePr>
          <p:nvPr>
            <p:extLst>
              <p:ext uri="{D42A27DB-BD31-4B8C-83A1-F6EECF244321}">
                <p14:modId xmlns:p14="http://schemas.microsoft.com/office/powerpoint/2010/main" val="3586305758"/>
              </p:ext>
            </p:extLst>
          </p:nvPr>
        </p:nvGraphicFramePr>
        <p:xfrm>
          <a:off x="1238216" y="1412776"/>
          <a:ext cx="6502136" cy="5445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122F3CBF-482E-4D9D-9CA1-71EE82C64624}" type="slidenum">
              <a:rPr lang="hr-HR" smtClean="0"/>
              <a:pPr/>
              <a:t>10</a:t>
            </a:fld>
            <a:r>
              <a:rPr lang="hr-HR" dirty="0" smtClean="0"/>
              <a:t>/18</a:t>
            </a:r>
            <a:endParaRPr lang="hr-HR" dirty="0"/>
          </a:p>
        </p:txBody>
      </p:sp>
    </p:spTree>
    <p:extLst>
      <p:ext uri="{BB962C8B-B14F-4D97-AF65-F5344CB8AC3E}">
        <p14:creationId xmlns:p14="http://schemas.microsoft.com/office/powerpoint/2010/main" val="101545544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Primjeri prihvatljivih troškova </a:t>
            </a:r>
            <a:endParaRPr lang="hr-HR" sz="3200" dirty="0">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74998775"/>
              </p:ext>
            </p:extLst>
          </p:nvPr>
        </p:nvGraphicFramePr>
        <p:xfrm>
          <a:off x="457200" y="1628800"/>
          <a:ext cx="84352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8"/>
          <p:cNvGraphicFramePr>
            <a:graphicFrameLocks/>
          </p:cNvGraphicFramePr>
          <p:nvPr>
            <p:extLst>
              <p:ext uri="{D42A27DB-BD31-4B8C-83A1-F6EECF244321}">
                <p14:modId xmlns:p14="http://schemas.microsoft.com/office/powerpoint/2010/main" val="987572985"/>
              </p:ext>
            </p:extLst>
          </p:nvPr>
        </p:nvGraphicFramePr>
        <p:xfrm>
          <a:off x="1238216" y="1412776"/>
          <a:ext cx="6502136" cy="5445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122F3CBF-482E-4D9D-9CA1-71EE82C64624}" type="slidenum">
              <a:rPr lang="hr-HR" smtClean="0"/>
              <a:pPr/>
              <a:t>11</a:t>
            </a:fld>
            <a:r>
              <a:rPr lang="hr-HR" dirty="0" smtClean="0"/>
              <a:t>/18</a:t>
            </a:r>
            <a:endParaRPr lang="hr-HR" dirty="0"/>
          </a:p>
        </p:txBody>
      </p:sp>
    </p:spTree>
    <p:extLst>
      <p:ext uri="{BB962C8B-B14F-4D97-AF65-F5344CB8AC3E}">
        <p14:creationId xmlns:p14="http://schemas.microsoft.com/office/powerpoint/2010/main" val="57593829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Tko se može prijaviti</a:t>
            </a:r>
            <a:endParaRPr lang="hr-HR" sz="3200" dirty="0">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29670897"/>
              </p:ext>
            </p:extLst>
          </p:nvPr>
        </p:nvGraphicFramePr>
        <p:xfrm>
          <a:off x="179512" y="1412776"/>
          <a:ext cx="4392488" cy="522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4"/>
          <p:cNvGrpSpPr/>
          <p:nvPr/>
        </p:nvGrpSpPr>
        <p:grpSpPr>
          <a:xfrm>
            <a:off x="3347864" y="2075824"/>
            <a:ext cx="5100109" cy="1873913"/>
            <a:chOff x="2673502" y="-289738"/>
            <a:chExt cx="5100109" cy="1873913"/>
          </a:xfrm>
        </p:grpSpPr>
        <p:sp>
          <p:nvSpPr>
            <p:cNvPr id="7" name="Rectangle 6"/>
            <p:cNvSpPr/>
            <p:nvPr/>
          </p:nvSpPr>
          <p:spPr>
            <a:xfrm>
              <a:off x="4030061" y="542698"/>
              <a:ext cx="2675889" cy="10414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2673502" y="-289738"/>
              <a:ext cx="5100109" cy="10414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8890" rIns="17780" bIns="8890" numCol="1" spcCol="1270" anchor="ctr" anchorCtr="0">
              <a:noAutofit/>
            </a:bodyPr>
            <a:lstStyle/>
            <a:p>
              <a:pPr lvl="0" algn="l" defTabSz="311150" rtl="0">
                <a:lnSpc>
                  <a:spcPct val="90000"/>
                </a:lnSpc>
                <a:spcBef>
                  <a:spcPct val="0"/>
                </a:spcBef>
                <a:spcAft>
                  <a:spcPct val="35000"/>
                </a:spcAft>
              </a:pPr>
              <a:r>
                <a:rPr lang="vi-VN" sz="1400" b="1" kern="1200" dirty="0" smtClean="0"/>
                <a:t>mikro, malo ili srednje poduzeće sukladno definiciji malih i srednjih poduzeća na način utvrđen u Prilogu I. Definicija malih i srednjih poduzeća </a:t>
              </a:r>
              <a:r>
                <a:rPr lang="hr-HR" sz="1400" b="1" kern="1200" dirty="0" smtClean="0"/>
                <a:t>Uredbe Komisije 651/2014</a:t>
              </a:r>
              <a:endParaRPr lang="hr-HR" sz="1400" b="1" kern="1200" dirty="0"/>
            </a:p>
          </p:txBody>
        </p:sp>
      </p:grpSp>
      <p:grpSp>
        <p:nvGrpSpPr>
          <p:cNvPr id="5" name="Group 8"/>
          <p:cNvGrpSpPr/>
          <p:nvPr/>
        </p:nvGrpSpPr>
        <p:grpSpPr>
          <a:xfrm>
            <a:off x="3365241" y="3049082"/>
            <a:ext cx="6358582" cy="1222117"/>
            <a:chOff x="-847824" y="1444672"/>
            <a:chExt cx="6358582" cy="1474286"/>
          </a:xfrm>
        </p:grpSpPr>
        <p:sp>
          <p:nvSpPr>
            <p:cNvPr id="10" name="Rectangle 9"/>
            <p:cNvSpPr/>
            <p:nvPr/>
          </p:nvSpPr>
          <p:spPr>
            <a:xfrm>
              <a:off x="4121098" y="1800197"/>
              <a:ext cx="1389660" cy="11187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847824" y="1444672"/>
              <a:ext cx="5082731" cy="11187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8890" rIns="17780" bIns="8890" numCol="1" spcCol="1270" anchor="ctr" anchorCtr="0">
              <a:noAutofit/>
            </a:bodyPr>
            <a:lstStyle/>
            <a:p>
              <a:pPr lvl="0" algn="l" defTabSz="311150" rtl="0">
                <a:lnSpc>
                  <a:spcPct val="90000"/>
                </a:lnSpc>
                <a:spcBef>
                  <a:spcPct val="0"/>
                </a:spcBef>
                <a:spcAft>
                  <a:spcPct val="35000"/>
                </a:spcAft>
              </a:pPr>
              <a:r>
                <a:rPr lang="vi-VN" sz="1400" b="1" kern="1200" dirty="0" smtClean="0"/>
                <a:t>imaju poslovni nastan, odnosno poslovnu jedinicu ili podružnicu u Republici Hrvatskoj u trenutku donošenja Odluke o financiranju</a:t>
              </a:r>
              <a:endParaRPr lang="hr-HR" sz="1400" b="1" kern="1200" dirty="0"/>
            </a:p>
          </p:txBody>
        </p:sp>
      </p:grpSp>
      <p:grpSp>
        <p:nvGrpSpPr>
          <p:cNvPr id="6" name="Group 11"/>
          <p:cNvGrpSpPr/>
          <p:nvPr/>
        </p:nvGrpSpPr>
        <p:grpSpPr>
          <a:xfrm>
            <a:off x="3347863" y="4254784"/>
            <a:ext cx="5586417" cy="1898733"/>
            <a:chOff x="-417" y="3474396"/>
            <a:chExt cx="3681151" cy="1898733"/>
          </a:xfrm>
        </p:grpSpPr>
        <p:sp>
          <p:nvSpPr>
            <p:cNvPr id="13" name="Rectangle 12"/>
            <p:cNvSpPr/>
            <p:nvPr/>
          </p:nvSpPr>
          <p:spPr>
            <a:xfrm>
              <a:off x="-417" y="3903278"/>
              <a:ext cx="2052807" cy="1469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417" y="3474396"/>
              <a:ext cx="3681151" cy="14698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8890" rIns="17780" bIns="8890" numCol="1" spcCol="1270" anchor="ctr" anchorCtr="0">
              <a:noAutofit/>
            </a:bodyPr>
            <a:lstStyle/>
            <a:p>
              <a:pPr lvl="0" algn="l" defTabSz="311150" rtl="0">
                <a:lnSpc>
                  <a:spcPct val="100000"/>
                </a:lnSpc>
                <a:spcBef>
                  <a:spcPct val="0"/>
                </a:spcBef>
                <a:spcAft>
                  <a:spcPts val="0"/>
                </a:spcAft>
              </a:pPr>
              <a:r>
                <a:rPr lang="hr-HR" sz="1400" b="1" kern="1200" dirty="0" smtClean="0">
                  <a:latin typeface="Arial" panose="020B0604020202020204" pitchFamily="34" charset="0"/>
                  <a:cs typeface="Arial" panose="020B0604020202020204" pitchFamily="34" charset="0"/>
                </a:rPr>
                <a:t>  </a:t>
              </a:r>
            </a:p>
            <a:p>
              <a:pPr lvl="0" algn="l" defTabSz="311150" rtl="0">
                <a:lnSpc>
                  <a:spcPct val="100000"/>
                </a:lnSpc>
                <a:spcBef>
                  <a:spcPct val="0"/>
                </a:spcBef>
                <a:spcAft>
                  <a:spcPts val="0"/>
                </a:spcAft>
              </a:pPr>
              <a:r>
                <a:rPr lang="hr-HR" sz="1450" b="1" kern="1200" dirty="0" smtClean="0">
                  <a:latin typeface="Arial" panose="020B0604020202020204" pitchFamily="34" charset="0"/>
                  <a:cs typeface="Arial" panose="020B0604020202020204" pitchFamily="34" charset="0"/>
                </a:rPr>
                <a:t>Svi gospodarski sektori su prihvatljivi za primanje potpora </a:t>
              </a:r>
              <a:r>
                <a:rPr lang="hr-HR" sz="1450" b="1" u="sng" kern="1200" dirty="0" smtClean="0">
                  <a:latin typeface="Arial" panose="020B0604020202020204" pitchFamily="34" charset="0"/>
                  <a:cs typeface="Arial" panose="020B0604020202020204" pitchFamily="34" charset="0"/>
                </a:rPr>
                <a:t>OSIM</a:t>
              </a:r>
              <a:r>
                <a:rPr lang="hr-HR" sz="1450" b="1" kern="1200" dirty="0" smtClean="0">
                  <a:latin typeface="Arial" panose="020B0604020202020204" pitchFamily="34" charset="0"/>
                  <a:cs typeface="Arial" panose="020B0604020202020204" pitchFamily="34" charset="0"/>
                </a:rPr>
                <a:t>:</a:t>
              </a:r>
            </a:p>
            <a:p>
              <a:pPr lvl="0" algn="l" defTabSz="311150" rtl="0">
                <a:lnSpc>
                  <a:spcPct val="100000"/>
                </a:lnSpc>
                <a:spcBef>
                  <a:spcPct val="0"/>
                </a:spcBef>
                <a:spcAft>
                  <a:spcPts val="0"/>
                </a:spcAft>
              </a:pPr>
              <a:r>
                <a:rPr lang="hr-HR" sz="1450" dirty="0">
                  <a:latin typeface="Arial" panose="020B0604020202020204" pitchFamily="34" charset="0"/>
                  <a:cs typeface="Arial" panose="020B0604020202020204" pitchFamily="34" charset="0"/>
                </a:rPr>
                <a:t>-</a:t>
              </a:r>
              <a:r>
                <a:rPr lang="hr-HR" sz="1450" kern="1200" dirty="0" smtClean="0">
                  <a:latin typeface="Arial" panose="020B0604020202020204" pitchFamily="34" charset="0"/>
                  <a:cs typeface="Arial" panose="020B0604020202020204" pitchFamily="34" charset="0"/>
                </a:rPr>
                <a:t> </a:t>
              </a:r>
              <a:r>
                <a:rPr lang="hr-HR" sz="1450" b="1" kern="1200" dirty="0" smtClean="0">
                  <a:latin typeface="Arial" panose="020B0604020202020204" pitchFamily="34" charset="0"/>
                  <a:cs typeface="Arial" panose="020B0604020202020204" pitchFamily="34" charset="0"/>
                </a:rPr>
                <a:t>primarne poljoprivredne proizvodnje</a:t>
              </a:r>
            </a:p>
            <a:p>
              <a:pPr lvl="0" algn="l" defTabSz="311150" rtl="0">
                <a:lnSpc>
                  <a:spcPct val="100000"/>
                </a:lnSpc>
                <a:spcBef>
                  <a:spcPct val="0"/>
                </a:spcBef>
                <a:spcAft>
                  <a:spcPts val="0"/>
                </a:spcAft>
              </a:pPr>
              <a:r>
                <a:rPr lang="hr-HR" sz="1450" kern="1200" dirty="0" smtClean="0">
                  <a:latin typeface="Arial" panose="020B0604020202020204" pitchFamily="34" charset="0"/>
                  <a:cs typeface="Arial" panose="020B0604020202020204" pitchFamily="34" charset="0"/>
                </a:rPr>
                <a:t>-</a:t>
              </a:r>
              <a:r>
                <a:rPr lang="hr-HR" sz="1450" b="1" kern="1200" dirty="0" smtClean="0">
                  <a:latin typeface="Arial" panose="020B0604020202020204" pitchFamily="34" charset="0"/>
                  <a:cs typeface="Arial" panose="020B0604020202020204" pitchFamily="34" charset="0"/>
                </a:rPr>
                <a:t> sektor ribarstva i </a:t>
              </a:r>
              <a:r>
                <a:rPr lang="hr-HR" sz="1450" b="1" kern="1200" dirty="0" err="1" smtClean="0">
                  <a:latin typeface="Arial" panose="020B0604020202020204" pitchFamily="34" charset="0"/>
                  <a:cs typeface="Arial" panose="020B0604020202020204" pitchFamily="34" charset="0"/>
                </a:rPr>
                <a:t>akvakulture</a:t>
              </a:r>
              <a:endParaRPr lang="hr-HR" sz="1450" b="1" kern="1200" dirty="0" smtClean="0">
                <a:latin typeface="Arial" panose="020B0604020202020204" pitchFamily="34" charset="0"/>
                <a:cs typeface="Arial" panose="020B0604020202020204" pitchFamily="34" charset="0"/>
              </a:endParaRPr>
            </a:p>
            <a:p>
              <a:pPr lvl="0" algn="l" defTabSz="311150" rtl="0">
                <a:lnSpc>
                  <a:spcPct val="100000"/>
                </a:lnSpc>
                <a:spcBef>
                  <a:spcPct val="0"/>
                </a:spcBef>
                <a:spcAft>
                  <a:spcPts val="0"/>
                </a:spcAft>
              </a:pPr>
              <a:r>
                <a:rPr lang="hr-HR" sz="1450" kern="1200" dirty="0" smtClean="0">
                  <a:latin typeface="Arial" panose="020B0604020202020204" pitchFamily="34" charset="0"/>
                  <a:cs typeface="Arial" panose="020B0604020202020204" pitchFamily="34" charset="0"/>
                </a:rPr>
                <a:t>-</a:t>
              </a:r>
              <a:r>
                <a:rPr lang="hr-HR" sz="1450" b="1" kern="1200" dirty="0" smtClean="0">
                  <a:latin typeface="Arial" panose="020B0604020202020204" pitchFamily="34" charset="0"/>
                  <a:cs typeface="Arial" panose="020B0604020202020204" pitchFamily="34" charset="0"/>
                </a:rPr>
                <a:t> sektor čelika, ugljena, brodogradnje, umjetnih vlakana, </a:t>
              </a:r>
            </a:p>
            <a:p>
              <a:pPr lvl="0" algn="l" defTabSz="311150" rtl="0">
                <a:lnSpc>
                  <a:spcPct val="100000"/>
                </a:lnSpc>
                <a:spcBef>
                  <a:spcPct val="0"/>
                </a:spcBef>
                <a:spcAft>
                  <a:spcPts val="0"/>
                </a:spcAft>
              </a:pPr>
              <a:r>
                <a:rPr lang="hr-HR" sz="1450" b="1" kern="1200" dirty="0" smtClean="0">
                  <a:latin typeface="Arial" panose="020B0604020202020204" pitchFamily="34" charset="0"/>
                  <a:cs typeface="Arial" panose="020B0604020202020204" pitchFamily="34" charset="0"/>
                </a:rPr>
                <a:t>   prometa  i povezane infrastrukture, proizvodnje i distribucije       </a:t>
              </a:r>
            </a:p>
            <a:p>
              <a:pPr lvl="0" algn="l" defTabSz="311150" rtl="0">
                <a:lnSpc>
                  <a:spcPct val="100000"/>
                </a:lnSpc>
                <a:spcBef>
                  <a:spcPct val="0"/>
                </a:spcBef>
                <a:spcAft>
                  <a:spcPts val="0"/>
                </a:spcAft>
              </a:pPr>
              <a:r>
                <a:rPr lang="hr-HR" sz="1450" b="1" dirty="0">
                  <a:latin typeface="Arial" panose="020B0604020202020204" pitchFamily="34" charset="0"/>
                  <a:cs typeface="Arial" panose="020B0604020202020204" pitchFamily="34" charset="0"/>
                </a:rPr>
                <a:t> </a:t>
              </a:r>
              <a:r>
                <a:rPr lang="hr-HR" sz="1450" b="1" dirty="0" smtClean="0">
                  <a:latin typeface="Arial" panose="020B0604020202020204" pitchFamily="34" charset="0"/>
                  <a:cs typeface="Arial" panose="020B0604020202020204" pitchFamily="34" charset="0"/>
                </a:rPr>
                <a:t>  </a:t>
              </a:r>
              <a:r>
                <a:rPr lang="hr-HR" sz="1450" b="1" kern="1200" dirty="0" smtClean="0">
                  <a:latin typeface="Arial" panose="020B0604020202020204" pitchFamily="34" charset="0"/>
                  <a:cs typeface="Arial" panose="020B0604020202020204" pitchFamily="34" charset="0"/>
                </a:rPr>
                <a:t>energije</a:t>
              </a:r>
            </a:p>
            <a:p>
              <a:pPr lvl="0" algn="l" defTabSz="311150" rtl="0">
                <a:lnSpc>
                  <a:spcPct val="100000"/>
                </a:lnSpc>
                <a:spcBef>
                  <a:spcPct val="0"/>
                </a:spcBef>
                <a:spcAft>
                  <a:spcPts val="0"/>
                </a:spcAft>
              </a:pPr>
              <a:r>
                <a:rPr lang="hr-HR" sz="1450" kern="1200" dirty="0" smtClean="0">
                  <a:latin typeface="Arial" panose="020B0604020202020204" pitchFamily="34" charset="0"/>
                  <a:cs typeface="Arial" panose="020B0604020202020204" pitchFamily="34" charset="0"/>
                </a:rPr>
                <a:t>-</a:t>
              </a:r>
              <a:r>
                <a:rPr lang="hr-HR" sz="1450" b="1" kern="1200" dirty="0" smtClean="0">
                  <a:latin typeface="Arial" panose="020B0604020202020204" pitchFamily="34" charset="0"/>
                  <a:cs typeface="Arial" panose="020B0604020202020204" pitchFamily="34" charset="0"/>
                </a:rPr>
                <a:t> djelatnosti u turizmu</a:t>
              </a:r>
              <a:endParaRPr lang="hr-HR" sz="1450" b="1" kern="1200" dirty="0">
                <a:latin typeface="Arial" panose="020B0604020202020204" pitchFamily="34" charset="0"/>
                <a:cs typeface="Arial" panose="020B0604020202020204" pitchFamily="34" charset="0"/>
              </a:endParaRPr>
            </a:p>
          </p:txBody>
        </p:sp>
      </p:grpSp>
      <p:grpSp>
        <p:nvGrpSpPr>
          <p:cNvPr id="9" name="Group 14"/>
          <p:cNvGrpSpPr/>
          <p:nvPr/>
        </p:nvGrpSpPr>
        <p:grpSpPr>
          <a:xfrm>
            <a:off x="3243290" y="1391591"/>
            <a:ext cx="4980157" cy="916825"/>
            <a:chOff x="4090512" y="0"/>
            <a:chExt cx="1848279" cy="916825"/>
          </a:xfrm>
        </p:grpSpPr>
        <p:sp>
          <p:nvSpPr>
            <p:cNvPr id="16" name="Rectangle 15"/>
            <p:cNvSpPr/>
            <p:nvPr/>
          </p:nvSpPr>
          <p:spPr>
            <a:xfrm>
              <a:off x="4549131" y="0"/>
              <a:ext cx="1389660" cy="798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4090512" y="391584"/>
              <a:ext cx="1389660" cy="525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22860" rIns="45720" bIns="22860" numCol="1" spcCol="1270" anchor="ctr" anchorCtr="0">
              <a:noAutofit/>
            </a:bodyPr>
            <a:lstStyle/>
            <a:p>
              <a:pPr lvl="0" algn="l" defTabSz="800100" rtl="0">
                <a:lnSpc>
                  <a:spcPct val="90000"/>
                </a:lnSpc>
                <a:spcBef>
                  <a:spcPct val="0"/>
                </a:spcBef>
                <a:spcAft>
                  <a:spcPct val="35000"/>
                </a:spcAft>
              </a:pPr>
              <a:r>
                <a:rPr lang="vi-VN" sz="1400" b="1" kern="1200" dirty="0" smtClean="0"/>
                <a:t>Pravne ili fizičke osobe:</a:t>
              </a:r>
              <a:endParaRPr lang="hr-HR" sz="1400" b="1" kern="1200" dirty="0"/>
            </a:p>
          </p:txBody>
        </p:sp>
      </p:grpSp>
      <p:sp>
        <p:nvSpPr>
          <p:cNvPr id="12" name="Slide Number Placeholder 11"/>
          <p:cNvSpPr>
            <a:spLocks noGrp="1"/>
          </p:cNvSpPr>
          <p:nvPr>
            <p:ph type="sldNum" sz="quarter" idx="12"/>
          </p:nvPr>
        </p:nvSpPr>
        <p:spPr/>
        <p:txBody>
          <a:bodyPr/>
          <a:lstStyle/>
          <a:p>
            <a:fld id="{122F3CBF-482E-4D9D-9CA1-71EE82C64624}" type="slidenum">
              <a:rPr lang="hr-HR" smtClean="0"/>
              <a:pPr/>
              <a:t>12</a:t>
            </a:fld>
            <a:r>
              <a:rPr lang="hr-HR" dirty="0" smtClean="0"/>
              <a:t>/18</a:t>
            </a:r>
            <a:endParaRPr lang="hr-HR" dirty="0"/>
          </a:p>
        </p:txBody>
      </p:sp>
    </p:spTree>
    <p:extLst>
      <p:ext uri="{BB962C8B-B14F-4D97-AF65-F5344CB8AC3E}">
        <p14:creationId xmlns:p14="http://schemas.microsoft.com/office/powerpoint/2010/main" val="196269407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solidFill>
                  <a:schemeClr val="bg2"/>
                </a:solidFill>
              </a:rPr>
              <a:t>Definicija MSP-a)</a:t>
            </a:r>
            <a:endParaRPr lang="hr-HR" sz="3200" dirty="0">
              <a:latin typeface="Calibri" panose="020F0502020204030204" pitchFamily="34" charset="0"/>
            </a:endParaRPr>
          </a:p>
        </p:txBody>
      </p:sp>
      <p:sp>
        <p:nvSpPr>
          <p:cNvPr id="4" name="Content Placeholder 3"/>
          <p:cNvSpPr>
            <a:spLocks noGrp="1"/>
          </p:cNvSpPr>
          <p:nvPr>
            <p:ph idx="1"/>
          </p:nvPr>
        </p:nvSpPr>
        <p:spPr>
          <a:xfrm>
            <a:off x="179512" y="1512168"/>
            <a:ext cx="8712968" cy="3717032"/>
          </a:xfrm>
        </p:spPr>
        <p:txBody>
          <a:bodyPr>
            <a:normAutofit lnSpcReduction="10000"/>
          </a:bodyPr>
          <a:lstStyle/>
          <a:p>
            <a:pPr marL="0" indent="0">
              <a:buNone/>
            </a:pPr>
            <a:r>
              <a:rPr lang="hr-HR" sz="1800" dirty="0" smtClean="0"/>
              <a:t>Definicija malih </a:t>
            </a:r>
            <a:r>
              <a:rPr lang="hr-HR" sz="1800" dirty="0"/>
              <a:t>i srednja poduzeća sukladno </a:t>
            </a:r>
            <a:r>
              <a:rPr lang="hr-HR" sz="1800" dirty="0">
                <a:effectLst>
                  <a:outerShdw blurRad="38100" dist="38100" dir="2700000" algn="tl">
                    <a:srgbClr val="000000">
                      <a:alpha val="43137"/>
                    </a:srgbClr>
                  </a:outerShdw>
                </a:effectLst>
              </a:rPr>
              <a:t>Preporuci Europske komisije 2003/361/EC </a:t>
            </a:r>
            <a:r>
              <a:rPr lang="hr-HR" sz="1800" dirty="0"/>
              <a:t>od 6. svibnja 2003. </a:t>
            </a:r>
            <a:r>
              <a:rPr lang="hr-HR" sz="1800" dirty="0" smtClean="0"/>
              <a:t>godine</a:t>
            </a:r>
            <a:endParaRPr lang="hr-HR" sz="1800" dirty="0"/>
          </a:p>
          <a:p>
            <a:pPr marL="0" indent="0">
              <a:buNone/>
            </a:pPr>
            <a:endParaRPr lang="hr-HR" sz="900" u="sng" dirty="0" smtClean="0"/>
          </a:p>
          <a:p>
            <a:pPr marL="0" indent="0">
              <a:buNone/>
            </a:pPr>
            <a:r>
              <a:rPr lang="hr-HR" sz="2000" u="sng" dirty="0" smtClean="0"/>
              <a:t>Kriteriji za definiranje poduzeća (MSP</a:t>
            </a:r>
            <a:r>
              <a:rPr lang="hr-HR" sz="2000" dirty="0" smtClean="0"/>
              <a:t>):</a:t>
            </a:r>
          </a:p>
          <a:p>
            <a:pPr>
              <a:buAutoNum type="arabicPeriod"/>
            </a:pPr>
            <a:r>
              <a:rPr lang="hr-HR" sz="1800" dirty="0" smtClean="0"/>
              <a:t>prema </a:t>
            </a:r>
            <a:r>
              <a:rPr lang="hr-HR" sz="1800" b="1" i="1" dirty="0" smtClean="0"/>
              <a:t>broju zaposlenih i godišnjem prometu ili aktivi /dugoročnoj imovini* </a:t>
            </a:r>
          </a:p>
          <a:p>
            <a:pPr>
              <a:buAutoNum type="arabicPeriod"/>
            </a:pPr>
            <a:endParaRPr lang="hr-HR" sz="1800" b="1" i="1" dirty="0" smtClean="0"/>
          </a:p>
          <a:p>
            <a:pPr marL="0" indent="0" algn="ctr">
              <a:buNone/>
            </a:pPr>
            <a:endParaRPr lang="hr-HR" sz="1400" dirty="0" smtClean="0"/>
          </a:p>
          <a:p>
            <a:pPr marL="0" indent="0" algn="ctr">
              <a:buNone/>
            </a:pPr>
            <a:endParaRPr lang="hr-HR" sz="1400" dirty="0"/>
          </a:p>
          <a:p>
            <a:pPr marL="0" indent="0" algn="ctr">
              <a:buNone/>
            </a:pPr>
            <a:endParaRPr lang="hr-HR" sz="1400" dirty="0" smtClean="0"/>
          </a:p>
          <a:p>
            <a:pPr marL="0" indent="0" algn="ctr">
              <a:buNone/>
            </a:pPr>
            <a:endParaRPr lang="hr-HR" sz="1400" dirty="0"/>
          </a:p>
          <a:p>
            <a:pPr marL="0" indent="0" algn="ctr">
              <a:buNone/>
            </a:pPr>
            <a:endParaRPr lang="hr-HR" sz="800" dirty="0" smtClean="0"/>
          </a:p>
          <a:p>
            <a:pPr marL="0" indent="0" algn="ctr">
              <a:buNone/>
            </a:pPr>
            <a:endParaRPr lang="hr-HR" sz="900" dirty="0" smtClean="0"/>
          </a:p>
          <a:p>
            <a:pPr marL="0" indent="0" algn="ctr">
              <a:buNone/>
            </a:pPr>
            <a:r>
              <a:rPr lang="hr-HR" sz="1100" dirty="0" smtClean="0"/>
              <a:t>*</a:t>
            </a:r>
            <a:r>
              <a:rPr lang="hr-HR" sz="1100" dirty="0"/>
              <a:t>poduzeće mora zadovoljiti </a:t>
            </a:r>
            <a:r>
              <a:rPr lang="hr-HR" sz="1100" b="1" dirty="0"/>
              <a:t>dva kriterija </a:t>
            </a:r>
            <a:r>
              <a:rPr lang="hr-HR" sz="1100" dirty="0"/>
              <a:t>da bi pripadalo kategoriji MSP-a: </a:t>
            </a:r>
            <a:r>
              <a:rPr lang="hr-HR" sz="1100" dirty="0" smtClean="0">
                <a:solidFill>
                  <a:srgbClr val="FF0000"/>
                </a:solidFill>
              </a:rPr>
              <a:t>broj </a:t>
            </a:r>
            <a:r>
              <a:rPr lang="hr-HR" sz="1100" dirty="0">
                <a:solidFill>
                  <a:srgbClr val="FF0000"/>
                </a:solidFill>
              </a:rPr>
              <a:t>zaposlenih </a:t>
            </a:r>
            <a:r>
              <a:rPr lang="hr-HR" sz="1100" b="1" dirty="0">
                <a:solidFill>
                  <a:srgbClr val="FF0000"/>
                </a:solidFill>
              </a:rPr>
              <a:t>i</a:t>
            </a:r>
            <a:r>
              <a:rPr lang="hr-HR" sz="1100" dirty="0">
                <a:solidFill>
                  <a:srgbClr val="FF0000"/>
                </a:solidFill>
              </a:rPr>
              <a:t> godišnji promet </a:t>
            </a:r>
            <a:r>
              <a:rPr lang="hr-HR" sz="1100" b="1" dirty="0">
                <a:solidFill>
                  <a:srgbClr val="FF0000"/>
                </a:solidFill>
              </a:rPr>
              <a:t>ili</a:t>
            </a:r>
            <a:r>
              <a:rPr lang="hr-HR" sz="1100" dirty="0">
                <a:solidFill>
                  <a:srgbClr val="FF0000"/>
                </a:solidFill>
              </a:rPr>
              <a:t> aktiva i dugoročna imovina</a:t>
            </a:r>
            <a:r>
              <a:rPr lang="hr-HR" sz="1100" dirty="0">
                <a:solidFill>
                  <a:srgbClr val="FF0000"/>
                </a:solidFill>
                <a:effectLst>
                  <a:outerShdw blurRad="38100" dist="38100" dir="2700000" algn="tl">
                    <a:srgbClr val="000000">
                      <a:alpha val="43137"/>
                    </a:srgbClr>
                  </a:outerShdw>
                </a:effectLst>
              </a:rPr>
              <a:t> </a:t>
            </a:r>
            <a:r>
              <a:rPr lang="hr-HR" sz="1100" dirty="0"/>
              <a:t>*</a:t>
            </a:r>
          </a:p>
          <a:p>
            <a:pPr marL="0" indent="0" algn="ctr">
              <a:buNone/>
            </a:pPr>
            <a:endParaRPr lang="hr-HR" sz="1400" i="1" u="sng" dirty="0" smtClean="0">
              <a:solidFill>
                <a:srgbClr val="002060"/>
              </a:solidFill>
            </a:endParaRPr>
          </a:p>
          <a:p>
            <a:pPr marL="400050" lvl="1" indent="0">
              <a:buNone/>
            </a:pPr>
            <a:r>
              <a:rPr lang="hr-HR" sz="1600" b="1" dirty="0" smtClean="0"/>
              <a:t>               </a:t>
            </a:r>
          </a:p>
        </p:txBody>
      </p:sp>
      <p:graphicFrame>
        <p:nvGraphicFramePr>
          <p:cNvPr id="7" name="Table 6"/>
          <p:cNvGraphicFramePr>
            <a:graphicFrameLocks noGrp="1"/>
          </p:cNvGraphicFramePr>
          <p:nvPr>
            <p:extLst>
              <p:ext uri="{D42A27DB-BD31-4B8C-83A1-F6EECF244321}">
                <p14:modId xmlns:p14="http://schemas.microsoft.com/office/powerpoint/2010/main" val="2811282189"/>
              </p:ext>
            </p:extLst>
          </p:nvPr>
        </p:nvGraphicFramePr>
        <p:xfrm>
          <a:off x="611560" y="2946648"/>
          <a:ext cx="7948065" cy="1432560"/>
        </p:xfrm>
        <a:graphic>
          <a:graphicData uri="http://schemas.openxmlformats.org/drawingml/2006/table">
            <a:tbl>
              <a:tblPr firstRow="1" bandRow="1">
                <a:tableStyleId>{5C22544A-7EE6-4342-B048-85BDC9FD1C3A}</a:tableStyleId>
              </a:tblPr>
              <a:tblGrid>
                <a:gridCol w="1971401"/>
                <a:gridCol w="1512168"/>
                <a:gridCol w="288032"/>
                <a:gridCol w="1584176"/>
                <a:gridCol w="360040"/>
                <a:gridCol w="2232248"/>
              </a:tblGrid>
              <a:tr h="360040">
                <a:tc>
                  <a:txBody>
                    <a:bodyPr/>
                    <a:lstStyle/>
                    <a:p>
                      <a:pPr algn="l"/>
                      <a:r>
                        <a:rPr lang="hr-HR" sz="1400" dirty="0" smtClean="0">
                          <a:effectLst>
                            <a:outerShdw blurRad="38100" dist="38100" dir="2700000" algn="tl">
                              <a:srgbClr val="000000">
                                <a:alpha val="43137"/>
                              </a:srgbClr>
                            </a:outerShdw>
                          </a:effectLst>
                        </a:rPr>
                        <a:t>Kategorija</a:t>
                      </a:r>
                      <a:r>
                        <a:rPr lang="hr-HR" sz="1400" baseline="0" dirty="0" smtClean="0">
                          <a:effectLst>
                            <a:outerShdw blurRad="38100" dist="38100" dir="2700000" algn="tl">
                              <a:srgbClr val="000000">
                                <a:alpha val="43137"/>
                              </a:srgbClr>
                            </a:outerShdw>
                          </a:effectLst>
                        </a:rPr>
                        <a:t> poduzeća</a:t>
                      </a:r>
                      <a:endParaRPr lang="hr-HR" sz="1400" dirty="0">
                        <a:effectLst>
                          <a:outerShdw blurRad="38100" dist="38100" dir="2700000" algn="tl">
                            <a:srgbClr val="000000">
                              <a:alpha val="43137"/>
                            </a:srgbClr>
                          </a:outerShdw>
                        </a:effectLst>
                      </a:endParaRPr>
                    </a:p>
                  </a:txBody>
                  <a:tcPr/>
                </a:tc>
                <a:tc>
                  <a:txBody>
                    <a:bodyPr/>
                    <a:lstStyle/>
                    <a:p>
                      <a:pPr algn="l"/>
                      <a:r>
                        <a:rPr lang="hr-HR" sz="1400" dirty="0" smtClean="0">
                          <a:effectLst>
                            <a:outerShdw blurRad="38100" dist="38100" dir="2700000" algn="tl">
                              <a:srgbClr val="000000">
                                <a:alpha val="43137"/>
                              </a:srgbClr>
                            </a:outerShdw>
                          </a:effectLst>
                        </a:rPr>
                        <a:t>Broj</a:t>
                      </a:r>
                      <a:r>
                        <a:rPr lang="hr-HR" sz="1400" baseline="0" dirty="0" smtClean="0">
                          <a:effectLst>
                            <a:outerShdw blurRad="38100" dist="38100" dir="2700000" algn="tl">
                              <a:srgbClr val="000000">
                                <a:alpha val="43137"/>
                              </a:srgbClr>
                            </a:outerShdw>
                          </a:effectLst>
                        </a:rPr>
                        <a:t> zaposlenih</a:t>
                      </a:r>
                      <a:endParaRPr lang="hr-HR" sz="1400" dirty="0">
                        <a:effectLst>
                          <a:outerShdw blurRad="38100" dist="38100" dir="2700000" algn="tl">
                            <a:srgbClr val="000000">
                              <a:alpha val="43137"/>
                            </a:srgbClr>
                          </a:outerShdw>
                        </a:effectLst>
                      </a:endParaRPr>
                    </a:p>
                  </a:txBody>
                  <a:tcPr/>
                </a:tc>
                <a:tc>
                  <a:txBody>
                    <a:bodyPr/>
                    <a:lstStyle/>
                    <a:p>
                      <a:pPr algn="l"/>
                      <a:r>
                        <a:rPr lang="hr-HR" sz="1400" dirty="0" smtClean="0">
                          <a:effectLst>
                            <a:outerShdw blurRad="38100" dist="38100" dir="2700000" algn="tl">
                              <a:srgbClr val="000000">
                                <a:alpha val="43137"/>
                              </a:srgbClr>
                            </a:outerShdw>
                          </a:effectLst>
                        </a:rPr>
                        <a:t>i</a:t>
                      </a:r>
                      <a:endParaRPr lang="hr-HR" sz="1400" dirty="0">
                        <a:effectLst>
                          <a:outerShdw blurRad="38100" dist="38100" dir="2700000" algn="tl">
                            <a:srgbClr val="000000">
                              <a:alpha val="43137"/>
                            </a:srgbClr>
                          </a:outerShdw>
                        </a:effectLst>
                      </a:endParaRPr>
                    </a:p>
                  </a:txBody>
                  <a:tcPr/>
                </a:tc>
                <a:tc>
                  <a:txBody>
                    <a:bodyPr/>
                    <a:lstStyle/>
                    <a:p>
                      <a:pPr algn="l"/>
                      <a:r>
                        <a:rPr lang="hr-HR" sz="1400" dirty="0" smtClean="0">
                          <a:effectLst>
                            <a:outerShdw blurRad="38100" dist="38100" dir="2700000" algn="tl">
                              <a:srgbClr val="000000">
                                <a:alpha val="43137"/>
                              </a:srgbClr>
                            </a:outerShdw>
                          </a:effectLst>
                        </a:rPr>
                        <a:t>Godišnji promet</a:t>
                      </a:r>
                      <a:endParaRPr lang="hr-HR" sz="1400" dirty="0">
                        <a:effectLst>
                          <a:outerShdw blurRad="38100" dist="38100" dir="2700000" algn="tl">
                            <a:srgbClr val="000000">
                              <a:alpha val="43137"/>
                            </a:srgbClr>
                          </a:outerShdw>
                        </a:effectLst>
                      </a:endParaRPr>
                    </a:p>
                  </a:txBody>
                  <a:tcPr/>
                </a:tc>
                <a:tc>
                  <a:txBody>
                    <a:bodyPr/>
                    <a:lstStyle/>
                    <a:p>
                      <a:pPr algn="l"/>
                      <a:r>
                        <a:rPr lang="hr-HR" sz="1400" dirty="0" smtClean="0">
                          <a:effectLst>
                            <a:outerShdw blurRad="38100" dist="38100" dir="2700000" algn="tl">
                              <a:srgbClr val="000000">
                                <a:alpha val="43137"/>
                              </a:srgbClr>
                            </a:outerShdw>
                          </a:effectLst>
                        </a:rPr>
                        <a:t>ili</a:t>
                      </a:r>
                      <a:endParaRPr lang="hr-HR" sz="1400" dirty="0">
                        <a:effectLst>
                          <a:outerShdw blurRad="38100" dist="38100" dir="2700000" algn="tl">
                            <a:srgbClr val="000000">
                              <a:alpha val="43137"/>
                            </a:srgbClr>
                          </a:outerShdw>
                        </a:effectLst>
                      </a:endParaRPr>
                    </a:p>
                  </a:txBody>
                  <a:tcPr/>
                </a:tc>
                <a:tc>
                  <a:txBody>
                    <a:bodyPr/>
                    <a:lstStyle/>
                    <a:p>
                      <a:pPr algn="ctr"/>
                      <a:r>
                        <a:rPr lang="hr-HR" sz="1400" dirty="0" smtClean="0">
                          <a:effectLst>
                            <a:outerShdw blurRad="38100" dist="38100" dir="2700000" algn="tl">
                              <a:srgbClr val="000000">
                                <a:alpha val="43137"/>
                              </a:srgbClr>
                            </a:outerShdw>
                          </a:effectLst>
                        </a:rPr>
                        <a:t>Aktiva/Dugoročna</a:t>
                      </a:r>
                      <a:r>
                        <a:rPr lang="hr-HR" sz="1400" baseline="0" dirty="0" smtClean="0">
                          <a:effectLst>
                            <a:outerShdw blurRad="38100" dist="38100" dir="2700000" algn="tl">
                              <a:srgbClr val="000000">
                                <a:alpha val="43137"/>
                              </a:srgbClr>
                            </a:outerShdw>
                          </a:effectLst>
                        </a:rPr>
                        <a:t> imovina</a:t>
                      </a:r>
                      <a:endParaRPr lang="hr-HR" sz="1400" dirty="0">
                        <a:effectLst>
                          <a:outerShdw blurRad="38100" dist="38100" dir="2700000" algn="tl">
                            <a:srgbClr val="000000">
                              <a:alpha val="43137"/>
                            </a:srgbClr>
                          </a:outerShdw>
                        </a:effectLst>
                      </a:endParaRPr>
                    </a:p>
                  </a:txBody>
                  <a:tcPr/>
                </a:tc>
              </a:tr>
              <a:tr h="288032">
                <a:tc>
                  <a:txBody>
                    <a:bodyPr/>
                    <a:lstStyle/>
                    <a:p>
                      <a:pPr algn="just"/>
                      <a:r>
                        <a:rPr lang="hr-HR" sz="1400" dirty="0" smtClean="0"/>
                        <a:t>Srednje</a:t>
                      </a:r>
                      <a:endParaRPr lang="hr-HR" sz="1400" dirty="0"/>
                    </a:p>
                  </a:txBody>
                  <a:tcPr/>
                </a:tc>
                <a:tc>
                  <a:txBody>
                    <a:bodyPr/>
                    <a:lstStyle/>
                    <a:p>
                      <a:pPr algn="just"/>
                      <a:r>
                        <a:rPr lang="hr-HR" sz="1400" dirty="0" smtClean="0"/>
                        <a:t>&lt; 250</a:t>
                      </a:r>
                      <a:endParaRPr lang="hr-HR" sz="1400" dirty="0"/>
                    </a:p>
                  </a:txBody>
                  <a:tcPr/>
                </a:tc>
                <a:tc gridSpan="2">
                  <a:txBody>
                    <a:bodyPr/>
                    <a:lstStyle/>
                    <a:p>
                      <a:pPr algn="r"/>
                      <a:r>
                        <a:rPr lang="hr-HR" sz="1400" dirty="0" smtClean="0"/>
                        <a:t>≤ 50 milijuna EUR</a:t>
                      </a:r>
                      <a:endParaRPr lang="hr-HR" sz="1400" dirty="0"/>
                    </a:p>
                  </a:txBody>
                  <a:tcPr/>
                </a:tc>
                <a:tc hMerge="1">
                  <a:txBody>
                    <a:bodyPr/>
                    <a:lstStyle/>
                    <a:p>
                      <a:endParaRPr lang="hr-HR" dirty="0"/>
                    </a:p>
                  </a:txBody>
                  <a:tcPr/>
                </a:tc>
                <a:tc gridSpan="2">
                  <a:txBody>
                    <a:bodyPr/>
                    <a:lstStyle/>
                    <a:p>
                      <a:pPr algn="r"/>
                      <a:r>
                        <a:rPr lang="hr-HR" sz="1400" dirty="0" smtClean="0"/>
                        <a:t>≤ 43</a:t>
                      </a:r>
                      <a:r>
                        <a:rPr lang="hr-HR" sz="1400" baseline="0" dirty="0" smtClean="0"/>
                        <a:t> milijuna EUR</a:t>
                      </a:r>
                      <a:endParaRPr lang="hr-HR" sz="1400" dirty="0"/>
                    </a:p>
                  </a:txBody>
                  <a:tcPr/>
                </a:tc>
                <a:tc hMerge="1">
                  <a:txBody>
                    <a:bodyPr/>
                    <a:lstStyle/>
                    <a:p>
                      <a:endParaRPr lang="hr-HR" dirty="0"/>
                    </a:p>
                  </a:txBody>
                  <a:tcPr/>
                </a:tc>
              </a:tr>
              <a:tr h="271264">
                <a:tc>
                  <a:txBody>
                    <a:bodyPr/>
                    <a:lstStyle/>
                    <a:p>
                      <a:pPr algn="just"/>
                      <a:r>
                        <a:rPr lang="hr-HR" sz="1400" dirty="0" smtClean="0"/>
                        <a:t>Malo</a:t>
                      </a:r>
                      <a:endParaRPr lang="hr-HR" sz="1400" dirty="0"/>
                    </a:p>
                  </a:txBody>
                  <a:tcPr/>
                </a:tc>
                <a:tc>
                  <a:txBody>
                    <a:bodyPr/>
                    <a:lstStyle/>
                    <a:p>
                      <a:pPr algn="just"/>
                      <a:r>
                        <a:rPr lang="hr-HR" sz="1400" dirty="0" smtClean="0"/>
                        <a:t>&lt; 50</a:t>
                      </a:r>
                      <a:endParaRPr lang="hr-HR" sz="1400" dirty="0"/>
                    </a:p>
                  </a:txBody>
                  <a:tcPr/>
                </a:tc>
                <a:tc gridSpan="2">
                  <a:txBody>
                    <a:bodyPr/>
                    <a:lstStyle/>
                    <a:p>
                      <a:pPr algn="r"/>
                      <a:r>
                        <a:rPr lang="hr-HR" sz="1400" dirty="0" smtClean="0"/>
                        <a:t>≤ 10 milijuna</a:t>
                      </a:r>
                      <a:r>
                        <a:rPr lang="hr-HR" sz="1400" baseline="0" dirty="0" smtClean="0"/>
                        <a:t>  EUR</a:t>
                      </a:r>
                      <a:endParaRPr lang="hr-HR" sz="1400" dirty="0"/>
                    </a:p>
                  </a:txBody>
                  <a:tcPr/>
                </a:tc>
                <a:tc hMerge="1">
                  <a:txBody>
                    <a:bodyPr/>
                    <a:lstStyle/>
                    <a:p>
                      <a:endParaRPr lang="hr-HR" dirty="0"/>
                    </a:p>
                  </a:txBody>
                  <a:tcPr/>
                </a:tc>
                <a:tc gridSpan="2">
                  <a:txBody>
                    <a:bodyPr/>
                    <a:lstStyle/>
                    <a:p>
                      <a:pPr algn="r"/>
                      <a:r>
                        <a:rPr lang="hr-HR" sz="1400" dirty="0" smtClean="0"/>
                        <a:t>≤ 10 milijuna</a:t>
                      </a:r>
                      <a:r>
                        <a:rPr lang="hr-HR" sz="1400" baseline="0" dirty="0" smtClean="0"/>
                        <a:t> EUR</a:t>
                      </a:r>
                      <a:endParaRPr lang="hr-HR" sz="1400" dirty="0"/>
                    </a:p>
                  </a:txBody>
                  <a:tcPr/>
                </a:tc>
                <a:tc hMerge="1">
                  <a:txBody>
                    <a:bodyPr/>
                    <a:lstStyle/>
                    <a:p>
                      <a:endParaRPr lang="hr-HR" dirty="0"/>
                    </a:p>
                  </a:txBody>
                  <a:tcPr/>
                </a:tc>
              </a:tr>
              <a:tr h="254496">
                <a:tc>
                  <a:txBody>
                    <a:bodyPr/>
                    <a:lstStyle/>
                    <a:p>
                      <a:pPr algn="just"/>
                      <a:r>
                        <a:rPr lang="hr-HR" sz="1400" dirty="0" smtClean="0"/>
                        <a:t>Mikro</a:t>
                      </a:r>
                      <a:endParaRPr lang="hr-HR" sz="1400" dirty="0"/>
                    </a:p>
                  </a:txBody>
                  <a:tcPr/>
                </a:tc>
                <a:tc>
                  <a:txBody>
                    <a:bodyPr/>
                    <a:lstStyle/>
                    <a:p>
                      <a:pPr algn="just"/>
                      <a:r>
                        <a:rPr lang="hr-HR" sz="1400" dirty="0" smtClean="0"/>
                        <a:t>&lt; 10</a:t>
                      </a:r>
                      <a:endParaRPr lang="hr-HR" sz="1400" dirty="0"/>
                    </a:p>
                  </a:txBody>
                  <a:tcPr/>
                </a:tc>
                <a:tc gridSpan="2">
                  <a:txBody>
                    <a:bodyPr/>
                    <a:lstStyle/>
                    <a:p>
                      <a:pPr algn="r"/>
                      <a:r>
                        <a:rPr lang="hr-HR" sz="1400" dirty="0" smtClean="0"/>
                        <a:t>≤ 2 milijuna  EUR</a:t>
                      </a:r>
                      <a:endParaRPr lang="hr-HR" sz="1400" dirty="0"/>
                    </a:p>
                  </a:txBody>
                  <a:tcPr/>
                </a:tc>
                <a:tc hMerge="1">
                  <a:txBody>
                    <a:bodyPr/>
                    <a:lstStyle/>
                    <a:p>
                      <a:endParaRPr lang="hr-HR" dirty="0"/>
                    </a:p>
                  </a:txBody>
                  <a:tcPr/>
                </a:tc>
                <a:tc gridSpan="2">
                  <a:txBody>
                    <a:bodyPr/>
                    <a:lstStyle/>
                    <a:p>
                      <a:pPr algn="r"/>
                      <a:r>
                        <a:rPr lang="hr-HR" sz="1400" dirty="0" smtClean="0"/>
                        <a:t>≤ 2 milijuna EUR</a:t>
                      </a:r>
                      <a:endParaRPr lang="hr-HR" sz="1400" dirty="0"/>
                    </a:p>
                  </a:txBody>
                  <a:tcPr/>
                </a:tc>
                <a:tc hMerge="1">
                  <a:txBody>
                    <a:bodyPr/>
                    <a:lstStyle/>
                    <a:p>
                      <a:endParaRPr lang="hr-HR" dirty="0"/>
                    </a:p>
                  </a:txBody>
                  <a:tcPr/>
                </a:tc>
              </a:tr>
            </a:tbl>
          </a:graphicData>
        </a:graphic>
      </p:graphicFrame>
      <p:sp>
        <p:nvSpPr>
          <p:cNvPr id="3" name="Rectangle 2"/>
          <p:cNvSpPr/>
          <p:nvPr/>
        </p:nvSpPr>
        <p:spPr>
          <a:xfrm>
            <a:off x="211560" y="5078214"/>
            <a:ext cx="7848872" cy="1231106"/>
          </a:xfrm>
          <a:prstGeom prst="rect">
            <a:avLst/>
          </a:prstGeom>
        </p:spPr>
        <p:txBody>
          <a:bodyPr wrap="square">
            <a:spAutoFit/>
          </a:bodyPr>
          <a:lstStyle/>
          <a:p>
            <a:pPr marL="358775" indent="-358775">
              <a:buAutoNum type="arabicPeriod" startAt="2"/>
            </a:pPr>
            <a:r>
              <a:rPr lang="hr-HR" dirty="0" smtClean="0"/>
              <a:t>prema </a:t>
            </a:r>
            <a:r>
              <a:rPr lang="hr-HR" b="1" i="1" dirty="0"/>
              <a:t>udjelu u poduzeću</a:t>
            </a:r>
            <a:r>
              <a:rPr lang="hr-HR" dirty="0"/>
              <a:t>: </a:t>
            </a:r>
            <a:r>
              <a:rPr lang="hr-HR" dirty="0" smtClean="0"/>
              <a:t>3 </a:t>
            </a:r>
            <a:r>
              <a:rPr lang="hr-HR" dirty="0"/>
              <a:t>kategorije poduzeća</a:t>
            </a:r>
          </a:p>
          <a:p>
            <a:pPr marL="627063" lvl="1"/>
            <a:r>
              <a:rPr lang="hr-HR" i="1" dirty="0"/>
              <a:t>a) neovisna</a:t>
            </a:r>
          </a:p>
          <a:p>
            <a:pPr marL="627063" lvl="1"/>
            <a:r>
              <a:rPr lang="hr-HR" i="1" dirty="0"/>
              <a:t>b) partnerska </a:t>
            </a:r>
          </a:p>
          <a:p>
            <a:pPr marL="627063" lvl="1"/>
            <a:r>
              <a:rPr lang="hr-HR" i="1" dirty="0"/>
              <a:t>c) povezana</a:t>
            </a:r>
          </a:p>
        </p:txBody>
      </p:sp>
      <p:sp>
        <p:nvSpPr>
          <p:cNvPr id="2" name="Slide Number Placeholder 1"/>
          <p:cNvSpPr>
            <a:spLocks noGrp="1"/>
          </p:cNvSpPr>
          <p:nvPr>
            <p:ph type="sldNum" sz="quarter" idx="12"/>
          </p:nvPr>
        </p:nvSpPr>
        <p:spPr/>
        <p:txBody>
          <a:bodyPr/>
          <a:lstStyle/>
          <a:p>
            <a:fld id="{122F3CBF-482E-4D9D-9CA1-71EE82C64624}" type="slidenum">
              <a:rPr lang="hr-HR" smtClean="0"/>
              <a:pPr/>
              <a:t>13</a:t>
            </a:fld>
            <a:r>
              <a:rPr lang="hr-HR" dirty="0" smtClean="0"/>
              <a:t>/18</a:t>
            </a:r>
            <a:endParaRPr lang="hr-HR" dirty="0"/>
          </a:p>
        </p:txBody>
      </p:sp>
    </p:spTree>
    <p:extLst>
      <p:ext uri="{BB962C8B-B14F-4D97-AF65-F5344CB8AC3E}">
        <p14:creationId xmlns:p14="http://schemas.microsoft.com/office/powerpoint/2010/main" val="131819983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Tko se ne može prijaviti</a:t>
            </a:r>
            <a:endParaRPr lang="hr-HR" sz="3200" dirty="0">
              <a:latin typeface="Calibri" panose="020F0502020204030204" pitchFamily="34" charset="0"/>
            </a:endParaRPr>
          </a:p>
        </p:txBody>
      </p:sp>
      <p:sp>
        <p:nvSpPr>
          <p:cNvPr id="16" name="Rectangle 15"/>
          <p:cNvSpPr/>
          <p:nvPr/>
        </p:nvSpPr>
        <p:spPr>
          <a:xfrm>
            <a:off x="4479032" y="1391591"/>
            <a:ext cx="3744416" cy="798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99573" y="1457770"/>
            <a:ext cx="6192688" cy="369332"/>
          </a:xfrm>
          <a:prstGeom prst="rect">
            <a:avLst/>
          </a:prstGeom>
        </p:spPr>
        <p:txBody>
          <a:bodyPr wrap="square">
            <a:spAutoFit/>
          </a:bodyPr>
          <a:lstStyle/>
          <a:p>
            <a:pPr lvl="0"/>
            <a:r>
              <a:rPr lang="hr-HR" b="1" dirty="0" smtClean="0"/>
              <a:t> P</a:t>
            </a:r>
            <a:r>
              <a:rPr lang="vi-VN" b="1" dirty="0"/>
              <a:t>otpora se </a:t>
            </a:r>
            <a:r>
              <a:rPr lang="vi-VN" b="1" u="sng" dirty="0"/>
              <a:t>ne može </a:t>
            </a:r>
            <a:r>
              <a:rPr lang="vi-VN" b="1" dirty="0"/>
              <a:t>dodijeliti</a:t>
            </a:r>
            <a:r>
              <a:rPr lang="hr-HR" b="1" dirty="0"/>
              <a:t> </a:t>
            </a:r>
            <a:r>
              <a:rPr lang="hr-HR" b="1" dirty="0" smtClean="0">
                <a:latin typeface="Arial" panose="020B0604020202020204" pitchFamily="34" charset="0"/>
                <a:cs typeface="Arial" panose="020B0604020202020204" pitchFamily="34" charset="0"/>
              </a:rPr>
              <a:t>poduzetnicima</a:t>
            </a:r>
            <a:r>
              <a:rPr lang="hr-HR" b="1" dirty="0" smtClean="0"/>
              <a:t>:</a:t>
            </a:r>
            <a:endParaRPr lang="hr-HR" b="1" dirty="0">
              <a:latin typeface="Arial" panose="020B0604020202020204" pitchFamily="34" charset="0"/>
              <a:cs typeface="Arial" panose="020B0604020202020204" pitchFamily="34" charset="0"/>
            </a:endParaRPr>
          </a:p>
        </p:txBody>
      </p:sp>
      <p:grpSp>
        <p:nvGrpSpPr>
          <p:cNvPr id="2" name="Group 22"/>
          <p:cNvGrpSpPr/>
          <p:nvPr/>
        </p:nvGrpSpPr>
        <p:grpSpPr>
          <a:xfrm>
            <a:off x="158538" y="1833060"/>
            <a:ext cx="8805950" cy="5447009"/>
            <a:chOff x="368731" y="1510382"/>
            <a:chExt cx="8640987" cy="5447009"/>
          </a:xfrm>
        </p:grpSpPr>
        <p:sp>
          <p:nvSpPr>
            <p:cNvPr id="24" name="Rectangle 23"/>
            <p:cNvSpPr/>
            <p:nvPr/>
          </p:nvSpPr>
          <p:spPr>
            <a:xfrm>
              <a:off x="368731" y="1510382"/>
              <a:ext cx="8640987" cy="54470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742606" y="1510382"/>
              <a:ext cx="7984475" cy="54470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17780" rIns="99568" bIns="17780" numCol="1" spcCol="1270" anchor="t" anchorCtr="0">
              <a:noAutofit/>
            </a:bodyPr>
            <a:lstStyle/>
            <a:p>
              <a:pPr marL="0" lvl="1" algn="l" defTabSz="622300" rtl="0">
                <a:lnSpc>
                  <a:spcPct val="90000"/>
                </a:lnSpc>
                <a:spcBef>
                  <a:spcPct val="0"/>
                </a:spcBef>
                <a:spcAft>
                  <a:spcPct val="20000"/>
                </a:spcAft>
              </a:pPr>
              <a:endParaRPr lang="hr-HR" b="1"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kern="1200" dirty="0" smtClean="0">
                  <a:latin typeface="Arial" panose="020B0604020202020204" pitchFamily="34" charset="0"/>
                  <a:cs typeface="Arial" panose="020B0604020202020204" pitchFamily="34" charset="0"/>
                </a:rPr>
                <a:t>u </a:t>
              </a:r>
              <a:r>
                <a:rPr lang="vi-VN" kern="1200" dirty="0" smtClean="0">
                  <a:latin typeface="Arial" panose="020B0604020202020204" pitchFamily="34" charset="0"/>
                  <a:cs typeface="Arial" panose="020B0604020202020204" pitchFamily="34" charset="0"/>
                </a:rPr>
                <a:t>teškoćama</a:t>
              </a:r>
              <a:r>
                <a:rPr lang="hr-HR" kern="1200" dirty="0" smtClean="0">
                  <a:latin typeface="Arial" panose="020B0604020202020204" pitchFamily="34" charset="0"/>
                  <a:cs typeface="Arial" panose="020B0604020202020204" pitchFamily="34" charset="0"/>
                </a:rPr>
                <a:t> ili </a:t>
              </a:r>
              <a:r>
                <a:rPr lang="vi-VN" kern="1200" dirty="0" smtClean="0">
                  <a:latin typeface="Arial" panose="020B0604020202020204" pitchFamily="34" charset="0"/>
                  <a:cs typeface="Arial" panose="020B0604020202020204" pitchFamily="34" charset="0"/>
                </a:rPr>
                <a:t>u postupku predstečajne nagodbe</a:t>
              </a:r>
              <a:r>
                <a:rPr lang="hr-HR" kern="1200" dirty="0" smtClean="0">
                  <a:latin typeface="Arial" panose="020B0604020202020204" pitchFamily="34" charset="0"/>
                  <a:cs typeface="Arial" panose="020B0604020202020204" pitchFamily="34" charset="0"/>
                </a:rPr>
                <a:t>, </a:t>
              </a:r>
              <a:r>
                <a:rPr lang="vi-VN" kern="1200" dirty="0" smtClean="0">
                  <a:latin typeface="Arial" panose="020B0604020202020204" pitchFamily="34" charset="0"/>
                  <a:cs typeface="Arial" panose="020B0604020202020204" pitchFamily="34" charset="0"/>
                </a:rPr>
                <a:t>stečaja ili likvidacije</a:t>
              </a:r>
              <a:r>
                <a:rPr lang="hr-HR" kern="1200" dirty="0" smtClean="0">
                  <a:latin typeface="Arial" panose="020B0604020202020204" pitchFamily="34" charset="0"/>
                  <a:cs typeface="Arial" panose="020B0604020202020204" pitchFamily="34" charset="0"/>
                </a:rPr>
                <a:t>;</a:t>
              </a:r>
              <a:r>
                <a:rPr lang="vi-VN" kern="1200" dirty="0" smtClean="0">
                  <a:latin typeface="Arial" panose="020B0604020202020204" pitchFamily="34" charset="0"/>
                  <a:cs typeface="Arial" panose="020B0604020202020204" pitchFamily="34" charset="0"/>
                </a:rPr>
                <a:t> </a:t>
              </a:r>
              <a:endParaRPr lang="hr-HR"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kern="1200" dirty="0" smtClean="0">
                  <a:latin typeface="Arial" panose="020B0604020202020204" pitchFamily="34" charset="0"/>
                  <a:cs typeface="Arial" panose="020B0604020202020204" pitchFamily="34" charset="0"/>
                </a:rPr>
                <a:t>bez poslovnog </a:t>
              </a:r>
              <a:r>
                <a:rPr lang="vi-VN" kern="1200" dirty="0" smtClean="0">
                  <a:latin typeface="Arial" panose="020B0604020202020204" pitchFamily="34" charset="0"/>
                  <a:cs typeface="Arial" panose="020B0604020202020204" pitchFamily="34" charset="0"/>
                </a:rPr>
                <a:t>nastan</a:t>
              </a:r>
              <a:r>
                <a:rPr lang="hr-HR" kern="1200" dirty="0" smtClean="0">
                  <a:latin typeface="Arial" panose="020B0604020202020204" pitchFamily="34" charset="0"/>
                  <a:cs typeface="Arial" panose="020B0604020202020204" pitchFamily="34" charset="0"/>
                </a:rPr>
                <a:t>a</a:t>
              </a:r>
              <a:r>
                <a:rPr lang="vi-VN" kern="1200" dirty="0" smtClean="0">
                  <a:latin typeface="Arial" panose="020B0604020202020204" pitchFamily="34" charset="0"/>
                  <a:cs typeface="Arial" panose="020B0604020202020204" pitchFamily="34" charset="0"/>
                </a:rPr>
                <a:t> u </a:t>
              </a:r>
              <a:r>
                <a:rPr lang="hr-HR" kern="1200" dirty="0" smtClean="0">
                  <a:latin typeface="Arial" panose="020B0604020202020204" pitchFamily="34" charset="0"/>
                  <a:cs typeface="Arial" panose="020B0604020202020204" pitchFamily="34" charset="0"/>
                </a:rPr>
                <a:t>RH;</a:t>
              </a:r>
              <a:r>
                <a:rPr lang="vi-VN" kern="1200" dirty="0" smtClean="0">
                  <a:latin typeface="Arial" panose="020B0604020202020204" pitchFamily="34" charset="0"/>
                  <a:cs typeface="Arial" panose="020B0604020202020204" pitchFamily="34" charset="0"/>
                </a:rPr>
                <a:t> </a:t>
              </a:r>
              <a:endParaRPr lang="hr-HR" kern="1200" dirty="0" smtClean="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dirty="0">
                  <a:latin typeface="Arial" panose="020B0604020202020204" pitchFamily="34" charset="0"/>
                  <a:cs typeface="Arial" panose="020B0604020202020204" pitchFamily="34" charset="0"/>
                </a:rPr>
                <a:t>n</a:t>
              </a:r>
              <a:r>
                <a:rPr lang="hr-HR" kern="1200" dirty="0" smtClean="0">
                  <a:latin typeface="Arial" panose="020B0604020202020204" pitchFamily="34" charset="0"/>
                  <a:cs typeface="Arial" panose="020B0604020202020204" pitchFamily="34" charset="0"/>
                </a:rPr>
                <a:t>epodmirenih obveza prema</a:t>
              </a:r>
              <a:r>
                <a:rPr lang="vi-VN" kern="1200" dirty="0" smtClean="0">
                  <a:latin typeface="Arial" panose="020B0604020202020204" pitchFamily="34" charset="0"/>
                  <a:cs typeface="Arial" panose="020B0604020202020204" pitchFamily="34" charset="0"/>
                </a:rPr>
                <a:t> zaposlenicima</a:t>
              </a:r>
              <a:r>
                <a:rPr lang="hr-HR" kern="1200" dirty="0" smtClean="0">
                  <a:latin typeface="Arial" panose="020B0604020202020204" pitchFamily="34" charset="0"/>
                  <a:cs typeface="Arial" panose="020B0604020202020204" pitchFamily="34" charset="0"/>
                </a:rPr>
                <a:t> i prema državi</a:t>
              </a:r>
              <a:r>
                <a:rPr lang="vi-VN" kern="1200" dirty="0" smtClean="0">
                  <a:latin typeface="Arial" panose="020B0604020202020204" pitchFamily="34" charset="0"/>
                  <a:cs typeface="Arial" panose="020B0604020202020204" pitchFamily="34" charset="0"/>
                </a:rPr>
                <a:t>;</a:t>
              </a:r>
              <a:endParaRPr lang="hr-HR"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kern="1200" dirty="0" smtClean="0">
                  <a:latin typeface="Arial" panose="020B0604020202020204" pitchFamily="34" charset="0"/>
                  <a:cs typeface="Arial" panose="020B0604020202020204" pitchFamily="34" charset="0"/>
                </a:rPr>
                <a:t>sa </a:t>
              </a:r>
              <a:r>
                <a:rPr lang="vi-VN" kern="1200" dirty="0" smtClean="0">
                  <a:latin typeface="Arial" panose="020B0604020202020204" pitchFamily="34" charset="0"/>
                  <a:cs typeface="Arial" panose="020B0604020202020204" pitchFamily="34" charset="0"/>
                </a:rPr>
                <a:t>izrečen</a:t>
              </a:r>
              <a:r>
                <a:rPr lang="hr-HR" dirty="0" smtClean="0">
                  <a:latin typeface="Arial" panose="020B0604020202020204" pitchFamily="34" charset="0"/>
                  <a:cs typeface="Arial" panose="020B0604020202020204" pitchFamily="34" charset="0"/>
                </a:rPr>
                <a:t>om</a:t>
              </a:r>
              <a:r>
                <a:rPr lang="vi-VN" kern="1200" dirty="0" smtClean="0">
                  <a:latin typeface="Arial" panose="020B0604020202020204" pitchFamily="34" charset="0"/>
                  <a:cs typeface="Arial" panose="020B0604020202020204" pitchFamily="34" charset="0"/>
                </a:rPr>
                <a:t> pravomoćn</a:t>
              </a:r>
              <a:r>
                <a:rPr lang="hr-HR" dirty="0" smtClean="0">
                  <a:latin typeface="Arial" panose="020B0604020202020204" pitchFamily="34" charset="0"/>
                  <a:cs typeface="Arial" panose="020B0604020202020204" pitchFamily="34" charset="0"/>
                </a:rPr>
                <a:t>om</a:t>
              </a:r>
              <a:r>
                <a:rPr lang="vi-VN" kern="1200" dirty="0" smtClean="0">
                  <a:latin typeface="Arial" panose="020B0604020202020204" pitchFamily="34" charset="0"/>
                  <a:cs typeface="Arial" panose="020B0604020202020204" pitchFamily="34" charset="0"/>
                </a:rPr>
                <a:t> osuđujuć</a:t>
              </a:r>
              <a:r>
                <a:rPr lang="hr-HR" dirty="0" smtClean="0">
                  <a:latin typeface="Arial" panose="020B0604020202020204" pitchFamily="34" charset="0"/>
                  <a:cs typeface="Arial" panose="020B0604020202020204" pitchFamily="34" charset="0"/>
                </a:rPr>
                <a:t>om</a:t>
              </a:r>
              <a:r>
                <a:rPr lang="vi-VN" kern="1200" dirty="0" smtClean="0">
                  <a:latin typeface="Arial" panose="020B0604020202020204" pitchFamily="34" charset="0"/>
                  <a:cs typeface="Arial" panose="020B0604020202020204" pitchFamily="34" charset="0"/>
                </a:rPr>
                <a:t> presud</a:t>
              </a:r>
              <a:r>
                <a:rPr lang="hr-HR" dirty="0" smtClean="0">
                  <a:latin typeface="Arial" panose="020B0604020202020204" pitchFamily="34" charset="0"/>
                  <a:cs typeface="Arial" panose="020B0604020202020204" pitchFamily="34" charset="0"/>
                </a:rPr>
                <a:t>om</a:t>
              </a:r>
              <a:r>
                <a:rPr lang="vi-VN" kern="1200" dirty="0" smtClean="0">
                  <a:latin typeface="Arial" panose="020B0604020202020204" pitchFamily="34" charset="0"/>
                  <a:cs typeface="Arial" panose="020B0604020202020204" pitchFamily="34" charset="0"/>
                </a:rPr>
                <a:t> za </a:t>
              </a:r>
              <a:r>
                <a:rPr lang="hr-HR" kern="1200" dirty="0" smtClean="0">
                  <a:latin typeface="Arial" panose="020B0604020202020204" pitchFamily="34" charset="0"/>
                  <a:cs typeface="Arial" panose="020B0604020202020204" pitchFamily="34" charset="0"/>
                </a:rPr>
                <a:t>kazneno </a:t>
              </a:r>
              <a:r>
                <a:rPr lang="vi-VN" kern="1200" dirty="0" smtClean="0">
                  <a:latin typeface="Arial" panose="020B0604020202020204" pitchFamily="34" charset="0"/>
                  <a:cs typeface="Arial" panose="020B0604020202020204" pitchFamily="34" charset="0"/>
                </a:rPr>
                <a:t>djel</a:t>
              </a:r>
              <a:r>
                <a:rPr lang="hr-HR" kern="1200" dirty="0" smtClean="0">
                  <a:latin typeface="Arial" panose="020B0604020202020204" pitchFamily="34" charset="0"/>
                  <a:cs typeface="Arial" panose="020B0604020202020204" pitchFamily="34" charset="0"/>
                </a:rPr>
                <a:t>o;</a:t>
              </a:r>
              <a:endParaRPr lang="hr-HR"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dirty="0" smtClean="0">
                  <a:latin typeface="Arial" panose="020B0604020202020204" pitchFamily="34" charset="0"/>
                  <a:cs typeface="Arial" panose="020B0604020202020204" pitchFamily="34" charset="0"/>
                </a:rPr>
                <a:t>koji</a:t>
              </a:r>
              <a:r>
                <a:rPr lang="hr-HR" kern="1200" dirty="0" smtClean="0">
                  <a:latin typeface="Arial" panose="020B0604020202020204" pitchFamily="34" charset="0"/>
                  <a:cs typeface="Arial" panose="020B0604020202020204" pitchFamily="34" charset="0"/>
                </a:rPr>
                <a:t> </a:t>
              </a:r>
              <a:r>
                <a:rPr lang="vi-VN" kern="1200" dirty="0" smtClean="0">
                  <a:latin typeface="Arial" panose="020B0604020202020204" pitchFamily="34" charset="0"/>
                  <a:cs typeface="Arial" panose="020B0604020202020204" pitchFamily="34" charset="0"/>
                </a:rPr>
                <a:t>nisu registrirani najmanje godinu dana;</a:t>
              </a:r>
              <a:endParaRPr lang="hr-HR"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dirty="0" smtClean="0">
                  <a:latin typeface="Arial" panose="020B0604020202020204" pitchFamily="34" charset="0"/>
                  <a:cs typeface="Arial" panose="020B0604020202020204" pitchFamily="34" charset="0"/>
                </a:rPr>
                <a:t>koji</a:t>
              </a:r>
              <a:r>
                <a:rPr lang="hr-HR" kern="1200" dirty="0" smtClean="0">
                  <a:latin typeface="Arial" panose="020B0604020202020204" pitchFamily="34" charset="0"/>
                  <a:cs typeface="Arial" panose="020B0604020202020204" pitchFamily="34" charset="0"/>
                </a:rPr>
                <a:t> </a:t>
              </a:r>
              <a:r>
                <a:rPr lang="vi-VN" kern="1200" dirty="0" smtClean="0">
                  <a:latin typeface="Arial" panose="020B0604020202020204" pitchFamily="34" charset="0"/>
                  <a:cs typeface="Arial" panose="020B0604020202020204" pitchFamily="34" charset="0"/>
                </a:rPr>
                <a:t>nemaju niti jednog zaposlenog</a:t>
              </a:r>
              <a:r>
                <a:rPr lang="hr-HR" kern="1200" dirty="0" smtClean="0">
                  <a:latin typeface="Arial" panose="020B0604020202020204" pitchFamily="34" charset="0"/>
                  <a:cs typeface="Arial" panose="020B0604020202020204" pitchFamily="34" charset="0"/>
                </a:rPr>
                <a:t>;</a:t>
              </a:r>
            </a:p>
            <a:p>
              <a:pPr marL="285750" lvl="1" indent="-285750" algn="l" defTabSz="622300" rtl="0">
                <a:lnSpc>
                  <a:spcPct val="90000"/>
                </a:lnSpc>
                <a:spcBef>
                  <a:spcPct val="0"/>
                </a:spcBef>
                <a:spcAft>
                  <a:spcPts val="800"/>
                </a:spcAft>
                <a:buFont typeface="Wingdings" panose="05000000000000000000" pitchFamily="2" charset="2"/>
                <a:buChar char="§"/>
              </a:pPr>
              <a:r>
                <a:rPr lang="hr-HR" dirty="0" smtClean="0">
                  <a:latin typeface="Arial" panose="020B0604020202020204" pitchFamily="34" charset="0"/>
                  <a:cs typeface="Arial" panose="020B0604020202020204" pitchFamily="34" charset="0"/>
                </a:rPr>
                <a:t>a</a:t>
              </a:r>
              <a:r>
                <a:rPr lang="hr-HR" kern="1200" dirty="0" smtClean="0">
                  <a:latin typeface="Arial" panose="020B0604020202020204" pitchFamily="34" charset="0"/>
                  <a:cs typeface="Arial" panose="020B0604020202020204" pitchFamily="34" charset="0"/>
                </a:rPr>
                <a:t>ko </a:t>
              </a:r>
              <a:r>
                <a:rPr lang="vi-VN" kern="1200" dirty="0" smtClean="0">
                  <a:latin typeface="Arial" panose="020B0604020202020204" pitchFamily="34" charset="0"/>
                  <a:cs typeface="Arial" panose="020B0604020202020204" pitchFamily="34" charset="0"/>
                </a:rPr>
                <a:t>ne mogu iskazati pozitivan pokazatelj EBITDA;</a:t>
              </a:r>
              <a:endParaRPr lang="hr-HR"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dirty="0">
                  <a:latin typeface="Arial" panose="020B0604020202020204" pitchFamily="34" charset="0"/>
                  <a:cs typeface="Arial" panose="020B0604020202020204" pitchFamily="34" charset="0"/>
                </a:rPr>
                <a:t>a</a:t>
              </a:r>
              <a:r>
                <a:rPr lang="hr-HR" kern="1200" dirty="0" smtClean="0">
                  <a:latin typeface="Arial" panose="020B0604020202020204" pitchFamily="34" charset="0"/>
                  <a:cs typeface="Arial" panose="020B0604020202020204" pitchFamily="34" charset="0"/>
                </a:rPr>
                <a:t>ko </a:t>
              </a:r>
              <a:r>
                <a:rPr lang="vi-VN" kern="1200" dirty="0" smtClean="0">
                  <a:latin typeface="Arial" panose="020B0604020202020204" pitchFamily="34" charset="0"/>
                  <a:cs typeface="Arial" panose="020B0604020202020204" pitchFamily="34" charset="0"/>
                </a:rPr>
                <a:t>nemaju minimalni udio kapitala u pasivi 15%</a:t>
              </a:r>
              <a:r>
                <a:rPr lang="hr-HR" kern="1200" dirty="0" smtClean="0">
                  <a:latin typeface="Arial" panose="020B0604020202020204" pitchFamily="34" charset="0"/>
                  <a:cs typeface="Arial" panose="020B0604020202020204" pitchFamily="34" charset="0"/>
                </a:rPr>
                <a:t>;</a:t>
              </a:r>
              <a:endParaRPr lang="hr-HR" kern="1200" dirty="0">
                <a:latin typeface="Arial" panose="020B0604020202020204" pitchFamily="34" charset="0"/>
                <a:cs typeface="Arial" panose="020B0604020202020204" pitchFamily="34" charset="0"/>
              </a:endParaRPr>
            </a:p>
            <a:p>
              <a:pPr marL="285750" lvl="1" indent="-285750" algn="l" defTabSz="622300" rtl="0">
                <a:lnSpc>
                  <a:spcPct val="90000"/>
                </a:lnSpc>
                <a:spcBef>
                  <a:spcPct val="0"/>
                </a:spcBef>
                <a:spcAft>
                  <a:spcPts val="800"/>
                </a:spcAft>
                <a:buFont typeface="Wingdings" panose="05000000000000000000" pitchFamily="2" charset="2"/>
                <a:buChar char="§"/>
              </a:pPr>
              <a:r>
                <a:rPr lang="hr-HR" dirty="0">
                  <a:latin typeface="Arial" panose="020B0604020202020204" pitchFamily="34" charset="0"/>
                  <a:cs typeface="Arial" panose="020B0604020202020204" pitchFamily="34" charset="0"/>
                </a:rPr>
                <a:t>a</a:t>
              </a:r>
              <a:r>
                <a:rPr lang="hr-HR" kern="1200" dirty="0" smtClean="0">
                  <a:latin typeface="Arial" panose="020B0604020202020204" pitchFamily="34" charset="0"/>
                  <a:cs typeface="Arial" panose="020B0604020202020204" pitchFamily="34" charset="0"/>
                </a:rPr>
                <a:t>ko </a:t>
              </a:r>
              <a:r>
                <a:rPr lang="vi-VN" kern="1200" dirty="0" smtClean="0">
                  <a:latin typeface="Arial" panose="020B0604020202020204" pitchFamily="34" charset="0"/>
                  <a:cs typeface="Arial" panose="020B0604020202020204" pitchFamily="34" charset="0"/>
                </a:rPr>
                <a:t>su u blokadi ukupno više od 15 dana, od toga više od 5 dana u kontinuitetu, u proteklih 6 mjeseci;</a:t>
              </a:r>
              <a:endParaRPr lang="hr-HR" kern="1200" dirty="0">
                <a:latin typeface="Arial" panose="020B0604020202020204" pitchFamily="34" charset="0"/>
                <a:cs typeface="Arial" panose="020B0604020202020204" pitchFamily="34" charset="0"/>
              </a:endParaRPr>
            </a:p>
            <a:p>
              <a:pPr marL="285750" lvl="1" indent="-285750" defTabSz="622300">
                <a:lnSpc>
                  <a:spcPct val="90000"/>
                </a:lnSpc>
                <a:spcBef>
                  <a:spcPct val="0"/>
                </a:spcBef>
                <a:spcAft>
                  <a:spcPts val="800"/>
                </a:spcAft>
                <a:buFont typeface="Wingdings" panose="05000000000000000000" pitchFamily="2" charset="2"/>
                <a:buChar char="§"/>
              </a:pPr>
              <a:r>
                <a:rPr lang="hr-HR" dirty="0" smtClean="0">
                  <a:latin typeface="Arial" panose="020B0604020202020204" pitchFamily="34" charset="0"/>
                  <a:cs typeface="Arial" panose="020B0604020202020204" pitchFamily="34" charset="0"/>
                </a:rPr>
                <a:t>ako nemaju </a:t>
              </a:r>
              <a:r>
                <a:rPr lang="vi-VN" kern="1200" dirty="0" smtClean="0">
                  <a:latin typeface="Arial" panose="020B0604020202020204" pitchFamily="34" charset="0"/>
                  <a:cs typeface="Arial" panose="020B0604020202020204" pitchFamily="34" charset="0"/>
                </a:rPr>
                <a:t>iznos primitaka veći od ukupnog iznosa izdataka i vrijednost dugotrajne imovine </a:t>
              </a:r>
              <a:r>
                <a:rPr lang="hr-HR" kern="1200" dirty="0" smtClean="0">
                  <a:latin typeface="Arial" panose="020B0604020202020204" pitchFamily="34" charset="0"/>
                  <a:cs typeface="Arial" panose="020B0604020202020204" pitchFamily="34" charset="0"/>
                </a:rPr>
                <a:t>nije</a:t>
              </a:r>
              <a:r>
                <a:rPr lang="vi-VN" kern="1200" dirty="0" smtClean="0">
                  <a:latin typeface="Arial" panose="020B0604020202020204" pitchFamily="34" charset="0"/>
                  <a:cs typeface="Arial" panose="020B0604020202020204" pitchFamily="34" charset="0"/>
                </a:rPr>
                <a:t> minimalno jednaka ukupnoj vrijednosti projekta.</a:t>
              </a:r>
              <a:endParaRPr lang="hr-HR" kern="1200" dirty="0">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12"/>
          </p:nvPr>
        </p:nvSpPr>
        <p:spPr/>
        <p:txBody>
          <a:bodyPr/>
          <a:lstStyle/>
          <a:p>
            <a:fld id="{122F3CBF-482E-4D9D-9CA1-71EE82C64624}" type="slidenum">
              <a:rPr lang="hr-HR" smtClean="0"/>
              <a:pPr/>
              <a:t>14</a:t>
            </a:fld>
            <a:r>
              <a:rPr lang="hr-HR" dirty="0" smtClean="0"/>
              <a:t>/18</a:t>
            </a:r>
            <a:endParaRPr lang="hr-HR" dirty="0"/>
          </a:p>
        </p:txBody>
      </p:sp>
    </p:spTree>
    <p:extLst>
      <p:ext uri="{BB962C8B-B14F-4D97-AF65-F5344CB8AC3E}">
        <p14:creationId xmlns:p14="http://schemas.microsoft.com/office/powerpoint/2010/main" val="171085811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Metodologija ocjenjivanja </a:t>
            </a:r>
            <a:endParaRPr lang="hr-HR" sz="3200" dirty="0">
              <a:latin typeface="Calibri" panose="020F0502020204030204" pitchFamily="34" charset="0"/>
            </a:endParaRPr>
          </a:p>
        </p:txBody>
      </p:sp>
      <p:grpSp>
        <p:nvGrpSpPr>
          <p:cNvPr id="2" name="Group 4"/>
          <p:cNvGrpSpPr/>
          <p:nvPr/>
        </p:nvGrpSpPr>
        <p:grpSpPr>
          <a:xfrm>
            <a:off x="3347864" y="2075824"/>
            <a:ext cx="5100109" cy="1873913"/>
            <a:chOff x="2673502" y="-289738"/>
            <a:chExt cx="5100109" cy="1873913"/>
          </a:xfrm>
        </p:grpSpPr>
        <p:sp>
          <p:nvSpPr>
            <p:cNvPr id="7" name="Rectangle 6"/>
            <p:cNvSpPr/>
            <p:nvPr/>
          </p:nvSpPr>
          <p:spPr>
            <a:xfrm>
              <a:off x="4030061" y="542698"/>
              <a:ext cx="2675889" cy="10414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2673502" y="-289738"/>
              <a:ext cx="5100109" cy="10414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8890" rIns="17780" bIns="8890" numCol="1" spcCol="1270" anchor="ctr" anchorCtr="0">
              <a:noAutofit/>
            </a:bodyPr>
            <a:lstStyle/>
            <a:p>
              <a:pPr lvl="0" algn="l" defTabSz="311150" rtl="0">
                <a:lnSpc>
                  <a:spcPct val="90000"/>
                </a:lnSpc>
                <a:spcBef>
                  <a:spcPct val="0"/>
                </a:spcBef>
                <a:spcAft>
                  <a:spcPct val="35000"/>
                </a:spcAft>
              </a:pPr>
              <a:endParaRPr lang="hr-HR" sz="1400" b="1" kern="1200" dirty="0"/>
            </a:p>
          </p:txBody>
        </p:sp>
      </p:grpSp>
      <p:grpSp>
        <p:nvGrpSpPr>
          <p:cNvPr id="3" name="Group 8"/>
          <p:cNvGrpSpPr/>
          <p:nvPr/>
        </p:nvGrpSpPr>
        <p:grpSpPr>
          <a:xfrm>
            <a:off x="539552" y="4627437"/>
            <a:ext cx="7908421" cy="1511656"/>
            <a:chOff x="-847824" y="1407302"/>
            <a:chExt cx="6358582" cy="1511656"/>
          </a:xfrm>
        </p:grpSpPr>
        <p:sp>
          <p:nvSpPr>
            <p:cNvPr id="10" name="Rectangle 9"/>
            <p:cNvSpPr/>
            <p:nvPr/>
          </p:nvSpPr>
          <p:spPr>
            <a:xfrm>
              <a:off x="4121098" y="1800197"/>
              <a:ext cx="1389660" cy="11187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847824" y="1407302"/>
              <a:ext cx="5082731" cy="11187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8890" rIns="17780" bIns="8890" numCol="1" spcCol="1270" anchor="ctr" anchorCtr="0">
              <a:noAutofit/>
            </a:bodyPr>
            <a:lstStyle/>
            <a:p>
              <a:pPr lvl="0" algn="l" defTabSz="311150" rtl="0">
                <a:lnSpc>
                  <a:spcPct val="90000"/>
                </a:lnSpc>
                <a:spcBef>
                  <a:spcPct val="0"/>
                </a:spcBef>
                <a:spcAft>
                  <a:spcPct val="35000"/>
                </a:spcAft>
              </a:pPr>
              <a:endParaRPr lang="hr-HR" sz="1400" b="1" kern="1200" dirty="0"/>
            </a:p>
          </p:txBody>
        </p:sp>
      </p:grpSp>
      <p:grpSp>
        <p:nvGrpSpPr>
          <p:cNvPr id="5" name="Group 14"/>
          <p:cNvGrpSpPr/>
          <p:nvPr/>
        </p:nvGrpSpPr>
        <p:grpSpPr>
          <a:xfrm>
            <a:off x="3243290" y="1391591"/>
            <a:ext cx="4980157" cy="916825"/>
            <a:chOff x="4090512" y="0"/>
            <a:chExt cx="1848279" cy="916825"/>
          </a:xfrm>
        </p:grpSpPr>
        <p:sp>
          <p:nvSpPr>
            <p:cNvPr id="16" name="Rectangle 15"/>
            <p:cNvSpPr/>
            <p:nvPr/>
          </p:nvSpPr>
          <p:spPr>
            <a:xfrm>
              <a:off x="4549131" y="0"/>
              <a:ext cx="1389660" cy="798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4090512" y="391584"/>
              <a:ext cx="1389660" cy="525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22860" rIns="45720" bIns="22860" numCol="1" spcCol="1270" anchor="ctr" anchorCtr="0">
              <a:noAutofit/>
            </a:bodyPr>
            <a:lstStyle/>
            <a:p>
              <a:pPr lvl="0" algn="l" defTabSz="800100" rtl="0">
                <a:lnSpc>
                  <a:spcPct val="90000"/>
                </a:lnSpc>
                <a:spcBef>
                  <a:spcPct val="0"/>
                </a:spcBef>
                <a:spcAft>
                  <a:spcPct val="35000"/>
                </a:spcAft>
              </a:pPr>
              <a:endParaRPr lang="hr-HR" sz="1400" b="1" kern="1200" dirty="0"/>
            </a:p>
          </p:txBody>
        </p:sp>
      </p:grpSp>
      <p:graphicFrame>
        <p:nvGraphicFramePr>
          <p:cNvPr id="19" name="Table 18"/>
          <p:cNvGraphicFramePr>
            <a:graphicFrameLocks noGrp="1"/>
          </p:cNvGraphicFramePr>
          <p:nvPr>
            <p:extLst>
              <p:ext uri="{D42A27DB-BD31-4B8C-83A1-F6EECF244321}">
                <p14:modId xmlns:p14="http://schemas.microsoft.com/office/powerpoint/2010/main" val="4174506400"/>
              </p:ext>
            </p:extLst>
          </p:nvPr>
        </p:nvGraphicFramePr>
        <p:xfrm>
          <a:off x="464544" y="1643422"/>
          <a:ext cx="8301883" cy="2984017"/>
        </p:xfrm>
        <a:graphic>
          <a:graphicData uri="http://schemas.openxmlformats.org/drawingml/2006/table">
            <a:tbl>
              <a:tblPr/>
              <a:tblGrid>
                <a:gridCol w="5277546"/>
                <a:gridCol w="1512168"/>
                <a:gridCol w="1512169"/>
              </a:tblGrid>
              <a:tr h="519470">
                <a:tc>
                  <a:txBody>
                    <a:bodyPr/>
                    <a:lstStyle/>
                    <a:p>
                      <a:pPr algn="l">
                        <a:lnSpc>
                          <a:spcPct val="115000"/>
                        </a:lnSpc>
                        <a:spcBef>
                          <a:spcPts val="600"/>
                        </a:spcBef>
                        <a:spcAft>
                          <a:spcPts val="0"/>
                        </a:spcAft>
                      </a:pPr>
                      <a:r>
                        <a:rPr lang="hr-HR" sz="1500" b="1" noProof="0" dirty="0" smtClean="0">
                          <a:effectLst/>
                          <a:latin typeface="Arial" panose="020B0604020202020204" pitchFamily="34" charset="0"/>
                          <a:ea typeface="Times New Roman"/>
                          <a:cs typeface="Arial" panose="020B0604020202020204" pitchFamily="34" charset="0"/>
                        </a:rPr>
                        <a:t>Kriteriji odabira</a:t>
                      </a:r>
                      <a:endParaRPr lang="hr-HR" sz="1500" noProof="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0"/>
                        </a:spcAft>
                      </a:pPr>
                      <a:r>
                        <a:rPr lang="hr-HR" sz="1500" b="1" dirty="0" smtClean="0">
                          <a:effectLst/>
                          <a:latin typeface="Arial" panose="020B0604020202020204" pitchFamily="34" charset="0"/>
                          <a:ea typeface="Times New Roman"/>
                          <a:cs typeface="Arial" panose="020B0604020202020204" pitchFamily="34" charset="0"/>
                        </a:rPr>
                        <a:t>Ukupno</a:t>
                      </a:r>
                      <a:r>
                        <a:rPr lang="hr-HR" sz="1500" b="1" baseline="0" dirty="0" smtClean="0">
                          <a:effectLst/>
                          <a:latin typeface="Arial" panose="020B0604020202020204" pitchFamily="34" charset="0"/>
                          <a:ea typeface="Times New Roman"/>
                          <a:cs typeface="Arial" panose="020B0604020202020204" pitchFamily="34" charset="0"/>
                        </a:rPr>
                        <a:t> </a:t>
                      </a:r>
                    </a:p>
                    <a:p>
                      <a:pPr algn="ctr">
                        <a:lnSpc>
                          <a:spcPct val="115000"/>
                        </a:lnSpc>
                        <a:spcBef>
                          <a:spcPts val="600"/>
                        </a:spcBef>
                        <a:spcAft>
                          <a:spcPts val="0"/>
                        </a:spcAft>
                      </a:pPr>
                      <a:r>
                        <a:rPr lang="hr-HR" sz="1500" b="1" noProof="0" dirty="0" smtClean="0">
                          <a:effectLst/>
                          <a:latin typeface="Arial" panose="020B0604020202020204" pitchFamily="34" charset="0"/>
                          <a:ea typeface="Times New Roman"/>
                          <a:cs typeface="Arial" panose="020B0604020202020204" pitchFamily="34" charset="0"/>
                        </a:rPr>
                        <a:t>bodova</a:t>
                      </a:r>
                      <a:endParaRPr lang="hr-HR" sz="1500" noProof="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0"/>
                        </a:spcAft>
                      </a:pPr>
                      <a:r>
                        <a:rPr lang="hr-HR" sz="1500" b="1" dirty="0" smtClean="0">
                          <a:effectLst/>
                          <a:latin typeface="Arial" panose="020B0604020202020204" pitchFamily="34" charset="0"/>
                          <a:ea typeface="Times New Roman"/>
                          <a:cs typeface="Arial" panose="020B0604020202020204" pitchFamily="34" charset="0"/>
                        </a:rPr>
                        <a:t>Minimalni      broj bodova</a:t>
                      </a:r>
                      <a:endParaRPr lang="hr-HR" sz="15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40291">
                <a:tc>
                  <a:txBody>
                    <a:bodyPr/>
                    <a:lstStyle/>
                    <a:p>
                      <a:pPr marL="0" lvl="0" indent="0" algn="l">
                        <a:lnSpc>
                          <a:spcPct val="115000"/>
                        </a:lnSpc>
                        <a:spcBef>
                          <a:spcPts val="600"/>
                        </a:spcBef>
                        <a:spcAft>
                          <a:spcPts val="0"/>
                        </a:spcAft>
                        <a:buFont typeface="+mj-lt"/>
                        <a:buNone/>
                        <a:tabLst>
                          <a:tab pos="2743200" algn="ctr"/>
                          <a:tab pos="5486400" algn="r"/>
                        </a:tabLst>
                      </a:pPr>
                      <a:r>
                        <a:rPr lang="hr-HR" sz="1500" noProof="0" dirty="0" smtClean="0">
                          <a:effectLst/>
                          <a:latin typeface="Arial" panose="020B0604020202020204" pitchFamily="34" charset="0"/>
                          <a:ea typeface="SimSun"/>
                          <a:cs typeface="Arial" panose="020B0604020202020204" pitchFamily="34" charset="0"/>
                        </a:rPr>
                        <a:t>Najbolja vrijednost za novac koju projekt nudi</a:t>
                      </a:r>
                      <a:endParaRPr lang="hr-HR" sz="1500" noProof="0" dirty="0">
                        <a:effectLst/>
                        <a:latin typeface="Arial" panose="020B0604020202020204" pitchFamily="34" charset="0"/>
                        <a:ea typeface="SimSu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dirty="0">
                          <a:effectLst/>
                          <a:latin typeface="Arial" panose="020B0604020202020204" pitchFamily="34" charset="0"/>
                          <a:ea typeface="Times New Roman"/>
                          <a:cs typeface="Arial" panose="020B0604020202020204" pitchFamily="34" charset="0"/>
                        </a:rPr>
                        <a:t>20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dirty="0" smtClean="0">
                          <a:effectLst/>
                          <a:latin typeface="Arial" panose="020B0604020202020204" pitchFamily="34" charset="0"/>
                          <a:ea typeface="Times New Roman"/>
                          <a:cs typeface="Arial" panose="020B0604020202020204" pitchFamily="34" charset="0"/>
                        </a:rPr>
                        <a:t>10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291">
                <a:tc>
                  <a:txBody>
                    <a:bodyPr/>
                    <a:lstStyle/>
                    <a:p>
                      <a:pPr marL="0" lvl="0" indent="0" algn="l">
                        <a:lnSpc>
                          <a:spcPct val="115000"/>
                        </a:lnSpc>
                        <a:spcBef>
                          <a:spcPts val="600"/>
                        </a:spcBef>
                        <a:spcAft>
                          <a:spcPts val="0"/>
                        </a:spcAft>
                        <a:buFont typeface="+mj-lt"/>
                        <a:buNone/>
                        <a:tabLst>
                          <a:tab pos="2743200" algn="ctr"/>
                          <a:tab pos="5486400" algn="r"/>
                        </a:tabLst>
                      </a:pPr>
                      <a:r>
                        <a:rPr lang="hr-HR" sz="1500" noProof="0" dirty="0" smtClean="0">
                          <a:effectLst/>
                          <a:latin typeface="Arial" panose="020B0604020202020204" pitchFamily="34" charset="0"/>
                          <a:ea typeface="SimSun"/>
                          <a:cs typeface="Arial" panose="020B0604020202020204" pitchFamily="34" charset="0"/>
                        </a:rPr>
                        <a:t>Održivost projekta</a:t>
                      </a:r>
                      <a:endParaRPr lang="hr-HR" sz="1500" noProof="0" dirty="0">
                        <a:effectLst/>
                        <a:latin typeface="Arial" panose="020B0604020202020204" pitchFamily="34" charset="0"/>
                        <a:ea typeface="SimSu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dirty="0">
                          <a:effectLst/>
                          <a:latin typeface="Arial" panose="020B0604020202020204" pitchFamily="34" charset="0"/>
                          <a:ea typeface="Times New Roman"/>
                          <a:cs typeface="Arial" panose="020B0604020202020204" pitchFamily="34" charset="0"/>
                        </a:rPr>
                        <a:t>20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dirty="0" smtClean="0">
                          <a:effectLst/>
                          <a:latin typeface="Arial" panose="020B0604020202020204" pitchFamily="34" charset="0"/>
                          <a:ea typeface="Times New Roman"/>
                          <a:cs typeface="Arial" panose="020B0604020202020204" pitchFamily="34" charset="0"/>
                        </a:rPr>
                        <a:t>10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291">
                <a:tc>
                  <a:txBody>
                    <a:bodyPr/>
                    <a:lstStyle/>
                    <a:p>
                      <a:pPr marL="0" lvl="0" indent="0" algn="l">
                        <a:lnSpc>
                          <a:spcPct val="115000"/>
                        </a:lnSpc>
                        <a:spcBef>
                          <a:spcPts val="600"/>
                        </a:spcBef>
                        <a:spcAft>
                          <a:spcPts val="0"/>
                        </a:spcAft>
                        <a:buFont typeface="+mj-lt"/>
                        <a:buNone/>
                        <a:tabLst>
                          <a:tab pos="2743200" algn="ctr"/>
                          <a:tab pos="5486400" algn="r"/>
                        </a:tabLst>
                      </a:pPr>
                      <a:r>
                        <a:rPr lang="hr-HR" sz="1500" noProof="0" dirty="0" smtClean="0">
                          <a:effectLst/>
                          <a:latin typeface="Arial" panose="020B0604020202020204" pitchFamily="34" charset="0"/>
                          <a:ea typeface="SimSun"/>
                          <a:cs typeface="Arial" panose="020B0604020202020204" pitchFamily="34" charset="0"/>
                        </a:rPr>
                        <a:t>Provedbeni kapaciteti</a:t>
                      </a:r>
                      <a:endParaRPr lang="hr-HR" sz="1500" noProof="0" dirty="0">
                        <a:effectLst/>
                        <a:latin typeface="Arial" panose="020B0604020202020204" pitchFamily="34" charset="0"/>
                        <a:ea typeface="SimSu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dirty="0">
                          <a:effectLst/>
                          <a:latin typeface="Arial" panose="020B0604020202020204" pitchFamily="34" charset="0"/>
                          <a:ea typeface="Times New Roman"/>
                          <a:cs typeface="Arial" panose="020B0604020202020204" pitchFamily="34" charset="0"/>
                        </a:rPr>
                        <a:t>20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dirty="0" smtClean="0">
                          <a:effectLst/>
                          <a:latin typeface="Arial" panose="020B0604020202020204" pitchFamily="34" charset="0"/>
                          <a:ea typeface="Times New Roman"/>
                          <a:cs typeface="Arial" panose="020B0604020202020204" pitchFamily="34" charset="0"/>
                        </a:rPr>
                        <a:t>10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291">
                <a:tc>
                  <a:txBody>
                    <a:bodyPr/>
                    <a:lstStyle/>
                    <a:p>
                      <a:pPr marL="0" lvl="0" indent="0" algn="l">
                        <a:lnSpc>
                          <a:spcPct val="115000"/>
                        </a:lnSpc>
                        <a:spcBef>
                          <a:spcPts val="600"/>
                        </a:spcBef>
                        <a:spcAft>
                          <a:spcPts val="0"/>
                        </a:spcAft>
                        <a:buFont typeface="+mj-lt"/>
                        <a:buNone/>
                        <a:tabLst>
                          <a:tab pos="2743200" algn="ctr"/>
                          <a:tab pos="5486400" algn="r"/>
                        </a:tabLst>
                      </a:pPr>
                      <a:r>
                        <a:rPr lang="hr-HR" sz="1500" noProof="0" dirty="0" smtClean="0">
                          <a:effectLst/>
                          <a:latin typeface="Arial" panose="020B0604020202020204" pitchFamily="34" charset="0"/>
                          <a:ea typeface="SimSun"/>
                          <a:cs typeface="Arial" panose="020B0604020202020204" pitchFamily="34" charset="0"/>
                        </a:rPr>
                        <a:t>Dizajn i zrelost projekta</a:t>
                      </a:r>
                      <a:endParaRPr lang="hr-HR" sz="1500" noProof="0" dirty="0">
                        <a:effectLst/>
                        <a:latin typeface="Arial" panose="020B0604020202020204" pitchFamily="34" charset="0"/>
                        <a:ea typeface="SimSu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dirty="0">
                          <a:effectLst/>
                          <a:latin typeface="Arial" panose="020B0604020202020204" pitchFamily="34" charset="0"/>
                          <a:ea typeface="Times New Roman"/>
                          <a:cs typeface="Arial" panose="020B0604020202020204" pitchFamily="34" charset="0"/>
                        </a:rPr>
                        <a:t>26</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dirty="0" smtClean="0">
                          <a:effectLst/>
                          <a:latin typeface="Arial" panose="020B0604020202020204" pitchFamily="34" charset="0"/>
                          <a:ea typeface="Times New Roman"/>
                          <a:cs typeface="Arial" panose="020B0604020202020204" pitchFamily="34" charset="0"/>
                        </a:rPr>
                        <a:t>10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291">
                <a:tc>
                  <a:txBody>
                    <a:bodyPr/>
                    <a:lstStyle/>
                    <a:p>
                      <a:pPr marL="0" lvl="0" indent="0" algn="l">
                        <a:lnSpc>
                          <a:spcPct val="115000"/>
                        </a:lnSpc>
                        <a:spcBef>
                          <a:spcPts val="600"/>
                        </a:spcBef>
                        <a:spcAft>
                          <a:spcPts val="0"/>
                        </a:spcAft>
                        <a:buFont typeface="+mj-lt"/>
                        <a:buNone/>
                        <a:tabLst>
                          <a:tab pos="2743200" algn="ctr"/>
                          <a:tab pos="5486400" algn="r"/>
                        </a:tabLst>
                      </a:pPr>
                      <a:r>
                        <a:rPr lang="hr-HR" sz="1500" noProof="0" dirty="0" smtClean="0">
                          <a:effectLst/>
                          <a:latin typeface="Arial" panose="020B0604020202020204" pitchFamily="34" charset="0"/>
                          <a:ea typeface="SimSun"/>
                          <a:cs typeface="Arial" panose="020B0604020202020204" pitchFamily="34" charset="0"/>
                        </a:rPr>
                        <a:t>Horizontalna pitanja (jednake mogućnosti/održivi razvoj)</a:t>
                      </a:r>
                      <a:endParaRPr lang="hr-HR" sz="1500" noProof="0" dirty="0">
                        <a:effectLst/>
                        <a:latin typeface="Arial" panose="020B0604020202020204" pitchFamily="34" charset="0"/>
                        <a:ea typeface="SimSu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dirty="0">
                          <a:effectLst/>
                          <a:latin typeface="Arial" panose="020B0604020202020204" pitchFamily="34" charset="0"/>
                          <a:ea typeface="Times New Roman"/>
                          <a:cs typeface="Arial" panose="020B0604020202020204" pitchFamily="34" charset="0"/>
                        </a:rPr>
                        <a:t>4</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dirty="0" smtClean="0">
                          <a:effectLst/>
                          <a:latin typeface="Arial" panose="020B0604020202020204" pitchFamily="34" charset="0"/>
                          <a:ea typeface="Times New Roman"/>
                          <a:cs typeface="Arial" panose="020B0604020202020204" pitchFamily="34" charset="0"/>
                        </a:rPr>
                        <a:t>-</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291">
                <a:tc>
                  <a:txBody>
                    <a:bodyPr/>
                    <a:lstStyle/>
                    <a:p>
                      <a:pPr marL="0" lvl="0" indent="0" algn="l">
                        <a:lnSpc>
                          <a:spcPct val="115000"/>
                        </a:lnSpc>
                        <a:spcBef>
                          <a:spcPts val="600"/>
                        </a:spcBef>
                        <a:spcAft>
                          <a:spcPts val="0"/>
                        </a:spcAft>
                        <a:buFont typeface="+mj-lt"/>
                        <a:buNone/>
                        <a:tabLst>
                          <a:tab pos="2743200" algn="ctr"/>
                          <a:tab pos="5486400" algn="r"/>
                        </a:tabLst>
                      </a:pPr>
                      <a:r>
                        <a:rPr lang="hr-HR" sz="1500" noProof="0" dirty="0" smtClean="0">
                          <a:effectLst/>
                          <a:latin typeface="Arial" panose="020B0604020202020204" pitchFamily="34" charset="0"/>
                          <a:ea typeface="SimSun"/>
                          <a:cs typeface="Arial" panose="020B0604020202020204" pitchFamily="34" charset="0"/>
                        </a:rPr>
                        <a:t>Doprinos uravnoteženom regionalnom razvoju </a:t>
                      </a:r>
                      <a:endParaRPr lang="hr-HR" sz="1500" noProof="0" dirty="0">
                        <a:effectLst/>
                        <a:latin typeface="Arial" panose="020B0604020202020204" pitchFamily="34" charset="0"/>
                        <a:ea typeface="SimSu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dirty="0">
                          <a:effectLst/>
                          <a:latin typeface="Arial" panose="020B0604020202020204" pitchFamily="34" charset="0"/>
                          <a:ea typeface="Times New Roman"/>
                          <a:cs typeface="Arial" panose="020B0604020202020204" pitchFamily="34" charset="0"/>
                        </a:rPr>
                        <a:t>10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dirty="0" smtClean="0">
                          <a:effectLst/>
                          <a:latin typeface="Arial" panose="020B0604020202020204" pitchFamily="34" charset="0"/>
                          <a:ea typeface="Times New Roman"/>
                          <a:cs typeface="Arial" panose="020B0604020202020204" pitchFamily="34" charset="0"/>
                        </a:rPr>
                        <a:t>-</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291">
                <a:tc>
                  <a:txBody>
                    <a:bodyPr/>
                    <a:lstStyle/>
                    <a:p>
                      <a:pPr algn="l">
                        <a:lnSpc>
                          <a:spcPct val="115000"/>
                        </a:lnSpc>
                        <a:spcBef>
                          <a:spcPts val="600"/>
                        </a:spcBef>
                        <a:spcAft>
                          <a:spcPts val="0"/>
                        </a:spcAft>
                      </a:pPr>
                      <a:r>
                        <a:rPr lang="en-US" sz="1500" b="1" dirty="0">
                          <a:effectLst/>
                          <a:latin typeface="Arial" panose="020B0604020202020204" pitchFamily="34" charset="0"/>
                          <a:ea typeface="Times New Roman"/>
                          <a:cs typeface="Arial" panose="020B0604020202020204" pitchFamily="34" charset="0"/>
                        </a:rPr>
                        <a:t>UKUPNO</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500" b="1" dirty="0">
                          <a:effectLst/>
                          <a:latin typeface="Arial" panose="020B0604020202020204" pitchFamily="34" charset="0"/>
                          <a:ea typeface="Times New Roman"/>
                          <a:cs typeface="Arial" panose="020B0604020202020204" pitchFamily="34" charset="0"/>
                        </a:rPr>
                        <a:t>100</a:t>
                      </a:r>
                      <a:endParaRPr lang="hr-HR"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hr-HR" sz="1500" b="1" dirty="0" smtClean="0">
                          <a:solidFill>
                            <a:srgbClr val="FF0000"/>
                          </a:solidFill>
                          <a:effectLst/>
                          <a:latin typeface="Arial" panose="020B0604020202020204" pitchFamily="34" charset="0"/>
                          <a:ea typeface="Times New Roman"/>
                          <a:cs typeface="Arial" panose="020B0604020202020204" pitchFamily="34" charset="0"/>
                        </a:rPr>
                        <a:t>70</a:t>
                      </a:r>
                      <a:endParaRPr lang="hr-HR" sz="1500" b="1"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Rectangle 19"/>
          <p:cNvSpPr/>
          <p:nvPr/>
        </p:nvSpPr>
        <p:spPr>
          <a:xfrm>
            <a:off x="539553" y="5020332"/>
            <a:ext cx="8136904" cy="461665"/>
          </a:xfrm>
          <a:prstGeom prst="rect">
            <a:avLst/>
          </a:prstGeom>
          <a:ln w="25400">
            <a:solidFill>
              <a:schemeClr val="tx1"/>
            </a:solidFill>
          </a:ln>
        </p:spPr>
        <p:txBody>
          <a:bodyPr wrap="square">
            <a:spAutoFit/>
          </a:bodyPr>
          <a:lstStyle/>
          <a:p>
            <a:pPr algn="ctr"/>
            <a:r>
              <a:rPr lang="hr-HR" sz="2400" b="1" dirty="0" smtClean="0">
                <a:solidFill>
                  <a:srgbClr val="FF0000"/>
                </a:solidFill>
                <a:effectLst>
                  <a:outerShdw blurRad="38100" dist="38100" dir="2700000" algn="tl">
                    <a:srgbClr val="000000">
                      <a:alpha val="43137"/>
                    </a:srgbClr>
                  </a:outerShdw>
                </a:effectLst>
              </a:rPr>
              <a:t>70 </a:t>
            </a:r>
            <a:r>
              <a:rPr lang="hr-HR" sz="2400" b="1" dirty="0">
                <a:solidFill>
                  <a:srgbClr val="FF0000"/>
                </a:solidFill>
                <a:effectLst>
                  <a:outerShdw blurRad="38100" dist="38100" dir="2700000" algn="tl">
                    <a:srgbClr val="000000">
                      <a:alpha val="43137"/>
                    </a:srgbClr>
                  </a:outerShdw>
                </a:effectLst>
              </a:rPr>
              <a:t>bodova </a:t>
            </a:r>
            <a:r>
              <a:rPr lang="hr-HR" b="1" dirty="0" smtClean="0">
                <a:solidFill>
                  <a:srgbClr val="FF0000"/>
                </a:solidFill>
              </a:rPr>
              <a:t>= minimalni </a:t>
            </a:r>
            <a:r>
              <a:rPr lang="hr-HR" b="1" dirty="0">
                <a:solidFill>
                  <a:srgbClr val="FF0000"/>
                </a:solidFill>
              </a:rPr>
              <a:t>ukupni zbroj </a:t>
            </a:r>
            <a:r>
              <a:rPr lang="hr-HR" b="1" dirty="0" smtClean="0">
                <a:solidFill>
                  <a:srgbClr val="FF0000"/>
                </a:solidFill>
              </a:rPr>
              <a:t>bodova koje treba ostvariti za financiranje</a:t>
            </a:r>
            <a:endParaRPr lang="hr-HR" b="1" dirty="0">
              <a:solidFill>
                <a:srgbClr val="FF0000"/>
              </a:solidFill>
            </a:endParaRPr>
          </a:p>
        </p:txBody>
      </p:sp>
      <p:sp>
        <p:nvSpPr>
          <p:cNvPr id="6" name="Slide Number Placeholder 5"/>
          <p:cNvSpPr>
            <a:spLocks noGrp="1"/>
          </p:cNvSpPr>
          <p:nvPr>
            <p:ph type="sldNum" sz="quarter" idx="12"/>
          </p:nvPr>
        </p:nvSpPr>
        <p:spPr/>
        <p:txBody>
          <a:bodyPr/>
          <a:lstStyle/>
          <a:p>
            <a:fld id="{122F3CBF-482E-4D9D-9CA1-71EE82C64624}" type="slidenum">
              <a:rPr lang="hr-HR" smtClean="0"/>
              <a:pPr/>
              <a:t>15</a:t>
            </a:fld>
            <a:r>
              <a:rPr lang="hr-HR" dirty="0" smtClean="0"/>
              <a:t>/18</a:t>
            </a:r>
            <a:endParaRPr lang="hr-HR" dirty="0"/>
          </a:p>
        </p:txBody>
      </p:sp>
    </p:spTree>
    <p:extLst>
      <p:ext uri="{BB962C8B-B14F-4D97-AF65-F5344CB8AC3E}">
        <p14:creationId xmlns:p14="http://schemas.microsoft.com/office/powerpoint/2010/main" val="57241246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r-HR" sz="3200" b="0" dirty="0" smtClean="0">
                <a:solidFill>
                  <a:schemeClr val="tx2">
                    <a:lumMod val="40000"/>
                    <a:lumOff val="60000"/>
                  </a:schemeClr>
                </a:solidFill>
              </a:rPr>
              <a:t>    </a:t>
            </a:r>
            <a:r>
              <a:rPr lang="hr-HR" sz="3200" dirty="0" smtClean="0">
                <a:solidFill>
                  <a:schemeClr val="bg2"/>
                </a:solidFill>
              </a:rPr>
              <a:t>ISKUSTVA IZ PRAKSE …</a:t>
            </a:r>
            <a:endParaRPr lang="hr-HR" sz="3200" dirty="0">
              <a:solidFill>
                <a:srgbClr val="FF0000"/>
              </a:solidFill>
            </a:endParaRPr>
          </a:p>
        </p:txBody>
      </p:sp>
      <p:sp>
        <p:nvSpPr>
          <p:cNvPr id="4" name="Content Placeholder 2"/>
          <p:cNvSpPr>
            <a:spLocks noGrp="1"/>
          </p:cNvSpPr>
          <p:nvPr>
            <p:ph idx="1"/>
          </p:nvPr>
        </p:nvSpPr>
        <p:spPr>
          <a:xfrm>
            <a:off x="179512" y="1412776"/>
            <a:ext cx="8712968" cy="5472608"/>
          </a:xfrm>
        </p:spPr>
        <p:txBody>
          <a:bodyPr>
            <a:noAutofit/>
          </a:bodyPr>
          <a:lstStyle/>
          <a:p>
            <a:pPr lvl="0" fontAlgn="base">
              <a:spcBef>
                <a:spcPts val="600"/>
              </a:spcBef>
              <a:spcAft>
                <a:spcPts val="600"/>
              </a:spcAft>
              <a:buFont typeface="Wingdings" pitchFamily="2" charset="2"/>
              <a:buChar char=""/>
            </a:pPr>
            <a:r>
              <a:rPr lang="hr-HR" sz="2000" b="1" dirty="0">
                <a:latin typeface="Calibri" panose="020F0502020204030204" pitchFamily="34" charset="0"/>
                <a:ea typeface="ＭＳ Ｐゴシック"/>
                <a:cs typeface="ＭＳ Ｐゴシック"/>
              </a:rPr>
              <a:t>Ispunjavanje preduvjeta </a:t>
            </a:r>
            <a:r>
              <a:rPr lang="hr-HR" sz="2000" b="1" dirty="0">
                <a:solidFill>
                  <a:srgbClr val="FF0000"/>
                </a:solidFill>
                <a:latin typeface="Calibri" panose="020F0502020204030204" pitchFamily="34" charset="0"/>
                <a:ea typeface="ＭＳ Ｐゴシック"/>
                <a:cs typeface="ＭＳ Ｐゴシック"/>
                <a:sym typeface="Wingdings"/>
              </a:rPr>
              <a:t></a:t>
            </a:r>
            <a:r>
              <a:rPr lang="hr-HR" sz="2000" dirty="0" smtClean="0">
                <a:solidFill>
                  <a:srgbClr val="FF0000"/>
                </a:solidFill>
                <a:latin typeface="Calibri" panose="020F0502020204030204" pitchFamily="34" charset="0"/>
                <a:ea typeface="ＭＳ Ｐゴシック"/>
                <a:cs typeface="ＭＳ Ｐゴシック"/>
                <a:sym typeface="Wingdings"/>
              </a:rPr>
              <a:t> </a:t>
            </a:r>
            <a:r>
              <a:rPr lang="hr-HR" sz="1800" dirty="0" smtClean="0">
                <a:latin typeface="Calibri" panose="020F0502020204030204" pitchFamily="34" charset="0"/>
                <a:ea typeface="ＭＳ Ｐゴシック"/>
                <a:cs typeface="ＭＳ Ｐゴシック"/>
              </a:rPr>
              <a:t>izdavanje </a:t>
            </a:r>
            <a:r>
              <a:rPr lang="hr-HR" sz="1800" dirty="0">
                <a:latin typeface="Calibri" panose="020F0502020204030204" pitchFamily="34" charset="0"/>
                <a:ea typeface="ＭＳ Ｐゴシック"/>
                <a:cs typeface="ＭＳ Ｐゴシック"/>
              </a:rPr>
              <a:t>potrebnih dozvola vezanih za gradnju</a:t>
            </a:r>
          </a:p>
          <a:p>
            <a:pPr lvl="0" fontAlgn="base">
              <a:spcBef>
                <a:spcPts val="600"/>
              </a:spcBef>
              <a:spcAft>
                <a:spcPts val="600"/>
              </a:spcAft>
              <a:buFont typeface="Wingdings" pitchFamily="2" charset="2"/>
              <a:buChar char="ü"/>
            </a:pPr>
            <a:r>
              <a:rPr lang="hr-HR" sz="2000" b="1" dirty="0">
                <a:latin typeface="Calibri" panose="020F0502020204030204" pitchFamily="34" charset="0"/>
                <a:ea typeface="ＭＳ Ｐゴシック"/>
                <a:cs typeface="ＭＳ Ｐゴシック"/>
              </a:rPr>
              <a:t>Financijski kapaciteti prijavitelja </a:t>
            </a:r>
            <a:r>
              <a:rPr lang="hr-HR" sz="2000" b="1" dirty="0">
                <a:solidFill>
                  <a:srgbClr val="FF0000"/>
                </a:solidFill>
                <a:latin typeface="Calibri" panose="020F0502020204030204" pitchFamily="34" charset="0"/>
                <a:ea typeface="ＭＳ Ｐゴシック"/>
                <a:cs typeface="ＭＳ Ｐゴシック"/>
                <a:sym typeface="Wingdings"/>
              </a:rPr>
              <a:t></a:t>
            </a:r>
            <a:r>
              <a:rPr lang="hr-HR" sz="2000" dirty="0">
                <a:solidFill>
                  <a:srgbClr val="FF0000"/>
                </a:solidFill>
                <a:latin typeface="Calibri" panose="020F0502020204030204" pitchFamily="34" charset="0"/>
                <a:ea typeface="ＭＳ Ｐゴシック"/>
                <a:cs typeface="ＭＳ Ｐゴシック"/>
                <a:sym typeface="Wingdings"/>
              </a:rPr>
              <a:t> </a:t>
            </a:r>
            <a:r>
              <a:rPr lang="hr-HR" sz="1800" dirty="0" smtClean="0">
                <a:latin typeface="Calibri" panose="020F0502020204030204" pitchFamily="34" charset="0"/>
                <a:ea typeface="ＭＳ Ｐゴシック"/>
                <a:cs typeface="ＭＳ Ｐゴシック"/>
              </a:rPr>
              <a:t>nemogućnost </a:t>
            </a:r>
            <a:r>
              <a:rPr lang="hr-HR" sz="1800" dirty="0">
                <a:latin typeface="Calibri" panose="020F0502020204030204" pitchFamily="34" charset="0"/>
                <a:ea typeface="ＭＳ Ｐゴシック"/>
                <a:cs typeface="ＭＳ Ｐゴシック"/>
              </a:rPr>
              <a:t>osiguranja sufinanciranja projekta </a:t>
            </a:r>
            <a:r>
              <a:rPr lang="hr-HR" sz="1800" dirty="0" smtClean="0">
                <a:latin typeface="Calibri" panose="020F0502020204030204" pitchFamily="34" charset="0"/>
                <a:ea typeface="ＭＳ Ｐゴシック"/>
                <a:cs typeface="ＭＳ Ｐゴシック"/>
              </a:rPr>
              <a:t>(banke/vlastita sredstva)</a:t>
            </a:r>
            <a:endParaRPr lang="hr-HR" sz="1800" dirty="0">
              <a:latin typeface="Calibri" panose="020F0502020204030204" pitchFamily="34" charset="0"/>
              <a:ea typeface="ＭＳ Ｐゴシック"/>
              <a:cs typeface="ＭＳ Ｐゴシック"/>
            </a:endParaRPr>
          </a:p>
          <a:p>
            <a:pPr fontAlgn="base">
              <a:spcBef>
                <a:spcPts val="600"/>
              </a:spcBef>
              <a:spcAft>
                <a:spcPts val="600"/>
              </a:spcAft>
              <a:buFont typeface="Wingdings" pitchFamily="2" charset="2"/>
              <a:buChar char="ü"/>
            </a:pPr>
            <a:r>
              <a:rPr lang="hr-HR" sz="2000" b="1" dirty="0">
                <a:latin typeface="Calibri" panose="020F0502020204030204" pitchFamily="34" charset="0"/>
                <a:ea typeface="ＭＳ Ｐゴシック"/>
                <a:cs typeface="ＭＳ Ｐゴシック"/>
              </a:rPr>
              <a:t>Priprema projektne prijave sukladno odredbama Poziva </a:t>
            </a:r>
            <a:r>
              <a:rPr lang="hr-HR" sz="2000" b="1" dirty="0">
                <a:solidFill>
                  <a:srgbClr val="FF0000"/>
                </a:solidFill>
                <a:latin typeface="Calibri" panose="020F0502020204030204" pitchFamily="34" charset="0"/>
                <a:ea typeface="ＭＳ Ｐゴシック"/>
                <a:cs typeface="ＭＳ Ｐゴシック"/>
                <a:sym typeface="Wingdings"/>
              </a:rPr>
              <a:t></a:t>
            </a:r>
            <a:r>
              <a:rPr lang="hr-HR" sz="2000" b="1" dirty="0" smtClean="0">
                <a:latin typeface="Calibri" panose="020F0502020204030204" pitchFamily="34" charset="0"/>
                <a:ea typeface="ＭＳ Ｐゴシック"/>
                <a:cs typeface="ＭＳ Ｐゴシック"/>
                <a:sym typeface="Wingdings"/>
              </a:rPr>
              <a:t> </a:t>
            </a:r>
            <a:r>
              <a:rPr lang="hr-HR" sz="1800" dirty="0">
                <a:latin typeface="Calibri" panose="020F0502020204030204" pitchFamily="34" charset="0"/>
                <a:ea typeface="ＭＳ Ｐゴシック"/>
                <a:cs typeface="ＭＳ Ｐゴシック"/>
                <a:sym typeface="Wingdings"/>
              </a:rPr>
              <a:t>obratiti pozornost na cjelovitost projektne prijave (obrasci, prilozi i prateća dokumentacija koja dokazuje tehničku i financijsku pripremljenost projekta)</a:t>
            </a:r>
            <a:endParaRPr lang="hr-HR" sz="1800" dirty="0">
              <a:latin typeface="Calibri" panose="020F0502020204030204" pitchFamily="34" charset="0"/>
              <a:ea typeface="ＭＳ Ｐゴシック"/>
              <a:cs typeface="ＭＳ Ｐゴシック"/>
            </a:endParaRPr>
          </a:p>
          <a:p>
            <a:pPr lvl="0" fontAlgn="base">
              <a:spcBef>
                <a:spcPts val="0"/>
              </a:spcBef>
              <a:spcAft>
                <a:spcPts val="600"/>
              </a:spcAft>
              <a:buFont typeface="Wingdings" pitchFamily="2" charset="2"/>
              <a:buChar char="ü"/>
            </a:pPr>
            <a:r>
              <a:rPr lang="hr-HR" sz="2000" b="1" dirty="0" smtClean="0">
                <a:latin typeface="Calibri" panose="020F0502020204030204" pitchFamily="34" charset="0"/>
                <a:ea typeface="ＭＳ Ｐゴシック"/>
                <a:cs typeface="ＭＳ Ｐゴシック"/>
              </a:rPr>
              <a:t>Pozivi otvoreni </a:t>
            </a:r>
            <a:r>
              <a:rPr lang="hr-HR" sz="2000" b="1" dirty="0">
                <a:latin typeface="Calibri" panose="020F0502020204030204" pitchFamily="34" charset="0"/>
                <a:ea typeface="ＭＳ Ｐゴシック"/>
                <a:cs typeface="ＭＳ Ｐゴシック"/>
              </a:rPr>
              <a:t>do iskorištenja sredstava</a:t>
            </a:r>
          </a:p>
          <a:p>
            <a:pPr marL="623888" lvl="2" indent="-223838" fontAlgn="base">
              <a:spcBef>
                <a:spcPts val="0"/>
              </a:spcBef>
              <a:spcAft>
                <a:spcPts val="600"/>
              </a:spcAft>
            </a:pPr>
            <a:r>
              <a:rPr lang="hr-HR" sz="1800" dirty="0">
                <a:latin typeface="Calibri" panose="020F0502020204030204" pitchFamily="34" charset="0"/>
                <a:ea typeface="ＭＳ Ｐゴシック"/>
                <a:cs typeface="ＭＳ Ｐゴシック"/>
              </a:rPr>
              <a:t>prijava korisnika </a:t>
            </a:r>
            <a:r>
              <a:rPr lang="hr-HR" sz="1800" dirty="0" smtClean="0">
                <a:latin typeface="Calibri" panose="020F0502020204030204" pitchFamily="34" charset="0"/>
                <a:ea typeface="ＭＳ Ｐゴシック"/>
                <a:cs typeface="ＭＳ Ｐゴシック"/>
              </a:rPr>
              <a:t>u trenutku kad je sva dokumentacija pripremljena</a:t>
            </a:r>
            <a:endParaRPr lang="hr-HR" sz="1800" dirty="0">
              <a:latin typeface="Calibri" panose="020F0502020204030204" pitchFamily="34" charset="0"/>
              <a:ea typeface="ＭＳ Ｐゴシック"/>
              <a:cs typeface="ＭＳ Ｐゴシック"/>
            </a:endParaRPr>
          </a:p>
          <a:p>
            <a:pPr marL="623888" lvl="2" indent="-223838" fontAlgn="base">
              <a:spcBef>
                <a:spcPts val="0"/>
              </a:spcBef>
              <a:spcAft>
                <a:spcPts val="600"/>
              </a:spcAft>
            </a:pPr>
            <a:r>
              <a:rPr lang="hr-HR" sz="1800" dirty="0" smtClean="0">
                <a:latin typeface="Calibri" panose="020F0502020204030204" pitchFamily="34" charset="0"/>
                <a:ea typeface="ＭＳ Ｐゴシック"/>
                <a:cs typeface="ＭＳ Ｐゴシック"/>
              </a:rPr>
              <a:t>manje </a:t>
            </a:r>
            <a:r>
              <a:rPr lang="hr-HR" sz="1800" dirty="0">
                <a:latin typeface="Calibri" panose="020F0502020204030204" pitchFamily="34" charset="0"/>
                <a:ea typeface="ＭＳ Ｐゴシック"/>
                <a:cs typeface="ＭＳ Ｐゴシック"/>
              </a:rPr>
              <a:t>administrativno opterećenje </a:t>
            </a:r>
            <a:r>
              <a:rPr lang="hr-HR" sz="1800" dirty="0" smtClean="0">
                <a:latin typeface="Calibri" panose="020F0502020204030204" pitchFamily="34" charset="0"/>
                <a:ea typeface="ＭＳ Ｐゴシック"/>
                <a:cs typeface="ＭＳ Ｐゴシック"/>
              </a:rPr>
              <a:t>za </a:t>
            </a:r>
            <a:r>
              <a:rPr lang="hr-HR" sz="1800" dirty="0">
                <a:latin typeface="Calibri" panose="020F0502020204030204" pitchFamily="34" charset="0"/>
                <a:ea typeface="ＭＳ Ｐゴシック"/>
                <a:cs typeface="ＭＳ Ｐゴシック"/>
              </a:rPr>
              <a:t>obradu prijava</a:t>
            </a:r>
          </a:p>
          <a:p>
            <a:pPr marL="623888" lvl="2" indent="-223838" fontAlgn="base">
              <a:spcBef>
                <a:spcPts val="0"/>
              </a:spcBef>
              <a:spcAft>
                <a:spcPts val="600"/>
              </a:spcAft>
            </a:pPr>
            <a:r>
              <a:rPr lang="hr-HR" sz="1800" dirty="0">
                <a:latin typeface="Calibri" panose="020F0502020204030204" pitchFamily="34" charset="0"/>
                <a:ea typeface="ＭＳ Ｐゴシック"/>
                <a:cs typeface="ＭＳ Ｐゴシック"/>
              </a:rPr>
              <a:t>zbog </a:t>
            </a:r>
            <a:r>
              <a:rPr lang="hr-HR" sz="1800" dirty="0" smtClean="0">
                <a:latin typeface="Calibri" panose="020F0502020204030204" pitchFamily="34" charset="0"/>
                <a:ea typeface="ＭＳ Ｐゴシック"/>
                <a:cs typeface="ＭＳ Ｐゴシック"/>
              </a:rPr>
              <a:t>izdašnih </a:t>
            </a:r>
            <a:r>
              <a:rPr lang="hr-HR" sz="1800" dirty="0">
                <a:latin typeface="Calibri" panose="020F0502020204030204" pitchFamily="34" charset="0"/>
                <a:ea typeface="ＭＳ Ｐゴシック"/>
                <a:cs typeface="ＭＳ Ｐゴシック"/>
              </a:rPr>
              <a:t>sredstava mogućnost ponovne prijave (učenje od strane prijavitelja</a:t>
            </a:r>
            <a:r>
              <a:rPr lang="hr-HR" sz="1800" dirty="0" smtClean="0">
                <a:latin typeface="Calibri" panose="020F0502020204030204" pitchFamily="34" charset="0"/>
                <a:ea typeface="ＭＳ Ｐゴシック"/>
                <a:cs typeface="ＭＳ Ｐゴシック"/>
              </a:rPr>
              <a:t>)</a:t>
            </a:r>
            <a:endParaRPr lang="hr-HR" sz="1800" dirty="0">
              <a:latin typeface="Calibri" panose="020F0502020204030204" pitchFamily="34" charset="0"/>
              <a:ea typeface="ＭＳ Ｐゴシック"/>
              <a:cs typeface="ＭＳ Ｐゴシック"/>
            </a:endParaRPr>
          </a:p>
        </p:txBody>
      </p:sp>
      <p:sp>
        <p:nvSpPr>
          <p:cNvPr id="7" name="Rounded Rectangle 6"/>
          <p:cNvSpPr/>
          <p:nvPr/>
        </p:nvSpPr>
        <p:spPr>
          <a:xfrm>
            <a:off x="180528" y="5127792"/>
            <a:ext cx="8713092" cy="677472"/>
          </a:xfrm>
          <a:prstGeom prst="roundRect">
            <a:avLst/>
          </a:prstGeom>
          <a:solidFill>
            <a:schemeClr val="accent1">
              <a:lumMod val="75000"/>
            </a:schemeClr>
          </a:solidFill>
          <a:ln w="38100"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hr-HR" sz="2000" b="1" dirty="0" smtClean="0">
                <a:effectLst>
                  <a:outerShdw blurRad="38100" dist="38100" dir="2700000" algn="tl">
                    <a:srgbClr val="000000">
                      <a:alpha val="43137"/>
                    </a:srgbClr>
                  </a:outerShdw>
                </a:effectLst>
                <a:latin typeface="Calibri" panose="020F0502020204030204" pitchFamily="34" charset="0"/>
                <a:ea typeface="ＭＳ Ｐゴシック"/>
                <a:cs typeface="ＭＳ Ｐゴシック"/>
              </a:rPr>
              <a:t>Javne konzultacije </a:t>
            </a:r>
            <a:r>
              <a:rPr lang="hr-HR" sz="2000" b="1" dirty="0">
                <a:effectLst>
                  <a:outerShdw blurRad="38100" dist="38100" dir="2700000" algn="tl">
                    <a:srgbClr val="000000">
                      <a:alpha val="43137"/>
                    </a:srgbClr>
                  </a:outerShdw>
                </a:effectLst>
                <a:latin typeface="Calibri" panose="020F0502020204030204" pitchFamily="34" charset="0"/>
                <a:ea typeface="ＭＳ Ｐゴシック"/>
                <a:cs typeface="ＭＳ Ｐゴシック"/>
              </a:rPr>
              <a:t>o uvjetima Poziva prije objave natječaja!</a:t>
            </a:r>
          </a:p>
        </p:txBody>
      </p:sp>
      <p:sp>
        <p:nvSpPr>
          <p:cNvPr id="2" name="Slide Number Placeholder 1"/>
          <p:cNvSpPr>
            <a:spLocks noGrp="1"/>
          </p:cNvSpPr>
          <p:nvPr>
            <p:ph type="sldNum" sz="quarter" idx="12"/>
          </p:nvPr>
        </p:nvSpPr>
        <p:spPr/>
        <p:txBody>
          <a:bodyPr/>
          <a:lstStyle/>
          <a:p>
            <a:fld id="{122F3CBF-482E-4D9D-9CA1-71EE82C64624}" type="slidenum">
              <a:rPr lang="hr-HR" smtClean="0"/>
              <a:pPr/>
              <a:t>16</a:t>
            </a:fld>
            <a:r>
              <a:rPr lang="hr-HR" dirty="0" smtClean="0"/>
              <a:t>/18</a:t>
            </a:r>
            <a:endParaRPr lang="hr-HR" dirty="0"/>
          </a:p>
        </p:txBody>
      </p:sp>
    </p:spTree>
    <p:extLst>
      <p:ext uri="{BB962C8B-B14F-4D97-AF65-F5344CB8AC3E}">
        <p14:creationId xmlns:p14="http://schemas.microsoft.com/office/powerpoint/2010/main" val="20408256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r-HR" sz="3200" b="0" dirty="0" smtClean="0">
                <a:solidFill>
                  <a:schemeClr val="tx2">
                    <a:lumMod val="40000"/>
                    <a:lumOff val="60000"/>
                  </a:schemeClr>
                </a:solidFill>
              </a:rPr>
              <a:t>   </a:t>
            </a:r>
            <a:r>
              <a:rPr lang="hr-HR" sz="3200" dirty="0" smtClean="0">
                <a:solidFill>
                  <a:schemeClr val="bg2"/>
                </a:solidFill>
              </a:rPr>
              <a:t>INFORMACIJE U VEZI  NATJEČAJA</a:t>
            </a:r>
            <a:endParaRPr lang="hr-HR" sz="3200" dirty="0">
              <a:solidFill>
                <a:srgbClr val="FF0000"/>
              </a:solidFill>
            </a:endParaRPr>
          </a:p>
        </p:txBody>
      </p:sp>
      <p:sp>
        <p:nvSpPr>
          <p:cNvPr id="4" name="Pentagon 3"/>
          <p:cNvSpPr/>
          <p:nvPr/>
        </p:nvSpPr>
        <p:spPr>
          <a:xfrm>
            <a:off x="179388" y="2132856"/>
            <a:ext cx="3157220" cy="792088"/>
          </a:xfrm>
          <a:prstGeom prst="homePlat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accent2">
                    <a:lumMod val="75000"/>
                  </a:schemeClr>
                </a:solidFill>
              </a:rPr>
              <a:t>KADA? </a:t>
            </a:r>
            <a:endParaRPr lang="hr-HR" sz="2000" dirty="0">
              <a:solidFill>
                <a:schemeClr val="accent2">
                  <a:lumMod val="75000"/>
                </a:schemeClr>
              </a:solidFill>
            </a:endParaRPr>
          </a:p>
        </p:txBody>
      </p:sp>
      <p:sp>
        <p:nvSpPr>
          <p:cNvPr id="6" name="Pentagon 5"/>
          <p:cNvSpPr/>
          <p:nvPr/>
        </p:nvSpPr>
        <p:spPr>
          <a:xfrm>
            <a:off x="180529" y="3140968"/>
            <a:ext cx="3156080" cy="792088"/>
          </a:xfrm>
          <a:prstGeom prst="homePlat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accent2">
                    <a:lumMod val="75000"/>
                  </a:schemeClr>
                </a:solidFill>
              </a:rPr>
              <a:t>GDJE? </a:t>
            </a:r>
          </a:p>
        </p:txBody>
      </p:sp>
      <p:sp>
        <p:nvSpPr>
          <p:cNvPr id="7" name="TextBox 6"/>
          <p:cNvSpPr txBox="1"/>
          <p:nvPr/>
        </p:nvSpPr>
        <p:spPr>
          <a:xfrm>
            <a:off x="3423838" y="2132856"/>
            <a:ext cx="5468642" cy="707886"/>
          </a:xfrm>
          <a:prstGeom prst="rect">
            <a:avLst/>
          </a:prstGeom>
          <a:noFill/>
          <a:ln>
            <a:solidFill>
              <a:schemeClr val="accent1">
                <a:shade val="50000"/>
              </a:schemeClr>
            </a:solidFill>
          </a:ln>
        </p:spPr>
        <p:txBody>
          <a:bodyPr wrap="square" rtlCol="0">
            <a:spAutoFit/>
          </a:bodyPr>
          <a:lstStyle/>
          <a:p>
            <a:pPr>
              <a:spcAft>
                <a:spcPts val="0"/>
              </a:spcAft>
            </a:pPr>
            <a:endParaRPr lang="hr-HR" sz="1000" dirty="0" smtClean="0">
              <a:solidFill>
                <a:schemeClr val="tx2"/>
              </a:solidFill>
              <a:latin typeface="+mn-lt"/>
            </a:endParaRPr>
          </a:p>
          <a:p>
            <a:pPr>
              <a:spcAft>
                <a:spcPts val="0"/>
              </a:spcAft>
            </a:pPr>
            <a:r>
              <a:rPr lang="hr-HR" sz="2000" dirty="0" smtClean="0">
                <a:solidFill>
                  <a:schemeClr val="tx2"/>
                </a:solidFill>
                <a:latin typeface="+mn-lt"/>
              </a:rPr>
              <a:t>I. kvartal 2015. godine</a:t>
            </a:r>
          </a:p>
          <a:p>
            <a:pPr>
              <a:spcAft>
                <a:spcPts val="1200"/>
              </a:spcAft>
            </a:pPr>
            <a:endParaRPr lang="hr-HR" sz="1000" dirty="0" smtClean="0">
              <a:solidFill>
                <a:schemeClr val="tx2"/>
              </a:solidFill>
              <a:latin typeface="+mn-lt"/>
            </a:endParaRPr>
          </a:p>
        </p:txBody>
      </p:sp>
      <p:sp>
        <p:nvSpPr>
          <p:cNvPr id="8" name="TextBox 7"/>
          <p:cNvSpPr txBox="1"/>
          <p:nvPr/>
        </p:nvSpPr>
        <p:spPr>
          <a:xfrm>
            <a:off x="3423838" y="3140968"/>
            <a:ext cx="5468642" cy="784830"/>
          </a:xfrm>
          <a:prstGeom prst="rect">
            <a:avLst/>
          </a:prstGeom>
          <a:noFill/>
          <a:ln>
            <a:solidFill>
              <a:schemeClr val="accent1">
                <a:shade val="50000"/>
              </a:schemeClr>
            </a:solidFill>
          </a:ln>
        </p:spPr>
        <p:txBody>
          <a:bodyPr wrap="square" rtlCol="0">
            <a:spAutoFit/>
          </a:bodyPr>
          <a:lstStyle/>
          <a:p>
            <a:pPr>
              <a:spcAft>
                <a:spcPts val="600"/>
              </a:spcAft>
            </a:pPr>
            <a:r>
              <a:rPr lang="hr-HR" sz="2000" dirty="0" smtClean="0">
                <a:solidFill>
                  <a:schemeClr val="tx2"/>
                </a:solidFill>
                <a:latin typeface="+mn-lt"/>
                <a:hlinkClick r:id="rId2"/>
              </a:rPr>
              <a:t>www.strukturnifondovi.hr</a:t>
            </a:r>
            <a:endParaRPr lang="hr-HR" sz="2000" dirty="0" smtClean="0">
              <a:solidFill>
                <a:schemeClr val="tx2"/>
              </a:solidFill>
              <a:latin typeface="+mn-lt"/>
            </a:endParaRPr>
          </a:p>
          <a:p>
            <a:pPr>
              <a:spcAft>
                <a:spcPts val="0"/>
              </a:spcAft>
            </a:pPr>
            <a:r>
              <a:rPr lang="hr-HR" sz="2000" dirty="0" smtClean="0">
                <a:solidFill>
                  <a:schemeClr val="tx2"/>
                </a:solidFill>
                <a:latin typeface="+mn-lt"/>
              </a:rPr>
              <a:t> </a:t>
            </a:r>
            <a:r>
              <a:rPr lang="hr-HR" sz="2000" dirty="0" smtClean="0">
                <a:solidFill>
                  <a:schemeClr val="tx2"/>
                </a:solidFill>
                <a:latin typeface="+mn-lt"/>
                <a:hlinkClick r:id="rId3"/>
              </a:rPr>
              <a:t>www.minpo.hr</a:t>
            </a:r>
            <a:endParaRPr lang="hr-HR" sz="2000" dirty="0" smtClean="0">
              <a:solidFill>
                <a:schemeClr val="tx2"/>
              </a:solidFill>
              <a:latin typeface="+mn-lt"/>
            </a:endParaRPr>
          </a:p>
        </p:txBody>
      </p:sp>
      <p:sp>
        <p:nvSpPr>
          <p:cNvPr id="10" name="Rectangle 9"/>
          <p:cNvSpPr/>
          <p:nvPr/>
        </p:nvSpPr>
        <p:spPr>
          <a:xfrm>
            <a:off x="179389" y="4149080"/>
            <a:ext cx="8713092" cy="576064"/>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accent2">
                    <a:lumMod val="75000"/>
                  </a:schemeClr>
                </a:solidFill>
              </a:rPr>
              <a:t>NAKON RASPISIVANJA NATJEČAJA SLIJEDI … </a:t>
            </a:r>
          </a:p>
        </p:txBody>
      </p:sp>
      <p:sp>
        <p:nvSpPr>
          <p:cNvPr id="11" name="Rectangle 10"/>
          <p:cNvSpPr/>
          <p:nvPr/>
        </p:nvSpPr>
        <p:spPr>
          <a:xfrm>
            <a:off x="1379177" y="4941168"/>
            <a:ext cx="4572000" cy="400110"/>
          </a:xfrm>
          <a:prstGeom prst="rect">
            <a:avLst/>
          </a:prstGeom>
        </p:spPr>
        <p:txBody>
          <a:bodyPr>
            <a:spAutoFit/>
          </a:bodyPr>
          <a:lstStyle/>
          <a:p>
            <a:r>
              <a:rPr lang="hr-HR" sz="2000" dirty="0" smtClean="0">
                <a:solidFill>
                  <a:srgbClr val="002060"/>
                </a:solidFill>
                <a:latin typeface="+mn-lt"/>
              </a:rPr>
              <a:t>Prijava </a:t>
            </a:r>
            <a:r>
              <a:rPr lang="hr-HR" sz="2000" dirty="0">
                <a:solidFill>
                  <a:srgbClr val="002060"/>
                </a:solidFill>
                <a:latin typeface="+mn-lt"/>
              </a:rPr>
              <a:t>projekta </a:t>
            </a:r>
            <a:r>
              <a:rPr lang="hr-HR" sz="2000" dirty="0" smtClean="0">
                <a:solidFill>
                  <a:srgbClr val="002060"/>
                </a:solidFill>
                <a:latin typeface="+mn-lt"/>
                <a:sym typeface="Wingdings"/>
              </a:rPr>
              <a:t> </a:t>
            </a:r>
            <a:r>
              <a:rPr lang="hr-HR" sz="2000" dirty="0" smtClean="0">
                <a:solidFill>
                  <a:srgbClr val="FF0000"/>
                </a:solidFill>
                <a:latin typeface="+mn-lt"/>
              </a:rPr>
              <a:t>PRIJAVITELJ </a:t>
            </a:r>
            <a:endParaRPr lang="hr-HR" sz="2000" dirty="0">
              <a:solidFill>
                <a:srgbClr val="FF0000"/>
              </a:solidFill>
              <a:latin typeface="+mn-lt"/>
            </a:endParaRPr>
          </a:p>
        </p:txBody>
      </p:sp>
      <p:sp>
        <p:nvSpPr>
          <p:cNvPr id="14" name="Striped Right Arrow 13"/>
          <p:cNvSpPr/>
          <p:nvPr/>
        </p:nvSpPr>
        <p:spPr>
          <a:xfrm>
            <a:off x="666593" y="5038933"/>
            <a:ext cx="540000" cy="252000"/>
          </a:xfrm>
          <a:prstGeom prst="stripedRightArrow">
            <a:avLst/>
          </a:prstGeom>
          <a:solidFill>
            <a:schemeClr val="accent1">
              <a:lumMod val="60000"/>
              <a:lumOff val="40000"/>
              <a:alpha val="81000"/>
            </a:schemeClr>
          </a:solidFill>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Rectangle 16"/>
          <p:cNvSpPr/>
          <p:nvPr/>
        </p:nvSpPr>
        <p:spPr>
          <a:xfrm>
            <a:off x="1352618" y="5830986"/>
            <a:ext cx="7395845" cy="400110"/>
          </a:xfrm>
          <a:prstGeom prst="rect">
            <a:avLst/>
          </a:prstGeom>
        </p:spPr>
        <p:txBody>
          <a:bodyPr wrap="square">
            <a:spAutoFit/>
          </a:bodyPr>
          <a:lstStyle/>
          <a:p>
            <a:r>
              <a:rPr lang="hr-HR" sz="2000" dirty="0">
                <a:solidFill>
                  <a:srgbClr val="002060"/>
                </a:solidFill>
                <a:latin typeface="+mn-lt"/>
              </a:rPr>
              <a:t>Ugovaranje </a:t>
            </a:r>
            <a:r>
              <a:rPr lang="hr-HR" sz="2000" dirty="0">
                <a:solidFill>
                  <a:srgbClr val="002060"/>
                </a:solidFill>
                <a:latin typeface="+mn-lt"/>
                <a:sym typeface="Wingdings"/>
              </a:rPr>
              <a:t> </a:t>
            </a:r>
            <a:r>
              <a:rPr lang="hr-HR" sz="2000" dirty="0" smtClean="0">
                <a:solidFill>
                  <a:srgbClr val="FF0000"/>
                </a:solidFill>
                <a:latin typeface="+mn-lt"/>
                <a:sym typeface="Wingdings"/>
              </a:rPr>
              <a:t>MINPO + </a:t>
            </a:r>
            <a:r>
              <a:rPr lang="hr-HR" sz="2000" dirty="0">
                <a:solidFill>
                  <a:srgbClr val="FF0000"/>
                </a:solidFill>
                <a:latin typeface="+mn-lt"/>
              </a:rPr>
              <a:t>HAMAG/BICRO + KORISNIK</a:t>
            </a:r>
          </a:p>
        </p:txBody>
      </p:sp>
      <p:sp>
        <p:nvSpPr>
          <p:cNvPr id="18" name="Rectangle 17"/>
          <p:cNvSpPr/>
          <p:nvPr/>
        </p:nvSpPr>
        <p:spPr>
          <a:xfrm>
            <a:off x="1352619" y="5365417"/>
            <a:ext cx="6819781" cy="400110"/>
          </a:xfrm>
          <a:prstGeom prst="rect">
            <a:avLst/>
          </a:prstGeom>
        </p:spPr>
        <p:txBody>
          <a:bodyPr wrap="square">
            <a:spAutoFit/>
          </a:bodyPr>
          <a:lstStyle/>
          <a:p>
            <a:r>
              <a:rPr lang="hr-HR" sz="2000" dirty="0" smtClean="0">
                <a:solidFill>
                  <a:srgbClr val="002060"/>
                </a:solidFill>
                <a:latin typeface="+mn-lt"/>
              </a:rPr>
              <a:t>Postupak vrednovanja projektnih </a:t>
            </a:r>
            <a:r>
              <a:rPr lang="hr-HR" sz="2000" dirty="0">
                <a:solidFill>
                  <a:srgbClr val="002060"/>
                </a:solidFill>
                <a:latin typeface="+mn-lt"/>
              </a:rPr>
              <a:t>prijava </a:t>
            </a:r>
            <a:r>
              <a:rPr lang="hr-HR" sz="2000" dirty="0">
                <a:solidFill>
                  <a:srgbClr val="002060"/>
                </a:solidFill>
                <a:latin typeface="+mn-lt"/>
                <a:sym typeface="Wingdings"/>
              </a:rPr>
              <a:t> </a:t>
            </a:r>
            <a:r>
              <a:rPr lang="hr-HR" sz="2000" dirty="0" smtClean="0">
                <a:solidFill>
                  <a:srgbClr val="FF0000"/>
                </a:solidFill>
                <a:latin typeface="+mn-lt"/>
              </a:rPr>
              <a:t>MINPO </a:t>
            </a:r>
            <a:endParaRPr lang="hr-HR" sz="2000" dirty="0">
              <a:solidFill>
                <a:schemeClr val="accent3">
                  <a:lumMod val="75000"/>
                </a:schemeClr>
              </a:solidFill>
              <a:latin typeface="+mn-lt"/>
            </a:endParaRPr>
          </a:p>
        </p:txBody>
      </p:sp>
      <p:sp>
        <p:nvSpPr>
          <p:cNvPr id="19" name="Rectangle 18"/>
          <p:cNvSpPr/>
          <p:nvPr/>
        </p:nvSpPr>
        <p:spPr>
          <a:xfrm>
            <a:off x="1331640" y="6245032"/>
            <a:ext cx="6840760" cy="400110"/>
          </a:xfrm>
          <a:prstGeom prst="rect">
            <a:avLst/>
          </a:prstGeom>
        </p:spPr>
        <p:txBody>
          <a:bodyPr wrap="square">
            <a:spAutoFit/>
          </a:bodyPr>
          <a:lstStyle/>
          <a:p>
            <a:r>
              <a:rPr lang="hr-HR" sz="2000" dirty="0">
                <a:solidFill>
                  <a:srgbClr val="002060"/>
                </a:solidFill>
                <a:latin typeface="+mn-lt"/>
              </a:rPr>
              <a:t>Provedba </a:t>
            </a:r>
            <a:r>
              <a:rPr lang="hr-HR" sz="2000" dirty="0">
                <a:solidFill>
                  <a:srgbClr val="002060"/>
                </a:solidFill>
                <a:latin typeface="+mn-lt"/>
                <a:sym typeface="Wingdings"/>
              </a:rPr>
              <a:t> </a:t>
            </a:r>
            <a:r>
              <a:rPr lang="hr-HR" sz="2000" dirty="0" smtClean="0">
                <a:solidFill>
                  <a:srgbClr val="FF0000"/>
                </a:solidFill>
                <a:latin typeface="+mn-lt"/>
              </a:rPr>
              <a:t>KORISNIK </a:t>
            </a:r>
            <a:r>
              <a:rPr lang="hr-HR" sz="2000" dirty="0" smtClean="0">
                <a:solidFill>
                  <a:schemeClr val="tx2"/>
                </a:solidFill>
                <a:latin typeface="+mn-lt"/>
              </a:rPr>
              <a:t>+ </a:t>
            </a:r>
            <a:r>
              <a:rPr lang="hr-HR" sz="2000" dirty="0">
                <a:solidFill>
                  <a:schemeClr val="tx2"/>
                </a:solidFill>
                <a:latin typeface="+mn-lt"/>
              </a:rPr>
              <a:t>HAMAG/BICRO + MINPO</a:t>
            </a:r>
          </a:p>
        </p:txBody>
      </p:sp>
      <p:sp>
        <p:nvSpPr>
          <p:cNvPr id="20" name="Rectangle 19"/>
          <p:cNvSpPr/>
          <p:nvPr/>
        </p:nvSpPr>
        <p:spPr>
          <a:xfrm>
            <a:off x="180528" y="1412776"/>
            <a:ext cx="8711952" cy="576064"/>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smtClean="0">
              <a:solidFill>
                <a:schemeClr val="accent2">
                  <a:lumMod val="75000"/>
                </a:schemeClr>
              </a:solidFill>
            </a:endParaRPr>
          </a:p>
          <a:p>
            <a:pPr algn="ctr"/>
            <a:r>
              <a:rPr lang="hr-HR" dirty="0" smtClean="0">
                <a:solidFill>
                  <a:schemeClr val="accent2">
                    <a:lumMod val="75000"/>
                  </a:schemeClr>
                </a:solidFill>
              </a:rPr>
              <a:t>NAJAVA </a:t>
            </a:r>
            <a:r>
              <a:rPr lang="hr-HR" dirty="0">
                <a:solidFill>
                  <a:schemeClr val="accent2">
                    <a:lumMod val="75000"/>
                  </a:schemeClr>
                </a:solidFill>
              </a:rPr>
              <a:t>NATJEČAJA</a:t>
            </a:r>
          </a:p>
          <a:p>
            <a:pPr algn="ctr"/>
            <a:endParaRPr lang="hr-HR" dirty="0" smtClean="0">
              <a:solidFill>
                <a:schemeClr val="accent2">
                  <a:lumMod val="75000"/>
                </a:schemeClr>
              </a:solidFill>
            </a:endParaRPr>
          </a:p>
        </p:txBody>
      </p:sp>
      <p:sp>
        <p:nvSpPr>
          <p:cNvPr id="21" name="Striped Right Arrow 20"/>
          <p:cNvSpPr/>
          <p:nvPr/>
        </p:nvSpPr>
        <p:spPr>
          <a:xfrm>
            <a:off x="683568" y="5445224"/>
            <a:ext cx="540000" cy="252000"/>
          </a:xfrm>
          <a:prstGeom prst="stripedRightArrow">
            <a:avLst/>
          </a:prstGeom>
          <a:solidFill>
            <a:schemeClr val="accent1">
              <a:lumMod val="60000"/>
              <a:lumOff val="40000"/>
              <a:alpha val="81000"/>
            </a:schemeClr>
          </a:solidFill>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Striped Right Arrow 21"/>
          <p:cNvSpPr/>
          <p:nvPr/>
        </p:nvSpPr>
        <p:spPr>
          <a:xfrm>
            <a:off x="683568" y="5913304"/>
            <a:ext cx="540000" cy="252000"/>
          </a:xfrm>
          <a:prstGeom prst="stripedRightArrow">
            <a:avLst/>
          </a:prstGeom>
          <a:solidFill>
            <a:schemeClr val="accent1">
              <a:lumMod val="60000"/>
              <a:lumOff val="40000"/>
              <a:alpha val="81000"/>
            </a:schemeClr>
          </a:solidFill>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Striped Right Arrow 22"/>
          <p:cNvSpPr/>
          <p:nvPr/>
        </p:nvSpPr>
        <p:spPr>
          <a:xfrm>
            <a:off x="683568" y="6345352"/>
            <a:ext cx="540000" cy="252000"/>
          </a:xfrm>
          <a:prstGeom prst="stripedRightArrow">
            <a:avLst/>
          </a:prstGeom>
          <a:solidFill>
            <a:schemeClr val="accent1">
              <a:lumMod val="60000"/>
              <a:lumOff val="40000"/>
              <a:alpha val="81000"/>
            </a:schemeClr>
          </a:solidFill>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p:cNvSpPr>
            <a:spLocks noGrp="1"/>
          </p:cNvSpPr>
          <p:nvPr>
            <p:ph type="sldNum" sz="quarter" idx="12"/>
          </p:nvPr>
        </p:nvSpPr>
        <p:spPr/>
        <p:txBody>
          <a:bodyPr/>
          <a:lstStyle/>
          <a:p>
            <a:fld id="{122F3CBF-482E-4D9D-9CA1-71EE82C64624}" type="slidenum">
              <a:rPr lang="hr-HR" smtClean="0"/>
              <a:pPr/>
              <a:t>17</a:t>
            </a:fld>
            <a:r>
              <a:rPr lang="hr-HR" dirty="0" smtClean="0"/>
              <a:t>/18</a:t>
            </a:r>
            <a:endParaRPr lang="hr-HR" dirty="0"/>
          </a:p>
        </p:txBody>
      </p:sp>
    </p:spTree>
    <p:extLst>
      <p:ext uri="{BB962C8B-B14F-4D97-AF65-F5344CB8AC3E}">
        <p14:creationId xmlns:p14="http://schemas.microsoft.com/office/powerpoint/2010/main" val="404967785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ctr">
              <a:buNone/>
            </a:pPr>
            <a:endParaRPr lang="hr-HR" dirty="0" smtClean="0"/>
          </a:p>
          <a:p>
            <a:pPr algn="ctr">
              <a:buNone/>
            </a:pPr>
            <a:endParaRPr lang="hr-HR" dirty="0" smtClean="0"/>
          </a:p>
          <a:p>
            <a:pPr algn="ctr">
              <a:buNone/>
            </a:pPr>
            <a:r>
              <a:rPr lang="hr-HR" dirty="0" smtClean="0"/>
              <a:t>Hvala na pozornosti!!!</a:t>
            </a:r>
          </a:p>
          <a:p>
            <a:pPr algn="ctr">
              <a:buNone/>
            </a:pPr>
            <a:endParaRPr lang="hr-HR" dirty="0" smtClean="0"/>
          </a:p>
          <a:p>
            <a:pPr algn="ctr">
              <a:buNone/>
            </a:pPr>
            <a:r>
              <a:rPr lang="hr-HR" dirty="0" smtClean="0"/>
              <a:t>Saša Bukovac</a:t>
            </a:r>
          </a:p>
          <a:p>
            <a:pPr algn="ctr">
              <a:buNone/>
            </a:pPr>
            <a:r>
              <a:rPr lang="hr-HR" dirty="0" err="1" smtClean="0">
                <a:hlinkClick r:id="rId2"/>
              </a:rPr>
              <a:t>sbukovac</a:t>
            </a:r>
            <a:r>
              <a:rPr lang="hr-HR" dirty="0" smtClean="0">
                <a:hlinkClick r:id="rId2"/>
              </a:rPr>
              <a:t>@</a:t>
            </a:r>
            <a:r>
              <a:rPr lang="hr-HR" dirty="0" err="1" smtClean="0">
                <a:hlinkClick r:id="rId2"/>
              </a:rPr>
              <a:t>hgk.hr</a:t>
            </a:r>
            <a:endParaRPr lang="hr-HR" dirty="0" smtClean="0"/>
          </a:p>
          <a:p>
            <a:pPr algn="ctr">
              <a:buNone/>
            </a:pPr>
            <a:endParaRPr lang="hr-HR" dirty="0"/>
          </a:p>
        </p:txBody>
      </p:sp>
      <p:sp>
        <p:nvSpPr>
          <p:cNvPr id="2" name="Slide Number Placeholder 1"/>
          <p:cNvSpPr>
            <a:spLocks noGrp="1"/>
          </p:cNvSpPr>
          <p:nvPr>
            <p:ph type="sldNum" sz="quarter" idx="12"/>
          </p:nvPr>
        </p:nvSpPr>
        <p:spPr/>
        <p:txBody>
          <a:bodyPr/>
          <a:lstStyle/>
          <a:p>
            <a:fld id="{122F3CBF-482E-4D9D-9CA1-71EE82C64624}" type="slidenum">
              <a:rPr lang="hr-HR" smtClean="0"/>
              <a:pPr/>
              <a:t>18</a:t>
            </a:fld>
            <a:r>
              <a:rPr lang="hr-HR" dirty="0" smtClean="0"/>
              <a:t>/18</a:t>
            </a:r>
            <a:endParaRPr lang="hr-HR"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Fondovi na raspolaganju RH</a:t>
            </a:r>
            <a:endParaRPr lang="hr-H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9402097"/>
              </p:ext>
            </p:extLst>
          </p:nvPr>
        </p:nvGraphicFramePr>
        <p:xfrm>
          <a:off x="457200" y="1600200"/>
          <a:ext cx="8229600" cy="42113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hr-HR" dirty="0" smtClean="0"/>
                        <a:t>Naziv fonda</a:t>
                      </a:r>
                      <a:endParaRPr lang="hr-HR" dirty="0">
                        <a:solidFill>
                          <a:schemeClr val="accent2">
                            <a:lumMod val="60000"/>
                            <a:lumOff val="40000"/>
                          </a:schemeClr>
                        </a:solidFill>
                      </a:endParaRPr>
                    </a:p>
                  </a:txBody>
                  <a:tcPr/>
                </a:tc>
                <a:tc>
                  <a:txBody>
                    <a:bodyPr/>
                    <a:lstStyle/>
                    <a:p>
                      <a:r>
                        <a:rPr lang="hr-HR" dirty="0" smtClean="0"/>
                        <a:t>Raspoloživi</a:t>
                      </a:r>
                      <a:r>
                        <a:rPr lang="hr-HR" baseline="0" dirty="0" smtClean="0"/>
                        <a:t> iznos</a:t>
                      </a:r>
                      <a:endParaRPr lang="hr-HR" dirty="0">
                        <a:solidFill>
                          <a:schemeClr val="accent2">
                            <a:lumMod val="60000"/>
                            <a:lumOff val="40000"/>
                          </a:schemeClr>
                        </a:solidFill>
                      </a:endParaRPr>
                    </a:p>
                  </a:txBody>
                  <a:tcPr/>
                </a:tc>
              </a:tr>
              <a:tr h="370840">
                <a:tc>
                  <a:txBody>
                    <a:bodyPr/>
                    <a:lstStyle/>
                    <a:p>
                      <a:r>
                        <a:rPr lang="hr-HR" sz="1800" dirty="0" smtClean="0"/>
                        <a:t>Europski fond za regionalni razvoj (EFRR) </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4.321.499.588 €</a:t>
                      </a:r>
                    </a:p>
                    <a:p>
                      <a:endParaRPr lang="hr-H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Kohezijski fond</a:t>
                      </a:r>
                    </a:p>
                    <a:p>
                      <a:endParaRPr lang="hr-HR" dirty="0"/>
                    </a:p>
                  </a:txBody>
                  <a:tcPr/>
                </a:tc>
                <a:tc>
                  <a:txBody>
                    <a:bodyPr/>
                    <a:lstStyle/>
                    <a:p>
                      <a:r>
                        <a:rPr lang="hr-HR" sz="1800" dirty="0" smtClean="0"/>
                        <a:t>2.559.545.971 €</a:t>
                      </a:r>
                      <a:endParaRPr lang="hr-H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Europski socijalni fond (ESF)</a:t>
                      </a:r>
                    </a:p>
                    <a:p>
                      <a:endParaRPr lang="hr-HR" dirty="0"/>
                    </a:p>
                  </a:txBody>
                  <a:tcPr/>
                </a:tc>
                <a:tc>
                  <a:txBody>
                    <a:bodyPr/>
                    <a:lstStyle/>
                    <a:p>
                      <a:r>
                        <a:rPr lang="hr-HR" sz="1800" dirty="0" smtClean="0"/>
                        <a:t>1.516.033.073 €</a:t>
                      </a:r>
                      <a:endParaRPr lang="hr-H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Europski poljoprivredni fond za ruralni razvoj (EPFRR)</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2.026.225.500 €</a:t>
                      </a:r>
                    </a:p>
                    <a:p>
                      <a:endParaRPr lang="hr-HR" dirty="0"/>
                    </a:p>
                  </a:txBody>
                  <a:tcPr/>
                </a:tc>
              </a:tr>
              <a:tr h="370840">
                <a:tc>
                  <a:txBody>
                    <a:bodyPr/>
                    <a:lstStyle/>
                    <a:p>
                      <a:r>
                        <a:rPr lang="hr-HR" sz="1800" dirty="0" smtClean="0"/>
                        <a:t>Europski fond za pomorstvo i ribarstvo (EFPR)</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252.643.138 €</a:t>
                      </a:r>
                    </a:p>
                    <a:p>
                      <a:endParaRPr lang="hr-HR" dirty="0"/>
                    </a:p>
                  </a:txBody>
                  <a:tcPr/>
                </a:tc>
              </a:tr>
              <a:tr h="370840">
                <a:tc>
                  <a:txBody>
                    <a:bodyPr/>
                    <a:lstStyle/>
                    <a:p>
                      <a:r>
                        <a:rPr lang="hr-HR" dirty="0" smtClean="0"/>
                        <a:t>UKUPNO</a:t>
                      </a:r>
                      <a:endParaRPr lang="hr-H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dirty="0" smtClean="0"/>
                        <a:t>10.675.944.270 €</a:t>
                      </a:r>
                    </a:p>
                    <a:p>
                      <a:endParaRPr lang="hr-HR" b="1" dirty="0"/>
                    </a:p>
                  </a:txBody>
                  <a:tcPr/>
                </a:tc>
              </a:tr>
            </a:tbl>
          </a:graphicData>
        </a:graphic>
      </p:graphicFrame>
      <p:sp>
        <p:nvSpPr>
          <p:cNvPr id="6" name="Slide Number Placeholder 5"/>
          <p:cNvSpPr>
            <a:spLocks noGrp="1"/>
          </p:cNvSpPr>
          <p:nvPr>
            <p:ph type="sldNum" sz="quarter" idx="12"/>
          </p:nvPr>
        </p:nvSpPr>
        <p:spPr/>
        <p:txBody>
          <a:bodyPr/>
          <a:lstStyle/>
          <a:p>
            <a:fld id="{122F3CBF-482E-4D9D-9CA1-71EE82C64624}" type="slidenum">
              <a:rPr lang="hr-HR" smtClean="0"/>
              <a:pPr/>
              <a:t>2</a:t>
            </a:fld>
            <a:r>
              <a:rPr lang="hr-HR" dirty="0" smtClean="0"/>
              <a:t>/18</a:t>
            </a:r>
          </a:p>
          <a:p>
            <a:endParaRPr lang="hr-HR"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200" dirty="0" smtClean="0"/>
              <a:t>Operativn</a:t>
            </a:r>
            <a:r>
              <a:rPr lang="hr-HR" sz="3200" dirty="0" smtClean="0"/>
              <a:t>i</a:t>
            </a:r>
            <a:r>
              <a:rPr lang="sv-SE" sz="3200" dirty="0" smtClean="0"/>
              <a:t> program </a:t>
            </a:r>
            <a:r>
              <a:rPr lang="hr-HR" sz="3200" dirty="0" smtClean="0"/>
              <a:t>„K</a:t>
            </a:r>
            <a:r>
              <a:rPr lang="sv-SE" sz="3200" dirty="0" smtClean="0"/>
              <a:t>onkurentnost i kohezij</a:t>
            </a:r>
            <a:r>
              <a:rPr lang="hr-HR" sz="3200" dirty="0" smtClean="0"/>
              <a:t>a”</a:t>
            </a:r>
            <a:r>
              <a:rPr lang="sv-SE" sz="3200" dirty="0" smtClean="0"/>
              <a:t> 2014</a:t>
            </a:r>
            <a:r>
              <a:rPr lang="hr-HR" sz="3200" dirty="0" smtClean="0"/>
              <a:t>.</a:t>
            </a:r>
            <a:r>
              <a:rPr lang="sv-SE" sz="3200" dirty="0" smtClean="0"/>
              <a:t>-2020</a:t>
            </a:r>
            <a:endParaRPr lang="hr-H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0167106"/>
              </p:ext>
            </p:extLst>
          </p:nvPr>
        </p:nvGraphicFramePr>
        <p:xfrm>
          <a:off x="251521" y="1369471"/>
          <a:ext cx="8640959" cy="4855059"/>
        </p:xfrm>
        <a:graphic>
          <a:graphicData uri="http://schemas.openxmlformats.org/drawingml/2006/table">
            <a:tbl>
              <a:tblPr firstRow="1" bandRow="1">
                <a:tableStyleId>{3C2FFA5D-87B4-456A-9821-1D502468CF0F}</a:tableStyleId>
              </a:tblPr>
              <a:tblGrid>
                <a:gridCol w="2948404"/>
                <a:gridCol w="3254754"/>
                <a:gridCol w="2437801"/>
              </a:tblGrid>
              <a:tr h="419266">
                <a:tc gridSpan="3">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altLang="sr-Latn-RS" sz="1800" dirty="0" smtClean="0">
                          <a:effectLst>
                            <a:outerShdw blurRad="38100" dist="38100" dir="2700000" algn="tl">
                              <a:srgbClr val="000000">
                                <a:alpha val="43137"/>
                              </a:srgbClr>
                            </a:outerShdw>
                          </a:effectLst>
                        </a:rPr>
                        <a:t>Prioritetna os 3 – Poslovna konkurentnost</a:t>
                      </a:r>
                      <a:endParaRPr lang="hr-HR" sz="1800" dirty="0">
                        <a:effectLst>
                          <a:outerShdw blurRad="38100" dist="38100" dir="2700000" algn="tl">
                            <a:srgbClr val="000000">
                              <a:alpha val="43137"/>
                            </a:srgbClr>
                          </a:outerShdw>
                        </a:effectLst>
                        <a:latin typeface="Calibri" panose="020F0502020204030204" pitchFamily="34" charset="0"/>
                      </a:endParaRPr>
                    </a:p>
                  </a:txBody>
                  <a:tcPr/>
                </a:tc>
                <a:tc hMerge="1">
                  <a:txBody>
                    <a:bodyPr/>
                    <a:lstStyle/>
                    <a:p>
                      <a:endParaRPr lang="hr-HR" dirty="0"/>
                    </a:p>
                  </a:txBody>
                  <a:tcPr/>
                </a:tc>
                <a:tc hMerge="1">
                  <a:txBody>
                    <a:bodyPr/>
                    <a:lstStyle/>
                    <a:p>
                      <a:pPr algn="ctr"/>
                      <a:endParaRPr lang="hr-HR" sz="1400" dirty="0"/>
                    </a:p>
                  </a:txBody>
                  <a:tcPr/>
                </a:tc>
              </a:tr>
              <a:tr h="502830">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r>
                        <a:rPr lang="hr-HR" sz="1400" dirty="0" smtClean="0"/>
                        <a:t>INVESTICIJSKI PRIORITET</a:t>
                      </a:r>
                    </a:p>
                    <a:p>
                      <a:pPr algn="ctr"/>
                      <a:r>
                        <a:rPr lang="hr-HR" sz="1400" dirty="0" smtClean="0"/>
                        <a:t>(IP)</a:t>
                      </a:r>
                      <a:endParaRPr lang="hr-HR" sz="1400" b="1" dirty="0">
                        <a:solidFill>
                          <a:schemeClr val="bg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r>
                        <a:rPr lang="hr-HR" sz="1400" dirty="0" smtClean="0"/>
                        <a:t>SPECIFIČNI CILJ </a:t>
                      </a:r>
                    </a:p>
                    <a:p>
                      <a:pPr algn="ctr"/>
                      <a:r>
                        <a:rPr lang="hr-HR" sz="1400" dirty="0" smtClean="0"/>
                        <a:t>(SC)</a:t>
                      </a:r>
                      <a:endParaRPr lang="hr-HR" sz="1400" b="1" dirty="0">
                        <a:solidFill>
                          <a:schemeClr val="bg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smtClean="0"/>
                        <a:t>INDIKATIVNE ALOKACIJE</a:t>
                      </a:r>
                      <a:endParaRPr lang="hr-HR" sz="1400" b="1" dirty="0">
                        <a:solidFill>
                          <a:schemeClr val="bg1"/>
                        </a:solidFill>
                        <a:latin typeface="Calibri" panose="020F0502020204030204" pitchFamily="34" charset="0"/>
                      </a:endParaRPr>
                    </a:p>
                  </a:txBody>
                  <a:tcPr/>
                </a:tc>
              </a:tr>
              <a:tr h="754967">
                <a:tc row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r>
                        <a:rPr lang="hr-HR" sz="1400" dirty="0" smtClean="0"/>
                        <a:t>3a</a:t>
                      </a:r>
                    </a:p>
                    <a:p>
                      <a:r>
                        <a:rPr lang="hr-HR" sz="1400" dirty="0" smtClean="0"/>
                        <a:t>Promicanje poduzetništva, posebno olakšavajući ekonomsko iskorištavanje novih ideja i poticanje stvaranja novih poduzeća, uključujući putem poslovnih inkubatora</a:t>
                      </a:r>
                      <a:endParaRPr lang="hr-HR" sz="1400" dirty="0">
                        <a:solidFill>
                          <a:schemeClr val="tx1"/>
                        </a:solidFill>
                        <a:latin typeface="Calibri" panose="020F0502020204030204" pitchFamily="34" charset="0"/>
                      </a:endParaRP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SC 3a1</a:t>
                      </a:r>
                    </a:p>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Bolji pristup izvorima financiranja za male i srednje poduzetnike </a:t>
                      </a:r>
                      <a:endParaRPr kumimoji="0" lang="hr-HR" altLang="sr-Latn-RS" sz="14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54159" marR="54159" marT="0" marB="0" anchor="ctr" horzOverflow="overflow"/>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r>
                        <a:rPr lang="hr-HR" sz="1400" dirty="0" smtClean="0"/>
                        <a:t>250.000.000 €</a:t>
                      </a:r>
                      <a:endParaRPr lang="hr-HR" sz="1400" b="1" dirty="0">
                        <a:solidFill>
                          <a:schemeClr val="tx1"/>
                        </a:solidFill>
                        <a:latin typeface="Calibri" panose="020F0502020204030204" pitchFamily="34" charset="0"/>
                      </a:endParaRPr>
                    </a:p>
                  </a:txBody>
                  <a:tcPr anchor="ctr"/>
                </a:tc>
              </a:tr>
              <a:tr h="990149">
                <a:tc vMerge="1">
                  <a:txBody>
                    <a:bodyPr/>
                    <a:lstStyle/>
                    <a:p>
                      <a:endParaRPr lang="hr-HR" sz="1200" dirty="0">
                        <a:solidFill>
                          <a:schemeClr val="tx1"/>
                        </a:solidFill>
                      </a:endParaRP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SC 3a2 </a:t>
                      </a:r>
                    </a:p>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Stvaranje povoljnog okruženja za razvoj poduzetništva</a:t>
                      </a:r>
                      <a:endParaRPr kumimoji="0" lang="hr-HR" altLang="sr-Latn-RS" sz="14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54159" marR="54159" marT="0" marB="0" anchor="ctr" horzOverflow="overflow"/>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r>
                        <a:rPr lang="hr-HR" sz="1400" dirty="0" smtClean="0"/>
                        <a:t>233.000.000 €</a:t>
                      </a:r>
                      <a:endParaRPr lang="hr-HR" sz="1400" b="1" dirty="0">
                        <a:solidFill>
                          <a:schemeClr val="tx1"/>
                        </a:solidFill>
                        <a:latin typeface="Calibri" panose="020F0502020204030204" pitchFamily="34" charset="0"/>
                      </a:endParaRPr>
                    </a:p>
                  </a:txBody>
                  <a:tcPr anchor="ctr"/>
                </a:tc>
              </a:tr>
              <a:tr h="721663">
                <a:tc row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r>
                        <a:rPr lang="vi-VN" sz="1400" dirty="0" smtClean="0"/>
                        <a:t>3</a:t>
                      </a:r>
                      <a:r>
                        <a:rPr lang="hr-HR" sz="1400" dirty="0" smtClean="0"/>
                        <a:t>d</a:t>
                      </a:r>
                    </a:p>
                    <a:p>
                      <a:r>
                        <a:rPr lang="vi-VN" sz="1400" dirty="0" smtClean="0"/>
                        <a:t>Potpora stvaranju kapaciteta MSP-a za uključivanje u proces rasta na regionalnim, nacionalnim i međunarodnim tržištima i Inovacijskim procesima</a:t>
                      </a:r>
                    </a:p>
                    <a:p>
                      <a:endParaRPr lang="hr-HR" sz="1400" dirty="0">
                        <a:solidFill>
                          <a:schemeClr val="tx1"/>
                        </a:solidFill>
                        <a:latin typeface="Calibri" panose="020F0502020204030204" pitchFamily="34" charset="0"/>
                      </a:endParaRP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it-IT" sz="1400" kern="1200" dirty="0" smtClean="0"/>
                        <a:t>S</a:t>
                      </a:r>
                      <a:r>
                        <a:rPr lang="hr-HR" sz="1400" kern="1200" dirty="0" smtClean="0"/>
                        <a:t>C</a:t>
                      </a:r>
                      <a:r>
                        <a:rPr lang="it-IT" sz="1400" kern="1200" dirty="0" smtClean="0"/>
                        <a:t> </a:t>
                      </a:r>
                      <a:r>
                        <a:rPr lang="hr-HR" sz="1400" kern="1200" dirty="0" smtClean="0"/>
                        <a:t>3d1</a:t>
                      </a:r>
                      <a:r>
                        <a:rPr lang="it-IT" sz="1400" kern="1200" dirty="0" smtClean="0"/>
                        <a:t> </a:t>
                      </a:r>
                      <a:endParaRPr lang="hr-HR" sz="1400" kern="1200" dirty="0" smtClean="0"/>
                    </a:p>
                    <a:p>
                      <a:pPr marL="0" marR="0" lvl="0" indent="0" algn="l" defTabSz="914400" rtl="0" eaLnBrk="1" fontAlgn="base" latinLnBrk="0" hangingPunct="1">
                        <a:lnSpc>
                          <a:spcPct val="115000"/>
                        </a:lnSpc>
                        <a:spcBef>
                          <a:spcPct val="0"/>
                        </a:spcBef>
                        <a:spcAft>
                          <a:spcPct val="0"/>
                        </a:spcAft>
                        <a:buClrTx/>
                        <a:buSzTx/>
                        <a:buFontTx/>
                        <a:buNone/>
                        <a:tabLst/>
                        <a:defRPr/>
                      </a:pPr>
                      <a:r>
                        <a:rPr lang="hr-HR" sz="1400" noProof="0" dirty="0" smtClean="0"/>
                        <a:t>Povećanje učinkovitosti i rasta MSP</a:t>
                      </a:r>
                      <a:endParaRPr lang="hr-HR" sz="1400" noProof="0" dirty="0" smtClean="0">
                        <a:solidFill>
                          <a:schemeClr val="tx1"/>
                        </a:solidFill>
                        <a:latin typeface="Calibri" panose="020F0502020204030204" pitchFamily="34" charset="0"/>
                      </a:endParaRPr>
                    </a:p>
                  </a:txBody>
                  <a:tcPr marL="54159" marR="54159" marT="0" marB="0" anchor="ctr" horzOverflow="overflow"/>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r>
                        <a:rPr lang="hr-HR" sz="1400" dirty="0" smtClean="0"/>
                        <a:t>307.000.000 €</a:t>
                      </a:r>
                      <a:endParaRPr lang="hr-HR" sz="1400" b="1" dirty="0" smtClean="0">
                        <a:solidFill>
                          <a:schemeClr val="tx1"/>
                        </a:solidFill>
                        <a:latin typeface="Calibri" panose="020F0502020204030204" pitchFamily="34" charset="0"/>
                      </a:endParaRPr>
                    </a:p>
                  </a:txBody>
                  <a:tcPr anchor="ctr"/>
                </a:tc>
              </a:tr>
              <a:tr h="1023454">
                <a:tc vMerge="1">
                  <a:txBody>
                    <a:bodyPr/>
                    <a:lstStyle/>
                    <a:p>
                      <a:endParaRPr lang="hr-HR" sz="1200" dirty="0">
                        <a:solidFill>
                          <a:schemeClr val="tx1"/>
                        </a:solidFill>
                      </a:endParaRP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SC 3d2</a:t>
                      </a:r>
                    </a:p>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Poboljšanje inovativnosti MSP</a:t>
                      </a:r>
                      <a:endParaRPr kumimoji="0" lang="hr-HR" altLang="sr-Latn-RS" sz="14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54159" marR="54159" marT="0" marB="0" anchor="ctr" horzOverflow="overflow"/>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r>
                        <a:rPr lang="hr-HR" sz="1400" dirty="0" smtClean="0"/>
                        <a:t>180.000.000 €</a:t>
                      </a:r>
                      <a:endParaRPr lang="hr-HR" sz="1400" b="1" dirty="0">
                        <a:solidFill>
                          <a:schemeClr val="tx1"/>
                        </a:solidFill>
                        <a:latin typeface="Calibri" panose="020F0502020204030204" pitchFamily="34" charset="0"/>
                      </a:endParaRPr>
                    </a:p>
                  </a:txBody>
                  <a:tcPr anchor="ctr"/>
                </a:tc>
              </a:tr>
              <a:tr h="311496">
                <a:tc gridSpan="2">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lang="hr-HR" sz="1400" kern="1200" dirty="0" smtClean="0">
                          <a:effectLst>
                            <a:outerShdw blurRad="38100" dist="38100" dir="2700000" algn="tl">
                              <a:srgbClr val="000000">
                                <a:alpha val="43137"/>
                              </a:srgbClr>
                            </a:outerShdw>
                          </a:effectLst>
                        </a:rPr>
                        <a:t>Ukupno</a:t>
                      </a:r>
                      <a:endParaRPr kumimoji="0" lang="hr-HR" altLang="sr-Latn-RS" sz="1400" b="0" i="0" u="none" strike="noStrike" cap="none" normalizeH="0" baseline="0" dirty="0" smtClean="0">
                        <a:ln>
                          <a:noFill/>
                        </a:ln>
                        <a:solidFill>
                          <a:srgbClr val="FF0000"/>
                        </a:solidFill>
                        <a:effectLst/>
                        <a:latin typeface="Calibri" pitchFamily="34" charset="0"/>
                        <a:ea typeface="SimSun" pitchFamily="2" charset="-122"/>
                        <a:cs typeface="Times New Roman" pitchFamily="18" charset="0"/>
                      </a:endParaRPr>
                    </a:p>
                  </a:txBody>
                  <a:tcPr anchor="ctr"/>
                </a:tc>
                <a:tc hMerge="1">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hr-HR" altLang="sr-Latn-RS" sz="1400" b="0" i="0" u="none" strike="noStrike" cap="none" normalizeH="0" baseline="0" dirty="0" smtClean="0">
                        <a:ln>
                          <a:noFill/>
                        </a:ln>
                        <a:solidFill>
                          <a:srgbClr val="FF0000"/>
                        </a:solidFill>
                        <a:effectLst/>
                        <a:latin typeface="Calibri" pitchFamily="34" charset="0"/>
                        <a:ea typeface="SimSun" pitchFamily="2" charset="-122"/>
                        <a:cs typeface="Times New Roman" pitchFamily="18" charset="0"/>
                      </a:endParaRPr>
                    </a:p>
                  </a:txBody>
                  <a:tcPr marL="54159" marR="54159" marT="0" marB="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alpha val="60000"/>
                      </a:srgbClr>
                    </a:solidFill>
                  </a:tcPr>
                </a:tc>
                <a:tc>
                  <a:txBody>
                    <a:bodyPr/>
                    <a:lstStyle/>
                    <a:p>
                      <a:pPr algn="ctr"/>
                      <a:r>
                        <a:rPr lang="hr-HR" sz="1400" dirty="0" smtClean="0"/>
                        <a:t>970.000.000</a:t>
                      </a:r>
                      <a:endParaRPr lang="hr-HR" sz="1400" b="1" dirty="0">
                        <a:solidFill>
                          <a:srgbClr val="FF0000"/>
                        </a:solidFill>
                        <a:latin typeface="Calibri" panose="020F0502020204030204" pitchFamily="34" charset="0"/>
                      </a:endParaRPr>
                    </a:p>
                  </a:txBody>
                  <a:tcPr anchor="ctr"/>
                </a:tc>
              </a:tr>
            </a:tbl>
          </a:graphicData>
        </a:graphic>
      </p:graphicFrame>
      <p:sp>
        <p:nvSpPr>
          <p:cNvPr id="3" name="Slide Number Placeholder 2"/>
          <p:cNvSpPr>
            <a:spLocks noGrp="1"/>
          </p:cNvSpPr>
          <p:nvPr>
            <p:ph type="sldNum" sz="quarter" idx="12"/>
          </p:nvPr>
        </p:nvSpPr>
        <p:spPr/>
        <p:txBody>
          <a:bodyPr/>
          <a:lstStyle/>
          <a:p>
            <a:fld id="{1D98AB1A-CC1A-42B7-816C-793494128173}" type="slidenum">
              <a:rPr lang="hr-HR" smtClean="0"/>
              <a:t>3</a:t>
            </a:fld>
            <a:r>
              <a:rPr lang="hr-HR" dirty="0" smtClean="0"/>
              <a:t>/18</a:t>
            </a:r>
            <a:endParaRPr lang="hr-HR"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fontScale="90000"/>
          </a:bodyPr>
          <a:lstStyle/>
          <a:p>
            <a:pPr algn="l"/>
            <a:r>
              <a:rPr lang="hr-HR" sz="2200" dirty="0" smtClean="0"/>
              <a:t/>
            </a:r>
            <a:br>
              <a:rPr lang="hr-HR" sz="2200" dirty="0" smtClean="0"/>
            </a:br>
            <a:r>
              <a:rPr lang="hr-HR" sz="2200" dirty="0" smtClean="0"/>
              <a:t/>
            </a:r>
            <a:br>
              <a:rPr lang="hr-HR" sz="2200" dirty="0" smtClean="0"/>
            </a:br>
            <a:r>
              <a:rPr lang="hr-HR" sz="2200" dirty="0" smtClean="0">
                <a:solidFill>
                  <a:schemeClr val="accent2">
                    <a:lumMod val="50000"/>
                  </a:schemeClr>
                </a:solidFill>
              </a:rPr>
              <a:t>IP 3a1 Promicanje poduzetništva, posebice omogućavanjem gospodarskog iskorištavanja novih ideja i poticanjem stvaranja novih tvrtki, uključujući i putem poslovnih inkubatora</a:t>
            </a:r>
            <a:r>
              <a:rPr lang="hr-HR" dirty="0" smtClean="0"/>
              <a:t/>
            </a:r>
            <a:br>
              <a:rPr lang="hr-HR" dirty="0" smtClean="0"/>
            </a:b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309697"/>
              </p:ext>
            </p:extLst>
          </p:nvPr>
        </p:nvGraphicFramePr>
        <p:xfrm>
          <a:off x="107504" y="908721"/>
          <a:ext cx="9036496" cy="5184574"/>
        </p:xfrm>
        <a:graphic>
          <a:graphicData uri="http://schemas.openxmlformats.org/drawingml/2006/table">
            <a:tbl>
              <a:tblPr firstRow="1" bandRow="1">
                <a:tableStyleId>{5C22544A-7EE6-4342-B048-85BDC9FD1C3A}</a:tableStyleId>
              </a:tblPr>
              <a:tblGrid>
                <a:gridCol w="2168759"/>
                <a:gridCol w="5618063"/>
                <a:gridCol w="1249674"/>
              </a:tblGrid>
              <a:tr h="542078">
                <a:tc>
                  <a:txBody>
                    <a:bodyPr/>
                    <a:lstStyle/>
                    <a:p>
                      <a:pPr algn="ctr">
                        <a:lnSpc>
                          <a:spcPct val="115000"/>
                        </a:lnSpc>
                        <a:spcAft>
                          <a:spcPts val="0"/>
                        </a:spcAft>
                      </a:pPr>
                      <a:r>
                        <a:rPr lang="hr-HR" sz="1400" kern="1200" dirty="0" smtClean="0"/>
                        <a:t>SPECIFIČNI CILJ</a:t>
                      </a:r>
                      <a:endParaRPr lang="hr-HR" sz="1400" b="1" kern="1200" dirty="0">
                        <a:solidFill>
                          <a:schemeClr val="lt1"/>
                        </a:solidFill>
                        <a:latin typeface="+mn-lt"/>
                        <a:ea typeface="+mn-ea"/>
                        <a:cs typeface="+mn-cs"/>
                      </a:endParaRPr>
                    </a:p>
                  </a:txBody>
                  <a:tcPr marL="62846" marR="62846" marT="31423" marB="31423" anchor="ctr"/>
                </a:tc>
                <a:tc>
                  <a:txBody>
                    <a:bodyPr/>
                    <a:lstStyle/>
                    <a:p>
                      <a:pPr algn="ctr">
                        <a:lnSpc>
                          <a:spcPct val="115000"/>
                        </a:lnSpc>
                        <a:spcAft>
                          <a:spcPts val="0"/>
                        </a:spcAft>
                      </a:pPr>
                      <a:r>
                        <a:rPr lang="hr-HR" sz="1400" kern="1200" dirty="0" smtClean="0"/>
                        <a:t>AKTIVNOSTI</a:t>
                      </a:r>
                      <a:endParaRPr lang="hr-HR" sz="1400" b="1" kern="1200" dirty="0">
                        <a:solidFill>
                          <a:schemeClr val="lt1"/>
                        </a:solidFill>
                        <a:latin typeface="+mn-lt"/>
                        <a:ea typeface="+mn-ea"/>
                        <a:cs typeface="+mn-cs"/>
                      </a:endParaRPr>
                    </a:p>
                  </a:txBody>
                  <a:tcPr marL="62846" marR="62846" marT="31423" marB="31423" anchor="ctr"/>
                </a:tc>
                <a:tc>
                  <a:txBody>
                    <a:bodyPr/>
                    <a:lstStyle/>
                    <a:p>
                      <a:pPr algn="ctr">
                        <a:lnSpc>
                          <a:spcPct val="115000"/>
                        </a:lnSpc>
                        <a:spcAft>
                          <a:spcPts val="0"/>
                        </a:spcAft>
                      </a:pPr>
                      <a:r>
                        <a:rPr lang="hr-HR" sz="1400" kern="1200" dirty="0" smtClean="0"/>
                        <a:t>MEUR</a:t>
                      </a:r>
                      <a:endParaRPr lang="hr-HR" sz="1400" b="1" kern="1200" dirty="0">
                        <a:solidFill>
                          <a:schemeClr val="lt1"/>
                        </a:solidFill>
                        <a:latin typeface="+mn-lt"/>
                        <a:ea typeface="+mn-ea"/>
                        <a:cs typeface="+mn-cs"/>
                      </a:endParaRPr>
                    </a:p>
                  </a:txBody>
                  <a:tcPr marL="0" marR="0" marT="0" marB="0" anchor="ctr"/>
                </a:tc>
              </a:tr>
              <a:tr h="1446499">
                <a:tc>
                  <a:txBody>
                    <a:bodyPr/>
                    <a:lstStyle/>
                    <a:p>
                      <a:pPr>
                        <a:lnSpc>
                          <a:spcPct val="115000"/>
                        </a:lnSpc>
                        <a:spcAft>
                          <a:spcPts val="0"/>
                        </a:spcAft>
                      </a:pPr>
                      <a:r>
                        <a:rPr lang="hr-HR" sz="1400" kern="1200" dirty="0" smtClean="0">
                          <a:effectLst/>
                        </a:rPr>
                        <a:t>3a1</a:t>
                      </a:r>
                      <a:endParaRPr lang="hr-HR" sz="1400" dirty="0">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Bolji pristup izvorima financiranja za male i srednje poduzetnike </a:t>
                      </a:r>
                      <a:endParaRPr kumimoji="0" lang="hr-HR" altLang="sr-Latn-RS" sz="1400" b="0" i="0" u="none" strike="noStrike" cap="none" normalizeH="0" baseline="0" dirty="0" smtClean="0">
                        <a:ln>
                          <a:noFill/>
                        </a:ln>
                        <a:solidFill>
                          <a:srgbClr val="000000"/>
                        </a:solidFill>
                        <a:effectLst/>
                        <a:latin typeface="+mn-lt"/>
                        <a:ea typeface="SimSun" pitchFamily="2" charset="-122"/>
                        <a:cs typeface="Times New Roman" pitchFamily="18" charset="0"/>
                      </a:endParaRPr>
                    </a:p>
                  </a:txBody>
                  <a:tcPr marL="62846" marR="62846" marT="31423" marB="31423"/>
                </a:tc>
                <a:tc>
                  <a:txBody>
                    <a:bodyPr/>
                    <a:lstStyle/>
                    <a:p>
                      <a:pPr marL="177800" lvl="0" indent="-177800">
                        <a:lnSpc>
                          <a:spcPct val="115000"/>
                        </a:lnSpc>
                        <a:spcAft>
                          <a:spcPts val="0"/>
                        </a:spcAft>
                        <a:buFont typeface="Arial"/>
                        <a:buChar char="•"/>
                      </a:pPr>
                      <a:r>
                        <a:rPr lang="hr-HR" sz="1400" kern="1200" dirty="0">
                          <a:effectLst/>
                        </a:rPr>
                        <a:t>Uvođenje novih i potpora postojećim financijskim instrumentima</a:t>
                      </a:r>
                      <a:endParaRPr lang="hr-HR" sz="1400" dirty="0">
                        <a:effectLst/>
                      </a:endParaRPr>
                    </a:p>
                    <a:p>
                      <a:pPr marL="635000" lvl="1" indent="-177800">
                        <a:lnSpc>
                          <a:spcPct val="115000"/>
                        </a:lnSpc>
                        <a:spcAft>
                          <a:spcPts val="0"/>
                        </a:spcAft>
                        <a:buFont typeface="Arial"/>
                        <a:buChar char="•"/>
                      </a:pPr>
                      <a:r>
                        <a:rPr lang="hr-HR" sz="1400" kern="1200" dirty="0">
                          <a:effectLst/>
                        </a:rPr>
                        <a:t>Poduzetnički kapital, garancije za bankovne kredite, subvencionirane kamatne stope</a:t>
                      </a:r>
                      <a:endParaRPr lang="hr-HR" sz="1400" dirty="0">
                        <a:effectLst/>
                      </a:endParaRPr>
                    </a:p>
                    <a:p>
                      <a:pPr marL="635000" lvl="1" indent="-177800">
                        <a:lnSpc>
                          <a:spcPct val="115000"/>
                        </a:lnSpc>
                        <a:spcAft>
                          <a:spcPts val="0"/>
                        </a:spcAft>
                        <a:buFont typeface="Arial"/>
                        <a:buChar char="•"/>
                      </a:pPr>
                      <a:r>
                        <a:rPr lang="hr-HR" sz="1400" kern="1200" dirty="0">
                          <a:effectLst/>
                        </a:rPr>
                        <a:t>Financijski instrumenti prilagođeni za financiranje specifičnih ciljnih </a:t>
                      </a:r>
                      <a:r>
                        <a:rPr lang="hr-HR" sz="1400" kern="1200" dirty="0" smtClean="0">
                          <a:effectLst/>
                        </a:rPr>
                        <a:t>skupina</a:t>
                      </a:r>
                      <a:endParaRPr lang="hr-HR" sz="1400" dirty="0">
                        <a:effectLst/>
                        <a:latin typeface="Times New Roman"/>
                        <a:ea typeface="Times New Roman"/>
                      </a:endParaRPr>
                    </a:p>
                  </a:txBody>
                  <a:tcPr marL="62846" marR="62846" marT="31423" marB="31423"/>
                </a:tc>
                <a:tc>
                  <a:txBody>
                    <a:bodyPr/>
                    <a:lstStyle/>
                    <a:p>
                      <a:pPr algn="ctr">
                        <a:lnSpc>
                          <a:spcPct val="115000"/>
                        </a:lnSpc>
                        <a:spcAft>
                          <a:spcPts val="0"/>
                        </a:spcAft>
                      </a:pPr>
                      <a:r>
                        <a:rPr lang="hr-HR" sz="1400" kern="1200" dirty="0" smtClean="0">
                          <a:effectLst>
                            <a:outerShdw blurRad="38100" dist="38100" dir="2700000" algn="tl">
                              <a:srgbClr val="000000">
                                <a:alpha val="43137"/>
                              </a:srgbClr>
                            </a:outerShdw>
                          </a:effectLst>
                        </a:rPr>
                        <a:t>250</a:t>
                      </a:r>
                      <a:endParaRPr lang="hr-HR" sz="1400" dirty="0">
                        <a:effectLst>
                          <a:outerShdw blurRad="38100" dist="38100" dir="2700000" algn="tl">
                            <a:srgbClr val="000000">
                              <a:alpha val="43137"/>
                            </a:srgbClr>
                          </a:outerShdw>
                        </a:effectLst>
                        <a:latin typeface="Calibri"/>
                      </a:endParaRPr>
                    </a:p>
                  </a:txBody>
                  <a:tcPr marL="0" marR="0" marT="0" marB="0" anchor="ctr"/>
                </a:tc>
              </a:tr>
              <a:tr h="769244">
                <a:tc row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3a2 </a:t>
                      </a:r>
                    </a:p>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Stvaranje povoljnog okruženja za razvoj poduzetništva</a:t>
                      </a:r>
                      <a:endParaRPr kumimoji="0" lang="hr-HR" altLang="sr-Latn-RS" sz="14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2846" marR="62846" marT="31423" marB="31423" anchor="ctr"/>
                </a:tc>
                <a:tc>
                  <a:txBody>
                    <a:bodyPr/>
                    <a:lstStyle/>
                    <a:p>
                      <a:pPr marL="177800" lvl="0" indent="-177800">
                        <a:lnSpc>
                          <a:spcPct val="115000"/>
                        </a:lnSpc>
                        <a:spcAft>
                          <a:spcPts val="0"/>
                        </a:spcAft>
                        <a:buFont typeface="Arial"/>
                        <a:buChar char="•"/>
                      </a:pPr>
                      <a:r>
                        <a:rPr lang="hr-HR" sz="1400" kern="1200" dirty="0">
                          <a:effectLst/>
                        </a:rPr>
                        <a:t>Potpora poduzetničkim potpornim institucijama (PPI)  i poslovnim udruženjima u  razvoju poduzetničkih i poslovnih </a:t>
                      </a:r>
                      <a:r>
                        <a:rPr lang="hr-HR" sz="1400" kern="1200" dirty="0" smtClean="0">
                          <a:effectLst/>
                        </a:rPr>
                        <a:t>vještina MSP</a:t>
                      </a:r>
                      <a:endParaRPr lang="hr-HR" sz="1400" dirty="0">
                        <a:effectLst/>
                        <a:latin typeface="Times New Roman"/>
                        <a:ea typeface="Times New Roman"/>
                      </a:endParaRPr>
                    </a:p>
                  </a:txBody>
                  <a:tcPr marL="62846" marR="62846" marT="31423" marB="31423"/>
                </a:tc>
                <a:tc>
                  <a:txBody>
                    <a:bodyPr/>
                    <a:lstStyle/>
                    <a:p>
                      <a:pPr algn="ctr">
                        <a:lnSpc>
                          <a:spcPct val="115000"/>
                        </a:lnSpc>
                        <a:spcAft>
                          <a:spcPts val="0"/>
                        </a:spcAft>
                      </a:pPr>
                      <a:r>
                        <a:rPr lang="hr-HR" sz="1400" kern="1200" dirty="0" smtClean="0">
                          <a:effectLst>
                            <a:outerShdw blurRad="38100" dist="38100" dir="2700000" algn="tl">
                              <a:srgbClr val="000000">
                                <a:alpha val="43137"/>
                              </a:srgbClr>
                            </a:outerShdw>
                          </a:effectLst>
                        </a:rPr>
                        <a:t>83</a:t>
                      </a:r>
                    </a:p>
                  </a:txBody>
                  <a:tcPr marL="0" marR="0" marT="0" marB="0" anchor="ctr"/>
                </a:tc>
              </a:tr>
              <a:tr h="713232">
                <a:tc vMerge="1">
                  <a:txBody>
                    <a:bodyPr/>
                    <a:lstStyle/>
                    <a:p>
                      <a:endParaRPr lang="hr-HR"/>
                    </a:p>
                  </a:txBody>
                  <a:tcPr/>
                </a:tc>
                <a:tc>
                  <a:txBody>
                    <a:bodyPr/>
                    <a:lstStyle/>
                    <a:p>
                      <a:pPr marL="177800" lvl="0" indent="-177800">
                        <a:lnSpc>
                          <a:spcPct val="115000"/>
                        </a:lnSpc>
                        <a:spcAft>
                          <a:spcPts val="0"/>
                        </a:spcAft>
                        <a:buFont typeface="Arial"/>
                        <a:buChar char="•"/>
                      </a:pPr>
                      <a:r>
                        <a:rPr lang="hr-HR" sz="1400" kern="1200" dirty="0">
                          <a:effectLst/>
                        </a:rPr>
                        <a:t>Izgradnja i opremanje Regionalnog centra  za poduzetničko učenje - Projekt SEECEL </a:t>
                      </a:r>
                      <a:endParaRPr lang="hr-HR" sz="1400" dirty="0">
                        <a:effectLst/>
                        <a:latin typeface="Times New Roman"/>
                        <a:ea typeface="Times New Roman"/>
                      </a:endParaRPr>
                    </a:p>
                  </a:txBody>
                  <a:tcPr marL="62846" marR="62846" marT="31423" marB="31423"/>
                </a:tc>
                <a:tc>
                  <a:txBody>
                    <a:bodyPr/>
                    <a:lstStyle/>
                    <a:p>
                      <a:pPr algn="ctr">
                        <a:lnSpc>
                          <a:spcPct val="115000"/>
                        </a:lnSpc>
                        <a:spcAft>
                          <a:spcPts val="0"/>
                        </a:spcAft>
                      </a:pPr>
                      <a:r>
                        <a:rPr lang="hr-HR" sz="1400" kern="1200" dirty="0" smtClean="0">
                          <a:effectLst>
                            <a:outerShdw blurRad="38100" dist="38100" dir="2700000" algn="tl">
                              <a:srgbClr val="000000">
                                <a:alpha val="43137"/>
                              </a:srgbClr>
                            </a:outerShdw>
                          </a:effectLst>
                        </a:rPr>
                        <a:t>40</a:t>
                      </a:r>
                      <a:endParaRPr lang="hr-HR" sz="1400" dirty="0">
                        <a:effectLst>
                          <a:outerShdw blurRad="38100" dist="38100" dir="2700000" algn="tl">
                            <a:srgbClr val="000000">
                              <a:alpha val="43137"/>
                            </a:srgbClr>
                          </a:outerShdw>
                        </a:effectLst>
                        <a:latin typeface="Calibri"/>
                      </a:endParaRPr>
                    </a:p>
                  </a:txBody>
                  <a:tcPr marL="0" marR="0" marT="0" marB="0" anchor="ctr"/>
                </a:tc>
              </a:tr>
              <a:tr h="836837">
                <a:tc vMerge="1">
                  <a:txBody>
                    <a:bodyPr/>
                    <a:lstStyle/>
                    <a:p>
                      <a:endParaRPr lang="hr-HR"/>
                    </a:p>
                  </a:txBody>
                  <a:tcPr/>
                </a:tc>
                <a:tc>
                  <a:txBody>
                    <a:bodyPr/>
                    <a:lstStyle/>
                    <a:p>
                      <a:pPr marL="177800" lvl="0" indent="-177800">
                        <a:lnSpc>
                          <a:spcPct val="115000"/>
                        </a:lnSpc>
                        <a:spcAft>
                          <a:spcPts val="0"/>
                        </a:spcAft>
                        <a:buFont typeface="Arial"/>
                        <a:buChar char="•"/>
                      </a:pPr>
                      <a:r>
                        <a:rPr lang="hr-HR" sz="1400" kern="1200" dirty="0">
                          <a:effectLst/>
                        </a:rPr>
                        <a:t>Podrška stvaranju napredne poslovne infrastrukture i povezanih naprednih poslovnih usluga koje se nude poduzetnicima, kao i poboljšanje kvalitete takvih infrastruktura i usluga</a:t>
                      </a:r>
                      <a:endParaRPr lang="hr-HR" sz="1400" dirty="0">
                        <a:effectLst/>
                        <a:latin typeface="Times New Roman"/>
                        <a:ea typeface="Times New Roman"/>
                      </a:endParaRPr>
                    </a:p>
                  </a:txBody>
                  <a:tcPr marL="62846" marR="62846" marT="31423" marB="31423"/>
                </a:tc>
                <a:tc>
                  <a:txBody>
                    <a:bodyPr/>
                    <a:lstStyle/>
                    <a:p>
                      <a:pPr algn="ctr">
                        <a:lnSpc>
                          <a:spcPct val="115000"/>
                        </a:lnSpc>
                        <a:spcAft>
                          <a:spcPts val="0"/>
                        </a:spcAft>
                      </a:pPr>
                      <a:r>
                        <a:rPr lang="hr-HR" sz="1400" kern="1200" dirty="0" smtClean="0">
                          <a:effectLst>
                            <a:outerShdw blurRad="38100" dist="38100" dir="2700000" algn="tl">
                              <a:srgbClr val="000000">
                                <a:alpha val="43137"/>
                              </a:srgbClr>
                            </a:outerShdw>
                          </a:effectLst>
                        </a:rPr>
                        <a:t>100</a:t>
                      </a:r>
                    </a:p>
                  </a:txBody>
                  <a:tcPr marL="0" marR="0" marT="0" marB="0" anchor="ctr"/>
                </a:tc>
              </a:tr>
              <a:tr h="528844">
                <a:tc vMerge="1">
                  <a:txBody>
                    <a:bodyPr/>
                    <a:lstStyle/>
                    <a:p>
                      <a:endParaRPr lang="hr-HR"/>
                    </a:p>
                  </a:txBody>
                  <a:tcPr/>
                </a:tc>
                <a:tc>
                  <a:txBody>
                    <a:bodyPr/>
                    <a:lstStyle/>
                    <a:p>
                      <a:pPr marL="177800" lvl="0" indent="-177800">
                        <a:lnSpc>
                          <a:spcPct val="115000"/>
                        </a:lnSpc>
                        <a:spcAft>
                          <a:spcPts val="0"/>
                        </a:spcAft>
                        <a:buFont typeface="Arial"/>
                        <a:buChar char="•"/>
                      </a:pPr>
                      <a:r>
                        <a:rPr lang="hr-HR" sz="1400" kern="1200" dirty="0">
                          <a:effectLst/>
                        </a:rPr>
                        <a:t>Promidžba poduzetništva,  internacionalizacije i investicija</a:t>
                      </a:r>
                      <a:endParaRPr lang="hr-HR" sz="1400" dirty="0">
                        <a:effectLst/>
                        <a:latin typeface="Times New Roman"/>
                        <a:ea typeface="Times New Roman"/>
                      </a:endParaRPr>
                    </a:p>
                  </a:txBody>
                  <a:tcPr marL="62846" marR="62846" marT="31423" marB="31423"/>
                </a:tc>
                <a:tc>
                  <a:txBody>
                    <a:bodyPr/>
                    <a:lstStyle/>
                    <a:p>
                      <a:pPr algn="ctr">
                        <a:lnSpc>
                          <a:spcPct val="115000"/>
                        </a:lnSpc>
                        <a:spcAft>
                          <a:spcPts val="0"/>
                        </a:spcAft>
                      </a:pPr>
                      <a:r>
                        <a:rPr lang="hr-HR" sz="1400" kern="1200" dirty="0" smtClean="0">
                          <a:effectLst>
                            <a:outerShdw blurRad="38100" dist="38100" dir="2700000" algn="tl">
                              <a:srgbClr val="000000">
                                <a:alpha val="43137"/>
                              </a:srgbClr>
                            </a:outerShdw>
                          </a:effectLst>
                        </a:rPr>
                        <a:t>10</a:t>
                      </a:r>
                      <a:endParaRPr lang="hr-HR" sz="1400" dirty="0">
                        <a:effectLst>
                          <a:outerShdw blurRad="38100" dist="38100" dir="2700000" algn="tl">
                            <a:srgbClr val="000000">
                              <a:alpha val="43137"/>
                            </a:srgbClr>
                          </a:outerShdw>
                        </a:effectLst>
                        <a:latin typeface="Calibri"/>
                      </a:endParaRPr>
                    </a:p>
                  </a:txBody>
                  <a:tcPr marL="0" marR="0" marT="0" marB="0" anchor="ctr"/>
                </a:tc>
              </a:tr>
              <a:tr h="347840">
                <a:tc>
                  <a:txBody>
                    <a:bodyPr/>
                    <a:lstStyle/>
                    <a:p>
                      <a:pPr>
                        <a:lnSpc>
                          <a:spcPct val="115000"/>
                        </a:lnSpc>
                        <a:spcAft>
                          <a:spcPts val="0"/>
                        </a:spcAft>
                      </a:pPr>
                      <a:endParaRPr lang="hr-HR" sz="1400" b="1" dirty="0">
                        <a:effectLst>
                          <a:outerShdw blurRad="38100" dist="38100" dir="2700000" algn="tl">
                            <a:srgbClr val="000000">
                              <a:alpha val="43137"/>
                            </a:srgbClr>
                          </a:outerShdw>
                        </a:effectLst>
                        <a:latin typeface="Calibri"/>
                        <a:ea typeface="Calibri"/>
                        <a:cs typeface="Times New Roman"/>
                      </a:endParaRPr>
                    </a:p>
                  </a:txBody>
                  <a:tcPr marL="62846" marR="62846" marT="31423" marB="31423"/>
                </a:tc>
                <a:tc>
                  <a:txBody>
                    <a:bodyPr/>
                    <a:lstStyle/>
                    <a:p>
                      <a:pPr marL="179070" marR="0" indent="0" algn="r" defTabSz="914400" rtl="0" eaLnBrk="1" fontAlgn="auto" latinLnBrk="0" hangingPunct="1">
                        <a:lnSpc>
                          <a:spcPct val="115000"/>
                        </a:lnSpc>
                        <a:spcBef>
                          <a:spcPts val="0"/>
                        </a:spcBef>
                        <a:spcAft>
                          <a:spcPts val="0"/>
                        </a:spcAft>
                        <a:buClrTx/>
                        <a:buSzTx/>
                        <a:buFontTx/>
                        <a:buNone/>
                        <a:tabLst/>
                        <a:defRPr/>
                      </a:pPr>
                      <a:r>
                        <a:rPr lang="hr-HR" sz="1400" kern="1200" dirty="0">
                          <a:effectLst/>
                        </a:rPr>
                        <a:t> </a:t>
                      </a:r>
                      <a:r>
                        <a:rPr lang="hr-HR" sz="1400" kern="1200" dirty="0" smtClean="0">
                          <a:effectLst>
                            <a:outerShdw blurRad="38100" dist="38100" dir="2700000" algn="tl">
                              <a:srgbClr val="000000">
                                <a:alpha val="43137"/>
                              </a:srgbClr>
                            </a:outerShdw>
                          </a:effectLst>
                        </a:rPr>
                        <a:t>Ukupno</a:t>
                      </a:r>
                      <a:endParaRPr lang="hr-HR" sz="1400" b="1" dirty="0">
                        <a:effectLst/>
                        <a:latin typeface="Times New Roman"/>
                        <a:ea typeface="Times New Roman"/>
                      </a:endParaRPr>
                    </a:p>
                  </a:txBody>
                  <a:tcPr marL="62846" marR="62846" marT="31423" marB="31423"/>
                </a:tc>
                <a:tc>
                  <a:txBody>
                    <a:bodyPr/>
                    <a:lstStyle/>
                    <a:p>
                      <a:pPr algn="ctr">
                        <a:lnSpc>
                          <a:spcPct val="115000"/>
                        </a:lnSpc>
                        <a:spcAft>
                          <a:spcPts val="0"/>
                        </a:spcAft>
                      </a:pPr>
                      <a:r>
                        <a:rPr lang="hr-HR" sz="1400" kern="1200" dirty="0" smtClean="0">
                          <a:effectLst>
                            <a:outerShdw blurRad="38100" dist="38100" dir="2700000" algn="tl">
                              <a:srgbClr val="000000">
                                <a:alpha val="43137"/>
                              </a:srgbClr>
                            </a:outerShdw>
                          </a:effectLst>
                        </a:rPr>
                        <a:t>483</a:t>
                      </a:r>
                      <a:endParaRPr lang="hr-HR" sz="1400" b="1" dirty="0">
                        <a:effectLst>
                          <a:outerShdw blurRad="38100" dist="38100" dir="2700000" algn="tl">
                            <a:srgbClr val="000000">
                              <a:alpha val="43137"/>
                            </a:srgbClr>
                          </a:outerShdw>
                        </a:effectLst>
                        <a:latin typeface="Calibri"/>
                      </a:endParaRPr>
                    </a:p>
                  </a:txBody>
                  <a:tcPr marL="0" marR="0" marT="0" marB="0" anchor="ctr"/>
                </a:tc>
              </a:tr>
            </a:tbl>
          </a:graphicData>
        </a:graphic>
      </p:graphicFrame>
      <p:sp>
        <p:nvSpPr>
          <p:cNvPr id="6" name="Slide Number Placeholder 5"/>
          <p:cNvSpPr>
            <a:spLocks noGrp="1"/>
          </p:cNvSpPr>
          <p:nvPr>
            <p:ph type="sldNum" sz="quarter" idx="12"/>
          </p:nvPr>
        </p:nvSpPr>
        <p:spPr/>
        <p:txBody>
          <a:bodyPr/>
          <a:lstStyle/>
          <a:p>
            <a:fld id="{122F3CBF-482E-4D9D-9CA1-71EE82C64624}" type="slidenum">
              <a:rPr lang="hr-HR" smtClean="0"/>
              <a:pPr/>
              <a:t>4</a:t>
            </a:fld>
            <a:r>
              <a:rPr lang="hr-HR" dirty="0" smtClean="0"/>
              <a:t>/18</a:t>
            </a:r>
          </a:p>
          <a:p>
            <a:endParaRPr lang="hr-HR"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hr-HR" sz="1000" dirty="0" smtClean="0"/>
          </a:p>
          <a:p>
            <a:r>
              <a:rPr lang="hr-HR" dirty="0" smtClean="0"/>
              <a:t>IP 3d </a:t>
            </a:r>
            <a:r>
              <a:rPr lang="vi-VN" dirty="0" smtClean="0">
                <a:latin typeface="Calibri" panose="020F0502020204030204" pitchFamily="34" charset="0"/>
              </a:rPr>
              <a:t>Potpora stvaranju kapaciteta MSP-a za uključivanje u proces rasta na regionalnim, nacionalnim i međunarodnim tržištima i inovacijskim procesima</a:t>
            </a:r>
            <a:endParaRPr lang="hr-HR"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35768069"/>
              </p:ext>
            </p:extLst>
          </p:nvPr>
        </p:nvGraphicFramePr>
        <p:xfrm>
          <a:off x="0" y="865675"/>
          <a:ext cx="9108504" cy="5428072"/>
        </p:xfrm>
        <a:graphic>
          <a:graphicData uri="http://schemas.openxmlformats.org/drawingml/2006/table">
            <a:tbl>
              <a:tblPr firstRow="1" bandRow="1">
                <a:tableStyleId>{3C2FFA5D-87B4-456A-9821-1D502468CF0F}</a:tableStyleId>
              </a:tblPr>
              <a:tblGrid>
                <a:gridCol w="2115484"/>
                <a:gridCol w="5881735"/>
                <a:gridCol w="1111285"/>
              </a:tblGrid>
              <a:tr h="290084">
                <a:tc>
                  <a:txBody>
                    <a:bodyPr/>
                    <a:lstStyle/>
                    <a:p>
                      <a:pPr algn="ctr">
                        <a:lnSpc>
                          <a:spcPct val="115000"/>
                        </a:lnSpc>
                        <a:spcAft>
                          <a:spcPts val="0"/>
                        </a:spcAft>
                      </a:pPr>
                      <a:r>
                        <a:rPr lang="hr-HR" sz="1400" kern="1200" dirty="0" smtClean="0">
                          <a:effectLst/>
                        </a:rPr>
                        <a:t>SPECIFIČNI CILJ</a:t>
                      </a:r>
                      <a:endParaRPr lang="hr-HR" sz="1400" dirty="0">
                        <a:effectLst/>
                        <a:latin typeface="Calibri"/>
                        <a:ea typeface="Calibri"/>
                        <a:cs typeface="Times New Roman"/>
                      </a:endParaRPr>
                    </a:p>
                  </a:txBody>
                  <a:tcPr marL="43715" marR="43715" marT="21858" marB="21858" anchor="ctr"/>
                </a:tc>
                <a:tc>
                  <a:txBody>
                    <a:bodyPr/>
                    <a:lstStyle/>
                    <a:p>
                      <a:pPr algn="ctr">
                        <a:lnSpc>
                          <a:spcPct val="115000"/>
                        </a:lnSpc>
                        <a:spcAft>
                          <a:spcPts val="0"/>
                        </a:spcAft>
                      </a:pPr>
                      <a:r>
                        <a:rPr lang="hr-HR" sz="1400" kern="1200" dirty="0" smtClean="0">
                          <a:effectLst/>
                        </a:rPr>
                        <a:t>AKTIVNOSTI</a:t>
                      </a:r>
                      <a:endParaRPr lang="hr-HR" sz="1400" dirty="0">
                        <a:effectLst/>
                        <a:latin typeface="Calibri"/>
                        <a:ea typeface="Calibri"/>
                        <a:cs typeface="Times New Roman"/>
                      </a:endParaRPr>
                    </a:p>
                  </a:txBody>
                  <a:tcPr marL="43715" marR="43715" marT="21858" marB="21858" anchor="ctr"/>
                </a:tc>
                <a:tc>
                  <a:txBody>
                    <a:bodyPr/>
                    <a:lstStyle/>
                    <a:p>
                      <a:pPr algn="ctr">
                        <a:lnSpc>
                          <a:spcPct val="115000"/>
                        </a:lnSpc>
                        <a:spcAft>
                          <a:spcPts val="0"/>
                        </a:spcAft>
                      </a:pPr>
                      <a:r>
                        <a:rPr lang="hr-HR" sz="1400" kern="1200" dirty="0" smtClean="0">
                          <a:effectLst/>
                        </a:rPr>
                        <a:t>MEUR</a:t>
                      </a:r>
                      <a:endParaRPr lang="hr-HR" sz="1400" dirty="0">
                        <a:effectLst/>
                        <a:latin typeface="Calibri"/>
                        <a:ea typeface="Calibri"/>
                        <a:cs typeface="Times New Roman"/>
                      </a:endParaRPr>
                    </a:p>
                  </a:txBody>
                  <a:tcPr marL="0" marR="0" marT="0" marB="0" anchor="ctr"/>
                </a:tc>
              </a:tr>
              <a:tr h="937734">
                <a:tc rowSpan="5">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hr-HR" sz="1400" kern="1200" dirty="0" smtClean="0"/>
                        <a:t>3d1</a:t>
                      </a:r>
                      <a:r>
                        <a:rPr lang="it-IT" sz="1400" kern="1200" dirty="0" smtClean="0"/>
                        <a:t> </a:t>
                      </a:r>
                      <a:endParaRPr lang="hr-HR" sz="1400" kern="1200" dirty="0" smtClean="0"/>
                    </a:p>
                    <a:p>
                      <a:pPr marL="0" marR="0" lvl="0" indent="0" algn="l" defTabSz="914400" rtl="0" eaLnBrk="1" fontAlgn="base" latinLnBrk="0" hangingPunct="1">
                        <a:lnSpc>
                          <a:spcPct val="115000"/>
                        </a:lnSpc>
                        <a:spcBef>
                          <a:spcPct val="0"/>
                        </a:spcBef>
                        <a:spcAft>
                          <a:spcPct val="0"/>
                        </a:spcAft>
                        <a:buClrTx/>
                        <a:buSzTx/>
                        <a:buFontTx/>
                        <a:buNone/>
                        <a:tabLst/>
                        <a:defRPr/>
                      </a:pPr>
                      <a:r>
                        <a:rPr lang="hr-HR" sz="1400" noProof="0" dirty="0" smtClean="0"/>
                        <a:t>Povećanje učinkovitosti i rasta MSP</a:t>
                      </a:r>
                      <a:endParaRPr lang="hr-HR" sz="1400" noProof="0" dirty="0" smtClean="0">
                        <a:solidFill>
                          <a:schemeClr val="tx1"/>
                        </a:solidFill>
                        <a:latin typeface="Calibri" panose="020F0502020204030204" pitchFamily="34" charset="0"/>
                      </a:endParaRPr>
                    </a:p>
                  </a:txBody>
                  <a:tcPr marL="43715" marR="43715" marT="21858" marB="21858" anchor="ctr"/>
                </a:tc>
                <a:tc>
                  <a:txBody>
                    <a:bodyPr/>
                    <a:lstStyle/>
                    <a:p>
                      <a:pPr marL="88900" lvl="0" indent="-88900">
                        <a:lnSpc>
                          <a:spcPct val="115000"/>
                        </a:lnSpc>
                        <a:spcAft>
                          <a:spcPts val="0"/>
                        </a:spcAft>
                        <a:buFont typeface="Arial"/>
                        <a:buChar char="•"/>
                      </a:pPr>
                      <a:r>
                        <a:rPr lang="hr-HR" sz="1400" kern="1200" dirty="0">
                          <a:effectLst/>
                        </a:rPr>
                        <a:t>Poboljšanje poslovne uspješnosti i tehničke spremnosti MSP, s ciljem pokretanja proizvodnje novih (za tržište ili za tvrtku) dobara i usluga ili novih ili promijenjenih procesa i proširenja kapaciteta </a:t>
                      </a:r>
                      <a:r>
                        <a:rPr lang="hr-HR" sz="1400" kern="1200" dirty="0" smtClean="0">
                          <a:effectLst/>
                        </a:rPr>
                        <a:t>(</a:t>
                      </a:r>
                      <a:r>
                        <a:rPr lang="hr-HR" sz="1400" kern="1200" dirty="0">
                          <a:effectLst/>
                        </a:rPr>
                        <a:t>Potpore za materijalna ulaganja)</a:t>
                      </a:r>
                      <a:endParaRPr lang="hr-HR" sz="1400" dirty="0">
                        <a:effectLst/>
                        <a:latin typeface="Times New Roman"/>
                        <a:ea typeface="Times New Roman"/>
                      </a:endParaRPr>
                    </a:p>
                  </a:txBody>
                  <a:tcPr marL="43715" marR="43715" marT="21858" marB="21858"/>
                </a:tc>
                <a:tc>
                  <a:txBody>
                    <a:bodyPr/>
                    <a:lstStyle/>
                    <a:p>
                      <a:pPr algn="ctr">
                        <a:lnSpc>
                          <a:spcPct val="115000"/>
                        </a:lnSpc>
                        <a:spcAft>
                          <a:spcPts val="1000"/>
                        </a:spcAft>
                      </a:pPr>
                      <a:r>
                        <a:rPr lang="hr-HR" sz="1400" kern="1200" dirty="0" smtClean="0">
                          <a:effectLst>
                            <a:outerShdw blurRad="38100" dist="38100" dir="2700000" algn="tl">
                              <a:srgbClr val="000000">
                                <a:alpha val="43137"/>
                              </a:srgbClr>
                            </a:outerShdw>
                          </a:effectLst>
                        </a:rPr>
                        <a:t>197</a:t>
                      </a:r>
                      <a:endParaRPr lang="hr-HR" sz="1400" dirty="0">
                        <a:effectLst>
                          <a:outerShdw blurRad="38100" dist="38100" dir="2700000" algn="tl">
                            <a:srgbClr val="000000">
                              <a:alpha val="43137"/>
                            </a:srgbClr>
                          </a:outerShdw>
                        </a:effectLst>
                        <a:latin typeface="Calibri"/>
                        <a:ea typeface="Calibri"/>
                        <a:cs typeface="Times New Roman"/>
                      </a:endParaRPr>
                    </a:p>
                  </a:txBody>
                  <a:tcPr marL="0" marR="0" marT="0" marB="0" anchor="ctr"/>
                </a:tc>
              </a:tr>
              <a:tr h="479987">
                <a:tc vMerge="1">
                  <a:txBody>
                    <a:bodyPr/>
                    <a:lstStyle/>
                    <a:p>
                      <a:endParaRPr lang="hr-HR"/>
                    </a:p>
                  </a:txBody>
                  <a:tcPr/>
                </a:tc>
                <a:tc>
                  <a:txBody>
                    <a:bodyPr/>
                    <a:lstStyle/>
                    <a:p>
                      <a:pPr marL="88900" lvl="0" indent="-88900">
                        <a:lnSpc>
                          <a:spcPct val="115000"/>
                        </a:lnSpc>
                        <a:spcAft>
                          <a:spcPts val="0"/>
                        </a:spcAft>
                        <a:buFont typeface="Arial"/>
                        <a:buChar char="•"/>
                      </a:pPr>
                      <a:r>
                        <a:rPr lang="hr-HR" sz="1400" kern="1200" dirty="0">
                          <a:effectLst/>
                        </a:rPr>
                        <a:t>Podrška poduzećima u ispunjavanju standarda i certificiranju proizvoda u svrhu pristupa međunarodnim tržištima i povećanja konkurentnosti</a:t>
                      </a:r>
                      <a:endParaRPr lang="hr-HR" sz="1400" dirty="0">
                        <a:effectLst/>
                        <a:latin typeface="Times New Roman"/>
                        <a:ea typeface="Times New Roman"/>
                      </a:endParaRPr>
                    </a:p>
                  </a:txBody>
                  <a:tcPr marL="43715" marR="43715" marT="21858" marB="21858"/>
                </a:tc>
                <a:tc>
                  <a:txBody>
                    <a:bodyPr/>
                    <a:lstStyle/>
                    <a:p>
                      <a:pPr algn="ctr">
                        <a:lnSpc>
                          <a:spcPct val="115000"/>
                        </a:lnSpc>
                        <a:spcAft>
                          <a:spcPts val="1000"/>
                        </a:spcAft>
                      </a:pPr>
                      <a:r>
                        <a:rPr lang="hr-HR" sz="1400" kern="1200" dirty="0" smtClean="0">
                          <a:effectLst>
                            <a:outerShdw blurRad="38100" dist="38100" dir="2700000" algn="tl">
                              <a:srgbClr val="000000">
                                <a:alpha val="43137"/>
                              </a:srgbClr>
                            </a:outerShdw>
                          </a:effectLst>
                        </a:rPr>
                        <a:t>20</a:t>
                      </a:r>
                      <a:endParaRPr lang="hr-HR" sz="1400" dirty="0">
                        <a:effectLst>
                          <a:outerShdw blurRad="38100" dist="38100" dir="2700000" algn="tl">
                            <a:srgbClr val="000000">
                              <a:alpha val="43137"/>
                            </a:srgbClr>
                          </a:outerShdw>
                        </a:effectLst>
                        <a:latin typeface="Calibri"/>
                        <a:ea typeface="Calibri"/>
                        <a:cs typeface="Times New Roman"/>
                      </a:endParaRPr>
                    </a:p>
                  </a:txBody>
                  <a:tcPr marL="0" marR="0" marT="0" marB="0" anchor="ctr"/>
                </a:tc>
              </a:tr>
              <a:tr h="438820">
                <a:tc vMerge="1">
                  <a:txBody>
                    <a:bodyPr/>
                    <a:lstStyle/>
                    <a:p>
                      <a:endParaRPr lang="hr-HR"/>
                    </a:p>
                  </a:txBody>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1400" kern="1200" dirty="0">
                          <a:effectLst/>
                        </a:rPr>
                        <a:t>Poboljšanje konkurentnosti i učinkovitosti malih i srednjih poduzetnika kroz mogućnosti koje pružaju ICT </a:t>
                      </a:r>
                      <a:r>
                        <a:rPr lang="hr-HR" sz="1400" kern="1200" dirty="0" smtClean="0">
                          <a:effectLst/>
                        </a:rPr>
                        <a:t>alati</a:t>
                      </a:r>
                      <a:endParaRPr lang="hr-HR" sz="1400" kern="1200" dirty="0" smtClean="0">
                        <a:solidFill>
                          <a:schemeClr val="tx1"/>
                        </a:solidFill>
                        <a:effectLst>
                          <a:outerShdw blurRad="38100" dist="38100" dir="2700000" algn="tl">
                            <a:srgbClr val="000000">
                              <a:alpha val="43137"/>
                            </a:srgbClr>
                          </a:outerShdw>
                        </a:effectLst>
                        <a:latin typeface="+mn-lt"/>
                        <a:ea typeface="Calibri"/>
                        <a:cs typeface="Arial"/>
                      </a:endParaRPr>
                    </a:p>
                  </a:txBody>
                  <a:tcPr marL="43715" marR="43715" marT="21858" marB="21858"/>
                </a:tc>
                <a:tc>
                  <a:txBody>
                    <a:bodyPr/>
                    <a:lstStyle/>
                    <a:p>
                      <a:pPr algn="ctr">
                        <a:lnSpc>
                          <a:spcPct val="100000"/>
                        </a:lnSpc>
                        <a:spcBef>
                          <a:spcPts val="0"/>
                        </a:spcBef>
                        <a:spcAft>
                          <a:spcPts val="0"/>
                        </a:spcAft>
                      </a:pPr>
                      <a:r>
                        <a:rPr lang="hr-HR" sz="1400" kern="1200" dirty="0" smtClean="0">
                          <a:effectLst>
                            <a:outerShdw blurRad="38100" dist="38100" dir="2700000" algn="tl">
                              <a:srgbClr val="000000">
                                <a:alpha val="43137"/>
                              </a:srgbClr>
                            </a:outerShdw>
                          </a:effectLst>
                        </a:rPr>
                        <a:t>20</a:t>
                      </a:r>
                      <a:endParaRPr lang="hr-HR" sz="1400" dirty="0">
                        <a:effectLst>
                          <a:outerShdw blurRad="38100" dist="38100" dir="2700000" algn="tl">
                            <a:srgbClr val="000000">
                              <a:alpha val="43137"/>
                            </a:srgbClr>
                          </a:outerShdw>
                        </a:effectLst>
                        <a:latin typeface="Calibri"/>
                        <a:ea typeface="Calibri"/>
                        <a:cs typeface="Times New Roman"/>
                      </a:endParaRPr>
                    </a:p>
                  </a:txBody>
                  <a:tcPr marL="0" marR="0" marT="0" marB="0" anchor="ctr"/>
                </a:tc>
              </a:tr>
              <a:tr h="708860">
                <a:tc vMerge="1">
                  <a:txBody>
                    <a:bodyPr/>
                    <a:lstStyle/>
                    <a:p>
                      <a:endParaRPr lang="hr-HR"/>
                    </a:p>
                  </a:txBody>
                  <a:tcPr/>
                </a:tc>
                <a:tc>
                  <a:txBody>
                    <a:bodyPr/>
                    <a:lstStyle/>
                    <a:p>
                      <a:pPr marL="88900" lvl="0" indent="-88900">
                        <a:lnSpc>
                          <a:spcPct val="115000"/>
                        </a:lnSpc>
                        <a:spcAft>
                          <a:spcPts val="0"/>
                        </a:spcAft>
                        <a:buFont typeface="Arial"/>
                        <a:buChar char="•"/>
                      </a:pPr>
                      <a:r>
                        <a:rPr lang="hr-HR" sz="1400" kern="1200" dirty="0">
                          <a:effectLst/>
                        </a:rPr>
                        <a:t>Projekt poticanja umrežavanja malih i srednjih poduzetnika s ciljem jačanja pozicije na tržištu, financiranje razvoja lanaca ponude, lanaca vrijednosti, </a:t>
                      </a:r>
                      <a:r>
                        <a:rPr lang="hr-HR" sz="1400" kern="1200" dirty="0" err="1">
                          <a:effectLst/>
                        </a:rPr>
                        <a:t>klastera</a:t>
                      </a:r>
                      <a:r>
                        <a:rPr lang="hr-HR" sz="1400" kern="1200" dirty="0">
                          <a:effectLst/>
                        </a:rPr>
                        <a:t> i zadruga, </a:t>
                      </a:r>
                      <a:endParaRPr lang="hr-HR" sz="1400" dirty="0">
                        <a:effectLst/>
                        <a:latin typeface="Times New Roman"/>
                        <a:ea typeface="Times New Roman"/>
                      </a:endParaRPr>
                    </a:p>
                  </a:txBody>
                  <a:tcPr marL="43715" marR="43715" marT="21858" marB="21858"/>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hr-HR" sz="1400" kern="1200" dirty="0" smtClean="0">
                          <a:effectLst>
                            <a:outerShdw blurRad="38100" dist="38100" dir="2700000" algn="tl">
                              <a:srgbClr val="000000">
                                <a:alpha val="43137"/>
                              </a:srgbClr>
                            </a:outerShdw>
                          </a:effectLst>
                        </a:rPr>
                        <a:t>40</a:t>
                      </a:r>
                      <a:endParaRPr lang="hr-HR" sz="1400" dirty="0">
                        <a:effectLst>
                          <a:outerShdw blurRad="38100" dist="38100" dir="2700000" algn="tl">
                            <a:srgbClr val="000000">
                              <a:alpha val="43137"/>
                            </a:srgbClr>
                          </a:outerShdw>
                        </a:effectLst>
                        <a:latin typeface="Calibri"/>
                        <a:ea typeface="Calibri"/>
                        <a:cs typeface="Times New Roman"/>
                      </a:endParaRPr>
                    </a:p>
                  </a:txBody>
                  <a:tcPr marL="0" marR="0" marT="0" marB="0" anchor="ctr"/>
                </a:tc>
              </a:tr>
              <a:tr h="251113">
                <a:tc vMerge="1">
                  <a:txBody>
                    <a:bodyPr/>
                    <a:lstStyle/>
                    <a:p>
                      <a:endParaRPr lang="hr-HR"/>
                    </a:p>
                  </a:txBody>
                  <a:tcPr/>
                </a:tc>
                <a:tc>
                  <a:txBody>
                    <a:bodyPr/>
                    <a:lstStyle/>
                    <a:p>
                      <a:pPr marL="88900" lvl="0" indent="-88900">
                        <a:lnSpc>
                          <a:spcPct val="115000"/>
                        </a:lnSpc>
                        <a:spcAft>
                          <a:spcPts val="0"/>
                        </a:spcAft>
                        <a:buFont typeface="Arial"/>
                        <a:buChar char="•"/>
                      </a:pPr>
                      <a:r>
                        <a:rPr lang="hr-HR" sz="1400" kern="1200" dirty="0">
                          <a:effectLst/>
                        </a:rPr>
                        <a:t>Internacionalizacija rastućih i inovativnih poduzeća</a:t>
                      </a:r>
                      <a:endParaRPr lang="hr-HR" sz="1400" dirty="0">
                        <a:effectLst/>
                        <a:latin typeface="Times New Roman"/>
                        <a:ea typeface="Times New Roman"/>
                      </a:endParaRPr>
                    </a:p>
                  </a:txBody>
                  <a:tcPr marL="43715" marR="43715" marT="21858" marB="21858"/>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hr-HR" sz="1400" kern="1200" dirty="0" smtClean="0">
                          <a:effectLst>
                            <a:outerShdw blurRad="38100" dist="38100" dir="2700000" algn="tl">
                              <a:srgbClr val="000000">
                                <a:alpha val="43137"/>
                              </a:srgbClr>
                            </a:outerShdw>
                          </a:effectLst>
                        </a:rPr>
                        <a:t>30</a:t>
                      </a:r>
                      <a:endParaRPr lang="hr-HR" sz="1400" dirty="0">
                        <a:effectLst>
                          <a:outerShdw blurRad="38100" dist="38100" dir="2700000" algn="tl">
                            <a:srgbClr val="000000">
                              <a:alpha val="43137"/>
                            </a:srgbClr>
                          </a:outerShdw>
                        </a:effectLst>
                        <a:latin typeface="Calibri"/>
                        <a:ea typeface="Calibri"/>
                        <a:cs typeface="Times New Roman"/>
                      </a:endParaRPr>
                    </a:p>
                  </a:txBody>
                  <a:tcPr marL="0" marR="0" marT="0" marB="0" anchor="ctr"/>
                </a:tc>
              </a:tr>
              <a:tr h="708860">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3d2</a:t>
                      </a:r>
                    </a:p>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400" u="none" strike="noStrike" cap="none" normalizeH="0" baseline="0" dirty="0" smtClean="0">
                          <a:ln>
                            <a:noFill/>
                          </a:ln>
                          <a:effectLst/>
                        </a:rPr>
                        <a:t>Poboljšanje inovativnosti MSP</a:t>
                      </a:r>
                      <a:endParaRPr kumimoji="0" lang="hr-HR" altLang="sr-Latn-RS" sz="14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43715" marR="43715" marT="21858" marB="21858" anchor="ctr"/>
                </a:tc>
                <a:tc>
                  <a:txBody>
                    <a:bodyPr/>
                    <a:lstStyle/>
                    <a:p>
                      <a:pPr marL="88900" lvl="0" indent="-88900">
                        <a:lnSpc>
                          <a:spcPct val="115000"/>
                        </a:lnSpc>
                        <a:spcAft>
                          <a:spcPts val="0"/>
                        </a:spcAft>
                        <a:buFont typeface="Arial"/>
                        <a:buChar char="•"/>
                      </a:pPr>
                      <a:r>
                        <a:rPr lang="hr-HR" sz="1400" kern="1200" dirty="0">
                          <a:effectLst/>
                        </a:rPr>
                        <a:t>Uspostava kapaciteta koji se temelje na inovacijama i tehnologijama namijenjenim konkurentnim proizvodima / uslugama napredne tehnologije sa visokom dodanom vrijednost u skladu sa S3</a:t>
                      </a:r>
                      <a:endParaRPr lang="hr-HR" sz="1400" dirty="0">
                        <a:effectLst/>
                        <a:latin typeface="Times New Roman"/>
                        <a:ea typeface="Times New Roman"/>
                      </a:endParaRPr>
                    </a:p>
                  </a:txBody>
                  <a:tcPr marL="43715" marR="43715" marT="21858" marB="21858"/>
                </a:tc>
                <a:tc>
                  <a:txBody>
                    <a:bodyPr/>
                    <a:lstStyle/>
                    <a:p>
                      <a:pPr marL="0" indent="0" algn="ctr">
                        <a:lnSpc>
                          <a:spcPct val="115000"/>
                        </a:lnSpc>
                        <a:spcAft>
                          <a:spcPts val="0"/>
                        </a:spcAft>
                      </a:pPr>
                      <a:r>
                        <a:rPr lang="hr-HR" sz="1400" kern="1200" dirty="0" smtClean="0">
                          <a:effectLst>
                            <a:outerShdw blurRad="38100" dist="38100" dir="2700000" algn="tl">
                              <a:srgbClr val="000000">
                                <a:alpha val="43137"/>
                              </a:srgbClr>
                            </a:outerShdw>
                          </a:effectLst>
                        </a:rPr>
                        <a:t>100</a:t>
                      </a:r>
                      <a:endParaRPr lang="hr-HR" sz="1400" dirty="0">
                        <a:effectLst>
                          <a:outerShdw blurRad="38100" dist="38100" dir="2700000" algn="tl">
                            <a:srgbClr val="000000">
                              <a:alpha val="43137"/>
                            </a:srgbClr>
                          </a:outerShdw>
                        </a:effectLst>
                        <a:latin typeface="Calibri"/>
                      </a:endParaRPr>
                    </a:p>
                  </a:txBody>
                  <a:tcPr marL="0" marR="0" marT="0" marB="0" anchor="ctr"/>
                </a:tc>
              </a:tr>
              <a:tr h="1083949">
                <a:tc vMerge="1">
                  <a:txBody>
                    <a:bodyPr/>
                    <a:lstStyle/>
                    <a:p>
                      <a:endParaRPr lang="hr-HR"/>
                    </a:p>
                  </a:txBody>
                  <a:tcPr/>
                </a:tc>
                <a:tc>
                  <a:txBody>
                    <a:bodyPr/>
                    <a:lstStyle/>
                    <a:p>
                      <a:pPr marL="88900" lvl="0" indent="-88900">
                        <a:lnSpc>
                          <a:spcPct val="115000"/>
                        </a:lnSpc>
                        <a:spcAft>
                          <a:spcPts val="0"/>
                        </a:spcAft>
                        <a:buFont typeface="Arial"/>
                        <a:buChar char="•"/>
                      </a:pPr>
                      <a:r>
                        <a:rPr lang="hr-HR" sz="1400" kern="1200" dirty="0">
                          <a:effectLst/>
                        </a:rPr>
                        <a:t>Potpore malim i srednjim poduzetnicima </a:t>
                      </a:r>
                      <a:r>
                        <a:rPr lang="hr-HR" sz="1400" kern="1200" dirty="0" smtClean="0">
                          <a:effectLst/>
                        </a:rPr>
                        <a:t>za inovacije i komercijalizaciju</a:t>
                      </a:r>
                      <a:endParaRPr lang="hr-HR" sz="1400" kern="1200" dirty="0">
                        <a:effectLst/>
                      </a:endParaRPr>
                    </a:p>
                    <a:p>
                      <a:pPr marL="88900" lvl="0" indent="-88900">
                        <a:lnSpc>
                          <a:spcPct val="115000"/>
                        </a:lnSpc>
                        <a:spcAft>
                          <a:spcPts val="0"/>
                        </a:spcAft>
                        <a:buFont typeface="Arial"/>
                        <a:buChar char="•"/>
                      </a:pPr>
                      <a:r>
                        <a:rPr lang="hr-HR" sz="1400" kern="1200" dirty="0">
                          <a:effectLst/>
                        </a:rPr>
                        <a:t>Poboljšanje inovacijskog potencijala poduzeća i </a:t>
                      </a:r>
                      <a:r>
                        <a:rPr lang="hr-HR" sz="1400" kern="1200" dirty="0" smtClean="0">
                          <a:effectLst/>
                        </a:rPr>
                        <a:t>zaštita </a:t>
                      </a:r>
                      <a:r>
                        <a:rPr lang="hr-HR" sz="1400" kern="1200" dirty="0">
                          <a:effectLst/>
                        </a:rPr>
                        <a:t>prava intelektualnog vlasništva </a:t>
                      </a:r>
                      <a:endParaRPr lang="hr-HR" sz="1400" kern="1200" dirty="0">
                        <a:solidFill>
                          <a:srgbClr val="000000"/>
                        </a:solidFill>
                        <a:effectLst/>
                        <a:latin typeface="Calibri"/>
                        <a:ea typeface="Times New Roman"/>
                        <a:cs typeface="Arial"/>
                      </a:endParaRPr>
                    </a:p>
                  </a:txBody>
                  <a:tcPr marL="43715" marR="43715" marT="21858" marB="21858"/>
                </a:tc>
                <a:tc>
                  <a:txBody>
                    <a:bodyPr/>
                    <a:lstStyle/>
                    <a:p>
                      <a:pPr marL="0" indent="0" algn="ctr">
                        <a:lnSpc>
                          <a:spcPct val="115000"/>
                        </a:lnSpc>
                        <a:spcAft>
                          <a:spcPts val="0"/>
                        </a:spcAft>
                      </a:pPr>
                      <a:r>
                        <a:rPr lang="hr-HR" sz="1400" kern="1200" dirty="0" smtClean="0">
                          <a:effectLst>
                            <a:outerShdw blurRad="38100" dist="38100" dir="2700000" algn="tl">
                              <a:srgbClr val="000000">
                                <a:alpha val="43137"/>
                              </a:srgbClr>
                            </a:outerShdw>
                          </a:effectLst>
                        </a:rPr>
                        <a:t>80</a:t>
                      </a:r>
                      <a:endParaRPr lang="hr-HR" sz="1400" dirty="0">
                        <a:effectLst>
                          <a:outerShdw blurRad="38100" dist="38100" dir="2700000" algn="tl">
                            <a:srgbClr val="000000">
                              <a:alpha val="43137"/>
                            </a:srgbClr>
                          </a:outerShdw>
                        </a:effectLst>
                        <a:latin typeface="Calibri"/>
                      </a:endParaRPr>
                    </a:p>
                  </a:txBody>
                  <a:tcPr marL="0" marR="0" marT="0" marB="0" anchor="ctr"/>
                </a:tc>
              </a:tr>
              <a:tr h="256207">
                <a:tc>
                  <a:txBody>
                    <a:bodyPr/>
                    <a:lstStyle/>
                    <a:p>
                      <a:pPr>
                        <a:lnSpc>
                          <a:spcPct val="115000"/>
                        </a:lnSpc>
                        <a:spcAft>
                          <a:spcPts val="0"/>
                        </a:spcAft>
                      </a:pPr>
                      <a:endParaRPr lang="hr-HR" sz="1400" b="1" dirty="0">
                        <a:effectLst/>
                        <a:latin typeface="Calibri"/>
                        <a:ea typeface="Calibri"/>
                        <a:cs typeface="Times New Roman"/>
                      </a:endParaRPr>
                    </a:p>
                  </a:txBody>
                  <a:tcPr marL="43715" marR="43715" marT="21858" marB="21858"/>
                </a:tc>
                <a:tc>
                  <a:txBody>
                    <a:bodyPr/>
                    <a:lstStyle/>
                    <a:p>
                      <a:pPr marL="179070" marR="0" indent="0" algn="r" defTabSz="914400" rtl="0" eaLnBrk="1" fontAlgn="auto" latinLnBrk="0" hangingPunct="1">
                        <a:lnSpc>
                          <a:spcPct val="115000"/>
                        </a:lnSpc>
                        <a:spcBef>
                          <a:spcPts val="0"/>
                        </a:spcBef>
                        <a:spcAft>
                          <a:spcPts val="0"/>
                        </a:spcAft>
                        <a:buClrTx/>
                        <a:buSzTx/>
                        <a:buFontTx/>
                        <a:buNone/>
                        <a:tabLst/>
                        <a:defRPr/>
                      </a:pPr>
                      <a:r>
                        <a:rPr lang="hr-HR" sz="1400" kern="1200" dirty="0">
                          <a:effectLst>
                            <a:outerShdw blurRad="38100" dist="38100" dir="2700000" algn="tl">
                              <a:srgbClr val="000000">
                                <a:alpha val="43137"/>
                              </a:srgbClr>
                            </a:outerShdw>
                          </a:effectLst>
                        </a:rPr>
                        <a:t> </a:t>
                      </a:r>
                      <a:r>
                        <a:rPr lang="hr-HR" sz="1400" kern="1200" dirty="0" smtClean="0">
                          <a:effectLst>
                            <a:outerShdw blurRad="38100" dist="38100" dir="2700000" algn="tl">
                              <a:srgbClr val="000000">
                                <a:alpha val="43137"/>
                              </a:srgbClr>
                            </a:outerShdw>
                          </a:effectLst>
                        </a:rPr>
                        <a:t>Ukupno</a:t>
                      </a:r>
                      <a:endParaRPr lang="hr-HR" sz="1400" b="1" dirty="0">
                        <a:effectLst>
                          <a:outerShdw blurRad="38100" dist="38100" dir="2700000" algn="tl">
                            <a:srgbClr val="000000">
                              <a:alpha val="43137"/>
                            </a:srgbClr>
                          </a:outerShdw>
                        </a:effectLst>
                        <a:latin typeface="Times New Roman"/>
                        <a:ea typeface="Times New Roman"/>
                      </a:endParaRPr>
                    </a:p>
                  </a:txBody>
                  <a:tcPr marL="43715" marR="43715" marT="21858" marB="21858"/>
                </a:tc>
                <a:tc>
                  <a:txBody>
                    <a:bodyPr/>
                    <a:lstStyle/>
                    <a:p>
                      <a:pPr marL="0" indent="0" algn="ctr">
                        <a:lnSpc>
                          <a:spcPct val="115000"/>
                        </a:lnSpc>
                        <a:spcAft>
                          <a:spcPts val="0"/>
                        </a:spcAft>
                      </a:pPr>
                      <a:r>
                        <a:rPr lang="hr-HR" sz="1400" kern="1200" dirty="0" smtClean="0">
                          <a:effectLst>
                            <a:outerShdw blurRad="38100" dist="38100" dir="2700000" algn="tl">
                              <a:srgbClr val="000000">
                                <a:alpha val="43137"/>
                              </a:srgbClr>
                            </a:outerShdw>
                          </a:effectLst>
                        </a:rPr>
                        <a:t>487</a:t>
                      </a:r>
                      <a:endParaRPr lang="hr-HR" sz="1400" b="1" kern="1200" dirty="0">
                        <a:solidFill>
                          <a:srgbClr val="000000"/>
                        </a:solidFill>
                        <a:effectLst>
                          <a:outerShdw blurRad="38100" dist="38100" dir="2700000" algn="tl">
                            <a:srgbClr val="000000">
                              <a:alpha val="43137"/>
                            </a:srgbClr>
                          </a:outerShdw>
                        </a:effectLst>
                        <a:latin typeface="Calibri"/>
                        <a:ea typeface="Times New Roman"/>
                        <a:cs typeface="Arial"/>
                      </a:endParaRPr>
                    </a:p>
                  </a:txBody>
                  <a:tcPr marL="0" marR="0" marT="0" marB="0" anchor="ctr"/>
                </a:tc>
              </a:tr>
            </a:tbl>
          </a:graphicData>
        </a:graphic>
      </p:graphicFrame>
      <p:sp>
        <p:nvSpPr>
          <p:cNvPr id="2" name="Slide Number Placeholder 1"/>
          <p:cNvSpPr>
            <a:spLocks noGrp="1"/>
          </p:cNvSpPr>
          <p:nvPr>
            <p:ph type="sldNum" sz="quarter" idx="12"/>
          </p:nvPr>
        </p:nvSpPr>
        <p:spPr/>
        <p:txBody>
          <a:bodyPr/>
          <a:lstStyle/>
          <a:p>
            <a:r>
              <a:rPr lang="hr-HR" dirty="0" smtClean="0"/>
              <a:t>5/18</a:t>
            </a:r>
            <a:endParaRPr lang="hr-HR" dirty="0"/>
          </a:p>
        </p:txBody>
      </p:sp>
    </p:spTree>
    <p:extLst>
      <p:ext uri="{BB962C8B-B14F-4D97-AF65-F5344CB8AC3E}">
        <p14:creationId xmlns:p14="http://schemas.microsoft.com/office/powerpoint/2010/main" val="384245008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0"/>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a:latin typeface="Calibri" panose="020F0502020204030204" pitchFamily="34" charset="0"/>
              </a:rPr>
              <a:t>Najava </a:t>
            </a:r>
            <a:r>
              <a:rPr lang="hr-HR" sz="3200" dirty="0" smtClean="0">
                <a:latin typeface="Calibri" panose="020F0502020204030204" pitchFamily="34" charset="0"/>
              </a:rPr>
              <a:t>poziva u 2015. godini</a:t>
            </a:r>
            <a:endParaRPr lang="hr-HR" sz="3200" dirty="0">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6884940"/>
              </p:ext>
            </p:extLst>
          </p:nvPr>
        </p:nvGraphicFramePr>
        <p:xfrm>
          <a:off x="448082" y="1412777"/>
          <a:ext cx="8300381" cy="4774611"/>
        </p:xfrm>
        <a:graphic>
          <a:graphicData uri="http://schemas.openxmlformats.org/drawingml/2006/table">
            <a:tbl>
              <a:tblPr>
                <a:tableStyleId>{5C22544A-7EE6-4342-B048-85BDC9FD1C3A}</a:tableStyleId>
              </a:tblPr>
              <a:tblGrid>
                <a:gridCol w="379502"/>
                <a:gridCol w="4832851"/>
                <a:gridCol w="1074903"/>
                <a:gridCol w="935906"/>
                <a:gridCol w="1077219"/>
              </a:tblGrid>
              <a:tr h="720079">
                <a:tc>
                  <a:txBody>
                    <a:bodyPr/>
                    <a:lstStyle/>
                    <a:p>
                      <a:pPr algn="ctr" fontAlgn="ctr"/>
                      <a:endParaRPr lang="hr-HR" sz="1000" b="1" i="0" u="none" strike="noStrike" dirty="0">
                        <a:solidFill>
                          <a:srgbClr val="000000"/>
                        </a:solidFill>
                        <a:effectLst/>
                        <a:latin typeface="Calibri"/>
                      </a:endParaRPr>
                    </a:p>
                  </a:txBody>
                  <a:tcPr marL="8632" marR="8632" marT="86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hr-HR" sz="1600" b="1" u="none" strike="noStrike" dirty="0" smtClean="0">
                          <a:effectLst/>
                        </a:rPr>
                        <a:t>NAZIV</a:t>
                      </a:r>
                      <a:r>
                        <a:rPr lang="hr-HR" sz="1600" b="1" u="none" strike="noStrike" baseline="0" dirty="0" smtClean="0">
                          <a:effectLst/>
                        </a:rPr>
                        <a:t> PROGRAMA</a:t>
                      </a:r>
                      <a:endParaRPr lang="hr-HR" sz="1600" b="1" i="0" u="none" strike="noStrike" dirty="0">
                        <a:solidFill>
                          <a:srgbClr val="000000"/>
                        </a:solidFill>
                        <a:effectLst/>
                        <a:latin typeface="Calibri"/>
                      </a:endParaRPr>
                    </a:p>
                  </a:txBody>
                  <a:tcPr marL="8632" marR="8632" marT="86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hr-HR" sz="1000" b="1" u="none" strike="noStrike" dirty="0">
                          <a:effectLst/>
                        </a:rPr>
                        <a:t>PREDVIĐENA </a:t>
                      </a:r>
                      <a:r>
                        <a:rPr lang="hr-HR" sz="1000" b="1" u="none" strike="noStrike" dirty="0" smtClean="0">
                          <a:effectLst/>
                        </a:rPr>
                        <a:t>ALOKACIJA</a:t>
                      </a:r>
                    </a:p>
                    <a:p>
                      <a:pPr algn="ctr" fontAlgn="ctr"/>
                      <a:r>
                        <a:rPr lang="hr-HR" sz="1000" b="1" i="0" u="none" strike="noStrike" dirty="0" smtClean="0">
                          <a:solidFill>
                            <a:srgbClr val="000000"/>
                          </a:solidFill>
                          <a:effectLst/>
                          <a:latin typeface="Calibri"/>
                        </a:rPr>
                        <a:t>EUR</a:t>
                      </a:r>
                      <a:endParaRPr lang="hr-HR" sz="1000" b="1" i="0" u="none" strike="noStrike" dirty="0">
                        <a:solidFill>
                          <a:srgbClr val="000000"/>
                        </a:solidFill>
                        <a:effectLst/>
                        <a:latin typeface="Calibri"/>
                      </a:endParaRPr>
                    </a:p>
                  </a:txBody>
                  <a:tcPr marL="8632" marR="8632" marT="86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hr-HR" sz="1000" b="1" u="none" strike="noStrike" dirty="0">
                          <a:effectLst/>
                        </a:rPr>
                        <a:t>PREDVIĐENI DATUM OBJAVE POZIVA</a:t>
                      </a:r>
                      <a:endParaRPr lang="hr-HR" sz="1000" b="1" i="0" u="none" strike="noStrike" dirty="0">
                        <a:solidFill>
                          <a:srgbClr val="000000"/>
                        </a:solidFill>
                        <a:effectLst/>
                        <a:latin typeface="Calibri"/>
                      </a:endParaRPr>
                    </a:p>
                  </a:txBody>
                  <a:tcPr marL="8632" marR="8632" marT="86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hr-HR" sz="1000" b="1" u="none" strike="noStrike" dirty="0">
                          <a:effectLst/>
                        </a:rPr>
                        <a:t>PREDVIĐENI  DATUM UGOVARANJA</a:t>
                      </a:r>
                      <a:endParaRPr lang="hr-HR" sz="1000" b="1" i="0" u="none" strike="noStrike" dirty="0">
                        <a:solidFill>
                          <a:srgbClr val="000000"/>
                        </a:solidFill>
                        <a:effectLst/>
                        <a:latin typeface="Calibri"/>
                      </a:endParaRPr>
                    </a:p>
                  </a:txBody>
                  <a:tcPr marL="8632" marR="8632" marT="86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r>
              <a:tr h="720080">
                <a:tc>
                  <a:txBody>
                    <a:bodyPr/>
                    <a:lstStyle/>
                    <a:p>
                      <a:pPr marL="0" algn="ctr" defTabSz="914400" rtl="0" eaLnBrk="1" fontAlgn="b" latinLnBrk="0" hangingPunct="1"/>
                      <a:r>
                        <a:rPr lang="hr-HR" sz="1100" b="1" u="none" strike="noStrike" kern="1200" dirty="0" smtClean="0">
                          <a:solidFill>
                            <a:schemeClr val="dk1"/>
                          </a:solidFill>
                          <a:effectLst/>
                          <a:latin typeface="Arial" panose="020B0604020202020204" pitchFamily="34" charset="0"/>
                          <a:ea typeface="+mn-ea"/>
                          <a:cs typeface="Arial" panose="020B0604020202020204" pitchFamily="34" charset="0"/>
                        </a:rPr>
                        <a:t>1</a:t>
                      </a:r>
                      <a:endParaRPr lang="hr-HR"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8632" marR="8632" marT="8632" marB="0" anchor="ctr">
                    <a:lnT w="12700" cmpd="sng">
                      <a:noFill/>
                    </a:lnT>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hr-HR" sz="1100" b="1" u="none" strike="noStrike" kern="1200" dirty="0" smtClean="0">
                          <a:solidFill>
                            <a:schemeClr val="dk1"/>
                          </a:solidFill>
                          <a:effectLst/>
                          <a:latin typeface="Arial" panose="020B0604020202020204" pitchFamily="34" charset="0"/>
                          <a:ea typeface="+mn-ea"/>
                          <a:cs typeface="Arial" panose="020B0604020202020204" pitchFamily="34" charset="0"/>
                        </a:rPr>
                        <a:t>POTPORE ZA IZGRADNJU PROIZVODNIH KAPACITETA I ULAGANJE U OPREMU</a:t>
                      </a:r>
                    </a:p>
                    <a:p>
                      <a:pPr marL="0" algn="ctr" defTabSz="914400" rtl="0" eaLnBrk="1" fontAlgn="b" latinLnBrk="0" hangingPunct="1"/>
                      <a:endParaRPr lang="hr-HR" sz="1000" u="none" strike="noStrike" kern="1200" dirty="0" smtClean="0">
                        <a:solidFill>
                          <a:schemeClr val="dk1"/>
                        </a:solidFill>
                        <a:effectLst/>
                        <a:latin typeface="+mn-lt"/>
                        <a:ea typeface="+mn-ea"/>
                        <a:cs typeface="+mn-cs"/>
                      </a:endParaRPr>
                    </a:p>
                  </a:txBody>
                  <a:tcPr marL="8632" marR="8632" marT="8632" marB="0" anchor="ctr">
                    <a:lnT w="12700" cmpd="sng">
                      <a:noFill/>
                    </a:lnT>
                  </a:tcPr>
                </a:tc>
                <a:tc>
                  <a:txBody>
                    <a:bodyPr/>
                    <a:lstStyle/>
                    <a:p>
                      <a:pPr marL="0" algn="ctr" defTabSz="914400" rtl="0" eaLnBrk="1" fontAlgn="b" latinLnBrk="0" hangingPunct="1"/>
                      <a:r>
                        <a:rPr lang="hr-HR" sz="1000" u="none" strike="noStrike" kern="1200" dirty="0" smtClean="0">
                          <a:solidFill>
                            <a:schemeClr val="dk1"/>
                          </a:solidFill>
                          <a:effectLst/>
                          <a:latin typeface="+mn-lt"/>
                          <a:ea typeface="+mn-ea"/>
                          <a:cs typeface="+mn-cs"/>
                        </a:rPr>
                        <a:t>147.000.000,00</a:t>
                      </a:r>
                      <a:endParaRPr lang="hr-HR" sz="1000" u="none" strike="noStrike" kern="1200" dirty="0">
                        <a:solidFill>
                          <a:schemeClr val="dk1"/>
                        </a:solidFill>
                        <a:effectLst/>
                        <a:latin typeface="+mn-lt"/>
                        <a:ea typeface="+mn-ea"/>
                        <a:cs typeface="+mn-cs"/>
                      </a:endParaRPr>
                    </a:p>
                  </a:txBody>
                  <a:tcPr marL="8632" marR="8632" marT="8632" marB="0" anchor="ctr">
                    <a:lnT w="12700" cmpd="sng">
                      <a:noFill/>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1000" u="none" strike="noStrike" kern="1200" dirty="0" smtClean="0">
                          <a:solidFill>
                            <a:schemeClr val="dk1"/>
                          </a:solidFill>
                          <a:effectLst/>
                          <a:latin typeface="+mn-lt"/>
                          <a:ea typeface="+mn-ea"/>
                          <a:cs typeface="+mn-cs"/>
                        </a:rPr>
                        <a:t>I kvartal 2015</a:t>
                      </a:r>
                    </a:p>
                    <a:p>
                      <a:pPr marL="0" algn="ctr" defTabSz="914400" rtl="0" eaLnBrk="1" fontAlgn="b" latinLnBrk="0" hangingPunct="1"/>
                      <a:endParaRPr lang="hr-HR" sz="1000" u="none" strike="noStrike" kern="1200" dirty="0">
                        <a:solidFill>
                          <a:schemeClr val="dk1"/>
                        </a:solidFill>
                        <a:effectLst/>
                        <a:latin typeface="+mn-lt"/>
                        <a:ea typeface="+mn-ea"/>
                        <a:cs typeface="+mn-cs"/>
                      </a:endParaRPr>
                    </a:p>
                  </a:txBody>
                  <a:tcPr marL="8632" marR="8632" marT="8632" marB="0" anchor="ctr">
                    <a:lnT w="12700" cmpd="sng">
                      <a:noFill/>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r-HR" sz="1000" u="none" strike="noStrike" kern="1200" dirty="0" smtClean="0">
                          <a:solidFill>
                            <a:schemeClr val="dk1"/>
                          </a:solidFill>
                          <a:effectLst/>
                          <a:latin typeface="+mn-lt"/>
                          <a:ea typeface="+mn-ea"/>
                          <a:cs typeface="+mn-cs"/>
                        </a:rPr>
                        <a:t>Poziv otvoren do iskorištenja sredstava</a:t>
                      </a:r>
                    </a:p>
                    <a:p>
                      <a:pPr marL="0" algn="ctr" defTabSz="914400" rtl="0" eaLnBrk="1" fontAlgn="b" latinLnBrk="0" hangingPunct="1"/>
                      <a:endParaRPr lang="hr-HR" sz="1000" u="none" strike="noStrike" kern="1200" dirty="0">
                        <a:solidFill>
                          <a:schemeClr val="dk1"/>
                        </a:solidFill>
                        <a:effectLst/>
                        <a:latin typeface="+mn-lt"/>
                        <a:ea typeface="+mn-ea"/>
                        <a:cs typeface="+mn-cs"/>
                      </a:endParaRPr>
                    </a:p>
                  </a:txBody>
                  <a:tcPr marL="8632" marR="8632" marT="8632" marB="0" anchor="ctr">
                    <a:lnT w="12700" cmpd="sng">
                      <a:noFill/>
                    </a:lnT>
                  </a:tcPr>
                </a:tc>
              </a:tr>
              <a:tr h="792088">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2</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a:t>
                      </a:r>
                      <a:r>
                        <a:rPr lang="hr-HR" sz="1100" b="1" u="none" strike="noStrike" baseline="0" dirty="0" smtClean="0">
                          <a:effectLst/>
                          <a:latin typeface="Arial" panose="020B0604020202020204" pitchFamily="34" charset="0"/>
                          <a:cs typeface="Arial" panose="020B0604020202020204" pitchFamily="34" charset="0"/>
                        </a:rPr>
                        <a:t> </a:t>
                      </a:r>
                      <a:r>
                        <a:rPr lang="hr-HR" sz="1100" b="1" u="none" strike="noStrike" dirty="0" smtClean="0">
                          <a:effectLst/>
                          <a:latin typeface="Arial" panose="020B0604020202020204" pitchFamily="34" charset="0"/>
                          <a:cs typeface="Arial" panose="020B0604020202020204" pitchFamily="34" charset="0"/>
                        </a:rPr>
                        <a:t>ZA ULAGANJA U TURIZAM</a:t>
                      </a:r>
                    </a:p>
                    <a:p>
                      <a:pPr algn="l" fontAlgn="b"/>
                      <a:r>
                        <a:rPr lang="hr-HR" sz="1100" b="0" u="none" strike="noStrike" baseline="0" dirty="0" smtClean="0">
                          <a:effectLst/>
                          <a:latin typeface="Arial" panose="020B0604020202020204" pitchFamily="34" charset="0"/>
                          <a:cs typeface="Arial" panose="020B0604020202020204" pitchFamily="34" charset="0"/>
                        </a:rPr>
                        <a:t>Investicije u npr. hotele, marine, kampove i tematske parkove</a:t>
                      </a:r>
                      <a:endParaRPr lang="hr-HR" sz="1100" b="0" u="none" strike="noStrike" dirty="0" smtClean="0">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50.000.000,00</a:t>
                      </a:r>
                      <a:endParaRPr lang="hr-HR" sz="1000" b="0" i="0" u="none" strike="noStrike" dirty="0">
                        <a:solidFill>
                          <a:srgbClr val="000000"/>
                        </a:solidFill>
                        <a:effectLst/>
                        <a:latin typeface="Calibri"/>
                      </a:endParaRPr>
                    </a:p>
                  </a:txBody>
                  <a:tcPr marL="8632" marR="8632" marT="8632" marB="0" anchor="ctr"/>
                </a:tc>
                <a:tc>
                  <a:txBody>
                    <a:bodyPr/>
                    <a:lstStyle/>
                    <a:p>
                      <a:pPr algn="ctr" fontAlgn="b"/>
                      <a:r>
                        <a:rPr lang="hr-HR" sz="1000" b="1" u="none" strike="noStrike" dirty="0" smtClean="0">
                          <a:effectLst/>
                        </a:rPr>
                        <a:t>II </a:t>
                      </a:r>
                      <a:r>
                        <a:rPr lang="hr-HR" sz="1000" b="1" u="none" strike="noStrike" dirty="0">
                          <a:effectLst/>
                        </a:rPr>
                        <a:t>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r h="864096">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3</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 ZA POBOLJŠANJE POSLOVNIH PROCESA</a:t>
                      </a:r>
                      <a:r>
                        <a:rPr lang="hr-HR" sz="1100" b="1" u="none" strike="noStrike" baseline="0" dirty="0" smtClean="0">
                          <a:effectLst/>
                          <a:latin typeface="Arial" panose="020B0604020202020204" pitchFamily="34" charset="0"/>
                          <a:cs typeface="Arial" panose="020B0604020202020204" pitchFamily="34" charset="0"/>
                        </a:rPr>
                        <a:t> KROZ </a:t>
                      </a:r>
                      <a:r>
                        <a:rPr lang="vi-VN" sz="1100" b="1" u="none" strike="noStrike" dirty="0" smtClean="0">
                          <a:effectLst/>
                          <a:latin typeface="Arial" panose="020B0604020202020204" pitchFamily="34" charset="0"/>
                          <a:cs typeface="Arial" panose="020B0604020202020204" pitchFamily="34" charset="0"/>
                        </a:rPr>
                        <a:t>INFORMACIJS</a:t>
                      </a:r>
                      <a:r>
                        <a:rPr lang="hr-HR" sz="1100" b="1" u="none" strike="noStrike" dirty="0" smtClean="0">
                          <a:effectLst/>
                          <a:latin typeface="Arial" panose="020B0604020202020204" pitchFamily="34" charset="0"/>
                          <a:cs typeface="Arial" panose="020B0604020202020204" pitchFamily="34" charset="0"/>
                        </a:rPr>
                        <a:t>KE</a:t>
                      </a:r>
                      <a:r>
                        <a:rPr lang="vi-VN" sz="1100" b="1" u="none" strike="noStrike" dirty="0" smtClean="0">
                          <a:effectLst/>
                          <a:latin typeface="Arial" panose="020B0604020202020204" pitchFamily="34" charset="0"/>
                          <a:cs typeface="Arial" panose="020B0604020202020204" pitchFamily="34" charset="0"/>
                        </a:rPr>
                        <a:t> I KOMUNIKACIJSK</a:t>
                      </a:r>
                      <a:r>
                        <a:rPr lang="hr-HR" sz="1100" b="1" u="none" strike="noStrike" dirty="0" smtClean="0">
                          <a:effectLst/>
                          <a:latin typeface="Arial" panose="020B0604020202020204" pitchFamily="34" charset="0"/>
                          <a:cs typeface="Arial" panose="020B0604020202020204" pitchFamily="34" charset="0"/>
                        </a:rPr>
                        <a:t>E</a:t>
                      </a:r>
                      <a:r>
                        <a:rPr lang="vi-VN" sz="1100" b="1" u="none" strike="noStrike" dirty="0" smtClean="0">
                          <a:effectLst/>
                          <a:latin typeface="Arial" panose="020B0604020202020204" pitchFamily="34" charset="0"/>
                          <a:cs typeface="Arial" panose="020B0604020202020204" pitchFamily="34" charset="0"/>
                        </a:rPr>
                        <a:t> TEHNOLOGIJ</a:t>
                      </a:r>
                      <a:r>
                        <a:rPr lang="hr-HR" sz="1100" b="1" u="none" strike="noStrike" dirty="0" smtClean="0">
                          <a:effectLst/>
                          <a:latin typeface="Arial" panose="020B0604020202020204" pitchFamily="34" charset="0"/>
                          <a:cs typeface="Arial" panose="020B0604020202020204" pitchFamily="34" charset="0"/>
                        </a:rPr>
                        <a:t>E</a:t>
                      </a:r>
                    </a:p>
                    <a:p>
                      <a:pPr algn="l" fontAlgn="b"/>
                      <a:r>
                        <a:rPr lang="vi-VN" sz="1100" u="none" strike="noStrike" dirty="0" smtClean="0">
                          <a:effectLst/>
                          <a:latin typeface="Arial" panose="020B0604020202020204" pitchFamily="34" charset="0"/>
                          <a:cs typeface="Arial" panose="020B0604020202020204" pitchFamily="34" charset="0"/>
                        </a:rPr>
                        <a:t>poboljšanj</a:t>
                      </a:r>
                      <a:r>
                        <a:rPr lang="hr-HR" sz="1100" u="none" strike="noStrike" dirty="0" smtClean="0">
                          <a:effectLst/>
                          <a:latin typeface="Arial" panose="020B0604020202020204" pitchFamily="34" charset="0"/>
                          <a:cs typeface="Arial" panose="020B0604020202020204" pitchFamily="34" charset="0"/>
                        </a:rPr>
                        <a:t>e</a:t>
                      </a:r>
                      <a:r>
                        <a:rPr lang="vi-VN" sz="1100" u="none" strike="noStrike" dirty="0" smtClean="0">
                          <a:effectLst/>
                          <a:latin typeface="Arial" panose="020B0604020202020204" pitchFamily="34" charset="0"/>
                          <a:cs typeface="Arial" panose="020B0604020202020204" pitchFamily="34" charset="0"/>
                        </a:rPr>
                        <a:t> </a:t>
                      </a:r>
                      <a:r>
                        <a:rPr lang="vi-VN" sz="1100" u="none" strike="noStrike" dirty="0">
                          <a:effectLst/>
                          <a:latin typeface="Arial" panose="020B0604020202020204" pitchFamily="34" charset="0"/>
                          <a:cs typeface="Arial" panose="020B0604020202020204" pitchFamily="34" charset="0"/>
                        </a:rPr>
                        <a:t>poslovnih procesa </a:t>
                      </a:r>
                      <a:r>
                        <a:rPr lang="hr-HR" sz="1100" u="none" strike="noStrike" dirty="0" smtClean="0">
                          <a:effectLst/>
                          <a:latin typeface="Arial" panose="020B0604020202020204" pitchFamily="34" charset="0"/>
                          <a:cs typeface="Arial" panose="020B0604020202020204" pitchFamily="34" charset="0"/>
                        </a:rPr>
                        <a:t>poduzetnika</a:t>
                      </a:r>
                      <a:r>
                        <a:rPr lang="hr-HR" sz="1100" u="none" strike="noStrike" baseline="0" dirty="0" smtClean="0">
                          <a:effectLst/>
                          <a:latin typeface="Arial" panose="020B0604020202020204" pitchFamily="34" charset="0"/>
                          <a:cs typeface="Arial" panose="020B0604020202020204" pitchFamily="34" charset="0"/>
                        </a:rPr>
                        <a:t> </a:t>
                      </a:r>
                      <a:r>
                        <a:rPr lang="vi-VN" sz="1100" u="none" strike="noStrike" dirty="0" smtClean="0">
                          <a:effectLst/>
                          <a:latin typeface="Arial" panose="020B0604020202020204" pitchFamily="34" charset="0"/>
                          <a:cs typeface="Arial" panose="020B0604020202020204" pitchFamily="34" charset="0"/>
                        </a:rPr>
                        <a:t>na </a:t>
                      </a:r>
                      <a:r>
                        <a:rPr lang="vi-VN" sz="1100" u="none" strike="noStrike" dirty="0">
                          <a:effectLst/>
                          <a:latin typeface="Arial" panose="020B0604020202020204" pitchFamily="34" charset="0"/>
                          <a:cs typeface="Arial" panose="020B0604020202020204" pitchFamily="34" charset="0"/>
                        </a:rPr>
                        <a:t>nerazvijenim područjima</a:t>
                      </a:r>
                      <a:endParaRPr lang="vi-VN"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3.000.000,00</a:t>
                      </a:r>
                      <a:endParaRPr lang="hr-HR" sz="1000" b="0" i="0" u="none" strike="noStrike" dirty="0">
                        <a:solidFill>
                          <a:srgbClr val="000000"/>
                        </a:solidFill>
                        <a:effectLst/>
                        <a:latin typeface="Calibri"/>
                      </a:endParaRPr>
                    </a:p>
                  </a:txBody>
                  <a:tcPr marL="8632" marR="8632" marT="8632" marB="0" anchor="ctr"/>
                </a:tc>
                <a:tc>
                  <a:txBody>
                    <a:bodyPr/>
                    <a:lstStyle/>
                    <a:p>
                      <a:pPr algn="ctr" fontAlgn="b"/>
                      <a:r>
                        <a:rPr lang="hr-HR" sz="1000" b="1" u="none" strike="noStrike" dirty="0">
                          <a:effectLst/>
                        </a:rPr>
                        <a:t>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r h="936104">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4</a:t>
                      </a:r>
                      <a:endParaRPr lang="vi-VN"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 ZA UVOĐENJE</a:t>
                      </a:r>
                      <a:r>
                        <a:rPr lang="hr-HR" sz="1100" b="1" u="none" strike="noStrike" baseline="0" dirty="0" smtClean="0">
                          <a:effectLst/>
                          <a:latin typeface="Arial" panose="020B0604020202020204" pitchFamily="34" charset="0"/>
                          <a:cs typeface="Arial" panose="020B0604020202020204" pitchFamily="34" charset="0"/>
                        </a:rPr>
                        <a:t> </a:t>
                      </a:r>
                      <a:r>
                        <a:rPr lang="hr-HR" sz="1100" b="1" u="none" strike="noStrike" dirty="0" smtClean="0">
                          <a:effectLst/>
                          <a:latin typeface="Arial" panose="020B0604020202020204" pitchFamily="34" charset="0"/>
                          <a:cs typeface="Arial" panose="020B0604020202020204" pitchFamily="34" charset="0"/>
                        </a:rPr>
                        <a:t>STANDARDA</a:t>
                      </a:r>
                      <a:r>
                        <a:rPr lang="hr-HR" sz="1100" b="1" u="none" strike="noStrike" baseline="0" dirty="0" smtClean="0">
                          <a:effectLst/>
                          <a:latin typeface="Arial" panose="020B0604020202020204" pitchFamily="34" charset="0"/>
                          <a:cs typeface="Arial" panose="020B0604020202020204" pitchFamily="34" charset="0"/>
                        </a:rPr>
                        <a:t> I </a:t>
                      </a:r>
                      <a:r>
                        <a:rPr lang="hr-HR" sz="1100" b="1" u="none" strike="noStrike" dirty="0" smtClean="0">
                          <a:effectLst/>
                          <a:latin typeface="Arial" panose="020B0604020202020204" pitchFamily="34" charset="0"/>
                          <a:cs typeface="Arial" panose="020B0604020202020204" pitchFamily="34" charset="0"/>
                        </a:rPr>
                        <a:t>CERTIFICIRANJE</a:t>
                      </a:r>
                      <a:r>
                        <a:rPr lang="hr-HR" sz="1100" u="none" strike="noStrike" baseline="0" dirty="0" smtClean="0">
                          <a:effectLst/>
                          <a:latin typeface="Arial" panose="020B0604020202020204" pitchFamily="34" charset="0"/>
                          <a:cs typeface="Arial" panose="020B0604020202020204" pitchFamily="34" charset="0"/>
                        </a:rPr>
                        <a:t> </a:t>
                      </a:r>
                    </a:p>
                    <a:p>
                      <a:pPr algn="l" fontAlgn="b"/>
                      <a:r>
                        <a:rPr lang="vi-VN" sz="1100" u="none" strike="noStrike" dirty="0" smtClean="0">
                          <a:effectLst/>
                          <a:latin typeface="Arial" panose="020B0604020202020204" pitchFamily="34" charset="0"/>
                          <a:cs typeface="Arial" panose="020B0604020202020204" pitchFamily="34" charset="0"/>
                        </a:rPr>
                        <a:t>ispunjavanj</a:t>
                      </a:r>
                      <a:r>
                        <a:rPr lang="hr-HR" sz="1100" u="none" strike="noStrike" dirty="0" smtClean="0">
                          <a:effectLst/>
                          <a:latin typeface="Arial" panose="020B0604020202020204" pitchFamily="34" charset="0"/>
                          <a:cs typeface="Arial" panose="020B0604020202020204" pitchFamily="34" charset="0"/>
                        </a:rPr>
                        <a:t>e</a:t>
                      </a:r>
                      <a:r>
                        <a:rPr lang="vi-VN" sz="1100" u="none" strike="noStrike" dirty="0" smtClean="0">
                          <a:effectLst/>
                          <a:latin typeface="Arial" panose="020B0604020202020204" pitchFamily="34" charset="0"/>
                          <a:cs typeface="Arial" panose="020B0604020202020204" pitchFamily="34" charset="0"/>
                        </a:rPr>
                        <a:t> </a:t>
                      </a:r>
                      <a:r>
                        <a:rPr lang="vi-VN" sz="1100" u="none" strike="noStrike" dirty="0">
                          <a:effectLst/>
                          <a:latin typeface="Arial" panose="020B0604020202020204" pitchFamily="34" charset="0"/>
                          <a:cs typeface="Arial" panose="020B0604020202020204" pitchFamily="34" charset="0"/>
                        </a:rPr>
                        <a:t>standarda i </a:t>
                      </a:r>
                      <a:r>
                        <a:rPr lang="vi-VN" sz="1100" u="none" strike="noStrike" dirty="0" smtClean="0">
                          <a:effectLst/>
                          <a:latin typeface="Arial" panose="020B0604020202020204" pitchFamily="34" charset="0"/>
                          <a:cs typeface="Arial" panose="020B0604020202020204" pitchFamily="34" charset="0"/>
                        </a:rPr>
                        <a:t>certificiranj</a:t>
                      </a:r>
                      <a:r>
                        <a:rPr lang="hr-HR" sz="1100" u="none" strike="noStrike" dirty="0" smtClean="0">
                          <a:effectLst/>
                          <a:latin typeface="Arial" panose="020B0604020202020204" pitchFamily="34" charset="0"/>
                          <a:cs typeface="Arial" panose="020B0604020202020204" pitchFamily="34" charset="0"/>
                        </a:rPr>
                        <a:t>e</a:t>
                      </a:r>
                      <a:r>
                        <a:rPr lang="vi-VN" sz="1100" u="none" strike="noStrike" dirty="0" smtClean="0">
                          <a:effectLst/>
                          <a:latin typeface="Arial" panose="020B0604020202020204" pitchFamily="34" charset="0"/>
                          <a:cs typeface="Arial" panose="020B0604020202020204" pitchFamily="34" charset="0"/>
                        </a:rPr>
                        <a:t> </a:t>
                      </a:r>
                      <a:r>
                        <a:rPr lang="vi-VN" sz="1100" u="none" strike="noStrike" dirty="0">
                          <a:effectLst/>
                          <a:latin typeface="Arial" panose="020B0604020202020204" pitchFamily="34" charset="0"/>
                          <a:cs typeface="Arial" panose="020B0604020202020204" pitchFamily="34" charset="0"/>
                        </a:rPr>
                        <a:t>proizvoda u svrhu povećanja </a:t>
                      </a:r>
                      <a:r>
                        <a:rPr lang="vi-VN" sz="1100" u="none" strike="noStrike" dirty="0" smtClean="0">
                          <a:effectLst/>
                          <a:latin typeface="Arial" panose="020B0604020202020204" pitchFamily="34" charset="0"/>
                          <a:cs typeface="Arial" panose="020B0604020202020204" pitchFamily="34" charset="0"/>
                        </a:rPr>
                        <a:t>konkurentnosti</a:t>
                      </a:r>
                      <a:r>
                        <a:rPr lang="hr-HR" sz="1100" u="none" strike="noStrike" dirty="0" smtClean="0">
                          <a:effectLst/>
                          <a:latin typeface="Arial" panose="020B0604020202020204" pitchFamily="34" charset="0"/>
                          <a:cs typeface="Arial" panose="020B0604020202020204" pitchFamily="34" charset="0"/>
                        </a:rPr>
                        <a:t> </a:t>
                      </a:r>
                      <a:r>
                        <a:rPr lang="vi-VN" sz="1100" u="none" strike="noStrike" dirty="0" smtClean="0">
                          <a:effectLst/>
                          <a:latin typeface="Arial" panose="020B0604020202020204" pitchFamily="34" charset="0"/>
                          <a:cs typeface="Arial" panose="020B0604020202020204" pitchFamily="34" charset="0"/>
                        </a:rPr>
                        <a:t>i </a:t>
                      </a:r>
                      <a:r>
                        <a:rPr lang="vi-VN" sz="1100" u="none" strike="noStrike" dirty="0">
                          <a:effectLst/>
                          <a:latin typeface="Arial" panose="020B0604020202020204" pitchFamily="34" charset="0"/>
                          <a:cs typeface="Arial" panose="020B0604020202020204" pitchFamily="34" charset="0"/>
                        </a:rPr>
                        <a:t>pristupu međunarodnim tržištima</a:t>
                      </a:r>
                      <a:endParaRPr lang="vi-VN"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20.000.000,00</a:t>
                      </a:r>
                      <a:endParaRPr lang="hr-HR" sz="1000" b="0" i="0" u="none" strike="noStrike" dirty="0">
                        <a:solidFill>
                          <a:srgbClr val="000000"/>
                        </a:solidFill>
                        <a:effectLst/>
                        <a:latin typeface="Calibri"/>
                      </a:endParaRPr>
                    </a:p>
                  </a:txBody>
                  <a:tcPr marL="8632" marR="8632" marT="8632" marB="0" anchor="ctr"/>
                </a:tc>
                <a:tc>
                  <a:txBody>
                    <a:bodyPr/>
                    <a:lstStyle/>
                    <a:p>
                      <a:pPr algn="ctr" fontAlgn="b"/>
                      <a:r>
                        <a:rPr lang="hr-HR" sz="1000" b="1" u="none" strike="noStrike" dirty="0">
                          <a:effectLst/>
                        </a:rPr>
                        <a:t>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r h="742164">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5</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 ZA</a:t>
                      </a:r>
                      <a:r>
                        <a:rPr lang="hr-HR" sz="1100" b="1" u="none" strike="noStrike" baseline="0" dirty="0" smtClean="0">
                          <a:effectLst/>
                          <a:latin typeface="Arial" panose="020B0604020202020204" pitchFamily="34" charset="0"/>
                          <a:cs typeface="Arial" panose="020B0604020202020204" pitchFamily="34" charset="0"/>
                        </a:rPr>
                        <a:t> NAPREDNU P</a:t>
                      </a:r>
                      <a:r>
                        <a:rPr lang="hr-HR" sz="1100" b="1" u="none" strike="noStrike" dirty="0" smtClean="0">
                          <a:effectLst/>
                          <a:latin typeface="Arial" panose="020B0604020202020204" pitchFamily="34" charset="0"/>
                          <a:cs typeface="Arial" panose="020B0604020202020204" pitchFamily="34" charset="0"/>
                        </a:rPr>
                        <a:t>ODUZETNIČKU</a:t>
                      </a:r>
                      <a:r>
                        <a:rPr lang="hr-HR" sz="1100" b="1" u="none" strike="noStrike" baseline="0" dirty="0" smtClean="0">
                          <a:effectLst/>
                          <a:latin typeface="Arial" panose="020B0604020202020204" pitchFamily="34" charset="0"/>
                          <a:cs typeface="Arial" panose="020B0604020202020204" pitchFamily="34" charset="0"/>
                        </a:rPr>
                        <a:t> POSLOVNU INFRASTRUKTURU </a:t>
                      </a:r>
                    </a:p>
                    <a:p>
                      <a:pPr algn="l" fontAlgn="b"/>
                      <a:r>
                        <a:rPr lang="hr-HR" sz="1100" u="none" strike="noStrike" dirty="0" smtClean="0">
                          <a:effectLst/>
                          <a:latin typeface="Arial" panose="020B0604020202020204" pitchFamily="34" charset="0"/>
                          <a:cs typeface="Arial" panose="020B0604020202020204" pitchFamily="34" charset="0"/>
                        </a:rPr>
                        <a:t>ulaganja </a:t>
                      </a:r>
                      <a:r>
                        <a:rPr lang="hr-HR" sz="1100" u="none" strike="noStrike" dirty="0">
                          <a:effectLst/>
                          <a:latin typeface="Arial" panose="020B0604020202020204" pitchFamily="34" charset="0"/>
                          <a:cs typeface="Arial" panose="020B0604020202020204" pitchFamily="34" charset="0"/>
                        </a:rPr>
                        <a:t>u </a:t>
                      </a:r>
                      <a:r>
                        <a:rPr lang="hr-HR" sz="1100" u="none" strike="noStrike" dirty="0" smtClean="0">
                          <a:effectLst/>
                          <a:latin typeface="Arial" panose="020B0604020202020204" pitchFamily="34" charset="0"/>
                          <a:cs typeface="Arial" panose="020B0604020202020204" pitchFamily="34" charset="0"/>
                        </a:rPr>
                        <a:t>poslovnu </a:t>
                      </a:r>
                      <a:r>
                        <a:rPr lang="hr-HR" sz="1100" u="none" strike="noStrike" dirty="0">
                          <a:effectLst/>
                          <a:latin typeface="Arial" panose="020B0604020202020204" pitchFamily="34" charset="0"/>
                          <a:cs typeface="Arial" panose="020B0604020202020204" pitchFamily="34" charset="0"/>
                        </a:rPr>
                        <a:t>infrastrukturu i </a:t>
                      </a:r>
                      <a:r>
                        <a:rPr lang="hr-HR" sz="1100" u="none" strike="noStrike" dirty="0" smtClean="0">
                          <a:effectLst/>
                          <a:latin typeface="Arial" panose="020B0604020202020204" pitchFamily="34" charset="0"/>
                          <a:cs typeface="Arial" panose="020B0604020202020204" pitchFamily="34" charset="0"/>
                        </a:rPr>
                        <a:t>povezane poslovne usluge </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70.000.000,00</a:t>
                      </a:r>
                      <a:endParaRPr lang="hr-HR" sz="1000" b="0" i="0" u="none" strike="noStrike" dirty="0">
                        <a:solidFill>
                          <a:srgbClr val="000000"/>
                        </a:solidFill>
                        <a:effectLst/>
                        <a:latin typeface="Calibri"/>
                      </a:endParaRPr>
                    </a:p>
                  </a:txBody>
                  <a:tcPr marL="8632" marR="8632" marT="8632" marB="0" anchor="ctr"/>
                </a:tc>
                <a:tc>
                  <a:txBody>
                    <a:bodyPr/>
                    <a:lstStyle/>
                    <a:p>
                      <a:pPr algn="ctr" fontAlgn="b"/>
                      <a:r>
                        <a:rPr lang="hr-HR" sz="1000" b="1" u="none" strike="noStrike" dirty="0">
                          <a:effectLst/>
                        </a:rPr>
                        <a:t>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bl>
          </a:graphicData>
        </a:graphic>
      </p:graphicFrame>
      <p:sp>
        <p:nvSpPr>
          <p:cNvPr id="2" name="Slide Number Placeholder 1"/>
          <p:cNvSpPr>
            <a:spLocks noGrp="1"/>
          </p:cNvSpPr>
          <p:nvPr>
            <p:ph type="sldNum" sz="quarter" idx="12"/>
          </p:nvPr>
        </p:nvSpPr>
        <p:spPr/>
        <p:txBody>
          <a:bodyPr/>
          <a:lstStyle/>
          <a:p>
            <a:r>
              <a:rPr lang="hr-HR" dirty="0" smtClean="0"/>
              <a:t>6/18</a:t>
            </a:r>
            <a:endParaRPr lang="hr-HR" dirty="0"/>
          </a:p>
        </p:txBody>
      </p:sp>
    </p:spTree>
    <p:extLst>
      <p:ext uri="{BB962C8B-B14F-4D97-AF65-F5344CB8AC3E}">
        <p14:creationId xmlns:p14="http://schemas.microsoft.com/office/powerpoint/2010/main" val="24434326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pl-PL" sz="3200" dirty="0">
                <a:latin typeface="Calibri" panose="020F0502020204030204" pitchFamily="34" charset="0"/>
              </a:rPr>
              <a:t>Najava poziva u </a:t>
            </a:r>
            <a:r>
              <a:rPr lang="pl-PL" sz="3200" dirty="0" smtClean="0">
                <a:latin typeface="Calibri" panose="020F0502020204030204" pitchFamily="34" charset="0"/>
              </a:rPr>
              <a:t>2015</a:t>
            </a:r>
            <a:r>
              <a:rPr lang="pl-PL" sz="3200" dirty="0">
                <a:latin typeface="Calibri" panose="020F0502020204030204" pitchFamily="34" charset="0"/>
              </a:rPr>
              <a:t>. </a:t>
            </a:r>
            <a:r>
              <a:rPr lang="pl-PL" sz="3200" dirty="0" smtClean="0">
                <a:latin typeface="Calibri" panose="020F0502020204030204" pitchFamily="34" charset="0"/>
              </a:rPr>
              <a:t>godini</a:t>
            </a:r>
            <a:endParaRPr lang="pl-PL" sz="3200" dirty="0">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79577234"/>
              </p:ext>
            </p:extLst>
          </p:nvPr>
        </p:nvGraphicFramePr>
        <p:xfrm>
          <a:off x="467544" y="1340768"/>
          <a:ext cx="8280918" cy="4608512"/>
        </p:xfrm>
        <a:graphic>
          <a:graphicData uri="http://schemas.openxmlformats.org/drawingml/2006/table">
            <a:tbl>
              <a:tblPr>
                <a:tableStyleId>{5C22544A-7EE6-4342-B048-85BDC9FD1C3A}</a:tableStyleId>
              </a:tblPr>
              <a:tblGrid>
                <a:gridCol w="360039"/>
                <a:gridCol w="4840092"/>
                <a:gridCol w="1072382"/>
                <a:gridCol w="933711"/>
                <a:gridCol w="1074694"/>
              </a:tblGrid>
              <a:tr h="1000720">
                <a:tc>
                  <a:txBody>
                    <a:bodyPr/>
                    <a:lstStyle/>
                    <a:p>
                      <a:pPr algn="ctr" fontAlgn="ctr"/>
                      <a:endParaRPr lang="hr-HR" sz="1000" b="1" i="0" u="none" strike="noStrike" dirty="0">
                        <a:solidFill>
                          <a:srgbClr val="000000"/>
                        </a:solidFill>
                        <a:effectLst/>
                        <a:latin typeface="Calibri"/>
                      </a:endParaRPr>
                    </a:p>
                  </a:txBody>
                  <a:tcPr marL="8632" marR="8632" marT="8632" marB="0" anchor="ctr">
                    <a:solidFill>
                      <a:schemeClr val="accent1">
                        <a:lumMod val="40000"/>
                        <a:lumOff val="60000"/>
                      </a:schemeClr>
                    </a:solidFill>
                  </a:tcPr>
                </a:tc>
                <a:tc>
                  <a:txBody>
                    <a:bodyPr/>
                    <a:lstStyle/>
                    <a:p>
                      <a:pPr algn="ctr" fontAlgn="ctr"/>
                      <a:r>
                        <a:rPr lang="hr-HR" sz="1600" b="1" u="none" strike="noStrike" dirty="0">
                          <a:effectLst/>
                        </a:rPr>
                        <a:t>NAZIV </a:t>
                      </a:r>
                      <a:r>
                        <a:rPr lang="hr-HR" sz="1600" b="1" u="none" strike="noStrike" dirty="0" smtClean="0">
                          <a:effectLst/>
                        </a:rPr>
                        <a:t>PROGRAMA</a:t>
                      </a:r>
                      <a:endParaRPr lang="hr-HR" sz="1600" b="1" i="0" u="none" strike="noStrike" dirty="0">
                        <a:solidFill>
                          <a:srgbClr val="000000"/>
                        </a:solidFill>
                        <a:effectLst/>
                        <a:latin typeface="Calibri"/>
                      </a:endParaRPr>
                    </a:p>
                  </a:txBody>
                  <a:tcPr marL="8632" marR="8632" marT="8632" marB="0" anchor="ctr">
                    <a:solidFill>
                      <a:schemeClr val="accent1">
                        <a:lumMod val="40000"/>
                        <a:lumOff val="60000"/>
                      </a:schemeClr>
                    </a:solidFill>
                  </a:tcPr>
                </a:tc>
                <a:tc>
                  <a:txBody>
                    <a:bodyPr/>
                    <a:lstStyle/>
                    <a:p>
                      <a:pPr algn="ctr" fontAlgn="ctr"/>
                      <a:r>
                        <a:rPr lang="hr-HR" sz="1000" b="1" u="none" strike="noStrike" dirty="0">
                          <a:effectLst/>
                        </a:rPr>
                        <a:t>PREDVIĐENA </a:t>
                      </a:r>
                      <a:r>
                        <a:rPr lang="hr-HR" sz="1000" b="1" u="none" strike="noStrike" dirty="0" smtClean="0">
                          <a:effectLst/>
                        </a:rPr>
                        <a:t>ALOKACIJA</a:t>
                      </a:r>
                    </a:p>
                    <a:p>
                      <a:pPr algn="ctr" fontAlgn="ctr"/>
                      <a:r>
                        <a:rPr lang="hr-HR" sz="1000" b="1" u="none" strike="noStrike" kern="1200" dirty="0" smtClean="0">
                          <a:solidFill>
                            <a:schemeClr val="dk1"/>
                          </a:solidFill>
                          <a:effectLst/>
                          <a:latin typeface="+mn-lt"/>
                          <a:ea typeface="+mn-ea"/>
                          <a:cs typeface="+mn-cs"/>
                        </a:rPr>
                        <a:t>EUR</a:t>
                      </a:r>
                      <a:endParaRPr lang="hr-HR" sz="1000" b="1" u="none" strike="noStrike" kern="1200" dirty="0">
                        <a:solidFill>
                          <a:schemeClr val="dk1"/>
                        </a:solidFill>
                        <a:effectLst/>
                        <a:latin typeface="+mn-lt"/>
                        <a:ea typeface="+mn-ea"/>
                        <a:cs typeface="+mn-cs"/>
                      </a:endParaRPr>
                    </a:p>
                  </a:txBody>
                  <a:tcPr marL="8632" marR="8632" marT="8632" marB="0" anchor="ctr">
                    <a:solidFill>
                      <a:schemeClr val="accent1">
                        <a:lumMod val="40000"/>
                        <a:lumOff val="60000"/>
                      </a:schemeClr>
                    </a:solidFill>
                  </a:tcPr>
                </a:tc>
                <a:tc>
                  <a:txBody>
                    <a:bodyPr/>
                    <a:lstStyle/>
                    <a:p>
                      <a:pPr algn="ctr" fontAlgn="ctr"/>
                      <a:r>
                        <a:rPr lang="hr-HR" sz="1000" b="1" u="none" strike="noStrike" dirty="0">
                          <a:effectLst/>
                        </a:rPr>
                        <a:t>PREDVIĐENI DATUM OBJAVE POZIVA</a:t>
                      </a:r>
                      <a:endParaRPr lang="hr-HR" sz="1000" b="1" i="0" u="none" strike="noStrike" dirty="0">
                        <a:solidFill>
                          <a:srgbClr val="000000"/>
                        </a:solidFill>
                        <a:effectLst/>
                        <a:latin typeface="Calibri"/>
                      </a:endParaRPr>
                    </a:p>
                  </a:txBody>
                  <a:tcPr marL="8632" marR="8632" marT="8632" marB="0" anchor="ctr">
                    <a:solidFill>
                      <a:schemeClr val="accent1">
                        <a:lumMod val="40000"/>
                        <a:lumOff val="60000"/>
                      </a:schemeClr>
                    </a:solidFill>
                  </a:tcPr>
                </a:tc>
                <a:tc>
                  <a:txBody>
                    <a:bodyPr/>
                    <a:lstStyle/>
                    <a:p>
                      <a:pPr algn="ctr" fontAlgn="ctr"/>
                      <a:r>
                        <a:rPr lang="hr-HR" sz="1000" b="1" u="none" strike="noStrike" dirty="0">
                          <a:effectLst/>
                        </a:rPr>
                        <a:t>PREDVIĐENI  DATUM UGOVARANJA</a:t>
                      </a:r>
                      <a:endParaRPr lang="hr-HR" sz="1000" b="1" i="0" u="none" strike="noStrike" dirty="0">
                        <a:solidFill>
                          <a:srgbClr val="000000"/>
                        </a:solidFill>
                        <a:effectLst/>
                        <a:latin typeface="Calibri"/>
                      </a:endParaRPr>
                    </a:p>
                  </a:txBody>
                  <a:tcPr marL="8632" marR="8632" marT="8632" marB="0" anchor="ctr">
                    <a:solidFill>
                      <a:schemeClr val="accent1">
                        <a:lumMod val="40000"/>
                        <a:lumOff val="60000"/>
                      </a:schemeClr>
                    </a:solidFill>
                  </a:tcPr>
                </a:tc>
              </a:tr>
              <a:tr h="758796">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6</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a:t>
                      </a:r>
                      <a:r>
                        <a:rPr lang="hr-HR" sz="1100" b="1" u="none" strike="noStrike" baseline="0" dirty="0" smtClean="0">
                          <a:effectLst/>
                          <a:latin typeface="Arial" panose="020B0604020202020204" pitchFamily="34" charset="0"/>
                          <a:cs typeface="Arial" panose="020B0604020202020204" pitchFamily="34" charset="0"/>
                        </a:rPr>
                        <a:t> ZA POTICANJE INTERNACIONALIZACIJE</a:t>
                      </a:r>
                      <a:endParaRPr lang="hr-HR" sz="1100" b="1" u="none" strike="noStrike" dirty="0" smtClean="0">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30.000.000,00</a:t>
                      </a:r>
                      <a:endParaRPr lang="hr-HR" sz="1000" b="0" i="0" u="none" strike="noStrike" dirty="0">
                        <a:solidFill>
                          <a:srgbClr val="000000"/>
                        </a:solidFill>
                        <a:effectLst/>
                        <a:latin typeface="Calibri"/>
                      </a:endParaRPr>
                    </a:p>
                  </a:txBody>
                  <a:tcPr marL="8632" marR="8632" marT="8632" marB="0" anchor="ctr"/>
                </a:tc>
                <a:tc>
                  <a:txBody>
                    <a:bodyPr/>
                    <a:lstStyle/>
                    <a:p>
                      <a:pPr algn="l" fontAlgn="b"/>
                      <a:r>
                        <a:rPr lang="hr-HR" sz="1000" b="1" u="none" strike="noStrike" dirty="0">
                          <a:effectLst/>
                        </a:rPr>
                        <a:t>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r h="1233011">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7</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 ZA INOVACIJE </a:t>
                      </a:r>
                    </a:p>
                    <a:p>
                      <a:pPr algn="l" fontAlgn="b"/>
                      <a:r>
                        <a:rPr lang="hr-HR" sz="1100" u="none" strike="noStrike" dirty="0" smtClean="0">
                          <a:effectLst/>
                          <a:latin typeface="Arial" panose="020B0604020202020204" pitchFamily="34" charset="0"/>
                          <a:cs typeface="Arial" panose="020B0604020202020204" pitchFamily="34" charset="0"/>
                        </a:rPr>
                        <a:t>ulaganja za </a:t>
                      </a:r>
                      <a:r>
                        <a:rPr lang="hr-HR" sz="1100" u="none" strike="noStrike" dirty="0">
                          <a:effectLst/>
                          <a:latin typeface="Arial" panose="020B0604020202020204" pitchFamily="34" charset="0"/>
                          <a:cs typeface="Arial" panose="020B0604020202020204" pitchFamily="34" charset="0"/>
                        </a:rPr>
                        <a:t>poboljšanje inovacijskog </a:t>
                      </a:r>
                      <a:r>
                        <a:rPr lang="hr-HR" sz="1100" u="none" strike="noStrike" dirty="0" smtClean="0">
                          <a:effectLst/>
                          <a:latin typeface="Arial" panose="020B0604020202020204" pitchFamily="34" charset="0"/>
                          <a:cs typeface="Arial" panose="020B0604020202020204" pitchFamily="34" charset="0"/>
                        </a:rPr>
                        <a:t>potencijala,</a:t>
                      </a:r>
                      <a:r>
                        <a:rPr lang="hr-HR" sz="1100" u="none" strike="noStrike" baseline="0" dirty="0" smtClean="0">
                          <a:effectLst/>
                          <a:latin typeface="Arial" panose="020B0604020202020204" pitchFamily="34" charset="0"/>
                          <a:cs typeface="Arial" panose="020B0604020202020204" pitchFamily="34" charset="0"/>
                        </a:rPr>
                        <a:t> </a:t>
                      </a:r>
                      <a:r>
                        <a:rPr lang="hr-HR" sz="1100" u="none" strike="noStrike" dirty="0" smtClean="0">
                          <a:effectLst/>
                          <a:latin typeface="Arial" panose="020B0604020202020204" pitchFamily="34" charset="0"/>
                          <a:cs typeface="Arial" panose="020B0604020202020204" pitchFamily="34" charset="0"/>
                        </a:rPr>
                        <a:t>uključivanje </a:t>
                      </a:r>
                      <a:r>
                        <a:rPr lang="hr-HR" sz="1100" u="none" strike="noStrike" dirty="0">
                          <a:effectLst/>
                          <a:latin typeface="Arial" panose="020B0604020202020204" pitchFamily="34" charset="0"/>
                          <a:cs typeface="Arial" panose="020B0604020202020204" pitchFamily="34" charset="0"/>
                        </a:rPr>
                        <a:t>u procese inovacija i komercijalizaciju rezultata </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80.000.000,00</a:t>
                      </a:r>
                      <a:endParaRPr lang="hr-HR" sz="1000" b="0" i="0" u="none" strike="noStrike" dirty="0">
                        <a:solidFill>
                          <a:srgbClr val="000000"/>
                        </a:solidFill>
                        <a:effectLst/>
                        <a:latin typeface="Calibri"/>
                      </a:endParaRPr>
                    </a:p>
                  </a:txBody>
                  <a:tcPr marL="8632" marR="8632" marT="8632" marB="0" anchor="ctr"/>
                </a:tc>
                <a:tc>
                  <a:txBody>
                    <a:bodyPr/>
                    <a:lstStyle/>
                    <a:p>
                      <a:pPr algn="l" fontAlgn="b"/>
                      <a:r>
                        <a:rPr lang="hr-HR" sz="1000" b="1" u="none" strike="noStrike" dirty="0">
                          <a:effectLst/>
                        </a:rPr>
                        <a:t>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r h="794143">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8</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marL="0" algn="l" defTabSz="914400" rtl="0" eaLnBrk="1" fontAlgn="b" latinLnBrk="0" hangingPunct="1"/>
                      <a:r>
                        <a:rPr lang="hr-HR" sz="1100" b="1" u="none" strike="noStrike" kern="1200" dirty="0" smtClean="0">
                          <a:solidFill>
                            <a:schemeClr val="dk1"/>
                          </a:solidFill>
                          <a:effectLst/>
                          <a:latin typeface="Arial" panose="020B0604020202020204" pitchFamily="34" charset="0"/>
                          <a:ea typeface="+mn-ea"/>
                          <a:cs typeface="Arial" panose="020B0604020202020204" pitchFamily="34" charset="0"/>
                        </a:rPr>
                        <a:t>POTPORE ZA RAZVOJ PODUZETNIČKIH POSLOVNIH VJEŠTINA</a:t>
                      </a:r>
                    </a:p>
                    <a:p>
                      <a:pPr marL="0" marR="0" indent="0" algn="l" defTabSz="914400" rtl="0" eaLnBrk="1" fontAlgn="b" latinLnBrk="0" hangingPunct="1">
                        <a:lnSpc>
                          <a:spcPct val="100000"/>
                        </a:lnSpc>
                        <a:spcBef>
                          <a:spcPts val="0"/>
                        </a:spcBef>
                        <a:spcAft>
                          <a:spcPts val="0"/>
                        </a:spcAft>
                        <a:buClrTx/>
                        <a:buSzTx/>
                        <a:buFontTx/>
                        <a:buNone/>
                        <a:tabLst/>
                        <a:defRPr/>
                      </a:pPr>
                      <a:r>
                        <a:rPr lang="hr-HR" sz="1100" b="0" u="none" strike="noStrike" kern="1200" dirty="0" smtClean="0">
                          <a:solidFill>
                            <a:schemeClr val="dk1"/>
                          </a:solidFill>
                          <a:effectLst/>
                          <a:latin typeface="Arial" panose="020B0604020202020204" pitchFamily="34" charset="0"/>
                          <a:ea typeface="+mn-ea"/>
                          <a:cs typeface="Arial" panose="020B0604020202020204" pitchFamily="34" charset="0"/>
                        </a:rPr>
                        <a:t>ulaganja</a:t>
                      </a:r>
                      <a:r>
                        <a:rPr lang="hr-HR" sz="1100" b="1" u="none" strike="noStrike" kern="1200" baseline="0" dirty="0" smtClean="0">
                          <a:solidFill>
                            <a:schemeClr val="dk1"/>
                          </a:solidFill>
                          <a:effectLst/>
                          <a:latin typeface="Arial" panose="020B0604020202020204" pitchFamily="34" charset="0"/>
                          <a:ea typeface="+mn-ea"/>
                          <a:cs typeface="Arial" panose="020B0604020202020204" pitchFamily="34" charset="0"/>
                        </a:rPr>
                        <a:t> </a:t>
                      </a:r>
                      <a:r>
                        <a:rPr lang="hr-HR" sz="1100" b="0" u="none" strike="noStrike" kern="1200" baseline="0" dirty="0" smtClean="0">
                          <a:solidFill>
                            <a:schemeClr val="dk1"/>
                          </a:solidFill>
                          <a:effectLst/>
                          <a:latin typeface="Arial" panose="020B0604020202020204" pitchFamily="34" charset="0"/>
                          <a:ea typeface="+mn-ea"/>
                          <a:cs typeface="Arial" panose="020B0604020202020204" pitchFamily="34" charset="0"/>
                        </a:rPr>
                        <a:t>za razvoj poduzetničkih vještina putem poduzetničkih potpornih institucija</a:t>
                      </a:r>
                      <a:endParaRPr lang="hr-HR" sz="11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8632" marR="8632" marT="8632" marB="0" anchor="ctr"/>
                </a:tc>
                <a:tc>
                  <a:txBody>
                    <a:bodyPr/>
                    <a:lstStyle/>
                    <a:p>
                      <a:pPr marL="0" algn="ctr" defTabSz="914400" rtl="0" eaLnBrk="1" fontAlgn="b" latinLnBrk="0" hangingPunct="1"/>
                      <a:r>
                        <a:rPr lang="hr-HR" sz="1000" u="none" strike="noStrike" kern="1200" dirty="0" smtClean="0">
                          <a:solidFill>
                            <a:schemeClr val="dk1"/>
                          </a:solidFill>
                          <a:effectLst/>
                          <a:latin typeface="+mn-lt"/>
                          <a:ea typeface="+mn-ea"/>
                          <a:cs typeface="+mn-cs"/>
                        </a:rPr>
                        <a:t>53.000.000,00</a:t>
                      </a:r>
                    </a:p>
                  </a:txBody>
                  <a:tcPr marL="8632" marR="8632" marT="8632" marB="0" anchor="ctr"/>
                </a:tc>
                <a:tc>
                  <a:txBody>
                    <a:bodyPr/>
                    <a:lstStyle/>
                    <a:p>
                      <a:pPr algn="l" fontAlgn="b"/>
                      <a:r>
                        <a:rPr lang="hr-HR" sz="1000" b="1" u="none" strike="noStrike" dirty="0">
                          <a:effectLst/>
                        </a:rPr>
                        <a:t>III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r h="821842">
                <a:tc>
                  <a:txBody>
                    <a:bodyPr/>
                    <a:lstStyle/>
                    <a:p>
                      <a:pPr algn="ctr" fontAlgn="b"/>
                      <a:r>
                        <a:rPr lang="hr-HR" sz="1100" b="0" i="0" u="none" strike="noStrike" dirty="0" smtClean="0">
                          <a:solidFill>
                            <a:srgbClr val="000000"/>
                          </a:solidFill>
                          <a:effectLst/>
                          <a:latin typeface="Arial" panose="020B0604020202020204" pitchFamily="34" charset="0"/>
                          <a:cs typeface="Arial" panose="020B0604020202020204" pitchFamily="34" charset="0"/>
                        </a:rPr>
                        <a:t>9</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l" fontAlgn="b"/>
                      <a:r>
                        <a:rPr lang="hr-HR" sz="1100" b="1" u="none" strike="noStrike" dirty="0" smtClean="0">
                          <a:effectLst/>
                          <a:latin typeface="Arial" panose="020B0604020202020204" pitchFamily="34" charset="0"/>
                          <a:cs typeface="Arial" panose="020B0604020202020204" pitchFamily="34" charset="0"/>
                        </a:rPr>
                        <a:t>POTPORE RAZVOJU</a:t>
                      </a:r>
                      <a:r>
                        <a:rPr lang="hr-HR" sz="1100" b="1" u="none" strike="noStrike" baseline="0" dirty="0" smtClean="0">
                          <a:effectLst/>
                          <a:latin typeface="Arial" panose="020B0604020202020204" pitchFamily="34" charset="0"/>
                          <a:cs typeface="Arial" panose="020B0604020202020204" pitchFamily="34" charset="0"/>
                        </a:rPr>
                        <a:t> KLASTERA </a:t>
                      </a:r>
                    </a:p>
                    <a:p>
                      <a:pPr algn="l" fontAlgn="b"/>
                      <a:r>
                        <a:rPr lang="hr-HR" sz="1100" u="none" strike="noStrike" dirty="0" smtClean="0">
                          <a:effectLst/>
                          <a:latin typeface="Arial" panose="020B0604020202020204" pitchFamily="34" charset="0"/>
                          <a:cs typeface="Arial" panose="020B0604020202020204" pitchFamily="34" charset="0"/>
                        </a:rPr>
                        <a:t>Umrežavanje</a:t>
                      </a:r>
                      <a:r>
                        <a:rPr lang="hr-HR" sz="1100" u="none" strike="noStrike" baseline="0" dirty="0" smtClean="0">
                          <a:effectLst/>
                          <a:latin typeface="Arial" panose="020B0604020202020204" pitchFamily="34" charset="0"/>
                          <a:cs typeface="Arial" panose="020B0604020202020204" pitchFamily="34" charset="0"/>
                        </a:rPr>
                        <a:t> </a:t>
                      </a:r>
                      <a:r>
                        <a:rPr lang="hr-HR" sz="1100" u="none" strike="noStrike" dirty="0" smtClean="0">
                          <a:effectLst/>
                          <a:latin typeface="Arial" panose="020B0604020202020204" pitchFamily="34" charset="0"/>
                          <a:cs typeface="Arial" panose="020B0604020202020204" pitchFamily="34" charset="0"/>
                        </a:rPr>
                        <a:t>poduzetnika </a:t>
                      </a:r>
                      <a:r>
                        <a:rPr lang="hr-HR" sz="1100" u="none" strike="noStrike" dirty="0">
                          <a:effectLst/>
                          <a:latin typeface="Arial" panose="020B0604020202020204" pitchFamily="34" charset="0"/>
                          <a:cs typeface="Arial" panose="020B0604020202020204" pitchFamily="34" charset="0"/>
                        </a:rPr>
                        <a:t>s ciljem jačanja njihove pozicije na tržištu </a:t>
                      </a:r>
                      <a:endParaRPr lang="hr-HR" sz="1100" b="0" i="0" u="none" strike="noStrike" dirty="0">
                        <a:solidFill>
                          <a:srgbClr val="000000"/>
                        </a:solidFill>
                        <a:effectLst/>
                        <a:latin typeface="Arial" panose="020B0604020202020204" pitchFamily="34" charset="0"/>
                        <a:cs typeface="Arial" panose="020B0604020202020204" pitchFamily="34" charset="0"/>
                      </a:endParaRPr>
                    </a:p>
                  </a:txBody>
                  <a:tcPr marL="8632" marR="8632" marT="8632" marB="0" anchor="ctr"/>
                </a:tc>
                <a:tc>
                  <a:txBody>
                    <a:bodyPr/>
                    <a:lstStyle/>
                    <a:p>
                      <a:pPr algn="ctr" fontAlgn="b"/>
                      <a:r>
                        <a:rPr lang="hr-HR" sz="1000" u="none" strike="noStrike" dirty="0" smtClean="0">
                          <a:effectLst/>
                        </a:rPr>
                        <a:t>40.000.000,00</a:t>
                      </a:r>
                      <a:endParaRPr lang="hr-HR" sz="1000" b="0" i="0" u="none" strike="noStrike" dirty="0">
                        <a:solidFill>
                          <a:srgbClr val="000000"/>
                        </a:solidFill>
                        <a:effectLst/>
                        <a:latin typeface="Calibri"/>
                      </a:endParaRPr>
                    </a:p>
                  </a:txBody>
                  <a:tcPr marL="8632" marR="8632" marT="8632" marB="0" anchor="ctr"/>
                </a:tc>
                <a:tc>
                  <a:txBody>
                    <a:bodyPr/>
                    <a:lstStyle/>
                    <a:p>
                      <a:pPr algn="l" fontAlgn="b"/>
                      <a:r>
                        <a:rPr lang="hr-HR" sz="1000" b="1" u="none" strike="noStrike" dirty="0">
                          <a:effectLst/>
                        </a:rPr>
                        <a:t>III kvartal 2015</a:t>
                      </a:r>
                      <a:endParaRPr lang="hr-HR" sz="1000" b="1" i="0" u="none" strike="noStrike" dirty="0">
                        <a:solidFill>
                          <a:srgbClr val="000000"/>
                        </a:solidFill>
                        <a:effectLst/>
                        <a:latin typeface="Calibri"/>
                      </a:endParaRPr>
                    </a:p>
                  </a:txBody>
                  <a:tcPr marL="8632" marR="8632" marT="8632" marB="0" anchor="ctr"/>
                </a:tc>
                <a:tc>
                  <a:txBody>
                    <a:bodyPr/>
                    <a:lstStyle/>
                    <a:p>
                      <a:pPr algn="ctr" fontAlgn="b"/>
                      <a:r>
                        <a:rPr lang="hr-HR" sz="1000" u="none" strike="noStrike" dirty="0">
                          <a:effectLst/>
                        </a:rPr>
                        <a:t>Poziv otvoren do iskorištenja sredstava</a:t>
                      </a:r>
                      <a:endParaRPr lang="hr-HR" sz="1000" b="0" i="0" u="none" strike="noStrike" dirty="0">
                        <a:solidFill>
                          <a:srgbClr val="000000"/>
                        </a:solidFill>
                        <a:effectLst/>
                        <a:latin typeface="Calibri"/>
                      </a:endParaRPr>
                    </a:p>
                  </a:txBody>
                  <a:tcPr marL="8632" marR="8632" marT="8632" marB="0" anchor="ctr"/>
                </a:tc>
              </a:tr>
            </a:tbl>
          </a:graphicData>
        </a:graphic>
      </p:graphicFrame>
      <p:sp>
        <p:nvSpPr>
          <p:cNvPr id="2" name="Slide Number Placeholder 1"/>
          <p:cNvSpPr>
            <a:spLocks noGrp="1"/>
          </p:cNvSpPr>
          <p:nvPr>
            <p:ph type="sldNum" sz="quarter" idx="12"/>
          </p:nvPr>
        </p:nvSpPr>
        <p:spPr/>
        <p:txBody>
          <a:bodyPr/>
          <a:lstStyle/>
          <a:p>
            <a:r>
              <a:rPr lang="hr-HR" dirty="0" smtClean="0"/>
              <a:t>7/18</a:t>
            </a:r>
            <a:endParaRPr lang="hr-HR" dirty="0"/>
          </a:p>
        </p:txBody>
      </p:sp>
    </p:spTree>
    <p:extLst>
      <p:ext uri="{BB962C8B-B14F-4D97-AF65-F5344CB8AC3E}">
        <p14:creationId xmlns:p14="http://schemas.microsoft.com/office/powerpoint/2010/main" val="358243627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Iznos i vrste potpora</a:t>
            </a:r>
            <a:endParaRPr lang="hr-HR" sz="3200"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856169"/>
              </p:ext>
            </p:extLst>
          </p:nvPr>
        </p:nvGraphicFramePr>
        <p:xfrm>
          <a:off x="457200" y="1434995"/>
          <a:ext cx="8229600" cy="252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6"/>
          <p:cNvSpPr/>
          <p:nvPr/>
        </p:nvSpPr>
        <p:spPr>
          <a:xfrm>
            <a:off x="-108521" y="1336869"/>
            <a:ext cx="9275841" cy="576064"/>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noFill/>
          <a:ln>
            <a:noFill/>
          </a:ln>
          <a:scene3d>
            <a:camera prst="orthographicFront"/>
            <a:lightRig rig="sunset" dir="t"/>
          </a:scene3d>
          <a:sp3d extrusionH="76200" prstMaterial="matte">
            <a:bevelB w="139700" h="139700" prst="divot"/>
            <a:extrusionClr>
              <a:schemeClr val="accent2">
                <a:lumMod val="40000"/>
                <a:lumOff val="60000"/>
              </a:schemeClr>
            </a:extrusionClr>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307" tIns="257227" rIns="289307" bIns="257227" numCol="1" spcCol="1270" anchor="ctr" anchorCtr="0">
            <a:noAutofit/>
          </a:bodyPr>
          <a:lstStyle/>
          <a:p>
            <a:pPr lvl="0" algn="ctr" defTabSz="311150" rtl="0">
              <a:spcBef>
                <a:spcPct val="0"/>
              </a:spcBef>
            </a:pPr>
            <a:endParaRPr lang="hr-HR" sz="1700" b="1" dirty="0" smtClean="0">
              <a:solidFill>
                <a:schemeClr val="tx1"/>
              </a:solidFill>
            </a:endParaRPr>
          </a:p>
          <a:p>
            <a:pPr defTabSz="311150">
              <a:spcBef>
                <a:spcPct val="0"/>
              </a:spcBef>
            </a:pPr>
            <a:r>
              <a:rPr lang="hr-HR" sz="1700" b="1" dirty="0" smtClean="0">
                <a:solidFill>
                  <a:schemeClr val="tx1"/>
                </a:solidFill>
              </a:rPr>
              <a:t>Z</a:t>
            </a:r>
            <a:r>
              <a:rPr lang="vi-VN" sz="1700" b="1" dirty="0" smtClean="0">
                <a:solidFill>
                  <a:schemeClr val="tx1"/>
                </a:solidFill>
              </a:rPr>
              <a:t>a </a:t>
            </a:r>
            <a:r>
              <a:rPr lang="vi-VN" sz="1700" b="1" dirty="0">
                <a:solidFill>
                  <a:schemeClr val="tx1"/>
                </a:solidFill>
              </a:rPr>
              <a:t>2014</a:t>
            </a:r>
            <a:r>
              <a:rPr lang="vi-VN" sz="1700" b="1" dirty="0" smtClean="0">
                <a:solidFill>
                  <a:schemeClr val="tx1"/>
                </a:solidFill>
              </a:rPr>
              <a:t>.</a:t>
            </a:r>
            <a:r>
              <a:rPr lang="hr-HR" sz="1700" b="1" dirty="0" smtClean="0">
                <a:solidFill>
                  <a:schemeClr val="tx1"/>
                </a:solidFill>
              </a:rPr>
              <a:t> </a:t>
            </a:r>
            <a:r>
              <a:rPr lang="vi-VN" sz="1700" b="1" dirty="0" smtClean="0">
                <a:solidFill>
                  <a:schemeClr val="tx1"/>
                </a:solidFill>
              </a:rPr>
              <a:t>– </a:t>
            </a:r>
            <a:r>
              <a:rPr lang="vi-VN" sz="1700" b="1" dirty="0">
                <a:solidFill>
                  <a:schemeClr val="tx1"/>
                </a:solidFill>
              </a:rPr>
              <a:t>2020.</a:t>
            </a:r>
            <a:r>
              <a:rPr lang="hr-HR" sz="1700" b="1" dirty="0" smtClean="0">
                <a:solidFill>
                  <a:schemeClr val="tx1"/>
                </a:solidFill>
              </a:rPr>
              <a:t>g. i</a:t>
            </a:r>
            <a:r>
              <a:rPr lang="vi-VN" sz="1700" b="1" kern="1200" dirty="0" smtClean="0">
                <a:solidFill>
                  <a:schemeClr val="tx1"/>
                </a:solidFill>
              </a:rPr>
              <a:t>z Europskog fonda za regionalni razvoj</a:t>
            </a:r>
            <a:r>
              <a:rPr lang="hr-HR" sz="1700" b="1" dirty="0">
                <a:solidFill>
                  <a:schemeClr val="tx1"/>
                </a:solidFill>
              </a:rPr>
              <a:t> </a:t>
            </a:r>
            <a:r>
              <a:rPr lang="hr-HR" sz="1700" b="1" dirty="0" smtClean="0">
                <a:solidFill>
                  <a:schemeClr val="tx1"/>
                </a:solidFill>
              </a:rPr>
              <a:t> →  </a:t>
            </a:r>
            <a:r>
              <a:rPr lang="hr-HR" b="1" kern="1200" dirty="0" smtClean="0">
                <a:solidFill>
                  <a:srgbClr val="FF0000"/>
                </a:solidFill>
              </a:rPr>
              <a:t>147.000.000,00 EUR</a:t>
            </a:r>
            <a:endParaRPr lang="hr-HR"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21428978"/>
              </p:ext>
            </p:extLst>
          </p:nvPr>
        </p:nvGraphicFramePr>
        <p:xfrm>
          <a:off x="143509" y="2784741"/>
          <a:ext cx="9000492" cy="3320115"/>
        </p:xfrm>
        <a:graphic>
          <a:graphicData uri="http://schemas.openxmlformats.org/drawingml/2006/table">
            <a:tbl>
              <a:tblPr firstRow="1" bandRow="1">
                <a:tableStyleId>{5C22544A-7EE6-4342-B048-85BDC9FD1C3A}</a:tableStyleId>
              </a:tblPr>
              <a:tblGrid>
                <a:gridCol w="3000164"/>
                <a:gridCol w="3000164"/>
                <a:gridCol w="3000164"/>
              </a:tblGrid>
              <a:tr h="350606">
                <a:tc>
                  <a:txBody>
                    <a:bodyPr/>
                    <a:lstStyle/>
                    <a:p>
                      <a:endParaRPr lang="hr-HR" dirty="0"/>
                    </a:p>
                  </a:txBody>
                  <a:tcPr>
                    <a:solidFill>
                      <a:schemeClr val="bg1">
                        <a:lumMod val="95000"/>
                      </a:schemeClr>
                    </a:solidFill>
                  </a:tcPr>
                </a:tc>
                <a:tc>
                  <a:txBody>
                    <a:bodyPr/>
                    <a:lstStyle/>
                    <a:p>
                      <a:pPr algn="ctr"/>
                      <a:r>
                        <a:rPr lang="hr-HR" dirty="0" smtClean="0"/>
                        <a:t>Opremanje  </a:t>
                      </a:r>
                      <a:r>
                        <a:rPr lang="hr-HR" dirty="0" smtClean="0">
                          <a:solidFill>
                            <a:srgbClr val="FF0000"/>
                          </a:solidFill>
                        </a:rPr>
                        <a:t>47 m EUR</a:t>
                      </a:r>
                      <a:endParaRPr lang="hr-HR" dirty="0">
                        <a:solidFill>
                          <a:srgbClr val="FF0000"/>
                        </a:solidFill>
                      </a:endParaRPr>
                    </a:p>
                  </a:txBody>
                  <a:tcPr>
                    <a:solidFill>
                      <a:schemeClr val="tx2"/>
                    </a:solidFill>
                  </a:tcPr>
                </a:tc>
                <a:tc>
                  <a:txBody>
                    <a:bodyPr/>
                    <a:lstStyle/>
                    <a:p>
                      <a:pPr algn="ctr"/>
                      <a:r>
                        <a:rPr lang="hr-HR" dirty="0" smtClean="0"/>
                        <a:t>Izgradnja  </a:t>
                      </a:r>
                      <a:r>
                        <a:rPr lang="hr-HR" dirty="0" smtClean="0">
                          <a:solidFill>
                            <a:srgbClr val="FF0000"/>
                          </a:solidFill>
                        </a:rPr>
                        <a:t>100 m EUR</a:t>
                      </a:r>
                      <a:endParaRPr lang="hr-HR" dirty="0">
                        <a:solidFill>
                          <a:srgbClr val="FF0000"/>
                        </a:solidFill>
                      </a:endParaRPr>
                    </a:p>
                  </a:txBody>
                  <a:tcPr>
                    <a:solidFill>
                      <a:schemeClr val="tx2"/>
                    </a:solidFill>
                  </a:tcPr>
                </a:tc>
              </a:tr>
              <a:tr h="485723">
                <a:tc>
                  <a:txBody>
                    <a:bodyPr/>
                    <a:lstStyle/>
                    <a:p>
                      <a:pPr algn="l"/>
                      <a:r>
                        <a:rPr lang="hr-HR" b="1" dirty="0" smtClean="0"/>
                        <a:t>Min.</a:t>
                      </a:r>
                      <a:r>
                        <a:rPr lang="hr-HR" b="1" baseline="0" dirty="0" smtClean="0"/>
                        <a:t> vrijednost potpore</a:t>
                      </a:r>
                    </a:p>
                  </a:txBody>
                  <a:tcPr anchor="ctr"/>
                </a:tc>
                <a:tc>
                  <a:txBody>
                    <a:bodyPr/>
                    <a:lstStyle/>
                    <a:p>
                      <a:pPr algn="ctr"/>
                      <a:r>
                        <a:rPr lang="hr-HR" b="1" dirty="0" smtClean="0"/>
                        <a:t>500.000,00 kn </a:t>
                      </a:r>
                    </a:p>
                  </a:txBody>
                  <a:tcPr anchor="ctr"/>
                </a:tc>
                <a:tc>
                  <a:txBody>
                    <a:bodyPr/>
                    <a:lstStyle/>
                    <a:p>
                      <a:pPr algn="ctr"/>
                      <a:r>
                        <a:rPr lang="hr-HR" b="1" dirty="0" smtClean="0"/>
                        <a:t>1.500.000,00</a:t>
                      </a:r>
                      <a:r>
                        <a:rPr lang="hr-HR" b="1" baseline="0" dirty="0" smtClean="0"/>
                        <a:t> kn</a:t>
                      </a:r>
                      <a:endParaRPr lang="hr-HR" b="1" dirty="0"/>
                    </a:p>
                  </a:txBody>
                  <a:tcPr anchor="ctr"/>
                </a:tc>
              </a:tr>
              <a:tr h="489371">
                <a:tc>
                  <a:txBody>
                    <a:bodyPr/>
                    <a:lstStyle/>
                    <a:p>
                      <a:pPr marL="0" algn="l" defTabSz="914400" rtl="0" eaLnBrk="1" latinLnBrk="0" hangingPunct="1"/>
                      <a:r>
                        <a:rPr lang="hr-HR" sz="1800" b="1" kern="1200" dirty="0" smtClean="0">
                          <a:solidFill>
                            <a:schemeClr val="dk1"/>
                          </a:solidFill>
                          <a:latin typeface="+mn-lt"/>
                          <a:ea typeface="+mn-ea"/>
                          <a:cs typeface="+mn-cs"/>
                        </a:rPr>
                        <a:t>Max. vrijednost potpore </a:t>
                      </a:r>
                    </a:p>
                  </a:txBody>
                  <a:tcPr anchor="ctr">
                    <a:solidFill>
                      <a:schemeClr val="accent1">
                        <a:lumMod val="20000"/>
                        <a:lumOff val="80000"/>
                      </a:schemeClr>
                    </a:solidFill>
                  </a:tcPr>
                </a:tc>
                <a:tc>
                  <a:txBody>
                    <a:bodyPr/>
                    <a:lstStyle/>
                    <a:p>
                      <a:pPr algn="ctr"/>
                      <a:r>
                        <a:rPr lang="hr-HR" b="1" dirty="0" smtClean="0"/>
                        <a:t>5.000.000,00</a:t>
                      </a:r>
                      <a:r>
                        <a:rPr lang="hr-HR" b="1" baseline="0" dirty="0" smtClean="0"/>
                        <a:t> kn</a:t>
                      </a:r>
                      <a:endParaRPr lang="hr-HR" b="1" dirty="0"/>
                    </a:p>
                  </a:txBody>
                  <a:tcPr anchor="ctr">
                    <a:solidFill>
                      <a:schemeClr val="accent1">
                        <a:lumMod val="20000"/>
                        <a:lumOff val="80000"/>
                      </a:schemeClr>
                    </a:solidFill>
                  </a:tcPr>
                </a:tc>
                <a:tc>
                  <a:txBody>
                    <a:bodyPr/>
                    <a:lstStyle/>
                    <a:p>
                      <a:pPr algn="ctr"/>
                      <a:r>
                        <a:rPr lang="hr-HR" b="1" dirty="0" smtClean="0"/>
                        <a:t>15.000.000,00</a:t>
                      </a:r>
                      <a:r>
                        <a:rPr lang="hr-HR" b="1" baseline="0" dirty="0" smtClean="0"/>
                        <a:t> kn</a:t>
                      </a:r>
                      <a:endParaRPr lang="hr-HR" b="1" dirty="0"/>
                    </a:p>
                  </a:txBody>
                  <a:tcPr anchor="ctr">
                    <a:solidFill>
                      <a:schemeClr val="accent1">
                        <a:lumMod val="20000"/>
                        <a:lumOff val="80000"/>
                      </a:schemeClr>
                    </a:solidFill>
                  </a:tcPr>
                </a:tc>
              </a:tr>
              <a:tr h="613560">
                <a:tc>
                  <a:txBody>
                    <a:bodyPr/>
                    <a:lstStyle/>
                    <a:p>
                      <a:pPr algn="l"/>
                      <a:r>
                        <a:rPr lang="hr-HR" b="0" dirty="0" smtClean="0"/>
                        <a:t>Max.</a:t>
                      </a:r>
                      <a:r>
                        <a:rPr lang="hr-HR" b="0" baseline="0" dirty="0" smtClean="0"/>
                        <a:t> za savjetodavne usluge</a:t>
                      </a:r>
                      <a:endParaRPr lang="hr-HR" b="0" dirty="0" smtClean="0"/>
                    </a:p>
                  </a:txBody>
                  <a:tcPr anchor="ctr">
                    <a:solidFill>
                      <a:schemeClr val="accent1">
                        <a:lumMod val="20000"/>
                        <a:lumOff val="80000"/>
                      </a:schemeClr>
                    </a:solidFill>
                  </a:tcPr>
                </a:tc>
                <a:tc gridSpan="2">
                  <a:txBody>
                    <a:bodyPr/>
                    <a:lstStyle/>
                    <a:p>
                      <a:pPr algn="ctr"/>
                      <a:r>
                        <a:rPr lang="hr-HR" dirty="0" smtClean="0"/>
                        <a:t>2.000.000,00 kn po</a:t>
                      </a:r>
                      <a:r>
                        <a:rPr lang="hr-HR" baseline="0" dirty="0" smtClean="0"/>
                        <a:t> poduzetniku po projektu</a:t>
                      </a:r>
                      <a:endParaRPr lang="hr-HR" dirty="0"/>
                    </a:p>
                  </a:txBody>
                  <a:tcPr anchor="ctr">
                    <a:solidFill>
                      <a:schemeClr val="accent1">
                        <a:lumMod val="20000"/>
                        <a:lumOff val="80000"/>
                      </a:schemeClr>
                    </a:solidFill>
                  </a:tcPr>
                </a:tc>
                <a:tc hMerge="1">
                  <a:txBody>
                    <a:bodyPr/>
                    <a:lstStyle/>
                    <a:p>
                      <a:pPr algn="ctr"/>
                      <a:endParaRPr lang="hr-HR" dirty="0"/>
                    </a:p>
                  </a:txBody>
                  <a:tcPr anchor="ctr"/>
                </a:tc>
              </a:tr>
              <a:tr h="699101">
                <a:tc>
                  <a:txBody>
                    <a:bodyPr/>
                    <a:lstStyle/>
                    <a:p>
                      <a:pPr algn="l"/>
                      <a:r>
                        <a:rPr lang="hr-HR" b="0" dirty="0" smtClean="0"/>
                        <a:t>Max. </a:t>
                      </a:r>
                      <a:r>
                        <a:rPr lang="hr-HR" b="0" baseline="0" dirty="0" smtClean="0"/>
                        <a:t>za sudjelovanje na sajmovima</a:t>
                      </a:r>
                      <a:endParaRPr lang="hr-HR" b="0" dirty="0" smtClean="0"/>
                    </a:p>
                  </a:txBody>
                  <a:tcPr anchor="ctr">
                    <a:solidFill>
                      <a:schemeClr val="accent1">
                        <a:lumMod val="20000"/>
                        <a:lumOff val="80000"/>
                      </a:schemeClr>
                    </a:solidFill>
                  </a:tcPr>
                </a:tc>
                <a:tc gridSpan="2">
                  <a:txBody>
                    <a:bodyPr/>
                    <a:lstStyle/>
                    <a:p>
                      <a:pPr algn="ctr"/>
                      <a:r>
                        <a:rPr lang="hr-HR" dirty="0" smtClean="0"/>
                        <a:t>1.000.000,00</a:t>
                      </a:r>
                      <a:r>
                        <a:rPr lang="hr-HR" baseline="0" dirty="0" smtClean="0"/>
                        <a:t> </a:t>
                      </a:r>
                      <a:r>
                        <a:rPr lang="hr-HR" dirty="0" smtClean="0"/>
                        <a:t>kuna</a:t>
                      </a:r>
                      <a:r>
                        <a:rPr lang="hr-HR" baseline="0" dirty="0" smtClean="0"/>
                        <a:t> </a:t>
                      </a:r>
                      <a:r>
                        <a:rPr lang="pl-PL" baseline="0" dirty="0" smtClean="0"/>
                        <a:t>pod uvjetom da su izravno vezane za projekt za koji se dodjeljuje regionalna potpora.</a:t>
                      </a:r>
                      <a:endParaRPr lang="hr-HR" dirty="0"/>
                    </a:p>
                  </a:txBody>
                  <a:tcPr anchor="ctr">
                    <a:solidFill>
                      <a:schemeClr val="accent1">
                        <a:lumMod val="20000"/>
                        <a:lumOff val="80000"/>
                      </a:schemeClr>
                    </a:solidFill>
                  </a:tcPr>
                </a:tc>
                <a:tc hMerge="1">
                  <a:txBody>
                    <a:bodyPr/>
                    <a:lstStyle/>
                    <a:p>
                      <a:pPr algn="ctr"/>
                      <a:endParaRPr lang="hr-HR" dirty="0"/>
                    </a:p>
                  </a:txBody>
                  <a:tcPr anchor="ctr"/>
                </a:tc>
              </a:tr>
              <a:tr h="613560">
                <a:tc>
                  <a:txBody>
                    <a:bodyPr/>
                    <a:lstStyle/>
                    <a:p>
                      <a:pPr algn="l"/>
                      <a:r>
                        <a:rPr lang="hr-HR" b="0" dirty="0" smtClean="0"/>
                        <a:t>Max. </a:t>
                      </a:r>
                      <a:r>
                        <a:rPr lang="hr-HR" b="0" baseline="0" dirty="0" smtClean="0"/>
                        <a:t> za usavršavanje</a:t>
                      </a:r>
                      <a:endParaRPr lang="hr-HR" b="0" dirty="0" smtClean="0"/>
                    </a:p>
                  </a:txBody>
                  <a:tcPr anchor="ctr">
                    <a:solidFill>
                      <a:schemeClr val="accent1">
                        <a:lumMod val="20000"/>
                        <a:lumOff val="80000"/>
                      </a:schemeClr>
                    </a:solidFill>
                  </a:tcPr>
                </a:tc>
                <a:tc gridSpan="2">
                  <a:txBody>
                    <a:bodyPr/>
                    <a:lstStyle/>
                    <a:p>
                      <a:pPr algn="ctr"/>
                      <a:r>
                        <a:rPr lang="pl-PL" dirty="0" smtClean="0"/>
                        <a:t>2.000.000,00</a:t>
                      </a:r>
                      <a:r>
                        <a:rPr lang="pl-PL" baseline="0" dirty="0" smtClean="0"/>
                        <a:t> kuna </a:t>
                      </a:r>
                      <a:r>
                        <a:rPr lang="pl-PL" dirty="0" smtClean="0"/>
                        <a:t>pod uvjetom da su izravno vezane za projekt za koji se dodjeljuje regionalna potpora.</a:t>
                      </a:r>
                      <a:endParaRPr lang="hr-HR" dirty="0"/>
                    </a:p>
                  </a:txBody>
                  <a:tcPr anchor="ctr">
                    <a:solidFill>
                      <a:schemeClr val="accent1">
                        <a:lumMod val="20000"/>
                        <a:lumOff val="80000"/>
                      </a:schemeClr>
                    </a:solidFill>
                  </a:tcPr>
                </a:tc>
                <a:tc hMerge="1">
                  <a:txBody>
                    <a:bodyPr/>
                    <a:lstStyle/>
                    <a:p>
                      <a:pPr algn="ctr"/>
                      <a:endParaRPr lang="hr-HR" dirty="0"/>
                    </a:p>
                  </a:txBody>
                  <a:tcPr anchor="ctr"/>
                </a:tc>
              </a:tr>
            </a:tbl>
          </a:graphicData>
        </a:graphic>
      </p:graphicFrame>
      <p:sp>
        <p:nvSpPr>
          <p:cNvPr id="9" name="Slide Number Placeholder 8"/>
          <p:cNvSpPr>
            <a:spLocks noGrp="1"/>
          </p:cNvSpPr>
          <p:nvPr>
            <p:ph type="sldNum" sz="quarter" idx="12"/>
          </p:nvPr>
        </p:nvSpPr>
        <p:spPr/>
        <p:txBody>
          <a:bodyPr/>
          <a:lstStyle/>
          <a:p>
            <a:fld id="{122F3CBF-482E-4D9D-9CA1-71EE82C64624}" type="slidenum">
              <a:rPr lang="hr-HR" smtClean="0"/>
              <a:pPr/>
              <a:t>8</a:t>
            </a:fld>
            <a:r>
              <a:rPr lang="hr-HR" dirty="0" smtClean="0"/>
              <a:t>/18</a:t>
            </a:r>
            <a:endParaRPr lang="hr-HR" dirty="0"/>
          </a:p>
        </p:txBody>
      </p:sp>
    </p:spTree>
    <p:extLst>
      <p:ext uri="{BB962C8B-B14F-4D97-AF65-F5344CB8AC3E}">
        <p14:creationId xmlns:p14="http://schemas.microsoft.com/office/powerpoint/2010/main" val="428768837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4"/>
          <p:cNvSpPr txBox="1"/>
          <p:nvPr/>
        </p:nvSpPr>
        <p:spPr>
          <a:xfrm>
            <a:off x="0" y="13792"/>
            <a:ext cx="9144000" cy="1268760"/>
          </a:xfrm>
          <a:prstGeom prst="rect">
            <a:avLst/>
          </a:prstGeom>
          <a:solidFill>
            <a:schemeClr val="accent1">
              <a:lumMod val="50000"/>
            </a:schemeClr>
          </a:solidFill>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hr-HR" sz="3200" dirty="0" smtClean="0">
                <a:latin typeface="Calibri" panose="020F0502020204030204" pitchFamily="34" charset="0"/>
              </a:rPr>
              <a:t>Intenzitet po pojedinoj vrsti potpora</a:t>
            </a:r>
            <a:endParaRPr lang="hr-HR" sz="3200" dirty="0">
              <a:latin typeface="Calibri" panose="020F0502020204030204" pitchFamily="34" charset="0"/>
            </a:endParaRPr>
          </a:p>
        </p:txBody>
      </p:sp>
      <p:graphicFrame>
        <p:nvGraphicFramePr>
          <p:cNvPr id="14" name="Diagram 13"/>
          <p:cNvGraphicFramePr/>
          <p:nvPr>
            <p:extLst>
              <p:ext uri="{D42A27DB-BD31-4B8C-83A1-F6EECF244321}">
                <p14:modId xmlns:p14="http://schemas.microsoft.com/office/powerpoint/2010/main" val="484382832"/>
              </p:ext>
            </p:extLst>
          </p:nvPr>
        </p:nvGraphicFramePr>
        <p:xfrm>
          <a:off x="2413371" y="1556792"/>
          <a:ext cx="4317257"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4267451464"/>
              </p:ext>
            </p:extLst>
          </p:nvPr>
        </p:nvGraphicFramePr>
        <p:xfrm>
          <a:off x="179512" y="2708920"/>
          <a:ext cx="4572000" cy="1296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p:cNvGraphicFramePr/>
          <p:nvPr>
            <p:extLst>
              <p:ext uri="{D42A27DB-BD31-4B8C-83A1-F6EECF244321}">
                <p14:modId xmlns:p14="http://schemas.microsoft.com/office/powerpoint/2010/main" val="1723377106"/>
              </p:ext>
            </p:extLst>
          </p:nvPr>
        </p:nvGraphicFramePr>
        <p:xfrm>
          <a:off x="4788024" y="2780928"/>
          <a:ext cx="4248472" cy="13681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 17"/>
          <p:cNvGraphicFramePr/>
          <p:nvPr>
            <p:extLst>
              <p:ext uri="{D42A27DB-BD31-4B8C-83A1-F6EECF244321}">
                <p14:modId xmlns:p14="http://schemas.microsoft.com/office/powerpoint/2010/main" val="1595050403"/>
              </p:ext>
            </p:extLst>
          </p:nvPr>
        </p:nvGraphicFramePr>
        <p:xfrm>
          <a:off x="2483768" y="4072519"/>
          <a:ext cx="4348641" cy="234754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Slide Number Placeholder 1"/>
          <p:cNvSpPr>
            <a:spLocks noGrp="1"/>
          </p:cNvSpPr>
          <p:nvPr>
            <p:ph type="sldNum" sz="quarter" idx="12"/>
          </p:nvPr>
        </p:nvSpPr>
        <p:spPr/>
        <p:txBody>
          <a:bodyPr/>
          <a:lstStyle/>
          <a:p>
            <a:fld id="{122F3CBF-482E-4D9D-9CA1-71EE82C64624}" type="slidenum">
              <a:rPr lang="hr-HR" smtClean="0"/>
              <a:pPr/>
              <a:t>9</a:t>
            </a:fld>
            <a:r>
              <a:rPr lang="hr-HR" dirty="0" smtClean="0"/>
              <a:t>/18</a:t>
            </a:r>
            <a:endParaRPr lang="hr-HR" dirty="0"/>
          </a:p>
        </p:txBody>
      </p:sp>
    </p:spTree>
    <p:extLst>
      <p:ext uri="{BB962C8B-B14F-4D97-AF65-F5344CB8AC3E}">
        <p14:creationId xmlns:p14="http://schemas.microsoft.com/office/powerpoint/2010/main" val="4380603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8616</TotalTime>
  <Words>1763</Words>
  <Application>Microsoft Office PowerPoint</Application>
  <PresentationFormat>On-screen Show (4:3)</PresentationFormat>
  <Paragraphs>433</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SimSun</vt:lpstr>
      <vt:lpstr>Arial</vt:lpstr>
      <vt:lpstr>Calibri</vt:lpstr>
      <vt:lpstr>Times New Roman</vt:lpstr>
      <vt:lpstr>Verdana</vt:lpstr>
      <vt:lpstr>Wingdings</vt:lpstr>
      <vt:lpstr>Default Design</vt:lpstr>
      <vt:lpstr>PowerPoint Presentation</vt:lpstr>
      <vt:lpstr>Fondovi na raspolaganju RH</vt:lpstr>
      <vt:lpstr>Operativni program „Konkurentnost i kohezija” 2014.-2020</vt:lpstr>
      <vt:lpstr>  IP 3a1 Promicanje poduzetništva, posebice omogućavanjem gospodarskog iskorištavanja novih ideja i poticanjem stvaranja novih tvrtki, uključujući i putem poslovnih inkubatora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Luce</dc:creator>
  <cp:lastModifiedBy>Saša Bukovac</cp:lastModifiedBy>
  <cp:revision>462</cp:revision>
  <cp:lastPrinted>2014-02-13T09:42:40Z</cp:lastPrinted>
  <dcterms:created xsi:type="dcterms:W3CDTF">2011-02-24T09:24:29Z</dcterms:created>
  <dcterms:modified xsi:type="dcterms:W3CDTF">2015-02-18T12:31:38Z</dcterms:modified>
</cp:coreProperties>
</file>