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2" r:id="rId3"/>
    <p:sldId id="260" r:id="rId4"/>
    <p:sldId id="256" r:id="rId5"/>
    <p:sldId id="261" r:id="rId6"/>
    <p:sldId id="266" r:id="rId7"/>
    <p:sldId id="267" r:id="rId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B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25" d="100"/>
          <a:sy n="25" d="100"/>
        </p:scale>
        <p:origin x="-1020" y="-63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08FC8-2A2C-486E-966E-D856161B9859}" type="datetimeFigureOut">
              <a:rPr lang="hr-HR" smtClean="0"/>
              <a:t>19.2.2015.</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C3F75-9D02-48CA-AB1C-EDD298B74DF6}" type="slidenum">
              <a:rPr lang="hr-HR" smtClean="0"/>
              <a:t>‹#›</a:t>
            </a:fld>
            <a:endParaRPr lang="hr-HR"/>
          </a:p>
        </p:txBody>
      </p:sp>
    </p:spTree>
    <p:extLst>
      <p:ext uri="{BB962C8B-B14F-4D97-AF65-F5344CB8AC3E}">
        <p14:creationId xmlns:p14="http://schemas.microsoft.com/office/powerpoint/2010/main" val="352014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7DEC3F75-9D02-48CA-AB1C-EDD298B74DF6}" type="slidenum">
              <a:rPr lang="hr-HR" smtClean="0"/>
              <a:t>1</a:t>
            </a:fld>
            <a:endParaRPr lang="hr-HR"/>
          </a:p>
        </p:txBody>
      </p:sp>
    </p:spTree>
    <p:extLst>
      <p:ext uri="{BB962C8B-B14F-4D97-AF65-F5344CB8AC3E}">
        <p14:creationId xmlns:p14="http://schemas.microsoft.com/office/powerpoint/2010/main" val="4145238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7DEC3F75-9D02-48CA-AB1C-EDD298B74DF6}" type="slidenum">
              <a:rPr lang="hr-HR" smtClean="0"/>
              <a:t>2</a:t>
            </a:fld>
            <a:endParaRPr lang="hr-HR"/>
          </a:p>
        </p:txBody>
      </p:sp>
    </p:spTree>
    <p:extLst>
      <p:ext uri="{BB962C8B-B14F-4D97-AF65-F5344CB8AC3E}">
        <p14:creationId xmlns:p14="http://schemas.microsoft.com/office/powerpoint/2010/main" val="3940324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7DEC3F75-9D02-48CA-AB1C-EDD298B74DF6}" type="slidenum">
              <a:rPr lang="hr-HR" smtClean="0"/>
              <a:t>3</a:t>
            </a:fld>
            <a:endParaRPr lang="hr-HR"/>
          </a:p>
        </p:txBody>
      </p:sp>
    </p:spTree>
    <p:extLst>
      <p:ext uri="{BB962C8B-B14F-4D97-AF65-F5344CB8AC3E}">
        <p14:creationId xmlns:p14="http://schemas.microsoft.com/office/powerpoint/2010/main" val="4102917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7DEC3F75-9D02-48CA-AB1C-EDD298B74DF6}" type="slidenum">
              <a:rPr lang="hr-HR" smtClean="0"/>
              <a:t>4</a:t>
            </a:fld>
            <a:endParaRPr lang="hr-HR"/>
          </a:p>
        </p:txBody>
      </p:sp>
    </p:spTree>
    <p:extLst>
      <p:ext uri="{BB962C8B-B14F-4D97-AF65-F5344CB8AC3E}">
        <p14:creationId xmlns:p14="http://schemas.microsoft.com/office/powerpoint/2010/main" val="547506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7DEC3F75-9D02-48CA-AB1C-EDD298B74DF6}" type="slidenum">
              <a:rPr lang="hr-HR" smtClean="0"/>
              <a:t>5</a:t>
            </a:fld>
            <a:endParaRPr lang="hr-HR"/>
          </a:p>
        </p:txBody>
      </p:sp>
    </p:spTree>
    <p:extLst>
      <p:ext uri="{BB962C8B-B14F-4D97-AF65-F5344CB8AC3E}">
        <p14:creationId xmlns:p14="http://schemas.microsoft.com/office/powerpoint/2010/main" val="3678758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7DEC3F75-9D02-48CA-AB1C-EDD298B74DF6}" type="slidenum">
              <a:rPr lang="hr-HR" smtClean="0"/>
              <a:t>6</a:t>
            </a:fld>
            <a:endParaRPr lang="hr-HR"/>
          </a:p>
        </p:txBody>
      </p:sp>
    </p:spTree>
    <p:extLst>
      <p:ext uri="{BB962C8B-B14F-4D97-AF65-F5344CB8AC3E}">
        <p14:creationId xmlns:p14="http://schemas.microsoft.com/office/powerpoint/2010/main" val="4291682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7DEC3F75-9D02-48CA-AB1C-EDD298B74DF6}" type="slidenum">
              <a:rPr lang="hr-HR" smtClean="0"/>
              <a:t>7</a:t>
            </a:fld>
            <a:endParaRPr lang="hr-HR"/>
          </a:p>
        </p:txBody>
      </p:sp>
    </p:spTree>
    <p:extLst>
      <p:ext uri="{BB962C8B-B14F-4D97-AF65-F5344CB8AC3E}">
        <p14:creationId xmlns:p14="http://schemas.microsoft.com/office/powerpoint/2010/main" val="2310304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61414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94544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54065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75277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30755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5EFFBB1D-D102-47D0-BC94-A10E928A07AF}" type="datetimeFigureOut">
              <a:rPr lang="hr-HR" smtClean="0"/>
              <a:t>19.2.2015.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5084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5EFFBB1D-D102-47D0-BC94-A10E928A07AF}" type="datetimeFigureOut">
              <a:rPr lang="hr-HR" smtClean="0"/>
              <a:t>19.2.2015.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349670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5EFFBB1D-D102-47D0-BC94-A10E928A07AF}" type="datetimeFigureOut">
              <a:rPr lang="hr-HR" smtClean="0"/>
              <a:t>19.2.2015.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491968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FBB1D-D102-47D0-BC94-A10E928A07AF}" type="datetimeFigureOut">
              <a:rPr lang="hr-HR" smtClean="0"/>
              <a:t>19.2.2015.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40250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FFBB1D-D102-47D0-BC94-A10E928A07AF}" type="datetimeFigureOut">
              <a:rPr lang="hr-HR" smtClean="0"/>
              <a:t>19.2.2015.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482214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FFBB1D-D102-47D0-BC94-A10E928A07AF}" type="datetimeFigureOut">
              <a:rPr lang="hr-HR" smtClean="0"/>
              <a:t>19.2.2015.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40785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FBB1D-D102-47D0-BC94-A10E928A07AF}" type="datetimeFigureOut">
              <a:rPr lang="hr-HR" smtClean="0"/>
              <a:t>19.2.2015.</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1A9CA-136D-4DAB-B341-3FDE72CAEFA2}" type="slidenum">
              <a:rPr lang="hr-HR" smtClean="0"/>
              <a:t>‹#›</a:t>
            </a:fld>
            <a:endParaRPr lang="hr-HR"/>
          </a:p>
        </p:txBody>
      </p:sp>
    </p:spTree>
    <p:extLst>
      <p:ext uri="{BB962C8B-B14F-4D97-AF65-F5344CB8AC3E}">
        <p14:creationId xmlns:p14="http://schemas.microsoft.com/office/powerpoint/2010/main" val="2921941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8" name="Rectangle 7"/>
          <p:cNvSpPr/>
          <p:nvPr/>
        </p:nvSpPr>
        <p:spPr>
          <a:xfrm>
            <a:off x="1444335" y="1673499"/>
            <a:ext cx="9050482" cy="3046988"/>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4800" b="1" cap="none" spc="0" dirty="0" smtClean="0">
                <a:ln/>
                <a:solidFill>
                  <a:srgbClr val="FFFF00"/>
                </a:solidFill>
                <a:effectLst/>
              </a:rPr>
              <a:t>Potencijal grafičke industrije</a:t>
            </a:r>
          </a:p>
          <a:p>
            <a:pPr algn="ctr"/>
            <a:endParaRPr lang="hr-HR" sz="4800" b="1" dirty="0">
              <a:ln/>
              <a:solidFill>
                <a:srgbClr val="FFFF00"/>
              </a:solidFill>
            </a:endParaRPr>
          </a:p>
          <a:p>
            <a:pPr algn="ctr"/>
            <a:endParaRPr lang="hr-HR" sz="4800" b="1" cap="none" spc="0" dirty="0" smtClean="0">
              <a:ln/>
              <a:solidFill>
                <a:srgbClr val="FFFF00"/>
              </a:solidFill>
              <a:effectLst/>
            </a:endParaRPr>
          </a:p>
          <a:p>
            <a:pPr algn="ctr"/>
            <a:r>
              <a:rPr lang="hr-HR" sz="4800" b="1" dirty="0" smtClean="0">
                <a:ln/>
                <a:solidFill>
                  <a:srgbClr val="FFFF00"/>
                </a:solidFill>
              </a:rPr>
              <a:t>19.02.2015.</a:t>
            </a:r>
            <a:endParaRPr lang="en-US" sz="4800" b="1" cap="none" spc="0" dirty="0">
              <a:ln/>
              <a:solidFill>
                <a:srgbClr val="FFFF00"/>
              </a:solidFill>
              <a:effectLst/>
            </a:endParaRPr>
          </a:p>
        </p:txBody>
      </p:sp>
      <p:sp>
        <p:nvSpPr>
          <p:cNvPr id="6" name="Footer Placeholder 5"/>
          <p:cNvSpPr>
            <a:spLocks noGrp="1"/>
          </p:cNvSpPr>
          <p:nvPr>
            <p:ph type="ftr" sz="quarter" idx="11"/>
          </p:nvPr>
        </p:nvSpPr>
        <p:spPr/>
        <p:txBody>
          <a:bodyPr/>
          <a:lstStyle/>
          <a:p>
            <a:r>
              <a:rPr lang="hr-HR" dirty="0" smtClean="0">
                <a:solidFill>
                  <a:schemeClr val="tx1"/>
                </a:solidFill>
              </a:rPr>
              <a:t>1/7</a:t>
            </a:r>
            <a:endParaRPr lang="hr-HR" dirty="0">
              <a:solidFill>
                <a:schemeClr val="tx1"/>
              </a:solidFill>
            </a:endParaRPr>
          </a:p>
        </p:txBody>
      </p:sp>
    </p:spTree>
    <p:extLst>
      <p:ext uri="{BB962C8B-B14F-4D97-AF65-F5344CB8AC3E}">
        <p14:creationId xmlns:p14="http://schemas.microsoft.com/office/powerpoint/2010/main" val="1206571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1787104" y="190784"/>
            <a:ext cx="9050482"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b="1" cap="none" spc="0" dirty="0" smtClean="0">
                <a:ln/>
                <a:solidFill>
                  <a:srgbClr val="FFFF00"/>
                </a:solidFill>
                <a:effectLst/>
              </a:rPr>
              <a:t>Ovo nije škola – ovo je </a:t>
            </a:r>
            <a:r>
              <a:rPr lang="hr-HR" sz="2400" b="1" dirty="0" smtClean="0">
                <a:ln/>
                <a:solidFill>
                  <a:srgbClr val="FFFF00"/>
                </a:solidFill>
              </a:rPr>
              <a:t>savjetovanje</a:t>
            </a:r>
            <a:endParaRPr lang="en-US" sz="2400" b="1" cap="none" spc="0" dirty="0">
              <a:ln/>
              <a:solidFill>
                <a:srgbClr val="FFFF00"/>
              </a:solidFill>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0907" y="769680"/>
            <a:ext cx="6862877" cy="292848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3516" y="769680"/>
            <a:ext cx="2077658" cy="2383979"/>
          </a:xfrm>
          <a:prstGeom prst="rect">
            <a:avLst/>
          </a:prstGeom>
        </p:spPr>
      </p:pic>
      <p:sp>
        <p:nvSpPr>
          <p:cNvPr id="6" name="Rectangle 5"/>
          <p:cNvSpPr/>
          <p:nvPr/>
        </p:nvSpPr>
        <p:spPr>
          <a:xfrm>
            <a:off x="4099415" y="4147020"/>
            <a:ext cx="4032681"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rgbClr val="FFFF00"/>
                </a:solidFill>
                <a:effectLst/>
              </a:rPr>
              <a:t>Što će nam investicije ?</a:t>
            </a:r>
            <a:endParaRPr lang="en-US" sz="2400" cap="none" spc="0" dirty="0">
              <a:ln/>
              <a:solidFill>
                <a:srgbClr val="FFFF00"/>
              </a:solidFill>
              <a:effectLst/>
            </a:endParaRPr>
          </a:p>
        </p:txBody>
      </p:sp>
      <p:sp>
        <p:nvSpPr>
          <p:cNvPr id="7" name="Rectangle 6"/>
          <p:cNvSpPr/>
          <p:nvPr/>
        </p:nvSpPr>
        <p:spPr>
          <a:xfrm>
            <a:off x="4099414" y="3992607"/>
            <a:ext cx="4032681"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rgbClr val="FFFF00"/>
                </a:solidFill>
                <a:effectLst/>
              </a:rPr>
              <a:t>Prekapacitiranost !?</a:t>
            </a:r>
            <a:endParaRPr lang="en-US" sz="2400" cap="none" spc="0" dirty="0">
              <a:ln/>
              <a:solidFill>
                <a:srgbClr val="FFFF00"/>
              </a:solidFill>
              <a:effectLst/>
            </a:endParaRPr>
          </a:p>
        </p:txBody>
      </p:sp>
      <p:sp>
        <p:nvSpPr>
          <p:cNvPr id="8" name="Rectangle 7"/>
          <p:cNvSpPr/>
          <p:nvPr/>
        </p:nvSpPr>
        <p:spPr>
          <a:xfrm rot="20994835">
            <a:off x="105000" y="1335412"/>
            <a:ext cx="12269219" cy="144655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8800" b="1" cap="none" spc="0" dirty="0" smtClean="0">
                <a:ln/>
                <a:solidFill>
                  <a:srgbClr val="FF0000"/>
                </a:solidFill>
                <a:effectLst/>
              </a:rPr>
              <a:t>PREDRASUDE</a:t>
            </a:r>
            <a:endParaRPr lang="en-US" sz="8800" b="1" cap="none" spc="0" dirty="0">
              <a:ln/>
              <a:solidFill>
                <a:srgbClr val="FF0000"/>
              </a:solidFill>
              <a:effectLst/>
            </a:endParaRPr>
          </a:p>
        </p:txBody>
      </p:sp>
      <p:sp>
        <p:nvSpPr>
          <p:cNvPr id="9" name="Rectangle 8"/>
          <p:cNvSpPr/>
          <p:nvPr/>
        </p:nvSpPr>
        <p:spPr>
          <a:xfrm>
            <a:off x="4497171" y="4112662"/>
            <a:ext cx="4032681" cy="92333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5400" b="1" cap="none" spc="0" dirty="0" smtClean="0">
                <a:ln/>
                <a:solidFill>
                  <a:schemeClr val="tx1">
                    <a:lumMod val="95000"/>
                    <a:lumOff val="5000"/>
                  </a:schemeClr>
                </a:solidFill>
                <a:effectLst/>
              </a:rPr>
              <a:t>BU ! - KRIZA</a:t>
            </a:r>
            <a:endParaRPr lang="en-US" sz="5400" b="1" cap="none" spc="0" dirty="0">
              <a:ln/>
              <a:solidFill>
                <a:schemeClr val="tx1">
                  <a:lumMod val="95000"/>
                  <a:lumOff val="5000"/>
                </a:schemeClr>
              </a:solidFill>
              <a:effectLst/>
            </a:endParaRPr>
          </a:p>
        </p:txBody>
      </p:sp>
      <p:sp>
        <p:nvSpPr>
          <p:cNvPr id="10" name="Rectangle 9"/>
          <p:cNvSpPr/>
          <p:nvPr/>
        </p:nvSpPr>
        <p:spPr>
          <a:xfrm>
            <a:off x="3834246" y="3962355"/>
            <a:ext cx="4563021" cy="83099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rgbClr val="FFFF00"/>
                </a:solidFill>
                <a:effectLst/>
              </a:rPr>
              <a:t>Kako napisati dobar projekt ? </a:t>
            </a:r>
          </a:p>
          <a:p>
            <a:pPr algn="ctr"/>
            <a:r>
              <a:rPr lang="hr-HR" sz="2400" cap="none" spc="0" dirty="0" smtClean="0">
                <a:ln/>
                <a:solidFill>
                  <a:srgbClr val="FFFF00"/>
                </a:solidFill>
                <a:effectLst/>
              </a:rPr>
              <a:t>(jako lepo ukoričen sa zlatopisom)</a:t>
            </a:r>
            <a:endParaRPr lang="en-US" sz="2400" cap="none" spc="0" dirty="0">
              <a:ln/>
              <a:solidFill>
                <a:srgbClr val="FFFF00"/>
              </a:solidFill>
              <a:effectLst/>
            </a:endParaRPr>
          </a:p>
        </p:txBody>
      </p:sp>
      <p:sp>
        <p:nvSpPr>
          <p:cNvPr id="11" name="Rectangle 10"/>
          <p:cNvSpPr/>
          <p:nvPr/>
        </p:nvSpPr>
        <p:spPr>
          <a:xfrm>
            <a:off x="3265559" y="3974163"/>
            <a:ext cx="5948099"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rgbClr val="FFFF00"/>
                </a:solidFill>
                <a:effectLst/>
              </a:rPr>
              <a:t>Kako ne pogriješiti !?</a:t>
            </a:r>
          </a:p>
          <a:p>
            <a:pPr algn="ctr"/>
            <a:r>
              <a:rPr lang="hr-HR" sz="2400" dirty="0" smtClean="0">
                <a:ln/>
                <a:solidFill>
                  <a:srgbClr val="FFFF00"/>
                </a:solidFill>
              </a:rPr>
              <a:t>Kako napisati prihvatljiv projekt ?</a:t>
            </a:r>
          </a:p>
          <a:p>
            <a:pPr algn="ctr"/>
            <a:r>
              <a:rPr lang="hr-HR" sz="2400" dirty="0" smtClean="0">
                <a:ln/>
                <a:solidFill>
                  <a:srgbClr val="FFFF00"/>
                </a:solidFill>
              </a:rPr>
              <a:t>Kako napisati održiv projekt ?</a:t>
            </a:r>
            <a:endParaRPr lang="en-US" sz="2400" cap="none" spc="0" dirty="0">
              <a:ln/>
              <a:solidFill>
                <a:srgbClr val="FFFF00"/>
              </a:solidFill>
              <a:effectLst/>
            </a:endParaRPr>
          </a:p>
        </p:txBody>
      </p:sp>
      <p:sp>
        <p:nvSpPr>
          <p:cNvPr id="13" name="Footer Placeholder 12"/>
          <p:cNvSpPr>
            <a:spLocks noGrp="1"/>
          </p:cNvSpPr>
          <p:nvPr>
            <p:ph type="ftr" sz="quarter" idx="11"/>
          </p:nvPr>
        </p:nvSpPr>
        <p:spPr/>
        <p:txBody>
          <a:bodyPr/>
          <a:lstStyle/>
          <a:p>
            <a:r>
              <a:rPr lang="hr-HR" dirty="0" smtClean="0">
                <a:solidFill>
                  <a:schemeClr val="tx1"/>
                </a:solidFill>
              </a:rPr>
              <a:t>2/7</a:t>
            </a:r>
            <a:endParaRPr lang="hr-HR" dirty="0">
              <a:solidFill>
                <a:schemeClr val="tx1"/>
              </a:solidFill>
            </a:endParaRPr>
          </a:p>
        </p:txBody>
      </p:sp>
    </p:spTree>
    <p:extLst>
      <p:ext uri="{BB962C8B-B14F-4D97-AF65-F5344CB8AC3E}">
        <p14:creationId xmlns:p14="http://schemas.microsoft.com/office/powerpoint/2010/main" val="426904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9"/>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9"/>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6"/>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0"/>
                                          </p:stCondLst>
                                        </p:cTn>
                                        <p:tgtEl>
                                          <p:spTgt spid="7"/>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p:bldP spid="9" grpId="0"/>
      <p:bldP spid="10" grpId="0"/>
      <p:bldP spid="10" grpId="1"/>
      <p:bldP spid="11" grpId="0"/>
      <p:bldP spid="11"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1347353" y="315754"/>
            <a:ext cx="9050482"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b="1" cap="none" spc="0" dirty="0" smtClean="0">
                <a:ln/>
                <a:solidFill>
                  <a:srgbClr val="FFFF00"/>
                </a:solidFill>
                <a:effectLst/>
              </a:rPr>
              <a:t>Rast i pad investicija u grafičkoj industriji</a:t>
            </a:r>
            <a:endParaRPr lang="en-US" sz="2400" b="1" cap="none" spc="0" dirty="0">
              <a:ln/>
              <a:solidFill>
                <a:srgbClr val="FFFF00"/>
              </a:solidFill>
              <a:effectLst/>
            </a:endParaRPr>
          </a:p>
        </p:txBody>
      </p:sp>
      <p:sp>
        <p:nvSpPr>
          <p:cNvPr id="3" name="Rectangle 2"/>
          <p:cNvSpPr/>
          <p:nvPr/>
        </p:nvSpPr>
        <p:spPr>
          <a:xfrm>
            <a:off x="1347353" y="1247087"/>
            <a:ext cx="9050482"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b="1" cap="none" spc="0" dirty="0" smtClean="0">
                <a:ln/>
                <a:solidFill>
                  <a:srgbClr val="FFFF00"/>
                </a:solidFill>
                <a:effectLst/>
              </a:rPr>
              <a:t>1990-1995 snažan rast</a:t>
            </a:r>
            <a:endParaRPr lang="en-US" sz="2400" b="1" cap="none" spc="0" dirty="0">
              <a:ln/>
              <a:solidFill>
                <a:srgbClr val="FFFF00"/>
              </a:solidFill>
              <a:effectLst/>
            </a:endParaRPr>
          </a:p>
        </p:txBody>
      </p:sp>
      <p:sp>
        <p:nvSpPr>
          <p:cNvPr id="5" name="Rectangle 4"/>
          <p:cNvSpPr/>
          <p:nvPr/>
        </p:nvSpPr>
        <p:spPr>
          <a:xfrm>
            <a:off x="1243444" y="3840020"/>
            <a:ext cx="9050482"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b="1" cap="none" spc="0" dirty="0" smtClean="0">
                <a:ln/>
                <a:solidFill>
                  <a:schemeClr val="tx1">
                    <a:lumMod val="95000"/>
                    <a:lumOff val="5000"/>
                  </a:schemeClr>
                </a:solidFill>
                <a:effectLst/>
              </a:rPr>
              <a:t>2005 – 2007 lagani pad</a:t>
            </a:r>
            <a:endParaRPr lang="en-US" sz="2400" b="1" cap="none" spc="0" dirty="0">
              <a:ln/>
              <a:solidFill>
                <a:schemeClr val="tx1">
                  <a:lumMod val="95000"/>
                  <a:lumOff val="5000"/>
                </a:schemeClr>
              </a:solidFill>
              <a:effectLst/>
            </a:endParaRPr>
          </a:p>
        </p:txBody>
      </p:sp>
      <p:sp>
        <p:nvSpPr>
          <p:cNvPr id="6" name="Rectangle 5"/>
          <p:cNvSpPr/>
          <p:nvPr/>
        </p:nvSpPr>
        <p:spPr>
          <a:xfrm>
            <a:off x="1347353" y="3018573"/>
            <a:ext cx="9050482"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b="1" dirty="0" smtClean="0">
                <a:ln/>
                <a:solidFill>
                  <a:srgbClr val="FFFF00"/>
                </a:solidFill>
              </a:rPr>
              <a:t>2001 – 2004 vrtoglavi rast</a:t>
            </a:r>
            <a:endParaRPr lang="en-US" sz="2400" b="1" dirty="0">
              <a:ln/>
              <a:solidFill>
                <a:srgbClr val="FFFF00"/>
              </a:solidFill>
            </a:endParaRPr>
          </a:p>
        </p:txBody>
      </p:sp>
      <p:sp>
        <p:nvSpPr>
          <p:cNvPr id="7" name="Rectangle 6"/>
          <p:cNvSpPr/>
          <p:nvPr/>
        </p:nvSpPr>
        <p:spPr>
          <a:xfrm>
            <a:off x="1347353" y="2104120"/>
            <a:ext cx="9050482"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b="1" cap="none" spc="0" dirty="0" smtClean="0">
                <a:ln/>
                <a:solidFill>
                  <a:schemeClr val="tx1">
                    <a:lumMod val="95000"/>
                    <a:lumOff val="5000"/>
                  </a:schemeClr>
                </a:solidFill>
                <a:effectLst/>
              </a:rPr>
              <a:t>1996-2000 lagani pad</a:t>
            </a:r>
            <a:endParaRPr lang="en-US" sz="2400" b="1" cap="none" spc="0" dirty="0">
              <a:ln/>
              <a:solidFill>
                <a:schemeClr val="tx1">
                  <a:lumMod val="95000"/>
                  <a:lumOff val="5000"/>
                </a:schemeClr>
              </a:solidFill>
              <a:effectLst/>
            </a:endParaRPr>
          </a:p>
        </p:txBody>
      </p:sp>
      <p:sp>
        <p:nvSpPr>
          <p:cNvPr id="9" name="Rectangle 8"/>
          <p:cNvSpPr/>
          <p:nvPr/>
        </p:nvSpPr>
        <p:spPr>
          <a:xfrm>
            <a:off x="1347353" y="4762888"/>
            <a:ext cx="9050482"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b="1" dirty="0" smtClean="0">
                <a:ln/>
                <a:solidFill>
                  <a:schemeClr val="tx1">
                    <a:lumMod val="95000"/>
                    <a:lumOff val="5000"/>
                  </a:schemeClr>
                </a:solidFill>
              </a:rPr>
              <a:t>2008 – 2014 strmoglavi pad</a:t>
            </a:r>
            <a:endParaRPr lang="en-US" sz="2400" b="1" dirty="0">
              <a:ln/>
              <a:solidFill>
                <a:schemeClr val="tx1">
                  <a:lumMod val="95000"/>
                  <a:lumOff val="5000"/>
                </a:schemeClr>
              </a:solidFill>
            </a:endParaRPr>
          </a:p>
        </p:txBody>
      </p:sp>
      <p:sp>
        <p:nvSpPr>
          <p:cNvPr id="8" name="Rectangle 7"/>
          <p:cNvSpPr/>
          <p:nvPr/>
        </p:nvSpPr>
        <p:spPr>
          <a:xfrm>
            <a:off x="7703125" y="3013160"/>
            <a:ext cx="3878631"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b="1" dirty="0" smtClean="0">
                <a:ln/>
                <a:solidFill>
                  <a:srgbClr val="FF0000"/>
                </a:solidFill>
              </a:rPr>
              <a:t>=&gt; prekapacitiranost ?</a:t>
            </a:r>
            <a:endParaRPr lang="en-US" sz="2400" b="1" dirty="0">
              <a:ln/>
              <a:solidFill>
                <a:srgbClr val="FF0000"/>
              </a:solidFill>
            </a:endParaRPr>
          </a:p>
        </p:txBody>
      </p:sp>
      <p:sp>
        <p:nvSpPr>
          <p:cNvPr id="10" name="Rectangle 9"/>
          <p:cNvSpPr/>
          <p:nvPr/>
        </p:nvSpPr>
        <p:spPr>
          <a:xfrm>
            <a:off x="1347353" y="5479733"/>
            <a:ext cx="9050482"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b="1" dirty="0" smtClean="0">
                <a:ln/>
                <a:solidFill>
                  <a:srgbClr val="FFFF00"/>
                </a:solidFill>
              </a:rPr>
              <a:t>2015 Zora očajnika </a:t>
            </a:r>
            <a:r>
              <a:rPr lang="hr-HR" sz="2400" b="1" dirty="0" smtClean="0">
                <a:ln/>
                <a:solidFill>
                  <a:schemeClr val="tx1">
                    <a:lumMod val="95000"/>
                    <a:lumOff val="5000"/>
                  </a:schemeClr>
                </a:solidFill>
              </a:rPr>
              <a:t>ili ?</a:t>
            </a:r>
            <a:endParaRPr lang="en-US" sz="2400" b="1" dirty="0">
              <a:ln/>
              <a:solidFill>
                <a:schemeClr val="tx1">
                  <a:lumMod val="95000"/>
                  <a:lumOff val="5000"/>
                </a:schemeClr>
              </a:solidFill>
            </a:endParaRPr>
          </a:p>
        </p:txBody>
      </p:sp>
      <p:sp>
        <p:nvSpPr>
          <p:cNvPr id="12" name="Footer Placeholder 11"/>
          <p:cNvSpPr>
            <a:spLocks noGrp="1"/>
          </p:cNvSpPr>
          <p:nvPr>
            <p:ph type="ftr" sz="quarter" idx="11"/>
          </p:nvPr>
        </p:nvSpPr>
        <p:spPr/>
        <p:txBody>
          <a:bodyPr/>
          <a:lstStyle/>
          <a:p>
            <a:r>
              <a:rPr lang="hr-HR" dirty="0" smtClean="0">
                <a:solidFill>
                  <a:srgbClr val="FFFF00"/>
                </a:solidFill>
              </a:rPr>
              <a:t>3/7</a:t>
            </a:r>
            <a:endParaRPr lang="hr-HR" dirty="0">
              <a:solidFill>
                <a:srgbClr val="FFFF00"/>
              </a:solidFill>
            </a:endParaRPr>
          </a:p>
        </p:txBody>
      </p:sp>
    </p:spTree>
    <p:extLst>
      <p:ext uri="{BB962C8B-B14F-4D97-AF65-F5344CB8AC3E}">
        <p14:creationId xmlns:p14="http://schemas.microsoft.com/office/powerpoint/2010/main" val="85787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9"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Rectangle 6"/>
          <p:cNvSpPr/>
          <p:nvPr/>
        </p:nvSpPr>
        <p:spPr>
          <a:xfrm>
            <a:off x="3069755" y="286625"/>
            <a:ext cx="5582408"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3200" b="1" dirty="0" smtClean="0">
                <a:ln/>
                <a:solidFill>
                  <a:srgbClr val="FFFF00"/>
                </a:solidFill>
              </a:rPr>
              <a:t>Što je uzrok za pad ?</a:t>
            </a:r>
          </a:p>
          <a:p>
            <a:pPr algn="ctr"/>
            <a:endParaRPr lang="hr-HR" sz="3200" b="1" dirty="0">
              <a:ln/>
              <a:solidFill>
                <a:schemeClr val="accent1">
                  <a:lumMod val="50000"/>
                </a:schemeClr>
              </a:solidFill>
            </a:endParaRPr>
          </a:p>
          <a:p>
            <a:pPr algn="ctr"/>
            <a:r>
              <a:rPr lang="hr-HR" sz="3200" b="1" dirty="0" smtClean="0">
                <a:ln/>
                <a:solidFill>
                  <a:schemeClr val="tx1">
                    <a:lumMod val="95000"/>
                    <a:lumOff val="5000"/>
                  </a:schemeClr>
                </a:solidFill>
              </a:rPr>
              <a:t>Kriza</a:t>
            </a:r>
            <a:r>
              <a:rPr lang="hr-HR" sz="3200" b="1" dirty="0" smtClean="0">
                <a:ln/>
                <a:solidFill>
                  <a:schemeClr val="accent1">
                    <a:lumMod val="50000"/>
                  </a:schemeClr>
                </a:solidFill>
              </a:rPr>
              <a:t> </a:t>
            </a:r>
            <a:r>
              <a:rPr lang="hr-HR" sz="3200" b="1" dirty="0" smtClean="0">
                <a:ln/>
                <a:solidFill>
                  <a:srgbClr val="FFFF00"/>
                </a:solidFill>
              </a:rPr>
              <a:t>(ili šansa) vs </a:t>
            </a:r>
            <a:r>
              <a:rPr lang="hr-HR" sz="3200" b="1" dirty="0" smtClean="0">
                <a:ln/>
                <a:solidFill>
                  <a:schemeClr val="tx1">
                    <a:lumMod val="95000"/>
                    <a:lumOff val="5000"/>
                  </a:schemeClr>
                </a:solidFill>
              </a:rPr>
              <a:t>internet </a:t>
            </a:r>
            <a:endParaRPr lang="en-US" sz="3200" b="1" cap="none" spc="0" dirty="0">
              <a:ln/>
              <a:solidFill>
                <a:schemeClr val="tx1">
                  <a:lumMod val="95000"/>
                  <a:lumOff val="5000"/>
                </a:schemeClr>
              </a:solidFill>
              <a:effectLst/>
            </a:endParaRPr>
          </a:p>
        </p:txBody>
      </p:sp>
      <p:sp>
        <p:nvSpPr>
          <p:cNvPr id="14" name="Rectangle 13"/>
          <p:cNvSpPr/>
          <p:nvPr/>
        </p:nvSpPr>
        <p:spPr>
          <a:xfrm>
            <a:off x="-320786" y="3381720"/>
            <a:ext cx="3975536"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rgbClr val="FFFF00"/>
                </a:solidFill>
                <a:effectLst/>
              </a:rPr>
              <a:t>Prehrambena industrija</a:t>
            </a:r>
            <a:endParaRPr lang="en-US" sz="2400" cap="none" spc="0" dirty="0">
              <a:ln/>
              <a:solidFill>
                <a:srgbClr val="FFFF00"/>
              </a:solidFill>
              <a:effectLst/>
            </a:endParaRPr>
          </a:p>
        </p:txBody>
      </p:sp>
      <p:sp>
        <p:nvSpPr>
          <p:cNvPr id="15" name="Rectangle 14"/>
          <p:cNvSpPr/>
          <p:nvPr/>
        </p:nvSpPr>
        <p:spPr>
          <a:xfrm>
            <a:off x="-96861" y="4305050"/>
            <a:ext cx="2937889"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rgbClr val="FFFF00"/>
                </a:solidFill>
                <a:effectLst/>
              </a:rPr>
              <a:t>Turizam</a:t>
            </a:r>
            <a:endParaRPr lang="en-US" sz="2400" cap="none" spc="0" dirty="0">
              <a:ln/>
              <a:solidFill>
                <a:srgbClr val="FFFF00"/>
              </a:solidFill>
              <a:effectLst/>
            </a:endParaRPr>
          </a:p>
        </p:txBody>
      </p:sp>
      <p:sp>
        <p:nvSpPr>
          <p:cNvPr id="18" name="Rectangle 17"/>
          <p:cNvSpPr/>
          <p:nvPr/>
        </p:nvSpPr>
        <p:spPr>
          <a:xfrm>
            <a:off x="8808026" y="3468977"/>
            <a:ext cx="3975536"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chemeClr val="tx1">
                    <a:lumMod val="95000"/>
                    <a:lumOff val="5000"/>
                  </a:schemeClr>
                </a:solidFill>
                <a:effectLst/>
              </a:rPr>
              <a:t>Tekstilna industrija</a:t>
            </a:r>
            <a:endParaRPr lang="en-US" sz="2400" cap="none" spc="0" dirty="0">
              <a:ln/>
              <a:solidFill>
                <a:schemeClr val="tx1">
                  <a:lumMod val="95000"/>
                  <a:lumOff val="5000"/>
                </a:schemeClr>
              </a:solidFill>
              <a:effectLst/>
            </a:endParaRPr>
          </a:p>
        </p:txBody>
      </p:sp>
      <p:sp>
        <p:nvSpPr>
          <p:cNvPr id="20" name="Rectangle 19"/>
          <p:cNvSpPr/>
          <p:nvPr/>
        </p:nvSpPr>
        <p:spPr>
          <a:xfrm>
            <a:off x="-615684" y="3843385"/>
            <a:ext cx="3975536"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rgbClr val="FFFF00"/>
                </a:solidFill>
                <a:effectLst/>
              </a:rPr>
              <a:t>Farmacija</a:t>
            </a:r>
            <a:endParaRPr lang="en-US" sz="2400" cap="none" spc="0" dirty="0">
              <a:ln/>
              <a:solidFill>
                <a:srgbClr val="FFFF00"/>
              </a:solidFill>
              <a:effectLst/>
            </a:endParaRPr>
          </a:p>
        </p:txBody>
      </p:sp>
      <p:sp>
        <p:nvSpPr>
          <p:cNvPr id="21" name="Rectangle 20"/>
          <p:cNvSpPr/>
          <p:nvPr/>
        </p:nvSpPr>
        <p:spPr>
          <a:xfrm>
            <a:off x="9024628" y="4636469"/>
            <a:ext cx="3975536"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dirty="0" smtClean="0">
                <a:ln/>
                <a:solidFill>
                  <a:schemeClr val="tx1">
                    <a:lumMod val="95000"/>
                    <a:lumOff val="5000"/>
                  </a:schemeClr>
                </a:solidFill>
              </a:rPr>
              <a:t>Brodogradnja</a:t>
            </a:r>
            <a:endParaRPr lang="en-US" sz="2400" cap="none" spc="0" dirty="0">
              <a:ln/>
              <a:solidFill>
                <a:schemeClr val="tx1">
                  <a:lumMod val="95000"/>
                  <a:lumOff val="5000"/>
                </a:schemeClr>
              </a:solidFill>
              <a:effectLst/>
            </a:endParaRPr>
          </a:p>
        </p:txBody>
      </p:sp>
      <p:sp>
        <p:nvSpPr>
          <p:cNvPr id="22" name="Rectangle 21"/>
          <p:cNvSpPr/>
          <p:nvPr/>
        </p:nvSpPr>
        <p:spPr>
          <a:xfrm>
            <a:off x="8251100" y="4051376"/>
            <a:ext cx="3975536"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chemeClr val="tx1">
                    <a:lumMod val="95000"/>
                    <a:lumOff val="5000"/>
                  </a:schemeClr>
                </a:solidFill>
                <a:effectLst/>
              </a:rPr>
              <a:t>Metaloprerađivačka industrija</a:t>
            </a:r>
            <a:endParaRPr lang="en-US" sz="2400" cap="none" spc="0" dirty="0">
              <a:ln/>
              <a:solidFill>
                <a:schemeClr val="tx1">
                  <a:lumMod val="95000"/>
                  <a:lumOff val="5000"/>
                </a:schemeClr>
              </a:solidFill>
              <a:effectLst/>
            </a:endParaRPr>
          </a:p>
        </p:txBody>
      </p:sp>
      <p:sp>
        <p:nvSpPr>
          <p:cNvPr id="23" name="Rectangle 22"/>
          <p:cNvSpPr/>
          <p:nvPr/>
        </p:nvSpPr>
        <p:spPr>
          <a:xfrm>
            <a:off x="-320786" y="5125504"/>
            <a:ext cx="3975536"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dirty="0" smtClean="0">
                <a:ln/>
                <a:solidFill>
                  <a:srgbClr val="FFFF00"/>
                </a:solidFill>
              </a:rPr>
              <a:t>K</a:t>
            </a:r>
            <a:r>
              <a:rPr lang="hr-HR" sz="2400" cap="none" spc="0" dirty="0" smtClean="0">
                <a:ln/>
                <a:solidFill>
                  <a:srgbClr val="FFFF00"/>
                </a:solidFill>
                <a:effectLst/>
              </a:rPr>
              <a:t>emijska industrija (nafta)</a:t>
            </a:r>
            <a:endParaRPr lang="en-US" sz="2400" cap="none" spc="0" dirty="0">
              <a:ln/>
              <a:solidFill>
                <a:srgbClr val="FFFF00"/>
              </a:solidFill>
              <a:effectLst/>
            </a:endParaRPr>
          </a:p>
        </p:txBody>
      </p:sp>
      <p:sp>
        <p:nvSpPr>
          <p:cNvPr id="25" name="Rectangle 24"/>
          <p:cNvSpPr/>
          <p:nvPr/>
        </p:nvSpPr>
        <p:spPr>
          <a:xfrm>
            <a:off x="9024628" y="5125504"/>
            <a:ext cx="3975536"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dirty="0" smtClean="0">
                <a:ln/>
                <a:solidFill>
                  <a:schemeClr val="tx1">
                    <a:lumMod val="95000"/>
                    <a:lumOff val="5000"/>
                  </a:schemeClr>
                </a:solidFill>
              </a:rPr>
              <a:t>Izdavaštvo</a:t>
            </a:r>
            <a:endParaRPr lang="en-US" sz="2400" cap="none" spc="0" dirty="0">
              <a:ln/>
              <a:solidFill>
                <a:schemeClr val="tx1">
                  <a:lumMod val="95000"/>
                  <a:lumOff val="5000"/>
                </a:schemeClr>
              </a:solidFill>
              <a:effectLst/>
            </a:endParaRPr>
          </a:p>
        </p:txBody>
      </p:sp>
      <p:sp>
        <p:nvSpPr>
          <p:cNvPr id="13" name="Rectangle 12"/>
          <p:cNvSpPr/>
          <p:nvPr/>
        </p:nvSpPr>
        <p:spPr>
          <a:xfrm>
            <a:off x="-96862" y="4678446"/>
            <a:ext cx="2937889"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cap="none" spc="0" dirty="0" smtClean="0">
                <a:ln/>
                <a:solidFill>
                  <a:srgbClr val="FFFF00"/>
                </a:solidFill>
                <a:effectLst/>
              </a:rPr>
              <a:t>Duhanska industrija</a:t>
            </a:r>
            <a:endParaRPr lang="en-US" sz="2400" cap="none" spc="0" dirty="0">
              <a:ln/>
              <a:solidFill>
                <a:srgbClr val="FFFF00"/>
              </a:solidFill>
              <a:effectLst/>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015"/>
            <a:ext cx="1932709" cy="3019857"/>
          </a:xfrm>
          <a:prstGeom prst="rect">
            <a:avLst/>
          </a:prstGeom>
        </p:spPr>
      </p:pic>
      <p:sp>
        <p:nvSpPr>
          <p:cNvPr id="16" name="Rectangle 15"/>
          <p:cNvSpPr/>
          <p:nvPr/>
        </p:nvSpPr>
        <p:spPr>
          <a:xfrm>
            <a:off x="8410589" y="5664068"/>
            <a:ext cx="3975536"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400" dirty="0" smtClean="0">
                <a:ln/>
                <a:solidFill>
                  <a:srgbClr val="FFFF00"/>
                </a:solidFill>
              </a:rPr>
              <a:t>Gdje je samoizdavaštvo ?</a:t>
            </a:r>
            <a:endParaRPr lang="en-US" sz="2400" cap="none" spc="0" dirty="0">
              <a:ln/>
              <a:solidFill>
                <a:srgbClr val="FFFF00"/>
              </a:solidFill>
              <a:effectLst/>
            </a:endParaRPr>
          </a:p>
        </p:txBody>
      </p:sp>
      <p:sp>
        <p:nvSpPr>
          <p:cNvPr id="6" name="Footer Placeholder 5"/>
          <p:cNvSpPr>
            <a:spLocks noGrp="1"/>
          </p:cNvSpPr>
          <p:nvPr>
            <p:ph type="ftr" sz="quarter" idx="11"/>
          </p:nvPr>
        </p:nvSpPr>
        <p:spPr/>
        <p:txBody>
          <a:bodyPr/>
          <a:lstStyle/>
          <a:p>
            <a:r>
              <a:rPr lang="hr-HR" dirty="0" smtClean="0">
                <a:solidFill>
                  <a:srgbClr val="FFFF00"/>
                </a:solidFill>
              </a:rPr>
              <a:t>4/7</a:t>
            </a:r>
            <a:endParaRPr lang="hr-HR" dirty="0">
              <a:solidFill>
                <a:srgbClr val="FFFF00"/>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0865" y="-10016"/>
            <a:ext cx="2506105" cy="3019857"/>
          </a:xfrm>
          <a:prstGeom prst="rect">
            <a:avLst/>
          </a:prstGeom>
        </p:spPr>
      </p:pic>
    </p:spTree>
    <p:extLst>
      <p:ext uri="{BB962C8B-B14F-4D97-AF65-F5344CB8AC3E}">
        <p14:creationId xmlns:p14="http://schemas.microsoft.com/office/powerpoint/2010/main" val="305654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8" grpId="0"/>
      <p:bldP spid="20" grpId="0"/>
      <p:bldP spid="21" grpId="0"/>
      <p:bldP spid="22" grpId="0"/>
      <p:bldP spid="23" grpId="0"/>
      <p:bldP spid="25" grpId="0"/>
      <p:bldP spid="13"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6" name="Rectangle 15"/>
          <p:cNvSpPr/>
          <p:nvPr/>
        </p:nvSpPr>
        <p:spPr>
          <a:xfrm>
            <a:off x="3294023" y="630177"/>
            <a:ext cx="5582408"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3200" b="1" dirty="0" smtClean="0">
                <a:ln/>
                <a:solidFill>
                  <a:srgbClr val="FFFF00"/>
                </a:solidFill>
              </a:rPr>
              <a:t>A gdje je tu šansa</a:t>
            </a:r>
          </a:p>
        </p:txBody>
      </p:sp>
      <p:sp>
        <p:nvSpPr>
          <p:cNvPr id="17" name="Rectangle 16"/>
          <p:cNvSpPr/>
          <p:nvPr/>
        </p:nvSpPr>
        <p:spPr>
          <a:xfrm>
            <a:off x="2627767" y="3607814"/>
            <a:ext cx="7102946"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3200" dirty="0" smtClean="0">
                <a:ln/>
                <a:solidFill>
                  <a:srgbClr val="FFFF00"/>
                </a:solidFill>
              </a:rPr>
              <a:t>Ambalaža, „digitalizacija”, specijalizacija</a:t>
            </a:r>
          </a:p>
        </p:txBody>
      </p:sp>
      <p:sp>
        <p:nvSpPr>
          <p:cNvPr id="19" name="Rectangle 18"/>
          <p:cNvSpPr/>
          <p:nvPr/>
        </p:nvSpPr>
        <p:spPr>
          <a:xfrm>
            <a:off x="3294023" y="2538579"/>
            <a:ext cx="5582408"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3200" b="1" dirty="0" smtClean="0">
                <a:ln/>
                <a:solidFill>
                  <a:srgbClr val="FFFF00"/>
                </a:solidFill>
              </a:rPr>
              <a:t>47 + 100 mil EUR ?</a:t>
            </a:r>
          </a:p>
        </p:txBody>
      </p:sp>
      <p:sp>
        <p:nvSpPr>
          <p:cNvPr id="24" name="Rectangle 23"/>
          <p:cNvSpPr/>
          <p:nvPr/>
        </p:nvSpPr>
        <p:spPr>
          <a:xfrm>
            <a:off x="2773389" y="4677049"/>
            <a:ext cx="7102946"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3200" dirty="0" smtClean="0">
                <a:ln/>
                <a:solidFill>
                  <a:schemeClr val="tx1">
                    <a:lumMod val="95000"/>
                    <a:lumOff val="5000"/>
                  </a:schemeClr>
                </a:solidFill>
              </a:rPr>
              <a:t>prekapacitiranost</a:t>
            </a:r>
          </a:p>
        </p:txBody>
      </p:sp>
      <p:sp>
        <p:nvSpPr>
          <p:cNvPr id="9" name="Rectangle 8"/>
          <p:cNvSpPr/>
          <p:nvPr/>
        </p:nvSpPr>
        <p:spPr>
          <a:xfrm>
            <a:off x="3388036" y="1534221"/>
            <a:ext cx="5582408"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3200" b="1" dirty="0" smtClean="0">
                <a:ln/>
                <a:solidFill>
                  <a:srgbClr val="FFFF00"/>
                </a:solidFill>
              </a:rPr>
              <a:t>EU ?</a:t>
            </a:r>
            <a:endParaRPr lang="en-US" sz="3200" b="1" cap="none" spc="0" dirty="0">
              <a:ln/>
              <a:solidFill>
                <a:srgbClr val="FFFF00"/>
              </a:solidFill>
              <a:effectLst/>
            </a:endParaRPr>
          </a:p>
        </p:txBody>
      </p:sp>
      <p:sp>
        <p:nvSpPr>
          <p:cNvPr id="5" name="Footer Placeholder 4"/>
          <p:cNvSpPr>
            <a:spLocks noGrp="1"/>
          </p:cNvSpPr>
          <p:nvPr>
            <p:ph type="ftr" sz="quarter" idx="11"/>
          </p:nvPr>
        </p:nvSpPr>
        <p:spPr/>
        <p:txBody>
          <a:bodyPr/>
          <a:lstStyle/>
          <a:p>
            <a:r>
              <a:rPr lang="hr-HR" dirty="0" smtClean="0">
                <a:solidFill>
                  <a:srgbClr val="FFFF00"/>
                </a:solidFill>
              </a:rPr>
              <a:t>5/7</a:t>
            </a:r>
            <a:endParaRPr lang="hr-HR" dirty="0">
              <a:solidFill>
                <a:srgbClr val="FFFF00"/>
              </a:solidFill>
            </a:endParaRPr>
          </a:p>
        </p:txBody>
      </p:sp>
    </p:spTree>
    <p:extLst>
      <p:ext uri="{BB962C8B-B14F-4D97-AF65-F5344CB8AC3E}">
        <p14:creationId xmlns:p14="http://schemas.microsoft.com/office/powerpoint/2010/main" val="248991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9" grpId="0"/>
      <p:bldP spid="24"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6" name="Rectangle 15"/>
          <p:cNvSpPr/>
          <p:nvPr/>
        </p:nvSpPr>
        <p:spPr>
          <a:xfrm>
            <a:off x="1197429" y="630177"/>
            <a:ext cx="9829800" cy="92333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5400" b="1" dirty="0" smtClean="0">
                <a:ln/>
              </a:rPr>
              <a:t>Grafička industrija je u krizi ?</a:t>
            </a:r>
          </a:p>
        </p:txBody>
      </p:sp>
      <p:sp>
        <p:nvSpPr>
          <p:cNvPr id="17" name="Rectangle 16"/>
          <p:cNvSpPr/>
          <p:nvPr/>
        </p:nvSpPr>
        <p:spPr>
          <a:xfrm>
            <a:off x="2627767" y="4116128"/>
            <a:ext cx="7102946"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3200" b="1" dirty="0" smtClean="0">
                <a:ln/>
                <a:solidFill>
                  <a:srgbClr val="FFFF00"/>
                </a:solidFill>
              </a:rPr>
              <a:t>U krizi su oni koji ih ne prate</a:t>
            </a:r>
          </a:p>
        </p:txBody>
      </p:sp>
      <p:sp>
        <p:nvSpPr>
          <p:cNvPr id="19" name="Rectangle 18"/>
          <p:cNvSpPr/>
          <p:nvPr/>
        </p:nvSpPr>
        <p:spPr>
          <a:xfrm>
            <a:off x="2252653" y="3066426"/>
            <a:ext cx="7853174"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3200" b="1" dirty="0" smtClean="0">
                <a:ln/>
                <a:solidFill>
                  <a:srgbClr val="FFFF00"/>
                </a:solidFill>
              </a:rPr>
              <a:t>Grafička industrija je u stalnim promjenama</a:t>
            </a:r>
          </a:p>
        </p:txBody>
      </p:sp>
      <p:sp>
        <p:nvSpPr>
          <p:cNvPr id="24" name="Rectangle 23"/>
          <p:cNvSpPr/>
          <p:nvPr/>
        </p:nvSpPr>
        <p:spPr>
          <a:xfrm>
            <a:off x="2773389" y="4677049"/>
            <a:ext cx="7102946"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endParaRPr lang="hr-HR" sz="3200" dirty="0" smtClean="0">
              <a:ln/>
              <a:solidFill>
                <a:schemeClr val="tx1">
                  <a:lumMod val="95000"/>
                  <a:lumOff val="5000"/>
                </a:schemeClr>
              </a:solidFill>
            </a:endParaRPr>
          </a:p>
        </p:txBody>
      </p:sp>
      <p:sp>
        <p:nvSpPr>
          <p:cNvPr id="9" name="Rectangle 8"/>
          <p:cNvSpPr/>
          <p:nvPr/>
        </p:nvSpPr>
        <p:spPr>
          <a:xfrm>
            <a:off x="3388036" y="2100538"/>
            <a:ext cx="5582408"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3200" b="1" dirty="0" smtClean="0">
                <a:ln/>
                <a:solidFill>
                  <a:srgbClr val="FFFF00"/>
                </a:solidFill>
              </a:rPr>
              <a:t>NE !!!!</a:t>
            </a:r>
            <a:endParaRPr lang="en-US" sz="3200" b="1" cap="none" spc="0" dirty="0">
              <a:ln/>
              <a:solidFill>
                <a:srgbClr val="FFFF00"/>
              </a:solidFill>
              <a:effectLst/>
            </a:endParaRPr>
          </a:p>
        </p:txBody>
      </p:sp>
      <p:sp>
        <p:nvSpPr>
          <p:cNvPr id="5" name="Footer Placeholder 4"/>
          <p:cNvSpPr>
            <a:spLocks noGrp="1"/>
          </p:cNvSpPr>
          <p:nvPr>
            <p:ph type="ftr" sz="quarter" idx="11"/>
          </p:nvPr>
        </p:nvSpPr>
        <p:spPr/>
        <p:txBody>
          <a:bodyPr/>
          <a:lstStyle/>
          <a:p>
            <a:r>
              <a:rPr lang="hr-HR" dirty="0" smtClean="0">
                <a:solidFill>
                  <a:srgbClr val="FFFF00"/>
                </a:solidFill>
              </a:rPr>
              <a:t>6/7</a:t>
            </a:r>
            <a:endParaRPr lang="hr-HR" dirty="0">
              <a:solidFill>
                <a:srgbClr val="FFFF00"/>
              </a:solidFill>
            </a:endParaRPr>
          </a:p>
        </p:txBody>
      </p:sp>
    </p:spTree>
    <p:extLst>
      <p:ext uri="{BB962C8B-B14F-4D97-AF65-F5344CB8AC3E}">
        <p14:creationId xmlns:p14="http://schemas.microsoft.com/office/powerpoint/2010/main" val="400757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773389" y="4677049"/>
            <a:ext cx="7102946"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endParaRPr lang="hr-HR" sz="3200" dirty="0" smtClean="0">
              <a:ln/>
              <a:solidFill>
                <a:schemeClr val="tx1">
                  <a:lumMod val="95000"/>
                  <a:lumOff val="5000"/>
                </a:schemeClr>
              </a:solidFill>
            </a:endParaRPr>
          </a:p>
        </p:txBody>
      </p:sp>
      <p:sp>
        <p:nvSpPr>
          <p:cNvPr id="2" name="Rectangle 1"/>
          <p:cNvSpPr/>
          <p:nvPr/>
        </p:nvSpPr>
        <p:spPr>
          <a:xfrm>
            <a:off x="3175568" y="461572"/>
            <a:ext cx="4968027" cy="369332"/>
          </a:xfrm>
          <a:prstGeom prst="rect">
            <a:avLst/>
          </a:prstGeom>
        </p:spPr>
        <p:txBody>
          <a:bodyPr wrap="none">
            <a:spAutoFit/>
          </a:bodyPr>
          <a:lstStyle/>
          <a:p>
            <a:pPr fontAlgn="base"/>
            <a:r>
              <a:rPr lang="nn-NO" b="1" dirty="0">
                <a:solidFill>
                  <a:srgbClr val="000000"/>
                </a:solidFill>
                <a:latin typeface="Arial" panose="020B0604020202020204" pitchFamily="34" charset="0"/>
              </a:rPr>
              <a:t>Nakon 2016. godine, Drupa svake tri godine</a:t>
            </a:r>
            <a:endParaRPr lang="nn-NO" b="1" i="0" dirty="0">
              <a:solidFill>
                <a:srgbClr val="000000"/>
              </a:solidFill>
              <a:effectLst/>
              <a:latin typeface="Arial" panose="020B0604020202020204" pitchFamily="34" charset="0"/>
            </a:endParaRPr>
          </a:p>
        </p:txBody>
      </p:sp>
      <p:pic>
        <p:nvPicPr>
          <p:cNvPr id="2052" name="Picture 4" descr="http://ambalaza.hr/files/img/2015/2/12/drupa-20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862" y="1030958"/>
            <a:ext cx="5815183" cy="34460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76862" y="4578064"/>
            <a:ext cx="5815183" cy="1739609"/>
          </a:xfrm>
          <a:prstGeom prst="rect">
            <a:avLst/>
          </a:prstGeom>
        </p:spPr>
        <p:txBody>
          <a:bodyPr wrap="square">
            <a:spAutoFit/>
          </a:bodyPr>
          <a:lstStyle/>
          <a:p>
            <a:r>
              <a:rPr lang="hr-HR" b="1" dirty="0">
                <a:solidFill>
                  <a:srgbClr val="44474E"/>
                </a:solidFill>
                <a:latin typeface="Arial" panose="020B0604020202020204" pitchFamily="34" charset="0"/>
              </a:rPr>
              <a:t>Drupa, vodeći svjetski sajam ispisnih i cross-media rješenja, nakon idućeg izdanja koje će biti od 31. 5. do 10. 6. 2016. godine, promijenit će ciklus održavanja na svake tri godine. Odluku je donio Upravni odbor Drupe na sastanku održanom 10. veljače u Düsseldorfu.</a:t>
            </a:r>
            <a:endParaRPr lang="hr-HR" dirty="0"/>
          </a:p>
        </p:txBody>
      </p:sp>
      <p:sp>
        <p:nvSpPr>
          <p:cNvPr id="11" name="Rectangle 10"/>
          <p:cNvSpPr/>
          <p:nvPr/>
        </p:nvSpPr>
        <p:spPr>
          <a:xfrm>
            <a:off x="9269290" y="6488668"/>
            <a:ext cx="3106282" cy="369332"/>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b="1" dirty="0">
                <a:ln/>
                <a:solidFill>
                  <a:srgbClr val="002060"/>
                </a:solidFill>
              </a:rPr>
              <a:t>i</a:t>
            </a:r>
            <a:r>
              <a:rPr lang="hr-HR" b="1" dirty="0" smtClean="0">
                <a:ln/>
                <a:solidFill>
                  <a:srgbClr val="002060"/>
                </a:solidFill>
              </a:rPr>
              <a:t>zvor: www.ambalaza.hr</a:t>
            </a:r>
            <a:endParaRPr lang="en-US" b="1" cap="none" spc="0" dirty="0">
              <a:ln/>
              <a:solidFill>
                <a:srgbClr val="002060"/>
              </a:solidFill>
              <a:effectLst/>
            </a:endParaRPr>
          </a:p>
        </p:txBody>
      </p:sp>
      <p:sp>
        <p:nvSpPr>
          <p:cNvPr id="7" name="Footer Placeholder 6"/>
          <p:cNvSpPr>
            <a:spLocks noGrp="1"/>
          </p:cNvSpPr>
          <p:nvPr>
            <p:ph type="ftr" sz="quarter" idx="11"/>
          </p:nvPr>
        </p:nvSpPr>
        <p:spPr/>
        <p:txBody>
          <a:bodyPr/>
          <a:lstStyle/>
          <a:p>
            <a:r>
              <a:rPr lang="hr-HR" dirty="0" smtClean="0">
                <a:solidFill>
                  <a:schemeClr val="tx1"/>
                </a:solidFill>
              </a:rPr>
              <a:t>7/7</a:t>
            </a:r>
            <a:endParaRPr lang="hr-HR" dirty="0">
              <a:solidFill>
                <a:schemeClr val="tx1"/>
              </a:solidFill>
            </a:endParaRPr>
          </a:p>
        </p:txBody>
      </p:sp>
    </p:spTree>
    <p:extLst>
      <p:ext uri="{BB962C8B-B14F-4D97-AF65-F5344CB8AC3E}">
        <p14:creationId xmlns:p14="http://schemas.microsoft.com/office/powerpoint/2010/main" val="682811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2380</TotalTime>
  <Words>242</Words>
  <Application>Microsoft Office PowerPoint</Application>
  <PresentationFormat>Custom</PresentationFormat>
  <Paragraphs>61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deps</dc:creator>
  <cp:lastModifiedBy>TECTUS d.o.o.</cp:lastModifiedBy>
  <cp:revision>74</cp:revision>
  <dcterms:created xsi:type="dcterms:W3CDTF">2014-01-29T11:48:13Z</dcterms:created>
  <dcterms:modified xsi:type="dcterms:W3CDTF">2015-02-19T07:54:16Z</dcterms:modified>
</cp:coreProperties>
</file>