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62" r:id="rId3"/>
    <p:sldId id="260" r:id="rId4"/>
    <p:sldId id="256" r:id="rId5"/>
    <p:sldId id="261" r:id="rId6"/>
    <p:sldId id="266" r:id="rId7"/>
    <p:sldId id="267" r:id="rId8"/>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B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25" d="100"/>
          <a:sy n="25" d="100"/>
        </p:scale>
        <p:origin x="-1020" y="-63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208FC8-2A2C-486E-966E-D856161B9859}" type="datetimeFigureOut">
              <a:rPr lang="hr-HR" smtClean="0"/>
              <a:t>19.2.2015.</a:t>
            </a:fld>
            <a:endParaRPr lang="hr-H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EC3F75-9D02-48CA-AB1C-EDD298B74DF6}" type="slidenum">
              <a:rPr lang="hr-HR" smtClean="0"/>
              <a:t>‹#›</a:t>
            </a:fld>
            <a:endParaRPr lang="hr-HR"/>
          </a:p>
        </p:txBody>
      </p:sp>
    </p:spTree>
    <p:extLst>
      <p:ext uri="{BB962C8B-B14F-4D97-AF65-F5344CB8AC3E}">
        <p14:creationId xmlns:p14="http://schemas.microsoft.com/office/powerpoint/2010/main" val="3520147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7DEC3F75-9D02-48CA-AB1C-EDD298B74DF6}" type="slidenum">
              <a:rPr lang="hr-HR" smtClean="0"/>
              <a:t>1</a:t>
            </a:fld>
            <a:endParaRPr lang="hr-HR"/>
          </a:p>
        </p:txBody>
      </p:sp>
    </p:spTree>
    <p:extLst>
      <p:ext uri="{BB962C8B-B14F-4D97-AF65-F5344CB8AC3E}">
        <p14:creationId xmlns:p14="http://schemas.microsoft.com/office/powerpoint/2010/main" val="4145238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7DEC3F75-9D02-48CA-AB1C-EDD298B74DF6}" type="slidenum">
              <a:rPr lang="hr-HR" smtClean="0"/>
              <a:t>2</a:t>
            </a:fld>
            <a:endParaRPr lang="hr-HR"/>
          </a:p>
        </p:txBody>
      </p:sp>
    </p:spTree>
    <p:extLst>
      <p:ext uri="{BB962C8B-B14F-4D97-AF65-F5344CB8AC3E}">
        <p14:creationId xmlns:p14="http://schemas.microsoft.com/office/powerpoint/2010/main" val="3940324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7DEC3F75-9D02-48CA-AB1C-EDD298B74DF6}" type="slidenum">
              <a:rPr lang="hr-HR" smtClean="0"/>
              <a:t>3</a:t>
            </a:fld>
            <a:endParaRPr lang="hr-HR"/>
          </a:p>
        </p:txBody>
      </p:sp>
    </p:spTree>
    <p:extLst>
      <p:ext uri="{BB962C8B-B14F-4D97-AF65-F5344CB8AC3E}">
        <p14:creationId xmlns:p14="http://schemas.microsoft.com/office/powerpoint/2010/main" val="4102917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7DEC3F75-9D02-48CA-AB1C-EDD298B74DF6}" type="slidenum">
              <a:rPr lang="hr-HR" smtClean="0"/>
              <a:t>4</a:t>
            </a:fld>
            <a:endParaRPr lang="hr-HR"/>
          </a:p>
        </p:txBody>
      </p:sp>
    </p:spTree>
    <p:extLst>
      <p:ext uri="{BB962C8B-B14F-4D97-AF65-F5344CB8AC3E}">
        <p14:creationId xmlns:p14="http://schemas.microsoft.com/office/powerpoint/2010/main" val="547506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7DEC3F75-9D02-48CA-AB1C-EDD298B74DF6}" type="slidenum">
              <a:rPr lang="hr-HR" smtClean="0"/>
              <a:t>5</a:t>
            </a:fld>
            <a:endParaRPr lang="hr-HR"/>
          </a:p>
        </p:txBody>
      </p:sp>
    </p:spTree>
    <p:extLst>
      <p:ext uri="{BB962C8B-B14F-4D97-AF65-F5344CB8AC3E}">
        <p14:creationId xmlns:p14="http://schemas.microsoft.com/office/powerpoint/2010/main" val="3678758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7DEC3F75-9D02-48CA-AB1C-EDD298B74DF6}" type="slidenum">
              <a:rPr lang="hr-HR" smtClean="0"/>
              <a:t>6</a:t>
            </a:fld>
            <a:endParaRPr lang="hr-HR"/>
          </a:p>
        </p:txBody>
      </p:sp>
    </p:spTree>
    <p:extLst>
      <p:ext uri="{BB962C8B-B14F-4D97-AF65-F5344CB8AC3E}">
        <p14:creationId xmlns:p14="http://schemas.microsoft.com/office/powerpoint/2010/main" val="4291682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7DEC3F75-9D02-48CA-AB1C-EDD298B74DF6}" type="slidenum">
              <a:rPr lang="hr-HR" smtClean="0"/>
              <a:t>7</a:t>
            </a:fld>
            <a:endParaRPr lang="hr-HR"/>
          </a:p>
        </p:txBody>
      </p:sp>
    </p:spTree>
    <p:extLst>
      <p:ext uri="{BB962C8B-B14F-4D97-AF65-F5344CB8AC3E}">
        <p14:creationId xmlns:p14="http://schemas.microsoft.com/office/powerpoint/2010/main" val="2310304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hr-H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5EFFBB1D-D102-47D0-BC94-A10E928A07AF}" type="datetimeFigureOut">
              <a:rPr lang="hr-HR" smtClean="0"/>
              <a:t>19.2.2015.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3614145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EFFBB1D-D102-47D0-BC94-A10E928A07AF}" type="datetimeFigureOut">
              <a:rPr lang="hr-HR" smtClean="0"/>
              <a:t>19.2.2015.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945445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EFFBB1D-D102-47D0-BC94-A10E928A07AF}" type="datetimeFigureOut">
              <a:rPr lang="hr-HR" smtClean="0"/>
              <a:t>19.2.2015.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3540658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EFFBB1D-D102-47D0-BC94-A10E928A07AF}" type="datetimeFigureOut">
              <a:rPr lang="hr-HR" smtClean="0"/>
              <a:t>19.2.2015.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3752774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hr-H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FFBB1D-D102-47D0-BC94-A10E928A07AF}" type="datetimeFigureOut">
              <a:rPr lang="hr-HR" smtClean="0"/>
              <a:t>19.2.2015.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1307559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5EFFBB1D-D102-47D0-BC94-A10E928A07AF}" type="datetimeFigureOut">
              <a:rPr lang="hr-HR" smtClean="0"/>
              <a:t>19.2.2015.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150840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hr-H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5EFFBB1D-D102-47D0-BC94-A10E928A07AF}" type="datetimeFigureOut">
              <a:rPr lang="hr-HR" smtClean="0"/>
              <a:t>19.2.2015.</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3349670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5EFFBB1D-D102-47D0-BC94-A10E928A07AF}" type="datetimeFigureOut">
              <a:rPr lang="hr-HR" smtClean="0"/>
              <a:t>19.2.2015.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1491968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FFBB1D-D102-47D0-BC94-A10E928A07AF}" type="datetimeFigureOut">
              <a:rPr lang="hr-HR" smtClean="0"/>
              <a:t>19.2.2015.</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140250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FFBB1D-D102-47D0-BC94-A10E928A07AF}" type="datetimeFigureOut">
              <a:rPr lang="hr-HR" smtClean="0"/>
              <a:t>19.2.2015.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3482214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FFBB1D-D102-47D0-BC94-A10E928A07AF}" type="datetimeFigureOut">
              <a:rPr lang="hr-HR" smtClean="0"/>
              <a:t>19.2.2015.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911A9CA-136D-4DAB-B341-3FDE72CAEFA2}" type="slidenum">
              <a:rPr lang="hr-HR" smtClean="0"/>
              <a:t>‹#›</a:t>
            </a:fld>
            <a:endParaRPr lang="hr-HR"/>
          </a:p>
        </p:txBody>
      </p:sp>
    </p:spTree>
    <p:extLst>
      <p:ext uri="{BB962C8B-B14F-4D97-AF65-F5344CB8AC3E}">
        <p14:creationId xmlns:p14="http://schemas.microsoft.com/office/powerpoint/2010/main" val="140785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FFBB1D-D102-47D0-BC94-A10E928A07AF}" type="datetimeFigureOut">
              <a:rPr lang="hr-HR" smtClean="0"/>
              <a:t>19.2.2015.</a:t>
            </a:fld>
            <a:endParaRPr lang="hr-H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11A9CA-136D-4DAB-B341-3FDE72CAEFA2}" type="slidenum">
              <a:rPr lang="hr-HR" smtClean="0"/>
              <a:t>‹#›</a:t>
            </a:fld>
            <a:endParaRPr lang="hr-HR"/>
          </a:p>
        </p:txBody>
      </p:sp>
    </p:spTree>
    <p:extLst>
      <p:ext uri="{BB962C8B-B14F-4D97-AF65-F5344CB8AC3E}">
        <p14:creationId xmlns:p14="http://schemas.microsoft.com/office/powerpoint/2010/main" val="2921941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8" name="Rectangle 7"/>
          <p:cNvSpPr/>
          <p:nvPr/>
        </p:nvSpPr>
        <p:spPr>
          <a:xfrm>
            <a:off x="1444335" y="1673499"/>
            <a:ext cx="9050482" cy="3046988"/>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4800" b="1" cap="none" spc="0" dirty="0" smtClean="0">
                <a:ln/>
                <a:solidFill>
                  <a:srgbClr val="FFFF00"/>
                </a:solidFill>
                <a:effectLst/>
              </a:rPr>
              <a:t>Potencijal grafičke industrije</a:t>
            </a:r>
          </a:p>
          <a:p>
            <a:pPr algn="ctr"/>
            <a:endParaRPr lang="hr-HR" sz="4800" b="1" dirty="0">
              <a:ln/>
              <a:solidFill>
                <a:srgbClr val="FFFF00"/>
              </a:solidFill>
            </a:endParaRPr>
          </a:p>
          <a:p>
            <a:pPr algn="ctr"/>
            <a:endParaRPr lang="hr-HR" sz="4800" b="1" cap="none" spc="0" dirty="0" smtClean="0">
              <a:ln/>
              <a:solidFill>
                <a:srgbClr val="FFFF00"/>
              </a:solidFill>
              <a:effectLst/>
            </a:endParaRPr>
          </a:p>
          <a:p>
            <a:pPr algn="ctr"/>
            <a:r>
              <a:rPr lang="hr-HR" sz="4800" b="1" dirty="0" smtClean="0">
                <a:ln/>
                <a:solidFill>
                  <a:srgbClr val="FFFF00"/>
                </a:solidFill>
              </a:rPr>
              <a:t>19.02.2015.</a:t>
            </a:r>
            <a:endParaRPr lang="en-US" sz="4800" b="1" cap="none" spc="0" dirty="0">
              <a:ln/>
              <a:solidFill>
                <a:srgbClr val="FFFF00"/>
              </a:solidFill>
              <a:effectLst/>
            </a:endParaRPr>
          </a:p>
        </p:txBody>
      </p:sp>
      <p:sp>
        <p:nvSpPr>
          <p:cNvPr id="6" name="Footer Placeholder 5"/>
          <p:cNvSpPr>
            <a:spLocks noGrp="1"/>
          </p:cNvSpPr>
          <p:nvPr>
            <p:ph type="ftr" sz="quarter" idx="11"/>
          </p:nvPr>
        </p:nvSpPr>
        <p:spPr/>
        <p:txBody>
          <a:bodyPr/>
          <a:lstStyle/>
          <a:p>
            <a:r>
              <a:rPr lang="hr-HR" dirty="0" smtClean="0">
                <a:solidFill>
                  <a:schemeClr val="tx1"/>
                </a:solidFill>
              </a:rPr>
              <a:t>1/7</a:t>
            </a:r>
            <a:endParaRPr lang="hr-HR" dirty="0">
              <a:solidFill>
                <a:schemeClr val="tx1"/>
              </a:solidFill>
            </a:endParaRPr>
          </a:p>
        </p:txBody>
      </p:sp>
    </p:spTree>
    <p:extLst>
      <p:ext uri="{BB962C8B-B14F-4D97-AF65-F5344CB8AC3E}">
        <p14:creationId xmlns:p14="http://schemas.microsoft.com/office/powerpoint/2010/main" val="12065719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tangle 1"/>
          <p:cNvSpPr/>
          <p:nvPr/>
        </p:nvSpPr>
        <p:spPr>
          <a:xfrm>
            <a:off x="1787104" y="190784"/>
            <a:ext cx="9050482"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b="1" cap="none" spc="0" dirty="0" smtClean="0">
                <a:ln/>
                <a:solidFill>
                  <a:srgbClr val="FFFF00"/>
                </a:solidFill>
                <a:effectLst/>
              </a:rPr>
              <a:t>Ovo nije škola – ovo je </a:t>
            </a:r>
            <a:r>
              <a:rPr lang="hr-HR" sz="2400" b="1" dirty="0" smtClean="0">
                <a:ln/>
                <a:solidFill>
                  <a:srgbClr val="FFFF00"/>
                </a:solidFill>
              </a:rPr>
              <a:t>savjetovanje</a:t>
            </a:r>
            <a:endParaRPr lang="en-US" sz="2400" b="1" cap="none" spc="0" dirty="0">
              <a:ln/>
              <a:solidFill>
                <a:srgbClr val="FFFF00"/>
              </a:solidFill>
              <a:effectLst/>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80907" y="769680"/>
            <a:ext cx="6862877" cy="2928485"/>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73516" y="769680"/>
            <a:ext cx="2077658" cy="2383979"/>
          </a:xfrm>
          <a:prstGeom prst="rect">
            <a:avLst/>
          </a:prstGeom>
        </p:spPr>
      </p:pic>
      <p:sp>
        <p:nvSpPr>
          <p:cNvPr id="6" name="Rectangle 5"/>
          <p:cNvSpPr/>
          <p:nvPr/>
        </p:nvSpPr>
        <p:spPr>
          <a:xfrm>
            <a:off x="4099415" y="4147020"/>
            <a:ext cx="4032681"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cap="none" spc="0" dirty="0" smtClean="0">
                <a:ln/>
                <a:solidFill>
                  <a:srgbClr val="FFFF00"/>
                </a:solidFill>
                <a:effectLst/>
              </a:rPr>
              <a:t>Što će nam investicije ?</a:t>
            </a:r>
            <a:endParaRPr lang="en-US" sz="2400" cap="none" spc="0" dirty="0">
              <a:ln/>
              <a:solidFill>
                <a:srgbClr val="FFFF00"/>
              </a:solidFill>
              <a:effectLst/>
            </a:endParaRPr>
          </a:p>
        </p:txBody>
      </p:sp>
      <p:sp>
        <p:nvSpPr>
          <p:cNvPr id="7" name="Rectangle 6"/>
          <p:cNvSpPr/>
          <p:nvPr/>
        </p:nvSpPr>
        <p:spPr>
          <a:xfrm>
            <a:off x="4099414" y="3992607"/>
            <a:ext cx="4032681"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cap="none" spc="0" dirty="0" smtClean="0">
                <a:ln/>
                <a:solidFill>
                  <a:srgbClr val="FFFF00"/>
                </a:solidFill>
                <a:effectLst/>
              </a:rPr>
              <a:t>Prekapacitiranost !?</a:t>
            </a:r>
            <a:endParaRPr lang="en-US" sz="2400" cap="none" spc="0" dirty="0">
              <a:ln/>
              <a:solidFill>
                <a:srgbClr val="FFFF00"/>
              </a:solidFill>
              <a:effectLst/>
            </a:endParaRPr>
          </a:p>
        </p:txBody>
      </p:sp>
      <p:sp>
        <p:nvSpPr>
          <p:cNvPr id="8" name="Rectangle 7"/>
          <p:cNvSpPr/>
          <p:nvPr/>
        </p:nvSpPr>
        <p:spPr>
          <a:xfrm rot="20994835">
            <a:off x="105000" y="1335412"/>
            <a:ext cx="12269219" cy="144655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8800" b="1" cap="none" spc="0" dirty="0" smtClean="0">
                <a:ln/>
                <a:solidFill>
                  <a:srgbClr val="FF0000"/>
                </a:solidFill>
                <a:effectLst/>
              </a:rPr>
              <a:t>PREDRASUDE</a:t>
            </a:r>
            <a:endParaRPr lang="en-US" sz="8800" b="1" cap="none" spc="0" dirty="0">
              <a:ln/>
              <a:solidFill>
                <a:srgbClr val="FF0000"/>
              </a:solidFill>
              <a:effectLst/>
            </a:endParaRPr>
          </a:p>
        </p:txBody>
      </p:sp>
      <p:sp>
        <p:nvSpPr>
          <p:cNvPr id="9" name="Rectangle 8"/>
          <p:cNvSpPr/>
          <p:nvPr/>
        </p:nvSpPr>
        <p:spPr>
          <a:xfrm>
            <a:off x="4497171" y="4112662"/>
            <a:ext cx="4032681" cy="92333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5400" b="1" cap="none" spc="0" dirty="0" smtClean="0">
                <a:ln/>
                <a:solidFill>
                  <a:schemeClr val="tx1">
                    <a:lumMod val="95000"/>
                    <a:lumOff val="5000"/>
                  </a:schemeClr>
                </a:solidFill>
                <a:effectLst/>
              </a:rPr>
              <a:t>BU ! - KRIZA</a:t>
            </a:r>
            <a:endParaRPr lang="en-US" sz="5400" b="1" cap="none" spc="0" dirty="0">
              <a:ln/>
              <a:solidFill>
                <a:schemeClr val="tx1">
                  <a:lumMod val="95000"/>
                  <a:lumOff val="5000"/>
                </a:schemeClr>
              </a:solidFill>
              <a:effectLst/>
            </a:endParaRPr>
          </a:p>
        </p:txBody>
      </p:sp>
      <p:sp>
        <p:nvSpPr>
          <p:cNvPr id="10" name="Rectangle 9"/>
          <p:cNvSpPr/>
          <p:nvPr/>
        </p:nvSpPr>
        <p:spPr>
          <a:xfrm>
            <a:off x="3834246" y="3962355"/>
            <a:ext cx="4563021" cy="830997"/>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cap="none" spc="0" dirty="0" smtClean="0">
                <a:ln/>
                <a:solidFill>
                  <a:srgbClr val="FFFF00"/>
                </a:solidFill>
                <a:effectLst/>
              </a:rPr>
              <a:t>Kako napisati dobar projekt ? </a:t>
            </a:r>
          </a:p>
          <a:p>
            <a:pPr algn="ctr"/>
            <a:r>
              <a:rPr lang="hr-HR" sz="2400" cap="none" spc="0" dirty="0" smtClean="0">
                <a:ln/>
                <a:solidFill>
                  <a:srgbClr val="FFFF00"/>
                </a:solidFill>
                <a:effectLst/>
              </a:rPr>
              <a:t>(jako lepo ukoričen sa zlatopisom)</a:t>
            </a:r>
            <a:endParaRPr lang="en-US" sz="2400" cap="none" spc="0" dirty="0">
              <a:ln/>
              <a:solidFill>
                <a:srgbClr val="FFFF00"/>
              </a:solidFill>
              <a:effectLst/>
            </a:endParaRPr>
          </a:p>
        </p:txBody>
      </p:sp>
      <p:sp>
        <p:nvSpPr>
          <p:cNvPr id="11" name="Rectangle 10"/>
          <p:cNvSpPr/>
          <p:nvPr/>
        </p:nvSpPr>
        <p:spPr>
          <a:xfrm>
            <a:off x="3265559" y="3974163"/>
            <a:ext cx="5948099"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cap="none" spc="0" dirty="0" smtClean="0">
                <a:ln/>
                <a:solidFill>
                  <a:srgbClr val="FFFF00"/>
                </a:solidFill>
                <a:effectLst/>
              </a:rPr>
              <a:t>Kako ne pogriješiti !?</a:t>
            </a:r>
          </a:p>
          <a:p>
            <a:pPr algn="ctr"/>
            <a:r>
              <a:rPr lang="hr-HR" sz="2400" dirty="0" smtClean="0">
                <a:ln/>
                <a:solidFill>
                  <a:srgbClr val="FFFF00"/>
                </a:solidFill>
              </a:rPr>
              <a:t>Kako napisati prihvatljiv projekt ?</a:t>
            </a:r>
          </a:p>
          <a:p>
            <a:pPr algn="ctr"/>
            <a:r>
              <a:rPr lang="hr-HR" sz="2400" dirty="0" smtClean="0">
                <a:ln/>
                <a:solidFill>
                  <a:srgbClr val="FFFF00"/>
                </a:solidFill>
              </a:rPr>
              <a:t>Kako napisati održiv projekt ?</a:t>
            </a:r>
            <a:endParaRPr lang="en-US" sz="2400" cap="none" spc="0" dirty="0">
              <a:ln/>
              <a:solidFill>
                <a:srgbClr val="FFFF00"/>
              </a:solidFill>
              <a:effectLst/>
            </a:endParaRPr>
          </a:p>
        </p:txBody>
      </p:sp>
      <p:sp>
        <p:nvSpPr>
          <p:cNvPr id="13" name="Footer Placeholder 12"/>
          <p:cNvSpPr>
            <a:spLocks noGrp="1"/>
          </p:cNvSpPr>
          <p:nvPr>
            <p:ph type="ftr" sz="quarter" idx="11"/>
          </p:nvPr>
        </p:nvSpPr>
        <p:spPr/>
        <p:txBody>
          <a:bodyPr/>
          <a:lstStyle/>
          <a:p>
            <a:r>
              <a:rPr lang="hr-HR" dirty="0" smtClean="0">
                <a:solidFill>
                  <a:schemeClr val="tx1"/>
                </a:solidFill>
              </a:rPr>
              <a:t>2/7</a:t>
            </a:r>
            <a:endParaRPr lang="hr-HR" dirty="0">
              <a:solidFill>
                <a:schemeClr val="tx1"/>
              </a:solidFill>
            </a:endParaRPr>
          </a:p>
        </p:txBody>
      </p:sp>
    </p:spTree>
    <p:extLst>
      <p:ext uri="{BB962C8B-B14F-4D97-AF65-F5344CB8AC3E}">
        <p14:creationId xmlns:p14="http://schemas.microsoft.com/office/powerpoint/2010/main" val="426904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nodeType="clickEffect">
                                  <p:stCondLst>
                                    <p:cond delay="0"/>
                                  </p:stCondLst>
                                  <p:childTnLst>
                                    <p:animEffect transition="out" filter="wipe(down)">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nodeType="clickEffect">
                                  <p:stCondLst>
                                    <p:cond delay="0"/>
                                  </p:stCondLst>
                                  <p:childTnLst>
                                    <p:set>
                                      <p:cBhvr>
                                        <p:cTn id="15" dur="1" fill="hold">
                                          <p:stCondLst>
                                            <p:cond delay="0"/>
                                          </p:stCondLst>
                                        </p:cTn>
                                        <p:tgtEl>
                                          <p:spTgt spid="3"/>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9"/>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9"/>
                                          </p:stCondLst>
                                        </p:cTn>
                                        <p:tgtEl>
                                          <p:spTgt spid="1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0"/>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grpId="1" nodeType="clickEffect">
                                  <p:stCondLst>
                                    <p:cond delay="0"/>
                                  </p:stCondLst>
                                  <p:childTnLst>
                                    <p:set>
                                      <p:cBhvr>
                                        <p:cTn id="35" dur="1" fill="hold">
                                          <p:stCondLst>
                                            <p:cond delay="0"/>
                                          </p:stCondLst>
                                        </p:cTn>
                                        <p:tgtEl>
                                          <p:spTgt spid="11"/>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xit" presetSubtype="0" fill="hold" grpId="1" nodeType="clickEffect">
                                  <p:stCondLst>
                                    <p:cond delay="0"/>
                                  </p:stCondLst>
                                  <p:childTnLst>
                                    <p:set>
                                      <p:cBhvr>
                                        <p:cTn id="43" dur="1" fill="hold">
                                          <p:stCondLst>
                                            <p:cond delay="0"/>
                                          </p:stCondLst>
                                        </p:cTn>
                                        <p:tgtEl>
                                          <p:spTgt spid="6"/>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grpId="1" nodeType="clickEffect">
                                  <p:stCondLst>
                                    <p:cond delay="0"/>
                                  </p:stCondLst>
                                  <p:childTnLst>
                                    <p:set>
                                      <p:cBhvr>
                                        <p:cTn id="51" dur="1" fill="hold">
                                          <p:stCondLst>
                                            <p:cond delay="0"/>
                                          </p:stCondLst>
                                        </p:cTn>
                                        <p:tgtEl>
                                          <p:spTgt spid="7"/>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P spid="7" grpId="1"/>
      <p:bldP spid="8" grpId="0"/>
      <p:bldP spid="9" grpId="0"/>
      <p:bldP spid="10" grpId="0"/>
      <p:bldP spid="10" grpId="1"/>
      <p:bldP spid="11" grpId="0"/>
      <p:bldP spid="11"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tangle 1"/>
          <p:cNvSpPr/>
          <p:nvPr/>
        </p:nvSpPr>
        <p:spPr>
          <a:xfrm>
            <a:off x="1347353" y="315754"/>
            <a:ext cx="9050482"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b="1" cap="none" spc="0" dirty="0" smtClean="0">
                <a:ln/>
                <a:solidFill>
                  <a:srgbClr val="FFFF00"/>
                </a:solidFill>
                <a:effectLst/>
              </a:rPr>
              <a:t>Rast i pad investicija u grafičkoj industriji</a:t>
            </a:r>
            <a:endParaRPr lang="en-US" sz="2400" b="1" cap="none" spc="0" dirty="0">
              <a:ln/>
              <a:solidFill>
                <a:srgbClr val="FFFF00"/>
              </a:solidFill>
              <a:effectLst/>
            </a:endParaRPr>
          </a:p>
        </p:txBody>
      </p:sp>
      <p:sp>
        <p:nvSpPr>
          <p:cNvPr id="3" name="Rectangle 2"/>
          <p:cNvSpPr/>
          <p:nvPr/>
        </p:nvSpPr>
        <p:spPr>
          <a:xfrm>
            <a:off x="1347353" y="1247087"/>
            <a:ext cx="9050482"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b="1" cap="none" spc="0" dirty="0" smtClean="0">
                <a:ln/>
                <a:solidFill>
                  <a:srgbClr val="FFFF00"/>
                </a:solidFill>
                <a:effectLst/>
              </a:rPr>
              <a:t>1990-1995 snažan rast</a:t>
            </a:r>
            <a:endParaRPr lang="en-US" sz="2400" b="1" cap="none" spc="0" dirty="0">
              <a:ln/>
              <a:solidFill>
                <a:srgbClr val="FFFF00"/>
              </a:solidFill>
              <a:effectLst/>
            </a:endParaRPr>
          </a:p>
        </p:txBody>
      </p:sp>
      <p:sp>
        <p:nvSpPr>
          <p:cNvPr id="5" name="Rectangle 4"/>
          <p:cNvSpPr/>
          <p:nvPr/>
        </p:nvSpPr>
        <p:spPr>
          <a:xfrm>
            <a:off x="1243444" y="3840020"/>
            <a:ext cx="9050482"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b="1" cap="none" spc="0" dirty="0" smtClean="0">
                <a:ln/>
                <a:solidFill>
                  <a:schemeClr val="tx1">
                    <a:lumMod val="95000"/>
                    <a:lumOff val="5000"/>
                  </a:schemeClr>
                </a:solidFill>
                <a:effectLst/>
              </a:rPr>
              <a:t>2005 – 2007 lagani pad</a:t>
            </a:r>
            <a:endParaRPr lang="en-US" sz="2400" b="1" cap="none" spc="0" dirty="0">
              <a:ln/>
              <a:solidFill>
                <a:schemeClr val="tx1">
                  <a:lumMod val="95000"/>
                  <a:lumOff val="5000"/>
                </a:schemeClr>
              </a:solidFill>
              <a:effectLst/>
            </a:endParaRPr>
          </a:p>
        </p:txBody>
      </p:sp>
      <p:sp>
        <p:nvSpPr>
          <p:cNvPr id="6" name="Rectangle 5"/>
          <p:cNvSpPr/>
          <p:nvPr/>
        </p:nvSpPr>
        <p:spPr>
          <a:xfrm>
            <a:off x="1347353" y="3018573"/>
            <a:ext cx="9050482"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b="1" dirty="0" smtClean="0">
                <a:ln/>
                <a:solidFill>
                  <a:srgbClr val="FFFF00"/>
                </a:solidFill>
              </a:rPr>
              <a:t>2001 – 2004 vrtoglavi rast</a:t>
            </a:r>
            <a:endParaRPr lang="en-US" sz="2400" b="1" dirty="0">
              <a:ln/>
              <a:solidFill>
                <a:srgbClr val="FFFF00"/>
              </a:solidFill>
            </a:endParaRPr>
          </a:p>
        </p:txBody>
      </p:sp>
      <p:sp>
        <p:nvSpPr>
          <p:cNvPr id="7" name="Rectangle 6"/>
          <p:cNvSpPr/>
          <p:nvPr/>
        </p:nvSpPr>
        <p:spPr>
          <a:xfrm>
            <a:off x="1347353" y="2104120"/>
            <a:ext cx="9050482"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b="1" cap="none" spc="0" dirty="0" smtClean="0">
                <a:ln/>
                <a:solidFill>
                  <a:schemeClr val="tx1">
                    <a:lumMod val="95000"/>
                    <a:lumOff val="5000"/>
                  </a:schemeClr>
                </a:solidFill>
                <a:effectLst/>
              </a:rPr>
              <a:t>1996-2000 lagani pad</a:t>
            </a:r>
            <a:endParaRPr lang="en-US" sz="2400" b="1" cap="none" spc="0" dirty="0">
              <a:ln/>
              <a:solidFill>
                <a:schemeClr val="tx1">
                  <a:lumMod val="95000"/>
                  <a:lumOff val="5000"/>
                </a:schemeClr>
              </a:solidFill>
              <a:effectLst/>
            </a:endParaRPr>
          </a:p>
        </p:txBody>
      </p:sp>
      <p:sp>
        <p:nvSpPr>
          <p:cNvPr id="9" name="Rectangle 8"/>
          <p:cNvSpPr/>
          <p:nvPr/>
        </p:nvSpPr>
        <p:spPr>
          <a:xfrm>
            <a:off x="1347353" y="4762888"/>
            <a:ext cx="9050482"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b="1" dirty="0" smtClean="0">
                <a:ln/>
                <a:solidFill>
                  <a:schemeClr val="tx1">
                    <a:lumMod val="95000"/>
                    <a:lumOff val="5000"/>
                  </a:schemeClr>
                </a:solidFill>
              </a:rPr>
              <a:t>2008 – 2014 strmoglavi pad</a:t>
            </a:r>
            <a:endParaRPr lang="en-US" sz="2400" b="1" dirty="0">
              <a:ln/>
              <a:solidFill>
                <a:schemeClr val="tx1">
                  <a:lumMod val="95000"/>
                  <a:lumOff val="5000"/>
                </a:schemeClr>
              </a:solidFill>
            </a:endParaRPr>
          </a:p>
        </p:txBody>
      </p:sp>
      <p:sp>
        <p:nvSpPr>
          <p:cNvPr id="8" name="Rectangle 7"/>
          <p:cNvSpPr/>
          <p:nvPr/>
        </p:nvSpPr>
        <p:spPr>
          <a:xfrm>
            <a:off x="7703125" y="3013160"/>
            <a:ext cx="3878631"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b="1" dirty="0" smtClean="0">
                <a:ln/>
                <a:solidFill>
                  <a:srgbClr val="FF0000"/>
                </a:solidFill>
              </a:rPr>
              <a:t>=&gt; prekapacitiranost ?</a:t>
            </a:r>
            <a:endParaRPr lang="en-US" sz="2400" b="1" dirty="0">
              <a:ln/>
              <a:solidFill>
                <a:srgbClr val="FF0000"/>
              </a:solidFill>
            </a:endParaRPr>
          </a:p>
        </p:txBody>
      </p:sp>
      <p:sp>
        <p:nvSpPr>
          <p:cNvPr id="10" name="Rectangle 9"/>
          <p:cNvSpPr/>
          <p:nvPr/>
        </p:nvSpPr>
        <p:spPr>
          <a:xfrm>
            <a:off x="1347353" y="5479733"/>
            <a:ext cx="9050482"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b="1" dirty="0" smtClean="0">
                <a:ln/>
                <a:solidFill>
                  <a:srgbClr val="FFFF00"/>
                </a:solidFill>
              </a:rPr>
              <a:t>2015 Zora očajnika </a:t>
            </a:r>
            <a:r>
              <a:rPr lang="hr-HR" sz="2400" b="1" dirty="0" smtClean="0">
                <a:ln/>
                <a:solidFill>
                  <a:schemeClr val="tx1">
                    <a:lumMod val="95000"/>
                    <a:lumOff val="5000"/>
                  </a:schemeClr>
                </a:solidFill>
              </a:rPr>
              <a:t>ili ?</a:t>
            </a:r>
            <a:endParaRPr lang="en-US" sz="2400" b="1" dirty="0">
              <a:ln/>
              <a:solidFill>
                <a:schemeClr val="tx1">
                  <a:lumMod val="95000"/>
                  <a:lumOff val="5000"/>
                </a:schemeClr>
              </a:solidFill>
            </a:endParaRPr>
          </a:p>
        </p:txBody>
      </p:sp>
      <p:sp>
        <p:nvSpPr>
          <p:cNvPr id="12" name="Footer Placeholder 11"/>
          <p:cNvSpPr>
            <a:spLocks noGrp="1"/>
          </p:cNvSpPr>
          <p:nvPr>
            <p:ph type="ftr" sz="quarter" idx="11"/>
          </p:nvPr>
        </p:nvSpPr>
        <p:spPr/>
        <p:txBody>
          <a:bodyPr/>
          <a:lstStyle/>
          <a:p>
            <a:r>
              <a:rPr lang="hr-HR" dirty="0" smtClean="0">
                <a:solidFill>
                  <a:srgbClr val="FFFF00"/>
                </a:solidFill>
              </a:rPr>
              <a:t>3/7</a:t>
            </a:r>
            <a:endParaRPr lang="hr-HR" dirty="0">
              <a:solidFill>
                <a:srgbClr val="FFFF00"/>
              </a:solidFill>
            </a:endParaRPr>
          </a:p>
        </p:txBody>
      </p:sp>
    </p:spTree>
    <p:extLst>
      <p:ext uri="{BB962C8B-B14F-4D97-AF65-F5344CB8AC3E}">
        <p14:creationId xmlns:p14="http://schemas.microsoft.com/office/powerpoint/2010/main" val="857874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9" grpId="0"/>
      <p:bldP spid="8"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7" name="Rectangle 6"/>
          <p:cNvSpPr/>
          <p:nvPr/>
        </p:nvSpPr>
        <p:spPr>
          <a:xfrm>
            <a:off x="3069755" y="286625"/>
            <a:ext cx="5582408" cy="156966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3200" b="1" dirty="0" smtClean="0">
                <a:ln/>
                <a:solidFill>
                  <a:srgbClr val="FFFF00"/>
                </a:solidFill>
              </a:rPr>
              <a:t>Što je uzrok za pad ?</a:t>
            </a:r>
          </a:p>
          <a:p>
            <a:pPr algn="ctr"/>
            <a:endParaRPr lang="hr-HR" sz="3200" b="1" dirty="0">
              <a:ln/>
              <a:solidFill>
                <a:schemeClr val="accent1">
                  <a:lumMod val="50000"/>
                </a:schemeClr>
              </a:solidFill>
            </a:endParaRPr>
          </a:p>
          <a:p>
            <a:pPr algn="ctr"/>
            <a:r>
              <a:rPr lang="hr-HR" sz="3200" b="1" dirty="0" smtClean="0">
                <a:ln/>
                <a:solidFill>
                  <a:schemeClr val="tx1">
                    <a:lumMod val="95000"/>
                    <a:lumOff val="5000"/>
                  </a:schemeClr>
                </a:solidFill>
              </a:rPr>
              <a:t>Kriza</a:t>
            </a:r>
            <a:r>
              <a:rPr lang="hr-HR" sz="3200" b="1" dirty="0" smtClean="0">
                <a:ln/>
                <a:solidFill>
                  <a:schemeClr val="accent1">
                    <a:lumMod val="50000"/>
                  </a:schemeClr>
                </a:solidFill>
              </a:rPr>
              <a:t> </a:t>
            </a:r>
            <a:r>
              <a:rPr lang="hr-HR" sz="3200" b="1" dirty="0" smtClean="0">
                <a:ln/>
                <a:solidFill>
                  <a:srgbClr val="FFFF00"/>
                </a:solidFill>
              </a:rPr>
              <a:t>(ili šansa) vs </a:t>
            </a:r>
            <a:r>
              <a:rPr lang="hr-HR" sz="3200" b="1" dirty="0" smtClean="0">
                <a:ln/>
                <a:solidFill>
                  <a:schemeClr val="tx1">
                    <a:lumMod val="95000"/>
                    <a:lumOff val="5000"/>
                  </a:schemeClr>
                </a:solidFill>
              </a:rPr>
              <a:t>internet </a:t>
            </a:r>
            <a:endParaRPr lang="en-US" sz="3200" b="1" cap="none" spc="0" dirty="0">
              <a:ln/>
              <a:solidFill>
                <a:schemeClr val="tx1">
                  <a:lumMod val="95000"/>
                  <a:lumOff val="5000"/>
                </a:schemeClr>
              </a:solidFill>
              <a:effectLst/>
            </a:endParaRPr>
          </a:p>
        </p:txBody>
      </p:sp>
      <p:sp>
        <p:nvSpPr>
          <p:cNvPr id="14" name="Rectangle 13"/>
          <p:cNvSpPr/>
          <p:nvPr/>
        </p:nvSpPr>
        <p:spPr>
          <a:xfrm>
            <a:off x="-320786" y="3381720"/>
            <a:ext cx="3975536"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cap="none" spc="0" dirty="0" smtClean="0">
                <a:ln/>
                <a:solidFill>
                  <a:srgbClr val="FFFF00"/>
                </a:solidFill>
                <a:effectLst/>
              </a:rPr>
              <a:t>Prehrambena industrija</a:t>
            </a:r>
            <a:endParaRPr lang="en-US" sz="2400" cap="none" spc="0" dirty="0">
              <a:ln/>
              <a:solidFill>
                <a:srgbClr val="FFFF00"/>
              </a:solidFill>
              <a:effectLst/>
            </a:endParaRPr>
          </a:p>
        </p:txBody>
      </p:sp>
      <p:sp>
        <p:nvSpPr>
          <p:cNvPr id="15" name="Rectangle 14"/>
          <p:cNvSpPr/>
          <p:nvPr/>
        </p:nvSpPr>
        <p:spPr>
          <a:xfrm>
            <a:off x="-96861" y="4305050"/>
            <a:ext cx="2937889"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cap="none" spc="0" dirty="0" smtClean="0">
                <a:ln/>
                <a:solidFill>
                  <a:srgbClr val="FFFF00"/>
                </a:solidFill>
                <a:effectLst/>
              </a:rPr>
              <a:t>Turizam</a:t>
            </a:r>
            <a:endParaRPr lang="en-US" sz="2400" cap="none" spc="0" dirty="0">
              <a:ln/>
              <a:solidFill>
                <a:srgbClr val="FFFF00"/>
              </a:solidFill>
              <a:effectLst/>
            </a:endParaRPr>
          </a:p>
        </p:txBody>
      </p:sp>
      <p:sp>
        <p:nvSpPr>
          <p:cNvPr id="18" name="Rectangle 17"/>
          <p:cNvSpPr/>
          <p:nvPr/>
        </p:nvSpPr>
        <p:spPr>
          <a:xfrm>
            <a:off x="8808026" y="3468977"/>
            <a:ext cx="3975536"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cap="none" spc="0" dirty="0" smtClean="0">
                <a:ln/>
                <a:solidFill>
                  <a:schemeClr val="tx1">
                    <a:lumMod val="95000"/>
                    <a:lumOff val="5000"/>
                  </a:schemeClr>
                </a:solidFill>
                <a:effectLst/>
              </a:rPr>
              <a:t>Tekstilna industrija</a:t>
            </a:r>
            <a:endParaRPr lang="en-US" sz="2400" cap="none" spc="0" dirty="0">
              <a:ln/>
              <a:solidFill>
                <a:schemeClr val="tx1">
                  <a:lumMod val="95000"/>
                  <a:lumOff val="5000"/>
                </a:schemeClr>
              </a:solidFill>
              <a:effectLst/>
            </a:endParaRPr>
          </a:p>
        </p:txBody>
      </p:sp>
      <p:sp>
        <p:nvSpPr>
          <p:cNvPr id="20" name="Rectangle 19"/>
          <p:cNvSpPr/>
          <p:nvPr/>
        </p:nvSpPr>
        <p:spPr>
          <a:xfrm>
            <a:off x="-615684" y="3843385"/>
            <a:ext cx="3975536"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cap="none" spc="0" dirty="0" smtClean="0">
                <a:ln/>
                <a:solidFill>
                  <a:srgbClr val="FFFF00"/>
                </a:solidFill>
                <a:effectLst/>
              </a:rPr>
              <a:t>Farmacija</a:t>
            </a:r>
            <a:endParaRPr lang="en-US" sz="2400" cap="none" spc="0" dirty="0">
              <a:ln/>
              <a:solidFill>
                <a:srgbClr val="FFFF00"/>
              </a:solidFill>
              <a:effectLst/>
            </a:endParaRPr>
          </a:p>
        </p:txBody>
      </p:sp>
      <p:sp>
        <p:nvSpPr>
          <p:cNvPr id="21" name="Rectangle 20"/>
          <p:cNvSpPr/>
          <p:nvPr/>
        </p:nvSpPr>
        <p:spPr>
          <a:xfrm>
            <a:off x="9024628" y="4636469"/>
            <a:ext cx="3975536"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dirty="0" smtClean="0">
                <a:ln/>
                <a:solidFill>
                  <a:schemeClr val="tx1">
                    <a:lumMod val="95000"/>
                    <a:lumOff val="5000"/>
                  </a:schemeClr>
                </a:solidFill>
              </a:rPr>
              <a:t>Brodogradnja</a:t>
            </a:r>
            <a:endParaRPr lang="en-US" sz="2400" cap="none" spc="0" dirty="0">
              <a:ln/>
              <a:solidFill>
                <a:schemeClr val="tx1">
                  <a:lumMod val="95000"/>
                  <a:lumOff val="5000"/>
                </a:schemeClr>
              </a:solidFill>
              <a:effectLst/>
            </a:endParaRPr>
          </a:p>
        </p:txBody>
      </p:sp>
      <p:sp>
        <p:nvSpPr>
          <p:cNvPr id="22" name="Rectangle 21"/>
          <p:cNvSpPr/>
          <p:nvPr/>
        </p:nvSpPr>
        <p:spPr>
          <a:xfrm>
            <a:off x="8251100" y="4051376"/>
            <a:ext cx="3975536"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cap="none" spc="0" dirty="0" smtClean="0">
                <a:ln/>
                <a:solidFill>
                  <a:schemeClr val="tx1">
                    <a:lumMod val="95000"/>
                    <a:lumOff val="5000"/>
                  </a:schemeClr>
                </a:solidFill>
                <a:effectLst/>
              </a:rPr>
              <a:t>Metaloprerađivačka industrija</a:t>
            </a:r>
            <a:endParaRPr lang="en-US" sz="2400" cap="none" spc="0" dirty="0">
              <a:ln/>
              <a:solidFill>
                <a:schemeClr val="tx1">
                  <a:lumMod val="95000"/>
                  <a:lumOff val="5000"/>
                </a:schemeClr>
              </a:solidFill>
              <a:effectLst/>
            </a:endParaRPr>
          </a:p>
        </p:txBody>
      </p:sp>
      <p:sp>
        <p:nvSpPr>
          <p:cNvPr id="23" name="Rectangle 22"/>
          <p:cNvSpPr/>
          <p:nvPr/>
        </p:nvSpPr>
        <p:spPr>
          <a:xfrm>
            <a:off x="-320786" y="5125504"/>
            <a:ext cx="3975536"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dirty="0" smtClean="0">
                <a:ln/>
                <a:solidFill>
                  <a:srgbClr val="FFFF00"/>
                </a:solidFill>
              </a:rPr>
              <a:t>K</a:t>
            </a:r>
            <a:r>
              <a:rPr lang="hr-HR" sz="2400" cap="none" spc="0" dirty="0" smtClean="0">
                <a:ln/>
                <a:solidFill>
                  <a:srgbClr val="FFFF00"/>
                </a:solidFill>
                <a:effectLst/>
              </a:rPr>
              <a:t>emijska industrija (nafta)</a:t>
            </a:r>
            <a:endParaRPr lang="en-US" sz="2400" cap="none" spc="0" dirty="0">
              <a:ln/>
              <a:solidFill>
                <a:srgbClr val="FFFF00"/>
              </a:solidFill>
              <a:effectLst/>
            </a:endParaRPr>
          </a:p>
        </p:txBody>
      </p:sp>
      <p:sp>
        <p:nvSpPr>
          <p:cNvPr id="25" name="Rectangle 24"/>
          <p:cNvSpPr/>
          <p:nvPr/>
        </p:nvSpPr>
        <p:spPr>
          <a:xfrm>
            <a:off x="9024628" y="5125504"/>
            <a:ext cx="3975536"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dirty="0" smtClean="0">
                <a:ln/>
                <a:solidFill>
                  <a:schemeClr val="tx1">
                    <a:lumMod val="95000"/>
                    <a:lumOff val="5000"/>
                  </a:schemeClr>
                </a:solidFill>
              </a:rPr>
              <a:t>Izdavaštvo</a:t>
            </a:r>
            <a:endParaRPr lang="en-US" sz="2400" cap="none" spc="0" dirty="0">
              <a:ln/>
              <a:solidFill>
                <a:schemeClr val="tx1">
                  <a:lumMod val="95000"/>
                  <a:lumOff val="5000"/>
                </a:schemeClr>
              </a:solidFill>
              <a:effectLst/>
            </a:endParaRPr>
          </a:p>
        </p:txBody>
      </p:sp>
      <p:sp>
        <p:nvSpPr>
          <p:cNvPr id="13" name="Rectangle 12"/>
          <p:cNvSpPr/>
          <p:nvPr/>
        </p:nvSpPr>
        <p:spPr>
          <a:xfrm>
            <a:off x="-96862" y="4678446"/>
            <a:ext cx="2937889"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cap="none" spc="0" dirty="0" smtClean="0">
                <a:ln/>
                <a:solidFill>
                  <a:srgbClr val="FFFF00"/>
                </a:solidFill>
                <a:effectLst/>
              </a:rPr>
              <a:t>Duhanska industrija</a:t>
            </a:r>
            <a:endParaRPr lang="en-US" sz="2400" cap="none" spc="0" dirty="0">
              <a:ln/>
              <a:solidFill>
                <a:srgbClr val="FFFF00"/>
              </a:solidFill>
              <a:effectLst/>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015"/>
            <a:ext cx="1932709" cy="3019857"/>
          </a:xfrm>
          <a:prstGeom prst="rect">
            <a:avLst/>
          </a:prstGeom>
        </p:spPr>
      </p:pic>
      <p:sp>
        <p:nvSpPr>
          <p:cNvPr id="16" name="Rectangle 15"/>
          <p:cNvSpPr/>
          <p:nvPr/>
        </p:nvSpPr>
        <p:spPr>
          <a:xfrm>
            <a:off x="8410589" y="5664068"/>
            <a:ext cx="3975536" cy="46166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2400" dirty="0" smtClean="0">
                <a:ln/>
                <a:solidFill>
                  <a:srgbClr val="FFFF00"/>
                </a:solidFill>
              </a:rPr>
              <a:t>Gdje je samoizdavaštvo ?</a:t>
            </a:r>
            <a:endParaRPr lang="en-US" sz="2400" cap="none" spc="0" dirty="0">
              <a:ln/>
              <a:solidFill>
                <a:srgbClr val="FFFF00"/>
              </a:solidFill>
              <a:effectLst/>
            </a:endParaRPr>
          </a:p>
        </p:txBody>
      </p:sp>
      <p:sp>
        <p:nvSpPr>
          <p:cNvPr id="6" name="Footer Placeholder 5"/>
          <p:cNvSpPr>
            <a:spLocks noGrp="1"/>
          </p:cNvSpPr>
          <p:nvPr>
            <p:ph type="ftr" sz="quarter" idx="11"/>
          </p:nvPr>
        </p:nvSpPr>
        <p:spPr/>
        <p:txBody>
          <a:bodyPr/>
          <a:lstStyle/>
          <a:p>
            <a:r>
              <a:rPr lang="hr-HR" dirty="0" smtClean="0">
                <a:solidFill>
                  <a:srgbClr val="FFFF00"/>
                </a:solidFill>
              </a:rPr>
              <a:t>4/7</a:t>
            </a:r>
            <a:endParaRPr lang="hr-HR" dirty="0">
              <a:solidFill>
                <a:srgbClr val="FFFF00"/>
              </a:solidFill>
            </a:endParaRP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70865" y="-10016"/>
            <a:ext cx="2506105" cy="3019857"/>
          </a:xfrm>
          <a:prstGeom prst="rect">
            <a:avLst/>
          </a:prstGeom>
        </p:spPr>
      </p:pic>
    </p:spTree>
    <p:extLst>
      <p:ext uri="{BB962C8B-B14F-4D97-AF65-F5344CB8AC3E}">
        <p14:creationId xmlns:p14="http://schemas.microsoft.com/office/powerpoint/2010/main" val="3056549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8" grpId="0"/>
      <p:bldP spid="20" grpId="0"/>
      <p:bldP spid="21" grpId="0"/>
      <p:bldP spid="22" grpId="0"/>
      <p:bldP spid="23" grpId="0"/>
      <p:bldP spid="25" grpId="0"/>
      <p:bldP spid="13"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6" name="Rectangle 15"/>
          <p:cNvSpPr/>
          <p:nvPr/>
        </p:nvSpPr>
        <p:spPr>
          <a:xfrm>
            <a:off x="3294023" y="630177"/>
            <a:ext cx="5582408" cy="58477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3200" b="1" dirty="0" smtClean="0">
                <a:ln/>
                <a:solidFill>
                  <a:srgbClr val="FFFF00"/>
                </a:solidFill>
              </a:rPr>
              <a:t>A gdje je tu šansa</a:t>
            </a:r>
          </a:p>
        </p:txBody>
      </p:sp>
      <p:sp>
        <p:nvSpPr>
          <p:cNvPr id="17" name="Rectangle 16"/>
          <p:cNvSpPr/>
          <p:nvPr/>
        </p:nvSpPr>
        <p:spPr>
          <a:xfrm>
            <a:off x="2627767" y="3607814"/>
            <a:ext cx="7102946" cy="58477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3200" dirty="0" smtClean="0">
                <a:ln/>
                <a:solidFill>
                  <a:srgbClr val="FFFF00"/>
                </a:solidFill>
              </a:rPr>
              <a:t>Ambalaža, „digitalizacija”, specijalizacija</a:t>
            </a:r>
          </a:p>
        </p:txBody>
      </p:sp>
      <p:sp>
        <p:nvSpPr>
          <p:cNvPr id="19" name="Rectangle 18"/>
          <p:cNvSpPr/>
          <p:nvPr/>
        </p:nvSpPr>
        <p:spPr>
          <a:xfrm>
            <a:off x="3294023" y="2538579"/>
            <a:ext cx="5582408" cy="58477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3200" b="1" dirty="0" smtClean="0">
                <a:ln/>
                <a:solidFill>
                  <a:srgbClr val="FFFF00"/>
                </a:solidFill>
              </a:rPr>
              <a:t>47 + 100 mil EUR ?</a:t>
            </a:r>
          </a:p>
        </p:txBody>
      </p:sp>
      <p:sp>
        <p:nvSpPr>
          <p:cNvPr id="24" name="Rectangle 23"/>
          <p:cNvSpPr/>
          <p:nvPr/>
        </p:nvSpPr>
        <p:spPr>
          <a:xfrm>
            <a:off x="2773389" y="4677049"/>
            <a:ext cx="7102946" cy="58477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3200" dirty="0" smtClean="0">
                <a:ln/>
                <a:solidFill>
                  <a:schemeClr val="tx1">
                    <a:lumMod val="95000"/>
                    <a:lumOff val="5000"/>
                  </a:schemeClr>
                </a:solidFill>
              </a:rPr>
              <a:t>prekapacitiranost</a:t>
            </a:r>
          </a:p>
        </p:txBody>
      </p:sp>
      <p:sp>
        <p:nvSpPr>
          <p:cNvPr id="9" name="Rectangle 8"/>
          <p:cNvSpPr/>
          <p:nvPr/>
        </p:nvSpPr>
        <p:spPr>
          <a:xfrm>
            <a:off x="3388036" y="1534221"/>
            <a:ext cx="5582408" cy="58477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3200" b="1" dirty="0" smtClean="0">
                <a:ln/>
                <a:solidFill>
                  <a:srgbClr val="FFFF00"/>
                </a:solidFill>
              </a:rPr>
              <a:t>EU ?</a:t>
            </a:r>
            <a:endParaRPr lang="en-US" sz="3200" b="1" cap="none" spc="0" dirty="0">
              <a:ln/>
              <a:solidFill>
                <a:srgbClr val="FFFF00"/>
              </a:solidFill>
              <a:effectLst/>
            </a:endParaRPr>
          </a:p>
        </p:txBody>
      </p:sp>
      <p:sp>
        <p:nvSpPr>
          <p:cNvPr id="5" name="Footer Placeholder 4"/>
          <p:cNvSpPr>
            <a:spLocks noGrp="1"/>
          </p:cNvSpPr>
          <p:nvPr>
            <p:ph type="ftr" sz="quarter" idx="11"/>
          </p:nvPr>
        </p:nvSpPr>
        <p:spPr/>
        <p:txBody>
          <a:bodyPr/>
          <a:lstStyle/>
          <a:p>
            <a:r>
              <a:rPr lang="hr-HR" dirty="0" smtClean="0">
                <a:solidFill>
                  <a:srgbClr val="FFFF00"/>
                </a:solidFill>
              </a:rPr>
              <a:t>5/7</a:t>
            </a:r>
            <a:endParaRPr lang="hr-HR" dirty="0">
              <a:solidFill>
                <a:srgbClr val="FFFF00"/>
              </a:solidFill>
            </a:endParaRPr>
          </a:p>
        </p:txBody>
      </p:sp>
    </p:spTree>
    <p:extLst>
      <p:ext uri="{BB962C8B-B14F-4D97-AF65-F5344CB8AC3E}">
        <p14:creationId xmlns:p14="http://schemas.microsoft.com/office/powerpoint/2010/main" val="2489914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9" grpId="0"/>
      <p:bldP spid="24"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6" name="Rectangle 15"/>
          <p:cNvSpPr/>
          <p:nvPr/>
        </p:nvSpPr>
        <p:spPr>
          <a:xfrm>
            <a:off x="1197429" y="630177"/>
            <a:ext cx="9829800" cy="92333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5400" b="1" dirty="0" smtClean="0">
                <a:ln/>
              </a:rPr>
              <a:t>Grafička industrija je u krizi ?</a:t>
            </a:r>
          </a:p>
        </p:txBody>
      </p:sp>
      <p:sp>
        <p:nvSpPr>
          <p:cNvPr id="17" name="Rectangle 16"/>
          <p:cNvSpPr/>
          <p:nvPr/>
        </p:nvSpPr>
        <p:spPr>
          <a:xfrm>
            <a:off x="2627767" y="4116128"/>
            <a:ext cx="7102946" cy="58477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3200" b="1" dirty="0" smtClean="0">
                <a:ln/>
                <a:solidFill>
                  <a:srgbClr val="FFFF00"/>
                </a:solidFill>
              </a:rPr>
              <a:t>U krizi su oni koji ih ne prate</a:t>
            </a:r>
          </a:p>
        </p:txBody>
      </p:sp>
      <p:sp>
        <p:nvSpPr>
          <p:cNvPr id="19" name="Rectangle 18"/>
          <p:cNvSpPr/>
          <p:nvPr/>
        </p:nvSpPr>
        <p:spPr>
          <a:xfrm>
            <a:off x="2252653" y="3066426"/>
            <a:ext cx="7853174" cy="58477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3200" b="1" dirty="0" smtClean="0">
                <a:ln/>
                <a:solidFill>
                  <a:srgbClr val="FFFF00"/>
                </a:solidFill>
              </a:rPr>
              <a:t>Grafička industrija je u stalnim promjenama</a:t>
            </a:r>
          </a:p>
        </p:txBody>
      </p:sp>
      <p:sp>
        <p:nvSpPr>
          <p:cNvPr id="24" name="Rectangle 23"/>
          <p:cNvSpPr/>
          <p:nvPr/>
        </p:nvSpPr>
        <p:spPr>
          <a:xfrm>
            <a:off x="2773389" y="4677049"/>
            <a:ext cx="7102946" cy="58477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endParaRPr lang="hr-HR" sz="3200" dirty="0" smtClean="0">
              <a:ln/>
              <a:solidFill>
                <a:schemeClr val="tx1">
                  <a:lumMod val="95000"/>
                  <a:lumOff val="5000"/>
                </a:schemeClr>
              </a:solidFill>
            </a:endParaRPr>
          </a:p>
        </p:txBody>
      </p:sp>
      <p:sp>
        <p:nvSpPr>
          <p:cNvPr id="9" name="Rectangle 8"/>
          <p:cNvSpPr/>
          <p:nvPr/>
        </p:nvSpPr>
        <p:spPr>
          <a:xfrm>
            <a:off x="3388036" y="2100538"/>
            <a:ext cx="5582408" cy="58477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sz="3200" b="1" dirty="0" smtClean="0">
                <a:ln/>
                <a:solidFill>
                  <a:srgbClr val="FFFF00"/>
                </a:solidFill>
              </a:rPr>
              <a:t>NE !!!!</a:t>
            </a:r>
            <a:endParaRPr lang="en-US" sz="3200" b="1" cap="none" spc="0" dirty="0">
              <a:ln/>
              <a:solidFill>
                <a:srgbClr val="FFFF00"/>
              </a:solidFill>
              <a:effectLst/>
            </a:endParaRPr>
          </a:p>
        </p:txBody>
      </p:sp>
      <p:sp>
        <p:nvSpPr>
          <p:cNvPr id="5" name="Footer Placeholder 4"/>
          <p:cNvSpPr>
            <a:spLocks noGrp="1"/>
          </p:cNvSpPr>
          <p:nvPr>
            <p:ph type="ftr" sz="quarter" idx="11"/>
          </p:nvPr>
        </p:nvSpPr>
        <p:spPr/>
        <p:txBody>
          <a:bodyPr/>
          <a:lstStyle/>
          <a:p>
            <a:r>
              <a:rPr lang="hr-HR" dirty="0" smtClean="0">
                <a:solidFill>
                  <a:srgbClr val="FFFF00"/>
                </a:solidFill>
              </a:rPr>
              <a:t>6/7</a:t>
            </a:r>
            <a:endParaRPr lang="hr-HR" dirty="0">
              <a:solidFill>
                <a:srgbClr val="FFFF00"/>
              </a:solidFill>
            </a:endParaRPr>
          </a:p>
        </p:txBody>
      </p:sp>
    </p:spTree>
    <p:extLst>
      <p:ext uri="{BB962C8B-B14F-4D97-AF65-F5344CB8AC3E}">
        <p14:creationId xmlns:p14="http://schemas.microsoft.com/office/powerpoint/2010/main" val="4007578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2773389" y="4677049"/>
            <a:ext cx="7102946" cy="58477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endParaRPr lang="hr-HR" sz="3200" dirty="0" smtClean="0">
              <a:ln/>
              <a:solidFill>
                <a:schemeClr val="tx1">
                  <a:lumMod val="95000"/>
                  <a:lumOff val="5000"/>
                </a:schemeClr>
              </a:solidFill>
            </a:endParaRPr>
          </a:p>
        </p:txBody>
      </p:sp>
      <p:sp>
        <p:nvSpPr>
          <p:cNvPr id="2" name="Rectangle 1"/>
          <p:cNvSpPr/>
          <p:nvPr/>
        </p:nvSpPr>
        <p:spPr>
          <a:xfrm>
            <a:off x="3175568" y="461572"/>
            <a:ext cx="4968027" cy="369332"/>
          </a:xfrm>
          <a:prstGeom prst="rect">
            <a:avLst/>
          </a:prstGeom>
        </p:spPr>
        <p:txBody>
          <a:bodyPr wrap="none">
            <a:spAutoFit/>
          </a:bodyPr>
          <a:lstStyle/>
          <a:p>
            <a:pPr fontAlgn="base"/>
            <a:r>
              <a:rPr lang="nn-NO" b="1" dirty="0">
                <a:solidFill>
                  <a:srgbClr val="000000"/>
                </a:solidFill>
                <a:latin typeface="Arial" panose="020B0604020202020204" pitchFamily="34" charset="0"/>
              </a:rPr>
              <a:t>Nakon 2016. godine, Drupa svake tri godine</a:t>
            </a:r>
            <a:endParaRPr lang="nn-NO" b="1" i="0" dirty="0">
              <a:solidFill>
                <a:srgbClr val="000000"/>
              </a:solidFill>
              <a:effectLst/>
              <a:latin typeface="Arial" panose="020B0604020202020204" pitchFamily="34" charset="0"/>
            </a:endParaRPr>
          </a:p>
        </p:txBody>
      </p:sp>
      <p:pic>
        <p:nvPicPr>
          <p:cNvPr id="2052" name="Picture 4" descr="http://ambalaza.hr/files/img/2015/2/12/drupa-201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862" y="1030958"/>
            <a:ext cx="5815183" cy="34460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276862" y="4578064"/>
            <a:ext cx="5815183" cy="1739609"/>
          </a:xfrm>
          <a:prstGeom prst="rect">
            <a:avLst/>
          </a:prstGeom>
        </p:spPr>
        <p:txBody>
          <a:bodyPr wrap="square">
            <a:spAutoFit/>
          </a:bodyPr>
          <a:lstStyle/>
          <a:p>
            <a:r>
              <a:rPr lang="hr-HR" b="1" dirty="0">
                <a:solidFill>
                  <a:srgbClr val="44474E"/>
                </a:solidFill>
                <a:latin typeface="Arial" panose="020B0604020202020204" pitchFamily="34" charset="0"/>
              </a:rPr>
              <a:t>Drupa, vodeći svjetski sajam ispisnih i cross-media rješenja, nakon idućeg izdanja koje će biti od 31. 5. do 10. 6. 2016. godine, promijenit će ciklus održavanja na svake tri godine. Odluku je donio Upravni odbor Drupe na sastanku održanom 10. veljače u Düsseldorfu.</a:t>
            </a:r>
            <a:endParaRPr lang="hr-HR" dirty="0"/>
          </a:p>
        </p:txBody>
      </p:sp>
      <p:sp>
        <p:nvSpPr>
          <p:cNvPr id="11" name="Rectangle 10"/>
          <p:cNvSpPr/>
          <p:nvPr/>
        </p:nvSpPr>
        <p:spPr>
          <a:xfrm>
            <a:off x="9269290" y="6488668"/>
            <a:ext cx="3106282" cy="369332"/>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hr-HR" b="1" dirty="0">
                <a:ln/>
                <a:solidFill>
                  <a:srgbClr val="002060"/>
                </a:solidFill>
              </a:rPr>
              <a:t>i</a:t>
            </a:r>
            <a:r>
              <a:rPr lang="hr-HR" b="1" dirty="0" smtClean="0">
                <a:ln/>
                <a:solidFill>
                  <a:srgbClr val="002060"/>
                </a:solidFill>
              </a:rPr>
              <a:t>zvor: www.ambalaza.hr</a:t>
            </a:r>
            <a:endParaRPr lang="en-US" b="1" cap="none" spc="0" dirty="0">
              <a:ln/>
              <a:solidFill>
                <a:srgbClr val="002060"/>
              </a:solidFill>
              <a:effectLst/>
            </a:endParaRPr>
          </a:p>
        </p:txBody>
      </p:sp>
      <p:sp>
        <p:nvSpPr>
          <p:cNvPr id="7" name="Footer Placeholder 6"/>
          <p:cNvSpPr>
            <a:spLocks noGrp="1"/>
          </p:cNvSpPr>
          <p:nvPr>
            <p:ph type="ftr" sz="quarter" idx="11"/>
          </p:nvPr>
        </p:nvSpPr>
        <p:spPr/>
        <p:txBody>
          <a:bodyPr/>
          <a:lstStyle/>
          <a:p>
            <a:r>
              <a:rPr lang="hr-HR" dirty="0" smtClean="0">
                <a:solidFill>
                  <a:schemeClr val="tx1"/>
                </a:solidFill>
              </a:rPr>
              <a:t>7/7</a:t>
            </a:r>
            <a:endParaRPr lang="hr-HR" dirty="0">
              <a:solidFill>
                <a:schemeClr val="tx1"/>
              </a:solidFill>
            </a:endParaRPr>
          </a:p>
        </p:txBody>
      </p:sp>
    </p:spTree>
    <p:extLst>
      <p:ext uri="{BB962C8B-B14F-4D97-AF65-F5344CB8AC3E}">
        <p14:creationId xmlns:p14="http://schemas.microsoft.com/office/powerpoint/2010/main" val="682811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2380</TotalTime>
  <Words>242</Words>
  <Application>Microsoft Office PowerPoint</Application>
  <PresentationFormat>Custom</PresentationFormat>
  <Paragraphs>61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deps</dc:creator>
  <cp:lastModifiedBy>TECTUS d.o.o.</cp:lastModifiedBy>
  <cp:revision>74</cp:revision>
  <dcterms:created xsi:type="dcterms:W3CDTF">2014-01-29T11:48:13Z</dcterms:created>
  <dcterms:modified xsi:type="dcterms:W3CDTF">2015-02-19T07:54:16Z</dcterms:modified>
</cp:coreProperties>
</file>