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8" r:id="rId1"/>
  </p:sldMasterIdLst>
  <p:notesMasterIdLst>
    <p:notesMasterId r:id="rId16"/>
  </p:notesMasterIdLst>
  <p:handoutMasterIdLst>
    <p:handoutMasterId r:id="rId17"/>
  </p:handoutMasterIdLst>
  <p:sldIdLst>
    <p:sldId id="334" r:id="rId2"/>
    <p:sldId id="574" r:id="rId3"/>
    <p:sldId id="533" r:id="rId4"/>
    <p:sldId id="554" r:id="rId5"/>
    <p:sldId id="575" r:id="rId6"/>
    <p:sldId id="534" r:id="rId7"/>
    <p:sldId id="555" r:id="rId8"/>
    <p:sldId id="536" r:id="rId9"/>
    <p:sldId id="576" r:id="rId10"/>
    <p:sldId id="556" r:id="rId11"/>
    <p:sldId id="568" r:id="rId12"/>
    <p:sldId id="578" r:id="rId13"/>
    <p:sldId id="579" r:id="rId14"/>
    <p:sldId id="577" r:id="rId15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3366CC"/>
    <a:srgbClr val="A50021"/>
    <a:srgbClr val="FF66CC"/>
    <a:srgbClr val="00FF00"/>
    <a:srgbClr val="FF0000"/>
    <a:srgbClr val="008000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79" autoAdjust="0"/>
  </p:normalViewPr>
  <p:slideViewPr>
    <p:cSldViewPr>
      <p:cViewPr>
        <p:scale>
          <a:sx n="88" d="100"/>
          <a:sy n="88" d="100"/>
        </p:scale>
        <p:origin x="-2220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476" y="-78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09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09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FD32037-54DA-467E-9789-0AFD2A5728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37B1627-87F9-4019-BD51-B6D9607C7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Click to edit Master title style</a:t>
            </a:r>
          </a:p>
        </p:txBody>
      </p:sp>
      <p:sp>
        <p:nvSpPr>
          <p:cNvPr id="48435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r-HR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AB53D-36E3-4599-B2A0-38B5F4649533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FE960-2452-4722-9A82-62F2AC21EDCB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AD24E-77DA-4769-B5EF-D8AFEFF25CF0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D49E1-1E00-4CF9-94B5-699B7E51921E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571F70-C24B-4A3A-B913-D451666B8C54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C0147-BDA9-424A-BE18-DC696C963A44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1625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D017C1-C1F1-459A-BD70-530D09F59BE1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974123-C0DC-4DA5-A11B-AC9514144A74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E2F78-9A22-42B7-A15C-C050A4CD4835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23176-56EC-4675-BBA3-9089AF049026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9B90-5841-4C98-91C2-5EADDFFDE606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4692B-0141-46B8-B132-72A0D28A1AE5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3C99D-7AA9-4CD1-A7CC-062FD1974D0B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64540-B8F3-457E-B7B3-6BF3964E655D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C762E-BD82-4E02-94E9-D55EB7266FE5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4AA5E-93C2-4C32-891E-74BFA95A539D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4B4AD9-F543-417F-B1D6-E87FAA033677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2A7CBA-F173-4B2A-B1CB-C039ED929704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250FD-985E-4DDC-9D0F-B1192E3913E3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26D83-69F8-49CB-BA1A-0B6333A9B94A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FFFD6-C400-412D-B11C-85DB91E4291A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F16C-0F6D-466D-80DB-DE1C58BCB2F2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ED9D3-A375-461D-84F3-ABD0C6BFCEE7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CED93-4195-45D7-AFC6-280AA5DF3A50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C0162-32F6-4B79-8E73-D4F6CBFD7EBD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480ED-9C6E-450A-B109-10E101B7C24D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E238C-1327-4D78-91CD-7BA95AE2AF03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CC84B-D7AB-468E-B60F-9CF4C6D98254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74F73-AD12-4C52-9319-A267F7FF1D07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1872C-E9F3-4B9B-9A83-6B09F33FE369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48333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483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E23BC20E-A8BD-4DAB-8759-D37046B1EC13}" type="datetime1">
              <a:rPr lang="sr-Latn-CS"/>
              <a:pPr/>
              <a:t>4.3.2015</a:t>
            </a:fld>
            <a:endParaRPr lang="hr-HR"/>
          </a:p>
        </p:txBody>
      </p:sp>
      <p:sp>
        <p:nvSpPr>
          <p:cNvPr id="483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hr-HR"/>
          </a:p>
        </p:txBody>
      </p:sp>
      <p:sp>
        <p:nvSpPr>
          <p:cNvPr id="483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2AB6BE3D-3555-4DD0-BAFF-EFCA647B138C}" type="slidenum">
              <a:rPr lang="hr-HR"/>
              <a:pPr/>
              <a:t>‹#›</a:t>
            </a:fld>
            <a:r>
              <a:rPr lang="hr-HR"/>
              <a:t>/14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  <p:sldLayoutId id="2147483811" r:id="rId13"/>
    <p:sldLayoutId id="2147483810" r:id="rId14"/>
    <p:sldLayoutId id="214748380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B74838A-AF80-47A5-9C42-DA2C954A007C}" type="slidenum">
              <a:rPr lang="hr-HR"/>
              <a:pPr/>
              <a:t>1</a:t>
            </a:fld>
            <a:r>
              <a:rPr lang="hr-HR"/>
              <a:t>/14</a:t>
            </a:r>
          </a:p>
        </p:txBody>
      </p:sp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 cap="small" dirty="0">
                <a:effectLst/>
              </a:rPr>
              <a:t> </a:t>
            </a:r>
            <a:r>
              <a:rPr lang="hr-HR" sz="2000" b="1" cap="small" dirty="0">
                <a:solidFill>
                  <a:srgbClr val="A50021"/>
                </a:solidFill>
                <a:effectLst/>
              </a:rPr>
              <a:t>Agencija za Komercijalnu Djelatnost d.o.o. Zagreb, Savska c. 31.</a:t>
            </a:r>
            <a:br>
              <a:rPr lang="hr-HR" sz="2000" b="1" cap="small" dirty="0">
                <a:solidFill>
                  <a:srgbClr val="A50021"/>
                </a:solidFill>
                <a:effectLst/>
              </a:rPr>
            </a:br>
            <a:endParaRPr lang="hr-HR" sz="2000" b="1" i="1" dirty="0" smtClean="0">
              <a:solidFill>
                <a:srgbClr val="A50021"/>
              </a:solidFill>
            </a:endParaRPr>
          </a:p>
        </p:txBody>
      </p:sp>
      <p:sp>
        <p:nvSpPr>
          <p:cNvPr id="1300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844675"/>
            <a:ext cx="8001000" cy="43926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hr-HR" sz="3000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r-HR" b="1" i="1" dirty="0" smtClean="0">
                <a:solidFill>
                  <a:srgbClr val="FF0000"/>
                </a:solidFill>
              </a:rPr>
              <a:t>OPASNOSTI I ZAŠTITA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r-HR" b="1" i="1" dirty="0" smtClean="0">
                <a:solidFill>
                  <a:srgbClr val="FF0000"/>
                </a:solidFill>
              </a:rPr>
              <a:t>U GRAFIČKOJ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r-H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INDUSTRIJI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hr-HR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hr-HR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r-H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Maja Opuhač, dipl.ing.sigurnosti</a:t>
            </a:r>
          </a:p>
          <a:p>
            <a:pPr algn="ctr" eaLnBrk="1" hangingPunct="1">
              <a:buFontTx/>
              <a:buNone/>
              <a:defRPr/>
            </a:pPr>
            <a:endParaRPr lang="hr-HR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0B17CEB7-3E6E-431B-8798-B322BA158ADC}" type="slidenum">
              <a:rPr lang="hr-HR"/>
              <a:pPr/>
              <a:t>10</a:t>
            </a:fld>
            <a:r>
              <a:rPr lang="hr-HR"/>
              <a:t>/14</a:t>
            </a:r>
          </a:p>
        </p:txBody>
      </p:sp>
      <p:sp>
        <p:nvSpPr>
          <p:cNvPr id="2867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476250"/>
            <a:ext cx="8540750" cy="5622925"/>
          </a:xfrm>
        </p:spPr>
        <p:txBody>
          <a:bodyPr/>
          <a:lstStyle/>
          <a:p>
            <a:r>
              <a:rPr lang="hr-HR" sz="2800" smtClean="0">
                <a:effectLst/>
              </a:rPr>
              <a:t>Neophodna je i kvalitetna osobna zaštitna oprema </a:t>
            </a:r>
          </a:p>
          <a:p>
            <a:r>
              <a:rPr lang="pl-PL" sz="2800" smtClean="0">
                <a:effectLst/>
              </a:rPr>
              <a:t>za pojedina radna mjesta kao što su zaštitne gumene rukavice, zaštitne naočale, pamučna radna odjeća dugih rukava,</a:t>
            </a:r>
          </a:p>
          <a:p>
            <a:r>
              <a:rPr lang="pl-PL" sz="2800" smtClean="0">
                <a:effectLst/>
              </a:rPr>
              <a:t>Kod povečanih koncentracija potrebno je nositi zaštitnu masku tipa A</a:t>
            </a:r>
          </a:p>
          <a:p>
            <a:r>
              <a:rPr lang="pl-PL" sz="2800" smtClean="0">
                <a:effectLst/>
              </a:rPr>
              <a:t>Važno je napomenuti da se prilikom rada sa kemikalijama u prostoriji ne smije jesti i piti. </a:t>
            </a:r>
          </a:p>
          <a:p>
            <a:pPr>
              <a:buFont typeface="Wingdings" pitchFamily="2" charset="2"/>
              <a:buNone/>
            </a:pPr>
            <a:endParaRPr lang="hr-HR" sz="2800" smtClean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0B48C17-6484-43CB-9910-D350A2A35B42}" type="slidenum">
              <a:rPr lang="hr-HR"/>
              <a:pPr/>
              <a:t>11</a:t>
            </a:fld>
            <a:r>
              <a:rPr lang="hr-HR"/>
              <a:t>/14</a:t>
            </a:r>
          </a:p>
        </p:txBody>
      </p:sp>
      <p:sp>
        <p:nvSpPr>
          <p:cNvPr id="2969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836613"/>
            <a:ext cx="8540750" cy="56880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r-HR" sz="2000" smtClean="0">
                <a:solidFill>
                  <a:srgbClr val="FF0000"/>
                </a:solidFill>
                <a:effectLst/>
              </a:rPr>
              <a:t>Važnu ulogu igra i gospodarenje otpadom na način da se pravilno razvrstava kao I  zbrinjava, sa popratnom dokumentacijom kao što su dostavnica i prateći list za opasan otpad.</a:t>
            </a:r>
          </a:p>
          <a:p>
            <a:pPr marL="0" indent="0">
              <a:buFont typeface="Wingdings" pitchFamily="2" charset="2"/>
              <a:buNone/>
            </a:pPr>
            <a:endParaRPr lang="hr-HR" sz="2000" smtClean="0">
              <a:solidFill>
                <a:srgbClr val="FF0000"/>
              </a:solidFill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hr-HR" sz="2000" smtClean="0">
                <a:solidFill>
                  <a:srgbClr val="FF0000"/>
                </a:solidFill>
                <a:effectLst/>
              </a:rPr>
              <a:t>	Ostatke proizvoda ili proizvod  kojem je istekao rok trajanja   na mjestu nastanka se  mora razvrstati, te predati ovlaštenim pravnim osobama za skupljanje opasnog otpada ključnog broja 08 03 17* (opasan otpad toneri koji sadrže opasne tvari)</a:t>
            </a:r>
          </a:p>
          <a:p>
            <a:pPr marL="0" indent="0">
              <a:buFont typeface="Wingdings" pitchFamily="2" charset="2"/>
              <a:buNone/>
            </a:pPr>
            <a:endParaRPr lang="hr-HR" sz="2000" smtClean="0">
              <a:solidFill>
                <a:srgbClr val="FF0000"/>
              </a:solidFill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hr-HR" sz="2000" smtClean="0">
                <a:solidFill>
                  <a:srgbClr val="FF0000"/>
                </a:solidFill>
                <a:effectLst/>
              </a:rPr>
              <a:t>Onečišćena ambalaža od kemikalija ključnog broja 15 01 10* također se  predaje na gore propisani način. </a:t>
            </a:r>
          </a:p>
          <a:p>
            <a:pPr marL="0" indent="0">
              <a:buFont typeface="Wingdings" pitchFamily="2" charset="2"/>
              <a:buNone/>
            </a:pPr>
            <a:endParaRPr lang="hr-HR" sz="2000" smtClean="0">
              <a:solidFill>
                <a:srgbClr val="FF0000"/>
              </a:solidFill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hr-HR" sz="2000" smtClean="0">
                <a:solidFill>
                  <a:srgbClr val="FF0000"/>
                </a:solidFill>
                <a:effectLst/>
              </a:rPr>
              <a:t>Gore navedene kemikalije se pretežno odvoze na spaljivanje u Austriju.</a:t>
            </a:r>
          </a:p>
          <a:p>
            <a:pPr marL="0" indent="0">
              <a:buFont typeface="Wingdings" pitchFamily="2" charset="2"/>
              <a:buNone/>
            </a:pPr>
            <a:r>
              <a:rPr lang="hr-HR" sz="2000" smtClean="0">
                <a:solidFill>
                  <a:srgbClr val="FF0000"/>
                </a:solidFill>
                <a:effectLst/>
              </a:rPr>
              <a:t>Kada se prateći list vrati predavaču, ovjeren od zbrinjavatelja, tek tada je proces gospodarenja otpada gotov.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528D8E59-1DB7-43A2-86C9-2D4ADD36C688}" type="slidenum">
              <a:rPr lang="hr-HR"/>
              <a:pPr/>
              <a:t>12</a:t>
            </a:fld>
            <a:r>
              <a:rPr lang="hr-HR"/>
              <a:t>/14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039813"/>
          </a:xfrm>
        </p:spPr>
        <p:txBody>
          <a:bodyPr/>
          <a:lstStyle/>
          <a:p>
            <a:pPr>
              <a:defRPr/>
            </a:pPr>
            <a:r>
              <a:rPr lang="hr-HR" sz="2800" dirty="0" smtClean="0"/>
              <a:t>OTPAD</a:t>
            </a:r>
            <a:endParaRPr lang="hr-HR" sz="2800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4325" y="1628775"/>
            <a:ext cx="8515350" cy="2921000"/>
          </a:xfrm>
        </p:spPr>
      </p:pic>
      <p:sp>
        <p:nvSpPr>
          <p:cNvPr id="30723" name="Pravokutnik 3"/>
          <p:cNvSpPr>
            <a:spLocks noChangeArrowheads="1"/>
          </p:cNvSpPr>
          <p:nvPr/>
        </p:nvSpPr>
        <p:spPr bwMode="auto">
          <a:xfrm>
            <a:off x="395288" y="1582738"/>
            <a:ext cx="8137525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>
                <a:solidFill>
                  <a:srgbClr val="FF0000"/>
                </a:solidFill>
              </a:rPr>
              <a:t>Važnu ulogu igra i gospodarenje otpadom na način da se pravilno razvrstava kao i  zbrinjava, sa popratnom dokumentacijom kao što su dostavnica i prateći list za opasan otpad, te izvješće  o ispitivanju fizikalnih i kemijskih svojstava otpada.  </a:t>
            </a:r>
          </a:p>
          <a:p>
            <a:r>
              <a:rPr lang="hr-HR" sz="2400">
                <a:solidFill>
                  <a:srgbClr val="FF0000"/>
                </a:solidFill>
              </a:rPr>
              <a:t>           Ostatke proizvoda ili proizvod  kojem je istekao rok trajanja   na mjestu nastanka se  mora razvrstati, te predati ovlaštenim pravnim osobama za skupljanje opasnog otpada ključnog broja 08 03 17* (opasan otpad toneri koji sadrže opasne tvari)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9B129FE-282E-420D-8CEC-10A58DD5B51F}" type="slidenum">
              <a:rPr lang="hr-HR"/>
              <a:pPr/>
              <a:t>13</a:t>
            </a:fld>
            <a:r>
              <a:rPr lang="hr-HR"/>
              <a:t>/14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112838"/>
          </a:xfrm>
        </p:spPr>
        <p:txBody>
          <a:bodyPr/>
          <a:lstStyle/>
          <a:p>
            <a:pPr>
              <a:defRPr/>
            </a:pPr>
            <a:r>
              <a:rPr lang="hr-HR" sz="2400" dirty="0" smtClean="0"/>
              <a:t>OTPAD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2800" dirty="0">
                <a:effectLst/>
              </a:rPr>
              <a:t>Onečišćena ambalaža od kemikalija ključnog broja 15 01 10* također se  predaje na gore propisani način. </a:t>
            </a:r>
          </a:p>
          <a:p>
            <a:pPr>
              <a:defRPr/>
            </a:pPr>
            <a:r>
              <a:rPr lang="hr-HR" sz="2800" dirty="0">
                <a:effectLst/>
              </a:rPr>
              <a:t>Gore navedene kemikalije se pretežno odvoze na spaljivanje u Austriju, jer u RH nema ni jedne spalionice.</a:t>
            </a:r>
          </a:p>
          <a:p>
            <a:pPr>
              <a:defRPr/>
            </a:pPr>
            <a:r>
              <a:rPr lang="hr-HR" sz="2800" dirty="0">
                <a:effectLst/>
              </a:rPr>
              <a:t>Kada se prateći list uruči </a:t>
            </a:r>
            <a:r>
              <a:rPr lang="hr-HR" sz="2800" dirty="0" err="1">
                <a:effectLst/>
              </a:rPr>
              <a:t>predavatelju</a:t>
            </a:r>
            <a:r>
              <a:rPr lang="hr-HR" sz="2800" dirty="0">
                <a:effectLst/>
              </a:rPr>
              <a:t> otpada, ovjeren od </a:t>
            </a:r>
            <a:r>
              <a:rPr lang="hr-HR" sz="2800" dirty="0" err="1">
                <a:effectLst/>
              </a:rPr>
              <a:t>zbrinjavatelja</a:t>
            </a:r>
            <a:r>
              <a:rPr lang="hr-HR" sz="2800" dirty="0">
                <a:effectLst/>
              </a:rPr>
              <a:t>, tek tada je proces gospodarenja otpada gotov. </a:t>
            </a:r>
          </a:p>
          <a:p>
            <a:pPr>
              <a:defRPr/>
            </a:pPr>
            <a:r>
              <a:rPr lang="hr-HR" sz="2800" dirty="0">
                <a:effectLst/>
              </a:rPr>
              <a:t> </a:t>
            </a:r>
          </a:p>
          <a:p>
            <a:pPr marL="0" indent="0">
              <a:buFont typeface="Wingdings" pitchFamily="2" charset="2"/>
              <a:buNone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BBE4865-0032-4D1A-BBF1-DBC0AACDAF8A}" type="slidenum">
              <a:rPr lang="hr-HR"/>
              <a:pPr/>
              <a:t>14</a:t>
            </a:fld>
            <a:r>
              <a:rPr lang="hr-HR"/>
              <a:t>/14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765175"/>
            <a:ext cx="8540750" cy="53340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hr-HR" dirty="0" smtClean="0"/>
              <a:t>Hvala na pažnji!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28E63E2-BCD9-464F-88E9-183241842822}" type="slidenum">
              <a:rPr lang="hr-HR"/>
              <a:pPr/>
              <a:t>2</a:t>
            </a:fld>
            <a:r>
              <a:rPr lang="hr-HR"/>
              <a:t>/14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052513"/>
            <a:ext cx="8540750" cy="50466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hr-HR" sz="2800" dirty="0" smtClean="0">
                <a:effectLst/>
              </a:rPr>
              <a:t>Još uvijek se zaštiti zdravlja ljudi i zaštiti okoliša ne daje važnost kakva bi trebala.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800" dirty="0" smtClean="0">
                <a:effectLst/>
              </a:rPr>
              <a:t>Iz tog razloga sam i napisala priručnik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800" b="1" dirty="0" smtClean="0">
                <a:solidFill>
                  <a:srgbClr val="FF0000"/>
                </a:solidFill>
                <a:effectLst/>
              </a:rPr>
              <a:t>„Opasnosti i štetnosti u grafičkoj industriji”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800" dirty="0" smtClean="0">
                <a:effectLst/>
              </a:rPr>
              <a:t>gdje se na jednom mjestu nalaze sve informacije vezane za opasnost i sigurnost pri radu.</a:t>
            </a:r>
          </a:p>
          <a:p>
            <a:pPr>
              <a:defRPr/>
            </a:pPr>
            <a:endParaRPr lang="hr-H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08929B1-49CF-4997-B58B-F7CC69F0CC1F}" type="slidenum">
              <a:rPr lang="hr-HR"/>
              <a:pPr/>
              <a:t>3</a:t>
            </a:fld>
            <a:r>
              <a:rPr lang="hr-HR"/>
              <a:t>/14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692150"/>
            <a:ext cx="8540750" cy="5407025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hr-HR" sz="1800" b="1" dirty="0" smtClean="0">
              <a:effectLst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hr-HR" dirty="0" smtClean="0">
              <a:effectLst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2400" dirty="0" smtClean="0">
                <a:effectLst/>
              </a:rPr>
              <a:t>Procesi u grafičkoj industriji su puni opasnosti, no kontinuiranim unapređenjem tehnološkog procesa kroz ekološke materijale i procese koji smanjuju štetan utjecaj na ljudski organizam i okoliš, moguće je ovu industriju učiniti sigurnijom.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C52EC2C-F80A-434D-A919-4A6DD6AB2214}" type="slidenum">
              <a:rPr lang="hr-HR"/>
              <a:pPr/>
              <a:t>4</a:t>
            </a:fld>
            <a:r>
              <a:rPr lang="hr-HR"/>
              <a:t>/14</a:t>
            </a:r>
          </a:p>
        </p:txBody>
      </p:sp>
      <p:sp>
        <p:nvSpPr>
          <p:cNvPr id="2252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404813"/>
            <a:ext cx="8540750" cy="569436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hr-HR" sz="2400" b="1" smtClean="0">
                <a:effectLst/>
              </a:rPr>
              <a:t>U Offsetnom tisku spomenimo između ostaloga opasnosti na radnom mjestu koje štetno utječu na ljudski organizam a to su </a:t>
            </a:r>
            <a:r>
              <a:rPr lang="pl-PL" sz="2400" smtClean="0">
                <a:solidFill>
                  <a:srgbClr val="FF0000"/>
                </a:solidFill>
                <a:effectLst/>
              </a:rPr>
              <a:t>opasnosti od štetnih plinova i para</a:t>
            </a:r>
            <a:r>
              <a:rPr lang="pl-PL" sz="2400" smtClean="0">
                <a:effectLst/>
              </a:rPr>
              <a:t>, a to su: </a:t>
            </a:r>
          </a:p>
          <a:p>
            <a:r>
              <a:rPr lang="pl-PL" sz="2400" b="1" smtClean="0">
                <a:solidFill>
                  <a:srgbClr val="3366CC"/>
                </a:solidFill>
                <a:effectLst/>
              </a:rPr>
              <a:t>otapalo C-17  koje je zapaljivo i štetno po zdravlje i okoliš. Radnik je izložen parama ovog otapala prilikom pranja numeratora koje se obavlja u prosjeku 3 puta mjesečno, kad se počinje raditi novi nalog. </a:t>
            </a:r>
          </a:p>
          <a:p>
            <a:r>
              <a:rPr lang="pl-PL" sz="2400" b="1" smtClean="0">
                <a:solidFill>
                  <a:srgbClr val="7030A0"/>
                </a:solidFill>
                <a:effectLst/>
              </a:rPr>
              <a:t>grafičke boje) koje se lopaticom nanose u bojanik, prilikom čega je radnik izložen parama otapala iz tih boja. </a:t>
            </a:r>
            <a:endParaRPr lang="hr-HR" sz="2400" b="1" smtClean="0">
              <a:solidFill>
                <a:srgbClr val="7030A0"/>
              </a:solidFill>
              <a:effectLst/>
            </a:endParaRPr>
          </a:p>
          <a:p>
            <a:r>
              <a:rPr lang="pl-PL" sz="2400" b="1" smtClean="0">
                <a:solidFill>
                  <a:srgbClr val="A50021"/>
                </a:solidFill>
                <a:effectLst/>
              </a:rPr>
              <a:t>izopropilni alkohol, pufer te ostala sredstva za čišćenje na bazi otapala ili lužnatih tvari koji se na kraju smjene koriste za ručno pranje valjaka i guma</a:t>
            </a:r>
            <a:endParaRPr lang="hr-HR" sz="2400" b="1" smtClean="0">
              <a:solidFill>
                <a:srgbClr val="A50021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3F2429A-7E71-40F2-8A95-4CEF356D4C8F}" type="slidenum">
              <a:rPr lang="hr-HR"/>
              <a:pPr/>
              <a:t>5</a:t>
            </a:fld>
            <a:r>
              <a:rPr lang="hr-HR"/>
              <a:t>/14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476250"/>
            <a:ext cx="8540750" cy="6048375"/>
          </a:xfrm>
        </p:spPr>
        <p:txBody>
          <a:bodyPr/>
          <a:lstStyle/>
          <a:p>
            <a:pPr>
              <a:defRPr/>
            </a:pPr>
            <a:r>
              <a:rPr lang="hr-HR" sz="2400" dirty="0" err="1" smtClean="0">
                <a:solidFill>
                  <a:srgbClr val="FF0000"/>
                </a:solidFill>
              </a:rPr>
              <a:t>Hp</a:t>
            </a:r>
            <a:r>
              <a:rPr lang="hr-HR" sz="2400" dirty="0" smtClean="0">
                <a:solidFill>
                  <a:srgbClr val="FF0000"/>
                </a:solidFill>
              </a:rPr>
              <a:t> </a:t>
            </a:r>
            <a:r>
              <a:rPr lang="hr-HR" sz="2400" dirty="0" err="1" smtClean="0">
                <a:solidFill>
                  <a:srgbClr val="FF0000"/>
                </a:solidFill>
              </a:rPr>
              <a:t>elektroink</a:t>
            </a:r>
            <a:r>
              <a:rPr lang="hr-HR" sz="2400" dirty="0" smtClean="0">
                <a:solidFill>
                  <a:srgbClr val="FF0000"/>
                </a:solidFill>
              </a:rPr>
              <a:t> - tiskarske boje za digitalni tisak, a spoj su  otopina veziva, pigmenata  i punila u organskom otapalu-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r-HR" sz="2400" b="1" dirty="0" smtClean="0">
                <a:solidFill>
                  <a:srgbClr val="3366CC"/>
                </a:solidFill>
              </a:rPr>
              <a:t>također su </a:t>
            </a:r>
            <a:r>
              <a:rPr lang="pl-PL" sz="2400" b="1" dirty="0" smtClean="0">
                <a:solidFill>
                  <a:srgbClr val="3366CC"/>
                </a:solidFill>
                <a:effectLst/>
              </a:rPr>
              <a:t> zapaljive i štetne po zdravlje i okoliš. Radnik   je izložen parama ovog otapala prilikom rada u digitalnom tisku.</a:t>
            </a:r>
          </a:p>
          <a:p>
            <a:pPr>
              <a:defRPr/>
            </a:pPr>
            <a:r>
              <a:rPr lang="pl-PL" sz="2400" b="1" dirty="0" smtClean="0">
                <a:solidFill>
                  <a:srgbClr val="3366CC"/>
                </a:solidFill>
                <a:effectLst/>
              </a:rPr>
              <a:t>Boje sadrže oznake opasnosti R:</a:t>
            </a:r>
          </a:p>
          <a:p>
            <a:pPr>
              <a:buFont typeface="Wingdings" pitchFamily="2" charset="2"/>
              <a:buNone/>
              <a:defRPr/>
            </a:pPr>
            <a:r>
              <a:rPr lang="pl-PL" sz="2400" b="1" dirty="0" smtClean="0">
                <a:solidFill>
                  <a:srgbClr val="3366CC"/>
                </a:solidFill>
                <a:effectLst/>
              </a:rPr>
              <a:t>    </a:t>
            </a:r>
            <a:r>
              <a:rPr lang="pl-PL" sz="2400" b="1" dirty="0" smtClean="0">
                <a:solidFill>
                  <a:srgbClr val="FF0000"/>
                </a:solidFill>
                <a:effectLst/>
              </a:rPr>
              <a:t>R 65 ŠTETNO - </a:t>
            </a:r>
            <a:r>
              <a:rPr lang="pl-PL" sz="2400" b="1" dirty="0" smtClean="0">
                <a:solidFill>
                  <a:srgbClr val="3366CC"/>
                </a:solidFill>
                <a:effectLst/>
              </a:rPr>
              <a:t>može izazvati oštećenje pluća ako se proguta </a:t>
            </a:r>
          </a:p>
          <a:p>
            <a:pPr>
              <a:buFont typeface="Wingdings" pitchFamily="2" charset="2"/>
              <a:buNone/>
              <a:defRPr/>
            </a:pPr>
            <a:r>
              <a:rPr lang="pl-PL" sz="2400" b="1" dirty="0" smtClean="0">
                <a:solidFill>
                  <a:srgbClr val="3366CC"/>
                </a:solidFill>
                <a:effectLst/>
              </a:rPr>
              <a:t>    </a:t>
            </a:r>
            <a:r>
              <a:rPr lang="pl-PL" sz="2400" b="1" dirty="0" smtClean="0">
                <a:solidFill>
                  <a:srgbClr val="FF0000"/>
                </a:solidFill>
                <a:effectLst/>
              </a:rPr>
              <a:t>R 66- </a:t>
            </a:r>
            <a:r>
              <a:rPr lang="pl-PL" sz="2400" b="1" dirty="0" smtClean="0">
                <a:solidFill>
                  <a:srgbClr val="3366CC"/>
                </a:solidFill>
                <a:effectLst/>
              </a:rPr>
              <a:t>učestalo izlaganje može prouzročiti sušenje i pucanje kože</a:t>
            </a:r>
          </a:p>
          <a:p>
            <a:pPr>
              <a:defRPr/>
            </a:pPr>
            <a:r>
              <a:rPr lang="pl-PL" sz="2400" b="1" dirty="0" smtClean="0">
                <a:solidFill>
                  <a:srgbClr val="3366CC"/>
                </a:solidFill>
                <a:effectLst/>
              </a:rPr>
              <a:t>Oznake upozorenja H:</a:t>
            </a:r>
          </a:p>
          <a:p>
            <a:pPr>
              <a:buFont typeface="Wingdings" pitchFamily="2" charset="2"/>
              <a:buNone/>
              <a:defRPr/>
            </a:pPr>
            <a:r>
              <a:rPr lang="pl-PL" sz="2400" b="1" dirty="0" smtClean="0">
                <a:solidFill>
                  <a:srgbClr val="3366CC"/>
                </a:solidFill>
                <a:effectLst/>
              </a:rPr>
              <a:t>      </a:t>
            </a:r>
            <a:r>
              <a:rPr lang="pl-PL" sz="2400" b="1" dirty="0" smtClean="0">
                <a:solidFill>
                  <a:srgbClr val="FF0000"/>
                </a:solidFill>
                <a:effectLst/>
              </a:rPr>
              <a:t>H 304- </a:t>
            </a:r>
            <a:r>
              <a:rPr lang="pl-PL" sz="2400" b="1" dirty="0" smtClean="0">
                <a:solidFill>
                  <a:srgbClr val="3366CC"/>
                </a:solidFill>
                <a:effectLst/>
              </a:rPr>
              <a:t>može biti smrtonosno ako se proguta i uđe u dišni susutav</a:t>
            </a:r>
          </a:p>
          <a:p>
            <a:pPr>
              <a:defRPr/>
            </a:pPr>
            <a:r>
              <a:rPr lang="pl-PL" sz="2400" b="1" dirty="0" smtClean="0">
                <a:solidFill>
                  <a:srgbClr val="FF0000"/>
                </a:solidFill>
                <a:effectLst/>
              </a:rPr>
              <a:t> </a:t>
            </a:r>
            <a:r>
              <a:rPr lang="pl-PL" sz="2400" b="1" dirty="0">
                <a:solidFill>
                  <a:srgbClr val="6666FF"/>
                </a:solidFill>
                <a:effectLst/>
              </a:rPr>
              <a:t>Xn štetno </a:t>
            </a:r>
            <a:r>
              <a:rPr lang="pl-PL" sz="2400" b="1" dirty="0" smtClean="0">
                <a:solidFill>
                  <a:srgbClr val="6666FF"/>
                </a:solidFill>
                <a:effectLst/>
              </a:rPr>
              <a:t>-</a:t>
            </a:r>
            <a:r>
              <a:rPr lang="pl-PL" sz="2400" b="1" dirty="0" smtClean="0">
                <a:solidFill>
                  <a:srgbClr val="FF0000"/>
                </a:solidFill>
                <a:effectLst/>
              </a:rPr>
              <a:t>HP imaging Oil  otapalo koje se koristi i strojno se nanosi, također sadrži oznaku</a:t>
            </a:r>
            <a:endParaRPr lang="pl-PL" sz="2400" b="1" dirty="0" smtClean="0">
              <a:solidFill>
                <a:srgbClr val="6666FF"/>
              </a:solidFill>
              <a:effectLst/>
            </a:endParaRPr>
          </a:p>
          <a:p>
            <a:pPr>
              <a:defRPr/>
            </a:pPr>
            <a:endParaRPr lang="hr-H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564D31BE-1BB6-4C8C-B742-A0280667DD7D}" type="slidenum">
              <a:rPr lang="hr-HR"/>
              <a:pPr/>
              <a:t>6</a:t>
            </a:fld>
            <a:r>
              <a:rPr lang="hr-HR"/>
              <a:t>/14</a:t>
            </a:r>
          </a:p>
        </p:txBody>
      </p:sp>
      <p:sp>
        <p:nvSpPr>
          <p:cNvPr id="2457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404813"/>
            <a:ext cx="8540750" cy="569436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r-HR" sz="2800" b="1" smtClean="0">
                <a:solidFill>
                  <a:srgbClr val="3366CC"/>
                </a:solidFill>
                <a:effectLst/>
              </a:rPr>
              <a:t>Pri uporabi ovakvih kemikalija važno je znati kako ih pravilno upotrijebiti da bi negativan utjecaj od njih bio što manji.</a:t>
            </a:r>
          </a:p>
          <a:p>
            <a:pPr marL="0" indent="0">
              <a:buFont typeface="Wingdings" pitchFamily="2" charset="2"/>
              <a:buNone/>
            </a:pPr>
            <a:endParaRPr lang="hr-HR" sz="2800" b="1" smtClean="0">
              <a:solidFill>
                <a:srgbClr val="3366CC"/>
              </a:solidFill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hr-HR" sz="2800" b="1" smtClean="0">
                <a:solidFill>
                  <a:srgbClr val="3366CC"/>
                </a:solidFill>
                <a:effectLst/>
              </a:rPr>
              <a:t>Tu je svakako potrebno uvođenje i primjena određenih standarda kao i čitav niz drugih faktora koji omogućuju sigurnost i kvalitetan te manje opasan rad.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3FC6C278-A3FE-489E-B7FB-AF3C85E8AC68}" type="slidenum">
              <a:rPr lang="hr-HR"/>
              <a:pPr/>
              <a:t>7</a:t>
            </a:fld>
            <a:r>
              <a:rPr lang="hr-HR"/>
              <a:t>/14</a:t>
            </a:r>
          </a:p>
        </p:txBody>
      </p:sp>
      <p:sp>
        <p:nvSpPr>
          <p:cNvPr id="6146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404813"/>
            <a:ext cx="8540750" cy="5694362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hr-HR" dirty="0" smtClean="0">
                <a:effectLst/>
              </a:rPr>
              <a:t>Prije svega to su: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r-HR" dirty="0" smtClean="0">
                <a:effectLst/>
              </a:rPr>
              <a:t>Liječnički pregled za radnike koji rade na </a:t>
            </a:r>
            <a:r>
              <a:rPr lang="hr-HR" smtClean="0">
                <a:effectLst/>
              </a:rPr>
              <a:t>posebnim uvjetima rada.</a:t>
            </a:r>
            <a:endParaRPr lang="hr-HR" dirty="0" smtClean="0">
              <a:effectLst/>
            </a:endParaRPr>
          </a:p>
          <a:p>
            <a:pPr>
              <a:defRPr/>
            </a:pPr>
            <a:r>
              <a:rPr lang="hr-HR" dirty="0" smtClean="0">
                <a:solidFill>
                  <a:srgbClr val="FF0000"/>
                </a:solidFill>
                <a:effectLst/>
              </a:rPr>
              <a:t>Osposobljavanje radnika na siguran način temeljem izrađenog plana i programa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r-HR" dirty="0" smtClean="0">
                <a:effectLst/>
              </a:rPr>
              <a:t>Tu su i dodatna osposobljavanja kao što je:</a:t>
            </a:r>
          </a:p>
          <a:p>
            <a:pPr>
              <a:defRPr/>
            </a:pPr>
            <a:r>
              <a:rPr lang="pl-PL" sz="2800" dirty="0" smtClean="0">
                <a:solidFill>
                  <a:srgbClr val="7030A0"/>
                </a:solidFill>
                <a:effectLst/>
              </a:rPr>
              <a:t>osposobljavanje </a:t>
            </a:r>
            <a:r>
              <a:rPr lang="pl-PL" sz="2800" dirty="0">
                <a:solidFill>
                  <a:srgbClr val="7030A0"/>
                </a:solidFill>
                <a:effectLst/>
              </a:rPr>
              <a:t>za rukovanje zapaljivim </a:t>
            </a:r>
            <a:r>
              <a:rPr lang="pl-PL" sz="2800" dirty="0" smtClean="0">
                <a:solidFill>
                  <a:srgbClr val="7030A0"/>
                </a:solidFill>
                <a:effectLst/>
              </a:rPr>
              <a:t>tekućinama</a:t>
            </a:r>
          </a:p>
          <a:p>
            <a:pPr>
              <a:defRPr/>
            </a:pPr>
            <a:r>
              <a:rPr lang="pl-PL" sz="2800" dirty="0" smtClean="0">
                <a:solidFill>
                  <a:srgbClr val="7030A0"/>
                </a:solidFill>
                <a:effectLst/>
              </a:rPr>
              <a:t>osposobljavanje </a:t>
            </a:r>
            <a:r>
              <a:rPr lang="pl-PL" sz="2800" dirty="0">
                <a:solidFill>
                  <a:srgbClr val="7030A0"/>
                </a:solidFill>
                <a:effectLst/>
              </a:rPr>
              <a:t>za rukovanje otrovnim i </a:t>
            </a:r>
            <a:r>
              <a:rPr lang="pl-PL" sz="2800" dirty="0" smtClean="0">
                <a:solidFill>
                  <a:srgbClr val="7030A0"/>
                </a:solidFill>
                <a:effectLst/>
              </a:rPr>
              <a:t>štetnim tvarima pri Hrvatskom zavodu za toksikoligiju i antidoping</a:t>
            </a:r>
            <a:r>
              <a:rPr lang="pl-PL" sz="2800" dirty="0" smtClean="0">
                <a:effectLst/>
              </a:rPr>
              <a:t> </a:t>
            </a:r>
            <a:r>
              <a:rPr lang="pl-PL" sz="2800" dirty="0" smtClean="0">
                <a:solidFill>
                  <a:srgbClr val="7030A0"/>
                </a:solidFill>
                <a:effectLst/>
              </a:rPr>
              <a:t> </a:t>
            </a:r>
          </a:p>
          <a:p>
            <a:pPr>
              <a:defRPr/>
            </a:pPr>
            <a:r>
              <a:rPr lang="pl-PL" sz="2800" dirty="0" smtClean="0">
                <a:solidFill>
                  <a:srgbClr val="7030A0"/>
                </a:solidFill>
                <a:effectLst/>
              </a:rPr>
              <a:t>osposobljavanje </a:t>
            </a:r>
            <a:r>
              <a:rPr lang="pl-PL" sz="2800" dirty="0">
                <a:solidFill>
                  <a:srgbClr val="7030A0"/>
                </a:solidFill>
                <a:effectLst/>
              </a:rPr>
              <a:t>za pružanje prve </a:t>
            </a:r>
            <a:r>
              <a:rPr lang="pl-PL" sz="2800" dirty="0" smtClean="0">
                <a:solidFill>
                  <a:srgbClr val="7030A0"/>
                </a:solidFill>
                <a:effectLst/>
              </a:rPr>
              <a:t>pomoći</a:t>
            </a:r>
            <a:endParaRPr lang="hr-HR" sz="2800" dirty="0" smtClean="0">
              <a:solidFill>
                <a:srgbClr val="7030A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0A6ED6BA-FD13-4DBB-8F2B-ADC03BAD35DF}" type="slidenum">
              <a:rPr lang="hr-HR"/>
              <a:pPr/>
              <a:t>8</a:t>
            </a:fld>
            <a:r>
              <a:rPr lang="hr-HR"/>
              <a:t>/14</a:t>
            </a:r>
          </a:p>
        </p:txBody>
      </p:sp>
      <p:sp>
        <p:nvSpPr>
          <p:cNvPr id="7170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404813"/>
            <a:ext cx="8540750" cy="5694362"/>
          </a:xfrm>
        </p:spPr>
        <p:txBody>
          <a:bodyPr/>
          <a:lstStyle/>
          <a:p>
            <a:pPr marL="266700" indent="-266700" defTabSz="942975">
              <a:lnSpc>
                <a:spcPct val="80000"/>
              </a:lnSpc>
              <a:buFont typeface="Wingdings" pitchFamily="2" charset="2"/>
              <a:buNone/>
              <a:defRPr/>
            </a:pPr>
            <a:endParaRPr lang="hr-HR" sz="2400" dirty="0" smtClean="0">
              <a:effectLst/>
            </a:endParaRPr>
          </a:p>
          <a:p>
            <a:pPr marL="266700" indent="-266700" defTabSz="942975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Osnova za Sigurnost pri radu sa kemikalijama su  </a:t>
            </a:r>
            <a:r>
              <a:rPr lang="hr-HR" sz="2800" b="1" dirty="0" smtClean="0">
                <a:solidFill>
                  <a:srgbClr val="FF0000"/>
                </a:solidFill>
                <a:effectLst/>
              </a:rPr>
              <a:t>Sigurnosno tehnički listovi za kemijske proizvode </a:t>
            </a:r>
            <a:r>
              <a:rPr lang="hr-HR" sz="2800" dirty="0" smtClean="0">
                <a:solidFill>
                  <a:srgbClr val="FF0000"/>
                </a:solidFill>
                <a:effectLst/>
              </a:rPr>
              <a:t>u kojima se u 16. točaka nalazi čitav niz tehničkih i kemijskih podataka potrebnih za siguran rad.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Identifikacija tvari/smjese podaci o tvrtki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Identifikacija opasnosti 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Sastav/informacije o sastojcima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Mjere prve pomoći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Mjere suzbijanja požara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Mjere slučajnog ispuštanja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Rukovanje i skladištenje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hr-HR" sz="2800" dirty="0" smtClean="0">
                <a:solidFill>
                  <a:srgbClr val="FF0000"/>
                </a:solidFill>
                <a:effectLst/>
              </a:rPr>
              <a:t>Nadzor nad izloženošću/osobna zaštitna sredstva</a:t>
            </a: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hr-HR" sz="2800" dirty="0" smtClean="0">
              <a:solidFill>
                <a:srgbClr val="FF0000"/>
              </a:solidFill>
              <a:effectLst/>
            </a:endParaRP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hr-HR" sz="2800" dirty="0" smtClean="0">
              <a:solidFill>
                <a:srgbClr val="FF0000"/>
              </a:solidFill>
              <a:effectLst/>
            </a:endParaRPr>
          </a:p>
          <a:p>
            <a:pPr marL="514350" indent="-514350" defTabSz="942975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hr-HR" sz="2800" dirty="0" smtClean="0">
              <a:solidFill>
                <a:srgbClr val="FF0000"/>
              </a:solidFill>
              <a:effectLst/>
            </a:endParaRPr>
          </a:p>
          <a:p>
            <a:pPr marL="266700" indent="-266700" defTabSz="942975">
              <a:lnSpc>
                <a:spcPct val="80000"/>
              </a:lnSpc>
              <a:buFont typeface="Wingdings" pitchFamily="2" charset="2"/>
              <a:buNone/>
              <a:defRPr/>
            </a:pPr>
            <a:endParaRPr lang="hr-HR" sz="2800" b="1" dirty="0" smtClean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73C1F98-EE00-4D1B-8E03-EE23B5E9235F}" type="slidenum">
              <a:rPr lang="hr-HR"/>
              <a:pPr/>
              <a:t>9</a:t>
            </a:fld>
            <a:r>
              <a:rPr lang="hr-HR"/>
              <a:t>/14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549275"/>
            <a:ext cx="8540750" cy="554990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hr-HR" dirty="0" smtClean="0">
                <a:solidFill>
                  <a:schemeClr val="accent2"/>
                </a:solidFill>
              </a:rPr>
              <a:t>9. </a:t>
            </a:r>
            <a:r>
              <a:rPr lang="hr-HR" sz="2800" dirty="0" smtClean="0">
                <a:solidFill>
                  <a:srgbClr val="FF0000"/>
                </a:solidFill>
              </a:rPr>
              <a:t>Fizikalna i kemijska svojstva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chemeClr val="accent2"/>
                </a:solidFill>
              </a:rPr>
              <a:t>10.</a:t>
            </a:r>
            <a:r>
              <a:rPr lang="hr-HR" sz="2800" dirty="0" smtClean="0">
                <a:solidFill>
                  <a:srgbClr val="FF0000"/>
                </a:solidFill>
              </a:rPr>
              <a:t> Stabilnost i </a:t>
            </a:r>
            <a:r>
              <a:rPr lang="hr-HR" sz="2800" dirty="0" err="1" smtClean="0">
                <a:solidFill>
                  <a:srgbClr val="FF0000"/>
                </a:solidFill>
              </a:rPr>
              <a:t>reaktivnost</a:t>
            </a:r>
            <a:endParaRPr lang="hr-HR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chemeClr val="accent2"/>
                </a:solidFill>
              </a:rPr>
              <a:t>11. </a:t>
            </a:r>
            <a:r>
              <a:rPr lang="hr-HR" sz="2800" dirty="0" smtClean="0">
                <a:solidFill>
                  <a:srgbClr val="FF0000"/>
                </a:solidFill>
              </a:rPr>
              <a:t>Toksikološke informacije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chemeClr val="accent2"/>
                </a:solidFill>
              </a:rPr>
              <a:t>12. </a:t>
            </a:r>
            <a:r>
              <a:rPr lang="hr-HR" sz="2800" dirty="0" smtClean="0">
                <a:solidFill>
                  <a:srgbClr val="FF0000"/>
                </a:solidFill>
              </a:rPr>
              <a:t>Ekološke informacije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chemeClr val="accent2"/>
                </a:solidFill>
              </a:rPr>
              <a:t>13. </a:t>
            </a:r>
            <a:r>
              <a:rPr lang="hr-HR" sz="2800" dirty="0" smtClean="0">
                <a:solidFill>
                  <a:srgbClr val="FF0000"/>
                </a:solidFill>
              </a:rPr>
              <a:t>Zbrinjavanje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chemeClr val="accent2"/>
                </a:solidFill>
              </a:rPr>
              <a:t>14. </a:t>
            </a:r>
            <a:r>
              <a:rPr lang="hr-HR" sz="2800" dirty="0" smtClean="0">
                <a:solidFill>
                  <a:srgbClr val="FF0000"/>
                </a:solidFill>
              </a:rPr>
              <a:t>Podaci o prijevozu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chemeClr val="accent2"/>
                </a:solidFill>
              </a:rPr>
              <a:t>15. </a:t>
            </a:r>
            <a:r>
              <a:rPr lang="hr-HR" sz="2800" dirty="0" smtClean="0">
                <a:solidFill>
                  <a:srgbClr val="FF0000"/>
                </a:solidFill>
              </a:rPr>
              <a:t>Podaci o propisima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chemeClr val="accent2"/>
                </a:solidFill>
              </a:rPr>
              <a:t>16.  </a:t>
            </a:r>
            <a:r>
              <a:rPr lang="hr-HR" sz="2800" dirty="0" smtClean="0">
                <a:solidFill>
                  <a:srgbClr val="FF0000"/>
                </a:solidFill>
              </a:rPr>
              <a:t>Ostale informacije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hr-H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8">
      <a:dk1>
        <a:srgbClr val="000000"/>
      </a:dk1>
      <a:lt1>
        <a:srgbClr val="B9B9B9"/>
      </a:lt1>
      <a:dk2>
        <a:srgbClr val="8A8472"/>
      </a:dk2>
      <a:lt2>
        <a:srgbClr val="4D4D4D"/>
      </a:lt2>
      <a:accent1>
        <a:srgbClr val="EDEEE2"/>
      </a:accent1>
      <a:accent2>
        <a:srgbClr val="7FAA7E"/>
      </a:accent2>
      <a:accent3>
        <a:srgbClr val="D9D9D9"/>
      </a:accent3>
      <a:accent4>
        <a:srgbClr val="000000"/>
      </a:accent4>
      <a:accent5>
        <a:srgbClr val="F4F5EE"/>
      </a:accent5>
      <a:accent6>
        <a:srgbClr val="729A72"/>
      </a:accent6>
      <a:hlink>
        <a:srgbClr val="008000"/>
      </a:hlink>
      <a:folHlink>
        <a:srgbClr val="989400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8838</TotalTime>
  <Words>764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Wingdings</vt:lpstr>
      <vt:lpstr>Times New Roman</vt:lpstr>
      <vt:lpstr>Clouds</vt:lpstr>
      <vt:lpstr> AGENCIJA ZA KOMERCIJALNU DJELATNOST D.O.O. ZAGREB, SAVSKA C. 31.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OTPAD</vt:lpstr>
      <vt:lpstr>OTPAD</vt:lpstr>
      <vt:lpstr>Slide 14</vt:lpstr>
    </vt:vector>
  </TitlesOfParts>
  <Company>****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milica</dc:creator>
  <cp:lastModifiedBy>TEST</cp:lastModifiedBy>
  <cp:revision>159</cp:revision>
  <dcterms:created xsi:type="dcterms:W3CDTF">2001-10-20T06:21:59Z</dcterms:created>
  <dcterms:modified xsi:type="dcterms:W3CDTF">2015-03-04T12:16:38Z</dcterms:modified>
</cp:coreProperties>
</file>