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89" r:id="rId3"/>
    <p:sldId id="288" r:id="rId4"/>
    <p:sldId id="275" r:id="rId5"/>
    <p:sldId id="278" r:id="rId6"/>
    <p:sldId id="279" r:id="rId7"/>
    <p:sldId id="280" r:id="rId8"/>
    <p:sldId id="282" r:id="rId9"/>
    <p:sldId id="284" r:id="rId10"/>
    <p:sldId id="285" r:id="rId11"/>
    <p:sldId id="286" r:id="rId12"/>
    <p:sldId id="287" r:id="rId13"/>
    <p:sldId id="262" r:id="rId14"/>
    <p:sldId id="268" r:id="rId15"/>
    <p:sldId id="269" r:id="rId16"/>
    <p:sldId id="290" r:id="rId17"/>
    <p:sldId id="291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DF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0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6F82D-503A-432F-9A88-9E12D9081CE5}" type="datetimeFigureOut">
              <a:rPr lang="hr-HR" smtClean="0"/>
              <a:t>2.3.2015.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22801-D3F4-4073-8DEE-4E6C3068F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90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22801-D3F4-4073-8DEE-4E6C3068F36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2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22801-D3F4-4073-8DEE-4E6C3068F36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18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0E5-9FF4-491A-9394-2586D899F52D}" type="datetime1">
              <a:rPr lang="hr-HR" smtClean="0"/>
              <a:t>2.3.2015.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414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1FCD-7D06-4D11-BA0C-8B015085365F}" type="datetime1">
              <a:rPr lang="hr-HR" smtClean="0"/>
              <a:t>2.3.2015.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44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626E-6ADA-4FB0-AA41-FD7A248E58B3}" type="datetime1">
              <a:rPr lang="hr-HR" smtClean="0"/>
              <a:t>2.3.2015.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065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8199-44AD-4F94-8893-BDB71613730A}" type="datetime1">
              <a:rPr lang="hr-HR" smtClean="0"/>
              <a:t>2.3.2015.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77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4A07-9DB6-48A4-9255-9220EE66B4BF}" type="datetime1">
              <a:rPr lang="hr-HR" smtClean="0"/>
              <a:t>2.3.2015.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55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B6B-5526-4920-AE51-130139C6E412}" type="datetime1">
              <a:rPr lang="hr-HR" smtClean="0"/>
              <a:t>2.3.2015.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FD71-D5A8-45ED-803F-22A028E597FE}" type="datetime1">
              <a:rPr lang="hr-HR" smtClean="0"/>
              <a:t>2.3.2015.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67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49DA-6BDC-4A3E-9B7C-BF655C9B4ED1}" type="datetime1">
              <a:rPr lang="hr-HR" smtClean="0"/>
              <a:t>2.3.2015.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96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65F3-EF3A-4E22-81A8-B2E6F46B4C79}" type="datetime1">
              <a:rPr lang="hr-HR" smtClean="0"/>
              <a:t>2.3.2015.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50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885F-DC61-4383-9998-33B88F2AA6AA}" type="datetime1">
              <a:rPr lang="hr-HR" smtClean="0"/>
              <a:t>2.3.2015.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21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AC67-3942-4444-BFFB-7D428F42A2C5}" type="datetime1">
              <a:rPr lang="hr-HR" smtClean="0"/>
              <a:t>2.3.2015.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85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9CB9-98D1-458E-B14A-2263B75230F8}" type="datetime1">
              <a:rPr lang="hr-HR" smtClean="0"/>
              <a:t>2.3.2015.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94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5127172" y="2890416"/>
            <a:ext cx="1839686" cy="6966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41515" y="2146067"/>
            <a:ext cx="504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Kredit / leasing vs. Poticaj : razlike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1516" y="2968912"/>
            <a:ext cx="504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Osnovni cilj : dobar projekt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95746" y="347665"/>
            <a:ext cx="10139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Grafička industrija i „Poduzetnički impuls”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1516" y="3743627"/>
            <a:ext cx="504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svojiti 70 odnosno 80 bodova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1514" y="4707378"/>
            <a:ext cx="504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Koktel od škampi za 4,37 mrld kuna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5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2154" y="506803"/>
            <a:ext cx="8998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Narrow" panose="020B0606020202030204" pitchFamily="34" charset="0"/>
              </a:rPr>
              <a:t>                                </a:t>
            </a: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Narrow" panose="020B0606020202030204" pitchFamily="34" charset="0"/>
              </a:rPr>
              <a:t>ANALIZA </a:t>
            </a: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Narrow" panose="020B0606020202030204" pitchFamily="34" charset="0"/>
              </a:rPr>
              <a:t>OSJETLJIVOSTI</a:t>
            </a:r>
            <a:endParaRPr lang="hr-HR" sz="24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Arial Narrow" panose="020B0606020202030204" pitchFamily="34" charset="0"/>
            </a:endParaRPr>
          </a:p>
          <a:p>
            <a:pPr algn="just"/>
            <a:r>
              <a:rPr lang="hr-HR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Definirati kritične parametre projekta i uključiti ih u analizu osjetljivosti. Opisati kako se projekt ponaša u otežanim okolnostima</a:t>
            </a:r>
            <a:r>
              <a:rPr lang="hr-HR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2400" dirty="0">
              <a:solidFill>
                <a:srgbClr val="00206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2153" y="1997357"/>
            <a:ext cx="8810283" cy="164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hr-HR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NPR: Projekt je testiran na smanjenje prihoda za 10 % u svim analiziranim godinama nakon investiranja. Iako su pokazatelji nešto nepovoljniji u odnosu na osnovnu analizu oni su svi pozitivni i ukazuju da projekt i u otežanim uvjetima poslovanja može uspješno poslovati.</a:t>
            </a:r>
            <a:endParaRPr lang="hr-HR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153" y="4791051"/>
            <a:ext cx="6096000" cy="16730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hr-HR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Razdoblje povrata investiranog iznosa 	</a:t>
            </a:r>
            <a:endParaRPr lang="hr-HR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r-HR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Neto sadašnja </a:t>
            </a:r>
            <a:r>
              <a:rPr lang="hr-HR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vrijednost</a:t>
            </a:r>
            <a:endParaRPr lang="hr-HR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r-HR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Relativna neto sadašnja vrijednost </a:t>
            </a:r>
            <a:endParaRPr lang="hr-HR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r-HR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 stopa rentabilnosti </a:t>
            </a:r>
            <a:endParaRPr lang="hr-HR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2153" y="3789376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hr-HR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RDG</a:t>
            </a:r>
          </a:p>
          <a:p>
            <a:pPr algn="just">
              <a:lnSpc>
                <a:spcPct val="107000"/>
              </a:lnSpc>
            </a:pPr>
            <a:r>
              <a:rPr lang="hr-HR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FINANCIJSKI TOK</a:t>
            </a:r>
            <a:endParaRPr lang="hr-HR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3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296" y="506803"/>
            <a:ext cx="8998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-457200" algn="l"/>
              </a:tabLst>
            </a:pPr>
            <a:r>
              <a:rPr lang="hr-HR" sz="24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                                            SWOT analiza / SSPP analiza</a:t>
            </a:r>
            <a:endParaRPr lang="hr-HR" sz="2400" b="1" i="1" spc="-10" dirty="0">
              <a:solidFill>
                <a:srgbClr val="00206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73" y="968468"/>
            <a:ext cx="5624888" cy="5734405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5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2154" y="506803"/>
            <a:ext cx="8998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-457200" algn="l"/>
              </a:tabLst>
            </a:pPr>
            <a:r>
              <a:rPr lang="hr-HR" sz="2400" b="1" spc="-1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                                            </a:t>
            </a:r>
            <a:r>
              <a:rPr lang="hr-HR" sz="24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SWOT </a:t>
            </a:r>
            <a:r>
              <a:rPr lang="hr-HR" sz="24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analiza</a:t>
            </a:r>
            <a:endParaRPr lang="hr-HR" sz="2400" b="1" i="1" spc="-10" dirty="0">
              <a:solidFill>
                <a:srgbClr val="00206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477387" y="1052623"/>
          <a:ext cx="7666074" cy="5571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130"/>
                <a:gridCol w="3792944"/>
              </a:tblGrid>
              <a:tr h="2449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Snage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tradicija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 how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kvaliteta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partnerski odnos </a:t>
                      </a:r>
                      <a:r>
                        <a:rPr lang="hr-H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hr-HR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važnim </a:t>
                      </a:r>
                      <a:r>
                        <a:rPr lang="hr-H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kupcima</a:t>
                      </a:r>
                      <a:endParaRPr lang="hr-H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školovani, iskusni i provjereni zaposlenici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dugogodišnji kupci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pouzdani dobavljači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08" marR="65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Slabosti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zastarijela oprema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uvećani postojeći materijalni troškovi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08" marR="65708" marT="0" marB="0"/>
                </a:tc>
              </a:tr>
              <a:tr h="3122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Prilike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prodor na nova ino tržišta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nabavkom moderne tehnologije </a:t>
                      </a:r>
                      <a:endParaRPr lang="hr-HR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hr-H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mogu </a:t>
                      </a: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znatno umanjiti materijalni troškovi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uvođenje novih proizvoda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skraćivanje rokova isporuke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povećanje konkurentnosti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širenje kapaciteta postojećih kupaca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otvaranje novih poduzetničkih zona u regiji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financiranje putem EU fondova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08" marR="657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Prijetnje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nelojalna konkurencija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nepouzdanost postojeće opreme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nedostatak kvalitetnih poticajnih </a:t>
                      </a:r>
                      <a:r>
                        <a:rPr lang="hr-H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izvora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hr-H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financiranja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08" marR="65708" marT="0" marB="0"/>
                </a:tc>
              </a:tr>
            </a:tbl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5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1637" y="535354"/>
            <a:ext cx="9906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Primjer 1: Kako trošak od 4% može dovesti do neuspjeha</a:t>
            </a:r>
          </a:p>
          <a:p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Izvor: Kohezijski fond EU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Natječaj: Povećanje gospodarske aktivnosti i konkurentnosti MSP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projekta: 10.800.000 kn (poticaj: 6.480.000 kn)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Opseg projekta: 320 stranica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pripreme projekta: 2 mjeseca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pisanja prijave: 3 tjedna</a:t>
            </a: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Razlog neuspjeha: nedovoljna dokumentacija za gradnju montažne hale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hale: 417.640 kn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0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8295" y="513583"/>
            <a:ext cx="9906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Primjer 2: Kako naš omiljeni lako ćemo može dovesti do neuspjeha</a:t>
            </a:r>
          </a:p>
          <a:p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Izvor: Kohezijski fond EU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Natječaj: Povećanje gospodarske aktivnosti i konkurentnosti MSP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projekta: 7.800.000 kn 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Opseg projekta: 200 stranica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pripreme projekta: 2 mjeseca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pisanja prijave: 2 tjedna</a:t>
            </a: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Razlog neuspjeha: s dijelom projekta nije započeto na vrijeme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3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639" y="459154"/>
            <a:ext cx="9906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Primjer 3: Kako neozbiljnost može dovesti do neuspjeha</a:t>
            </a:r>
          </a:p>
          <a:p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Izvor: Kohezijski fond EU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Natječaj: Povećanje gospodarske aktivnosti i konkurentnosti MSP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projekta: cca. 900.000 EUR i 1,500.000 EUR 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Opseg projekta: 200 i 220 stranica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pripreme projekta: 2 x 1 mjesec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pisanja prijave: 2 x 1 tjedan</a:t>
            </a: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Razlog neuspjeha: projekt nije prijavljen jer nisu na vrijeme dobivene bankovne garancije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7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638" y="459154"/>
            <a:ext cx="100871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Primjer 4: Kako potencijal firme može dovesti do neuspjeha</a:t>
            </a:r>
          </a:p>
          <a:p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Izvor: Ministarstvo gospodarstva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Natječaj: Operativni program regionalnih potpora za ulaganje u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opremu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 2014.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projekta: 2,700.000 kn 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Opseg projekta: 180 stranica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pripreme projekta: 1 mjesec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pisanja prijave: 1 tjedan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Ocjena projekta: 5,0</a:t>
            </a: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Razlog neuspjeha: ocjena firme nije bila dovoljno visoka (izvoz)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3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638" y="282508"/>
            <a:ext cx="103272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Primjer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Kako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nepoznavanje materije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može dovesti do neuspjeha</a:t>
            </a:r>
          </a:p>
          <a:p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Izvor: Ministarstvo gospodarstva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Natječaj: Operativni program regionalnih potpora za ulaganje u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opremu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 2014.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projekta: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650.000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kn 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Opseg projekta: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stranica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pripreme projekta: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pisanja prijave: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Razlog neuspjeha: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nemogućnost pomoći radi nepoznavaja materije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7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639" y="282508"/>
            <a:ext cx="9906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Primjer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Kako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nepažljivo čitanje uputa može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dovesti do neuspjeha</a:t>
            </a:r>
          </a:p>
          <a:p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Izvor: Ministarstvo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poduzetništva i obrta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Natječaj: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Poduzetnički impuls A1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projekta: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190.000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kn 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Opseg projekta: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stranica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pripreme projekta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 tjedna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pisanja prijave: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tjedan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Razlog neuspjeha: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poslan samo orginal, ne i kopija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1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639" y="282508"/>
            <a:ext cx="9906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Primjer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Ispravan „neuspjeh”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Izvor: Ministarstvo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poduzetništva i obrta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Natječaj: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Poduzetnički impuls B1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projekta: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500.000 – 800.000 EUR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Opseg projekta: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pripreme projekta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 tjedna za 2 projekta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pisanja prijave: </a:t>
            </a:r>
          </a:p>
          <a:p>
            <a:endParaRPr lang="hr-HR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Razlog neuspjeha: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projektima nije niti započeto, jer je na vrijeme uočena nemogućnosti finacirannja preostalog dijela investicije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8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765105"/>
              </p:ext>
            </p:extLst>
          </p:nvPr>
        </p:nvGraphicFramePr>
        <p:xfrm>
          <a:off x="3541856" y="33662"/>
          <a:ext cx="4822825" cy="68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4" imgW="5667126" imgH="8019694" progId="AcroExch.Document.11">
                  <p:embed/>
                </p:oleObj>
              </mc:Choice>
              <mc:Fallback>
                <p:oleObj name="Acrobat Document" r:id="rId4" imgW="5667126" imgH="801969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1856" y="33662"/>
                        <a:ext cx="4822825" cy="682433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3958936" y="1350818"/>
            <a:ext cx="1371600" cy="363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191990" y="1350818"/>
            <a:ext cx="1371600" cy="497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5191990" y="1794163"/>
            <a:ext cx="1371600" cy="363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6563590" y="1153391"/>
            <a:ext cx="1177637" cy="27951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58936" y="5143499"/>
            <a:ext cx="1371600" cy="207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3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7203" y="95471"/>
            <a:ext cx="990699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Primjer </a:t>
            </a: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8: Ispravno proveden projekt / kako smo uspjeli</a:t>
            </a:r>
          </a:p>
          <a:p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Projekt podijeljen u 2 faze – ofset tisak i dorada i oplemenjivanje</a:t>
            </a:r>
            <a:endParaRPr lang="hr-HR" sz="2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Faza: </a:t>
            </a:r>
          </a:p>
          <a:p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Izvor: Kohezijski fond EU</a:t>
            </a:r>
          </a:p>
          <a:p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Natječaj: Povećanje gospodarske aktivnosti i konkurentnosti MSP</a:t>
            </a:r>
          </a:p>
          <a:p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projekta: 10.800.000 kn (poticaj: 6.480.000 kn)</a:t>
            </a:r>
          </a:p>
          <a:p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Opseg projekta: 320 </a:t>
            </a: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stranica</a:t>
            </a:r>
          </a:p>
          <a:p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pripreme projekta: 2 mjeseca</a:t>
            </a:r>
          </a:p>
          <a:p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pisanja prijave: 3 </a:t>
            </a: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tjedna</a:t>
            </a:r>
          </a:p>
          <a:p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Faza: </a:t>
            </a:r>
          </a:p>
          <a:p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Izvor: </a:t>
            </a: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Ministarstvo poduzetništva i obrta</a:t>
            </a:r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Natječaj: </a:t>
            </a: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Poduzetnički impuls B1</a:t>
            </a:r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Vrijednost projekta: </a:t>
            </a: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2.060.000 </a:t>
            </a:r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kn </a:t>
            </a:r>
            <a:endParaRPr lang="hr-HR" sz="2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Opseg </a:t>
            </a:r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projekta: </a:t>
            </a: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180 stranica</a:t>
            </a:r>
          </a:p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pripreme projekta: 2 mjeseca</a:t>
            </a:r>
          </a:p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Vrijeme pisanja prijave: 2 tjedna</a:t>
            </a:r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9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6030" y="625408"/>
            <a:ext cx="9906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Faza = neuspjeh – razlog: građevinska dokumentacija</a:t>
            </a:r>
          </a:p>
          <a:p>
            <a:pPr marL="457200" indent="-457200">
              <a:buAutoNum type="arabicPeriod"/>
            </a:pPr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Faza = uspjeh – razlog: tim, znanje i iskustvo, studiozan pristup, eliminiranje svih navedenih pogrešaka i uvažavanje svih navedenih savjeta, PRKOS</a:t>
            </a:r>
          </a:p>
          <a:p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6030" y="2613984"/>
            <a:ext cx="9906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Faza bez prve nema smisla</a:t>
            </a:r>
          </a:p>
          <a:p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DO-OVER prve faze: umjesto novog, nabavljen rabljeni stroj</a:t>
            </a:r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6030" y="4345802"/>
            <a:ext cx="9906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ZAKLJUČAK: bez pisanja projekata ne bi bilo niti jedne investicije</a:t>
            </a:r>
          </a:p>
          <a:p>
            <a:endParaRPr lang="hr-HR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3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89" y="3606652"/>
            <a:ext cx="1896882" cy="13915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94855" y="333025"/>
            <a:ext cx="10139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Kako uspjeti na natječaju – TO DO lista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94855" y="1499302"/>
            <a:ext cx="10139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Što trebam učiniti prije nego što krenem u natječaj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31170" y="2689869"/>
            <a:ext cx="10139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želja, odlučnost, hrabrost, prkos, strpljenje</a:t>
            </a:r>
          </a:p>
          <a:p>
            <a:pPr marL="342900" indent="-342900">
              <a:buFontTx/>
              <a:buChar char="-"/>
            </a:pP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znam </a:t>
            </a: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što želim, znanje, </a:t>
            </a: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</a:p>
          <a:p>
            <a:pPr marL="342900" indent="-342900">
              <a:buFontTx/>
              <a:buChar char="-"/>
            </a:pP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inanciranje</a:t>
            </a:r>
          </a:p>
          <a:p>
            <a:pPr marL="342900" indent="-342900">
              <a:buFontTx/>
              <a:buChar char="-"/>
            </a:pP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poslovni i marketinški plan</a:t>
            </a:r>
          </a:p>
          <a:p>
            <a:pPr marL="342900" indent="-342900">
              <a:buFontTx/>
              <a:buChar char="-"/>
            </a:pP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proučiti dokumentaciju / imam li uopće šanse</a:t>
            </a:r>
          </a:p>
          <a:p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„time managment” (Billy naš ponos)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40716" y="5573039"/>
            <a:ext cx="1013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B1: dodijeljeno 67 potpora; iznos 47.8 mil kn = Ø 713.000 kn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7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ulfC_RuygBo/TvK8v8dGAlI/AAAAAAAAAes/bwVpmJgDEPI/s400/spaceball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512308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58810" y="367296"/>
            <a:ext cx="7109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Izjave uspješnih / mudri savjeti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5003" y="1873914"/>
            <a:ext cx="10139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„započeli smo s projektom (u 3 koraka) uz veliku želju 2010., prvi smo poticaj dobili 2013., nismo stali, idemo dalje do kraja projekta”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5003" y="3365143"/>
            <a:ext cx="10139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„imamo dobar projekt i dobar tim, idemo dok ne dobijemo”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78973" y="5647291"/>
            <a:ext cx="6862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Yogurt: „Lone Starr, the Schwartz is in you”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3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0629" y="481274"/>
            <a:ext cx="12061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Poslovni i marketinški plan kao dio prijave za natječaj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6665" y="1940112"/>
            <a:ext cx="819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Što nam donose dobar poslovni i marketinški plan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1816" y="3154151"/>
            <a:ext cx="441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+ </a:t>
            </a:r>
            <a:r>
              <a:rPr lang="hr-H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+ 3 + 3 bodova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5808" y="4231674"/>
            <a:ext cx="6725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Financiranje preostalog dijela investicije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3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0035" y="925985"/>
            <a:ext cx="905048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2534" y="1108127"/>
            <a:ext cx="97466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ANALIZA </a:t>
            </a: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TRŽIŠTA – (TRŽIŠTE PRODAJE I TRŽIŠTE NABAVE</a:t>
            </a: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Tržište prodaje</a:t>
            </a:r>
            <a:endParaRPr lang="hr-HR" sz="2400" dirty="0">
              <a:solidFill>
                <a:srgbClr val="002060"/>
              </a:solidFill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Osnovni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opis proizvoda / usluge i njegovih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karakteristika</a:t>
            </a: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Analiza potražnje proizvoda / usluge – opis tržišta, njegova potencijala razvoja</a:t>
            </a: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Analiza i projekcija ponude (analiza konkurencije i tržišna pozicija / udio prijavitelja)</a:t>
            </a: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Promocija proizvoda / usluge</a:t>
            </a:r>
          </a:p>
          <a:p>
            <a:pPr lvl="2"/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Projekcija prodajnih cijena</a:t>
            </a:r>
          </a:p>
          <a:p>
            <a:pPr lvl="2"/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Procjena obujma i vrijednosti prodaje proizvoda / usluge u budućem razdoblju</a:t>
            </a:r>
          </a:p>
          <a:p>
            <a:pPr lvl="2"/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Planovi daljnjeg razvoja proizvoda / usluge kao i ulaska na nova tržišta</a:t>
            </a:r>
          </a:p>
          <a:p>
            <a:pPr lvl="2"/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571" y="143678"/>
            <a:ext cx="10613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Elementi koje poslovni i marketinški plan trebaju sadržavati, a koji su dio prijave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2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0035" y="925985"/>
            <a:ext cx="905048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>
              <a:ln/>
              <a:solidFill>
                <a:srgbClr val="FFFF00"/>
              </a:solidFill>
            </a:endParaRPr>
          </a:p>
          <a:p>
            <a:pPr algn="ctr"/>
            <a:endParaRPr lang="hr-HR" sz="2800" b="1" dirty="0" smtClean="0">
              <a:ln/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199" y="371986"/>
            <a:ext cx="9746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ANALIZA </a:t>
            </a: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TRŽIŠTA – (TRŽIŠTE PRODAJE I TRŽIŠTE NABAVE</a:t>
            </a:r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7657" y="1622441"/>
            <a:ext cx="9746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Tržište </a:t>
            </a: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nabave</a:t>
            </a:r>
            <a:endParaRPr lang="hr-HR" sz="2400" dirty="0">
              <a:solidFill>
                <a:srgbClr val="002060"/>
              </a:solidFill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Tržište opreme</a:t>
            </a: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Tržište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sirovine i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materijama</a:t>
            </a: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Tržište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znanja i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kadrova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8063" y="518866"/>
            <a:ext cx="865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Narrow" panose="020B0606020202030204" pitchFamily="34" charset="0"/>
              </a:rPr>
              <a:t>     FINANCIJSKA </a:t>
            </a: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Narrow" panose="020B0606020202030204" pitchFamily="34" charset="0"/>
              </a:rPr>
              <a:t>ANALIZA PROJEKTA</a:t>
            </a:r>
            <a:endParaRPr lang="hr-HR" sz="24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Arial Narrow" panose="020B0606020202030204" pitchFamily="34" charset="0"/>
            </a:endParaRPr>
          </a:p>
          <a:p>
            <a:pPr algn="just"/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					                            </a:t>
            </a:r>
            <a:endParaRPr lang="hr-HR" sz="2400" dirty="0">
              <a:solidFill>
                <a:srgbClr val="00206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Ekonomsko – financijska analiza</a:t>
            </a:r>
            <a:endParaRPr lang="hr-HR" sz="2400" dirty="0">
              <a:solidFill>
                <a:srgbClr val="002060"/>
              </a:solidFill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Ulaganje u osnovna sredstva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Ulaganje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obrtna sredstva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Struktura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ulaganja u osnovna i obrtna sredstva </a:t>
            </a:r>
            <a:endParaRPr lang="hr-HR" sz="2400" dirty="0">
              <a:solidFill>
                <a:srgbClr val="002060"/>
              </a:solidFill>
            </a:endParaRP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Izvori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financiranja i kreditni uvjeti</a:t>
            </a:r>
            <a:endParaRPr lang="hr-HR" sz="2400" dirty="0">
              <a:solidFill>
                <a:srgbClr val="002060"/>
              </a:solidFill>
            </a:endParaRPr>
          </a:p>
          <a:p>
            <a:pPr marL="1600200" lvl="3" indent="-228600">
              <a:buFont typeface="+mj-lt"/>
              <a:buAutoNum type="arabicPeriod"/>
              <a:tabLst>
                <a:tab pos="1530350" algn="l"/>
              </a:tabLst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Izvori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financiranja</a:t>
            </a:r>
            <a:endParaRPr lang="hr-HR" sz="2400" dirty="0" smtClean="0">
              <a:solidFill>
                <a:srgbClr val="002060"/>
              </a:solidFill>
            </a:endParaRPr>
          </a:p>
          <a:p>
            <a:pPr lvl="3">
              <a:tabLst>
                <a:tab pos="1530350" algn="l"/>
              </a:tabLst>
            </a:pP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2.Obračun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kreditnih obveza </a:t>
            </a: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Proračun amortizacije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8063" y="3816281"/>
            <a:ext cx="92415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				                            </a:t>
            </a:r>
            <a:endParaRPr lang="hr-HR" sz="2400" dirty="0" smtClean="0">
              <a:solidFill>
                <a:srgbClr val="002060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Proračun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troškova i kalkulacija 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cijena</a:t>
            </a: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Projekcija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računa dobiti i gubitka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Financijski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tok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Ekonomski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tok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Projekcija bilance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8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4258" y="1030116"/>
            <a:ext cx="93181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Ekonomsko </a:t>
            </a:r>
            <a:r>
              <a:rPr lang="hr-H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tržišna ocjena </a:t>
            </a:r>
            <a:endParaRPr lang="hr-HR" sz="2400" dirty="0">
              <a:solidFill>
                <a:srgbClr val="002060"/>
              </a:solidFill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Statička ocjena efikasnosti investicijskog projekta </a:t>
            </a: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/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2.Dinamička 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ocjena projekta</a:t>
            </a:r>
            <a:endParaRPr lang="hr-HR" sz="2400" dirty="0">
              <a:solidFill>
                <a:srgbClr val="002060"/>
              </a:solidFill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Metoda razdoblja povrata investicijskog ulaganja </a:t>
            </a:r>
            <a:endParaRPr lang="hr-HR" sz="2400" dirty="0">
              <a:solidFill>
                <a:srgbClr val="002060"/>
              </a:solidFill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Metoda neto sadašnje vrijednosti </a:t>
            </a:r>
            <a:endParaRPr lang="hr-HR" sz="2400" dirty="0">
              <a:solidFill>
                <a:srgbClr val="002060"/>
              </a:solidFill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Metoda relativne sadašnje vrijednosti </a:t>
            </a:r>
            <a:endParaRPr lang="hr-HR" sz="2400" dirty="0">
              <a:solidFill>
                <a:srgbClr val="002060"/>
              </a:solidFill>
            </a:endParaRPr>
          </a:p>
          <a:p>
            <a:pPr marL="1600200" lvl="3" indent="-228600"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Metoda interne stope rentabilnost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612880" y="6492875"/>
            <a:ext cx="579120" cy="365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9/21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1135</Words>
  <Application>Microsoft Office PowerPoint</Application>
  <PresentationFormat>Widescreen</PresentationFormat>
  <Paragraphs>251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SimSun</vt:lpstr>
      <vt:lpstr>Arial</vt:lpstr>
      <vt:lpstr>Arial Narrow</vt:lpstr>
      <vt:lpstr>Calibri</vt:lpstr>
      <vt:lpstr>Symbol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deps</dc:creator>
  <cp:lastModifiedBy>deps</cp:lastModifiedBy>
  <cp:revision>129</cp:revision>
  <dcterms:created xsi:type="dcterms:W3CDTF">2014-01-29T11:48:13Z</dcterms:created>
  <dcterms:modified xsi:type="dcterms:W3CDTF">2015-03-02T11:19:41Z</dcterms:modified>
</cp:coreProperties>
</file>