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9" r:id="rId3"/>
  </p:sldMasterIdLst>
  <p:notesMasterIdLst>
    <p:notesMasterId r:id="rId26"/>
  </p:notesMasterIdLst>
  <p:handoutMasterIdLst>
    <p:handoutMasterId r:id="rId27"/>
  </p:handoutMasterIdLst>
  <p:sldIdLst>
    <p:sldId id="262" r:id="rId4"/>
    <p:sldId id="284" r:id="rId5"/>
    <p:sldId id="285" r:id="rId6"/>
    <p:sldId id="275" r:id="rId7"/>
    <p:sldId id="256" r:id="rId8"/>
    <p:sldId id="257" r:id="rId9"/>
    <p:sldId id="273" r:id="rId10"/>
    <p:sldId id="270" r:id="rId11"/>
    <p:sldId id="286" r:id="rId12"/>
    <p:sldId id="271" r:id="rId13"/>
    <p:sldId id="272" r:id="rId14"/>
    <p:sldId id="263" r:id="rId15"/>
    <p:sldId id="259" r:id="rId16"/>
    <p:sldId id="260" r:id="rId17"/>
    <p:sldId id="264" r:id="rId18"/>
    <p:sldId id="265" r:id="rId19"/>
    <p:sldId id="267" r:id="rId20"/>
    <p:sldId id="268" r:id="rId21"/>
    <p:sldId id="269" r:id="rId22"/>
    <p:sldId id="283" r:id="rId23"/>
    <p:sldId id="282" r:id="rId24"/>
    <p:sldId id="266" r:id="rId25"/>
  </p:sldIdLst>
  <p:sldSz cx="9144000" cy="6858000" type="screen4x3"/>
  <p:notesSz cx="6797675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0000"/>
    <a:srgbClr val="33CC33"/>
    <a:srgbClr val="FFFF99"/>
    <a:srgbClr val="0066FF"/>
    <a:srgbClr val="FF99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5" autoAdjust="0"/>
    <p:restoredTop sz="90372" autoAdjust="0"/>
  </p:normalViewPr>
  <p:slideViewPr>
    <p:cSldViewPr>
      <p:cViewPr>
        <p:scale>
          <a:sx n="100" d="100"/>
          <a:sy n="100" d="100"/>
        </p:scale>
        <p:origin x="900" y="1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315524-53E3-4996-A3EA-337DA506C530}" type="datetimeFigureOut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51F2E6-9245-4F0F-BF6C-50B270C2E989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1071806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E9E71A-E63C-40C8-8A6C-1E9A0A6C4F4F}" type="datetimeFigureOut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32D897C-A1D2-4943-A039-26A33D961F64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3449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C4FD63-A532-4A82-A2D6-15F76AB4C400}" type="slidenum">
              <a:rPr lang="it-IT" altLang="it-IT">
                <a:latin typeface="Calibri" pitchFamily="34" charset="0"/>
              </a:rPr>
              <a:pPr/>
              <a:t>1</a:t>
            </a:fld>
            <a:endParaRPr lang="it-IT" altLang="it-I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5627337-E109-4B5D-BA14-7265E0A8D994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7DEBDB5-C2BB-4627-AB53-4E8A2ADCDD76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244CF7-64C9-41F0-9BDB-CE6A6A98CF39}" type="slidenum">
              <a:rPr lang="it-IT" altLang="it-IT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it-IT" altLang="it-IT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7ED8C32-384D-42F7-A214-9B9D05DF396E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3DF1341-1A13-4B97-A000-0478627C25A0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C28A8C-B026-4686-A4C7-0C50D639DB62}" type="slidenum">
              <a:rPr lang="it-IT" altLang="it-IT">
                <a:solidFill>
                  <a:srgbClr val="000000"/>
                </a:solidFill>
                <a:latin typeface="Calibri" pitchFamily="34" charset="0"/>
              </a:rPr>
              <a:pPr/>
              <a:t>12</a:t>
            </a:fld>
            <a:endParaRPr lang="it-IT" altLang="it-IT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45B9-3C89-4021-9C30-2A6491B1B947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16D05-32F9-4F28-ADFC-C194DEE665D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543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282B-80B6-4B3B-B69C-2688380DC43D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C193-FB0E-4E04-83DB-00E37226E9B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444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ACC0-5F55-4CB6-A283-94DA5664FC76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B781D-524B-4887-AA59-8D51BDFA4D5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405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E4339A9-D535-4C0E-AE39-F20B3C778F7E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441C188-BC30-4529-8961-77245679FA80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123541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487DCA2-A6B0-4E51-B427-115107F6B235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0457195C-6DF5-466A-940A-0708386EB167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68912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6EFFCE0-CD38-4E13-AA8D-F67990379F7D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F2F9C4D-CE65-41D8-95B8-BE991C3F42BC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419827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A4D5B4F-124D-4B8F-B932-E4063AB32AFB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18248604-31BF-4CBA-86F2-F16CABE9606F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422863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49656CA-5627-4A74-A5E0-119A5F2CBAC4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6C472E2-1552-4BBB-81AC-8DC3E7A9D621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3343662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34585D9-17EE-4909-A952-6096CDDFB9F1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C52D9E72-65A6-4B8C-B99F-8F7783BA29D5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2952907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6602143-2714-4D51-9C57-80DEF49A55E5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1F62654-B2A2-4E9C-A130-B73FE685130D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3442920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BF07AD4-AB65-45CB-BCDC-109DE4AF53E6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DE39147-EAEB-469D-9511-88A752288D5B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147744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5283-A05E-4CA8-9F0E-2D42F975467B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25F8-6E12-4393-AFE5-AE28A2300F3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104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C7040E6-D965-4C64-88F7-FC606CAB4B4C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B6076EA9-214C-414D-9774-4C535717B996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202956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154D80A-97B3-4848-B237-7337B71269E9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4DB6BCC-E9A8-444E-9105-094191F69513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1676398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7088962-8BDE-4732-8732-5449B6E8251F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14C6C4F-68F3-4D35-B98E-D784D0A009CC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2601242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599CEF1-87B2-45F4-8BAE-57E5A0175DA7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C4A3785-5650-49D5-BFA8-B0335AB05053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2122854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E889B44-2546-4582-A02F-A0134411714C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27CB0EF-8FB0-4BF8-B7EA-2102391B838C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1271729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625A223-E041-4190-AC38-E83F2BBACF03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E8A27B3-58BC-43E9-A012-A8B5EB68F5D5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35238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C481387-67F9-46A8-AB9B-051400F5F9ED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C677D8B9-AED8-4311-BC6F-7E051FE597C1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963613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F28CD20-031F-4D41-9982-77F50BB424F7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0EDB8402-78B6-4A32-8BC3-F57B92B5326C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4009594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B30BFE-C23C-4E87-AA02-5FF11031D93F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5D29B83-D8AF-487B-9B69-A53B0AFBCE8F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463067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460064-C4FB-4F63-9521-75E1925BC1B1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3E299B-BE7B-4E89-A0DF-E055062A628E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47178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0814-62EA-416D-83E2-39547E1E8F52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7F53-3106-424C-9BE9-CCDF5A3526C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7791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44A9CF-BC84-4A25-8432-D4539C73A64E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28BE3B0-FEC0-41E6-9A24-4CB963903235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1887521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5841D9-1248-4D10-9663-8C190E8A9433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D7DA9C2-159A-4F29-A6CB-42093D747C59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4281523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58B877-8055-45C3-A045-7589AB4E3BD5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42470AB-9411-4955-A63A-EEB82B75EB0B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2892877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8E215B-0663-43F3-9B39-CC17C8A04D7D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E4F9568-E015-4CDC-8B5D-E2BD12774F38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2995996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08EB6D-EC95-41CA-A705-2E88C247D7C3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FD6A71A-5E65-4B91-8468-B623CD674E7D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3175338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2B2C89-C8F5-4C8D-B69E-ED4BE7513DA4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F723DC4-F882-4A96-9EC4-42E6DAD41675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1205765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54454E-0FEB-4639-9A07-C38485EEBD40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8E8ED29-8494-4DB7-8EFD-8DCC9543BF5E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2118456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4AEDAC-3DEE-4A3B-88B6-EBC0C82F8CA1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6DC0902-A1F7-4B01-AFFC-68394E6EB4FB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3999813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E23FBB-2C29-4B17-BE80-3B4895E7D10E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FEE4A35-8414-44BB-A197-05926C246005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  <p:extLst>
      <p:ext uri="{BB962C8B-B14F-4D97-AF65-F5344CB8AC3E}">
        <p14:creationId xmlns:p14="http://schemas.microsoft.com/office/powerpoint/2010/main" val="272024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1FAB-5071-4F6A-9012-5877BE444A37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31BEF-C838-4DE4-BC52-CDEA7BD8765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339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8BAF-5D8D-452F-A342-E07438602CBA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34150-DCF9-4548-9D1E-34F9FDA7C79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053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25C6-3782-4DDD-A7A0-AD895CB1F89D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032E-4007-4CAB-9316-A39CDC8FA01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987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A4FB-EDCE-4046-82DF-30AD9EC59719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425B3-1A60-4D2A-AF80-1516B72A9CD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48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66D8-0740-4404-BC88-22B92FA6962A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F37CC-A551-4ADF-95B0-7DF42401CB2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349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FF3A-5376-4C25-B9B6-3ACF3C2C35BF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03BA-B524-4B00-B460-A9F2772D87F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365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36B74CA-3074-4D37-823E-CE07C85AD511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8C8F56D-E732-4F3E-BFCC-FEF50E0D4542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2" r:id="rId2"/>
    <p:sldLayoutId id="2147484841" r:id="rId3"/>
    <p:sldLayoutId id="2147484840" r:id="rId4"/>
    <p:sldLayoutId id="2147484839" r:id="rId5"/>
    <p:sldLayoutId id="2147484838" r:id="rId6"/>
    <p:sldLayoutId id="2147484837" r:id="rId7"/>
    <p:sldLayoutId id="2147484836" r:id="rId8"/>
    <p:sldLayoutId id="2147484835" r:id="rId9"/>
    <p:sldLayoutId id="2147484834" r:id="rId10"/>
    <p:sldLayoutId id="21474848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B3910E-2E32-433C-862F-41A563AC737F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913C6417-0EE1-4344-9474-19D7227F6BFF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  <p:sldLayoutId id="2147484855" r:id="rId12"/>
    <p:sldLayoutId id="2147484856" r:id="rId13"/>
    <p:sldLayoutId id="2147484857" r:id="rId14"/>
    <p:sldLayoutId id="2147484858" r:id="rId15"/>
    <p:sldLayoutId id="2147484859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20FCEF5-92B4-453E-9AD1-3DDFBB33FD55}" type="datetime1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90CC9DD-52D3-40D3-9A1D-61EF2337A59E}" type="slidenum">
              <a:rPr lang="it-IT" altLang="sr-Latn-RS"/>
              <a:pPr/>
              <a:t>‹#›</a:t>
            </a:fld>
            <a:endParaRPr lang="it-IT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61" r:id="rId2"/>
    <p:sldLayoutId id="2147484862" r:id="rId3"/>
    <p:sldLayoutId id="2147484863" r:id="rId4"/>
    <p:sldLayoutId id="2147484864" r:id="rId5"/>
    <p:sldLayoutId id="2147484865" r:id="rId6"/>
    <p:sldLayoutId id="2147484866" r:id="rId7"/>
    <p:sldLayoutId id="2147484867" r:id="rId8"/>
    <p:sldLayoutId id="2147484868" r:id="rId9"/>
    <p:sldLayoutId id="2147484869" r:id="rId10"/>
    <p:sldLayoutId id="21474848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ctus\Desktop\Dprint\GUANDONG\Magneet%20Visual&#174;.mp4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eg"/><Relationship Id="rId7" Type="http://schemas.openxmlformats.org/officeDocument/2006/relationships/image" Target="../media/image4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7.pn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ctus\Desktop\Dprint\GUANDONG\Contra%20Vision&#174;%20BACKLITE&#8482;.mp4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ctus\Desktop\Dprint\GUANDONG\DIPA%20&amp;%20Guandong%20-%20BASKET%20&#269;ine%20tim.mp4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ctus\Desktop\Dprint\GUANDONG\DIPA%20&amp;%20GUANDONG%20-%20ITALIA%20jedna%20izvanredna%20suradnja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CROLDI\FIERE FILE\LATEX TOUR HP 2014 - 2° edizione\SLIDE\WINDOW GRAPHICS bookmark 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4378">
            <a:off x="1612900" y="5688013"/>
            <a:ext cx="1547813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CROLDI\FIERE FILE\LATEX TOUR HP 2014 - 2° edizione\SLIDE\PLASTIC bookmark 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34378">
            <a:off x="2798763" y="5688013"/>
            <a:ext cx="1547812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CROLDI\FIERE FILE\LATEX TOUR HP 2014 - 2° edizione\SLIDE\TEXTILE bookmark 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34378">
            <a:off x="3987800" y="5688013"/>
            <a:ext cx="1547813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CROLDI\FIERE FILE\LATEX TOUR HP 2014 - 2° edizione\SLIDE\INTERCAST BANNER bookmark 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34378">
            <a:off x="5138738" y="5688013"/>
            <a:ext cx="1547812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CROLDI\FIERE FILE\LATEX TOUR HP 2014 - 2° edizione\SLIDE\MAGNETIC bookmark O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734378">
            <a:off x="6226175" y="5705475"/>
            <a:ext cx="1617663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174750" y="4305300"/>
            <a:ext cx="69357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How to </a:t>
            </a:r>
            <a:r>
              <a:rPr lang="it-IT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grow</a:t>
            </a:r>
            <a:r>
              <a:rPr lang="it-IT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in a </a:t>
            </a:r>
            <a:r>
              <a:rPr lang="it-IT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flat</a:t>
            </a:r>
            <a:r>
              <a:rPr lang="it-IT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economy</a:t>
            </a:r>
            <a:r>
              <a:rPr lang="it-IT" sz="3200" b="1" i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it-IT" sz="32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2644775" y="2708275"/>
            <a:ext cx="4240213" cy="1597025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581275" y="2735263"/>
            <a:ext cx="43608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 err="1">
                <a:solidFill>
                  <a:srgbClr val="C00000"/>
                </a:solidFill>
                <a:latin typeface="+mj-lt"/>
              </a:rPr>
              <a:t>Creativity</a:t>
            </a:r>
            <a:r>
              <a:rPr lang="it-IT" sz="32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it-IT" sz="3200" b="1" dirty="0">
                <a:solidFill>
                  <a:srgbClr val="0070C0"/>
                </a:solidFill>
                <a:latin typeface="+mj-lt"/>
              </a:rPr>
              <a:t>WITH</a:t>
            </a:r>
            <a:r>
              <a:rPr lang="it-IT" sz="32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it-IT" sz="3200" b="1" dirty="0">
                <a:solidFill>
                  <a:srgbClr val="C00000"/>
                </a:solidFill>
                <a:latin typeface="+mj-lt"/>
              </a:rPr>
              <a:t>Technology</a:t>
            </a:r>
            <a:endParaRPr lang="it-IT" sz="3200" b="1" dirty="0">
              <a:solidFill>
                <a:srgbClr val="0066FF"/>
              </a:solidFill>
              <a:latin typeface="+mj-lt"/>
            </a:endParaRPr>
          </a:p>
        </p:txBody>
      </p:sp>
      <p:pic>
        <p:nvPicPr>
          <p:cNvPr id="33802" name="Immagin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1360488" y="2981325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PCROLDI\LOGHI &amp; MARCHI\OVALE Guandon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626349">
            <a:off x="5083175" y="-76200"/>
            <a:ext cx="3846513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132963" y="952852"/>
            <a:ext cx="7200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6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</a:rPr>
              <a:t>&amp;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638" y="1038225"/>
            <a:ext cx="3657600" cy="87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80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065B92-0C89-43F1-9A35-9A6626533459}" type="slidenum">
              <a:rPr lang="it-IT" altLang="sr-Latn-RS">
                <a:solidFill>
                  <a:srgbClr val="898989"/>
                </a:solidFill>
              </a:rPr>
              <a:pPr/>
              <a:t>1</a:t>
            </a:fld>
            <a:endParaRPr lang="it-IT" altLang="sr-Latn-R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3138" y="244475"/>
            <a:ext cx="7200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latin typeface="+mj-lt"/>
              </a:rPr>
              <a:t>Wide format – </a:t>
            </a:r>
            <a:r>
              <a:rPr lang="it-IT" sz="3200" b="1" dirty="0">
                <a:solidFill>
                  <a:srgbClr val="C00000"/>
                </a:solidFill>
                <a:latin typeface="+mj-lt"/>
              </a:rPr>
              <a:t>Digital Printing</a:t>
            </a:r>
            <a:endParaRPr lang="it-IT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8538" y="825500"/>
            <a:ext cx="43195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 err="1">
                <a:solidFill>
                  <a:srgbClr val="0070C0"/>
                </a:solidFill>
                <a:latin typeface="+mj-lt"/>
              </a:rPr>
              <a:t>European</a:t>
            </a:r>
            <a:r>
              <a:rPr lang="it-IT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2400" b="1" dirty="0">
                <a:latin typeface="+mj-lt"/>
              </a:rPr>
              <a:t>Market trend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1474788" y="825500"/>
            <a:ext cx="620077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9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452563"/>
            <a:ext cx="17907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CasellaDiTesto 8"/>
          <p:cNvSpPr txBox="1">
            <a:spLocks noChangeArrowheads="1"/>
          </p:cNvSpPr>
          <p:nvPr/>
        </p:nvSpPr>
        <p:spPr bwMode="auto">
          <a:xfrm rot="-806598">
            <a:off x="3060700" y="1774825"/>
            <a:ext cx="2460625" cy="923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5400">
                <a:latin typeface="Aharoni" pitchFamily="2" charset="-79"/>
                <a:cs typeface="Aharoni" pitchFamily="2" charset="-79"/>
              </a:rPr>
              <a:t>effect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13" y="3427413"/>
            <a:ext cx="4235450" cy="283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1406525"/>
            <a:ext cx="2908300" cy="217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0" y="4518645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reccia curva 12"/>
          <p:cNvSpPr/>
          <p:nvPr/>
        </p:nvSpPr>
        <p:spPr>
          <a:xfrm flipH="1">
            <a:off x="4848225" y="4178300"/>
            <a:ext cx="2089150" cy="1149350"/>
          </a:xfrm>
          <a:prstGeom prst="bentArrow">
            <a:avLst>
              <a:gd name="adj1" fmla="val 25000"/>
              <a:gd name="adj2" fmla="val 23385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711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030ABE-0F3A-472A-9DC8-4BFEF380221F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3138" y="244475"/>
            <a:ext cx="7200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latin typeface="+mj-lt"/>
              </a:rPr>
              <a:t>Wide format – </a:t>
            </a:r>
            <a:r>
              <a:rPr lang="it-IT" sz="3200" b="1" dirty="0">
                <a:solidFill>
                  <a:srgbClr val="C00000"/>
                </a:solidFill>
                <a:latin typeface="+mj-lt"/>
              </a:rPr>
              <a:t>Digital Printing</a:t>
            </a:r>
            <a:endParaRPr lang="it-IT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8538" y="825500"/>
            <a:ext cx="43195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 err="1">
                <a:solidFill>
                  <a:srgbClr val="0070C0"/>
                </a:solidFill>
                <a:latin typeface="+mj-lt"/>
              </a:rPr>
              <a:t>European</a:t>
            </a:r>
            <a:r>
              <a:rPr lang="it-IT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2400" b="1" dirty="0">
                <a:latin typeface="+mj-lt"/>
              </a:rPr>
              <a:t>Market trend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1474788" y="825500"/>
            <a:ext cx="620077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CasellaDiTesto 8"/>
          <p:cNvSpPr txBox="1">
            <a:spLocks noChangeArrowheads="1"/>
          </p:cNvSpPr>
          <p:nvPr/>
        </p:nvSpPr>
        <p:spPr bwMode="auto">
          <a:xfrm rot="-806598">
            <a:off x="2486025" y="2205038"/>
            <a:ext cx="2459038" cy="923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5400">
                <a:latin typeface="Aharoni" pitchFamily="2" charset="-79"/>
                <a:cs typeface="Aharoni" pitchFamily="2" charset="-79"/>
              </a:rPr>
              <a:t>effect</a:t>
            </a:r>
          </a:p>
        </p:txBody>
      </p:sp>
      <p:pic>
        <p:nvPicPr>
          <p:cNvPr id="4915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055688"/>
            <a:ext cx="2374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530600"/>
            <a:ext cx="3532188" cy="19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675" y="1970088"/>
            <a:ext cx="3460750" cy="194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513" y="4413250"/>
            <a:ext cx="2560637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376087">
            <a:off x="6124576" y="3795712"/>
            <a:ext cx="2944812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703679">
            <a:off x="2070894" y="4055269"/>
            <a:ext cx="3176587" cy="178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64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EF9A71-9588-408F-A89B-3590C4A2F54C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PCROLDI\GRAPHICS\TECNOGRAPHICA\OPEN HOUSE 2-3-4 luglio 2014\SLIDE E.ELMI\EUROPE 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-26988"/>
            <a:ext cx="9144000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6092825"/>
            <a:ext cx="9144000" cy="80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 rot="20945488">
            <a:off x="242888" y="823913"/>
            <a:ext cx="3182937" cy="1770062"/>
          </a:xfrm>
          <a:prstGeom prst="roundRect">
            <a:avLst>
              <a:gd name="adj" fmla="val 10102"/>
            </a:avLst>
          </a:prstGeom>
          <a:solidFill>
            <a:srgbClr val="00CC00"/>
          </a:solidFill>
          <a:ln w="762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white"/>
                </a:solidFill>
                <a:latin typeface="Futura Md BT" panose="020B0602020204020303" pitchFamily="34" charset="0"/>
              </a:rPr>
              <a:t>PROGRESS of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white"/>
                </a:solidFill>
                <a:latin typeface="Futura Md BT" panose="020B0602020204020303" pitchFamily="34" charset="0"/>
              </a:rPr>
              <a:t>GREEN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white"/>
                </a:solidFill>
                <a:latin typeface="Futura Md BT" panose="020B0602020204020303" pitchFamily="34" charset="0"/>
              </a:rPr>
              <a:t>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white"/>
                </a:solidFill>
                <a:latin typeface="Futura Md BT" panose="020B0602020204020303" pitchFamily="34" charset="0"/>
              </a:rPr>
              <a:t>SOUSTINABILITY </a:t>
            </a:r>
            <a:endParaRPr lang="it-IT" sz="2400" b="1" dirty="0">
              <a:solidFill>
                <a:prstClr val="white"/>
              </a:solidFill>
              <a:latin typeface="Futura Md BT" panose="020B0602020204020303" pitchFamily="34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44450"/>
            <a:ext cx="12509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2" descr="D:\PCROLDI\FIERE FILE\VISCOM 2013\LOGOs\3M logo [Convertito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6269038"/>
            <a:ext cx="5683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3" descr="D:\PCROLDI\FIERE FILE\VISCOM 2013\LOGOs\HP-LogoTRAS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620077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4" descr="D:\PCROLDI\LOGHI &amp; MARCHI\ChiccograndeFULL TRA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3273">
            <a:off x="7005638" y="6229350"/>
            <a:ext cx="4746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569DDD-B068-4102-9A6B-07EBA148CD99}" type="slidenum">
              <a:rPr lang="it-IT" altLang="sr-Latn-RS">
                <a:solidFill>
                  <a:srgbClr val="898989"/>
                </a:solidFill>
              </a:rPr>
              <a:pPr/>
              <a:t>12</a:t>
            </a:fld>
            <a:r>
              <a:rPr lang="hr-HR" altLang="sr-Latn-RS">
                <a:solidFill>
                  <a:srgbClr val="898989"/>
                </a:solidFill>
              </a:rPr>
              <a:t>/22</a:t>
            </a:r>
            <a:endParaRPr lang="it-IT" altLang="sr-Latn-R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58863" y="207963"/>
            <a:ext cx="6737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Growing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a </a:t>
            </a:r>
            <a:r>
              <a:rPr lang="it-IT" sz="2800" b="1" dirty="0" err="1">
                <a:solidFill>
                  <a:srgbClr val="FF0000"/>
                </a:solidFill>
                <a:latin typeface="+mj-lt"/>
              </a:rPr>
              <a:t>flat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800" b="1" dirty="0">
                <a:latin typeface="+mj-lt"/>
              </a:rPr>
              <a:t>economy</a:t>
            </a: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36638" y="722313"/>
            <a:ext cx="6704012" cy="79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2153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 rot="21055315">
            <a:off x="4185702" y="5307034"/>
            <a:ext cx="4713400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This</a:t>
            </a:r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is</a:t>
            </a:r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what</a:t>
            </a:r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the marketing guru </a:t>
            </a:r>
            <a:r>
              <a:rPr lang="it-IT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say</a:t>
            </a:r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53254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82781-B7C4-4832-AB8B-1E941BF2B128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4254">
            <a:off x="1635125" y="1393825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817563" y="2528888"/>
            <a:ext cx="7778750" cy="34925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Fumetto 2 5"/>
          <p:cNvSpPr/>
          <p:nvPr/>
        </p:nvSpPr>
        <p:spPr>
          <a:xfrm>
            <a:off x="2767013" y="1565275"/>
            <a:ext cx="5011737" cy="5127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27088" y="188913"/>
            <a:ext cx="72009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b="1" dirty="0">
                <a:latin typeface="+mj-lt"/>
              </a:rPr>
              <a:t>The World of Media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2082800" y="825500"/>
            <a:ext cx="496887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03463" y="803275"/>
            <a:ext cx="424815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What’s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around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the corner…</a:t>
            </a:r>
          </a:p>
        </p:txBody>
      </p:sp>
      <p:sp>
        <p:nvSpPr>
          <p:cNvPr id="54280" name="CasellaDiTesto 11"/>
          <p:cNvSpPr txBox="1">
            <a:spLocks noChangeArrowheads="1"/>
          </p:cNvSpPr>
          <p:nvPr/>
        </p:nvSpPr>
        <p:spPr bwMode="auto">
          <a:xfrm>
            <a:off x="2947988" y="1589088"/>
            <a:ext cx="4830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Arial" charset="0"/>
              </a:rPr>
              <a:t>CREATIVITY</a:t>
            </a:r>
            <a:r>
              <a:rPr lang="it-IT" altLang="it-IT" sz="2400" b="1">
                <a:latin typeface="Arial" charset="0"/>
              </a:rPr>
              <a:t> </a:t>
            </a:r>
            <a:r>
              <a:rPr lang="it-IT" altLang="it-IT" sz="2000" b="1">
                <a:latin typeface="Arial" charset="0"/>
              </a:rPr>
              <a:t>with </a:t>
            </a:r>
            <a:r>
              <a:rPr lang="it-IT" altLang="it-IT" sz="2400" b="1">
                <a:solidFill>
                  <a:srgbClr val="0066FF"/>
                </a:solidFill>
                <a:latin typeface="Arial" charset="0"/>
              </a:rPr>
              <a:t>TECHNOLOGY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487488" y="2736850"/>
            <a:ext cx="24304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ln w="6350">
                  <a:noFill/>
                </a:ln>
                <a:latin typeface="+mj-lt"/>
              </a:rPr>
              <a:t>WINDOW GRAPHICS:</a:t>
            </a:r>
            <a:endParaRPr lang="it-IT" sz="3200" b="1" dirty="0">
              <a:ln w="6350">
                <a:noFill/>
              </a:ln>
              <a:latin typeface="+mj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487488" y="3424238"/>
            <a:ext cx="24304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ln w="6350">
                  <a:noFill/>
                </a:ln>
                <a:latin typeface="+mj-lt"/>
              </a:rPr>
              <a:t>WINDOW GRAPHICS:</a:t>
            </a:r>
            <a:endParaRPr lang="it-IT" sz="3200" b="1" dirty="0">
              <a:ln w="6350">
                <a:noFill/>
              </a:ln>
              <a:latin typeface="+mj-lt"/>
            </a:endParaRPr>
          </a:p>
        </p:txBody>
      </p:sp>
      <p:pic>
        <p:nvPicPr>
          <p:cNvPr id="54283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9582">
            <a:off x="1077913" y="2789238"/>
            <a:ext cx="3683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9582">
            <a:off x="1077913" y="3478213"/>
            <a:ext cx="3683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1098550" y="4092575"/>
            <a:ext cx="4813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ln w="6350">
                  <a:noFill/>
                </a:ln>
                <a:latin typeface="+mj-lt"/>
              </a:rPr>
              <a:t>THE </a:t>
            </a:r>
            <a:r>
              <a:rPr lang="it-IT" sz="2000" b="1" i="1" dirty="0">
                <a:ln w="6350">
                  <a:noFill/>
                </a:ln>
                <a:latin typeface="+mj-lt"/>
              </a:rPr>
              <a:t>MAGNETIC</a:t>
            </a:r>
            <a:r>
              <a:rPr lang="it-IT" sz="2000" b="1" dirty="0">
                <a:ln w="6350">
                  <a:noFill/>
                </a:ln>
                <a:latin typeface="+mj-lt"/>
              </a:rPr>
              <a:t> WORLD OF MAGNET</a:t>
            </a:r>
            <a:endParaRPr lang="it-IT" sz="3200" b="1" dirty="0">
              <a:ln w="6350">
                <a:noFill/>
              </a:ln>
              <a:latin typeface="+mj-lt"/>
            </a:endParaRPr>
          </a:p>
        </p:txBody>
      </p:sp>
      <p:pic>
        <p:nvPicPr>
          <p:cNvPr id="54286" name="Immagin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9582">
            <a:off x="1095375" y="4160838"/>
            <a:ext cx="3667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1373188" y="4816475"/>
            <a:ext cx="3097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ln w="6350">
                  <a:noFill/>
                </a:ln>
                <a:latin typeface="+mj-lt"/>
              </a:rPr>
              <a:t>BANNERING EVOLUTION:</a:t>
            </a:r>
            <a:endParaRPr lang="it-IT" sz="3200" b="1" dirty="0">
              <a:ln w="6350">
                <a:noFill/>
              </a:ln>
              <a:latin typeface="+mj-lt"/>
            </a:endParaRPr>
          </a:p>
        </p:txBody>
      </p:sp>
      <p:pic>
        <p:nvPicPr>
          <p:cNvPr id="54288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9582">
            <a:off x="1100138" y="4884738"/>
            <a:ext cx="3667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Immagin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796925" y="7683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sellaDiTesto 32"/>
          <p:cNvSpPr txBox="1"/>
          <p:nvPr/>
        </p:nvSpPr>
        <p:spPr>
          <a:xfrm>
            <a:off x="1311275" y="5430838"/>
            <a:ext cx="27035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b="1" dirty="0">
                <a:ln w="6350">
                  <a:noFill/>
                </a:ln>
                <a:latin typeface="+mj-lt"/>
              </a:rPr>
              <a:t>ROLL-UP &amp; POP-UP :</a:t>
            </a:r>
            <a:endParaRPr lang="fr-FR" sz="3200" b="1" dirty="0">
              <a:ln w="6350">
                <a:noFill/>
              </a:ln>
              <a:latin typeface="+mj-lt"/>
            </a:endParaRPr>
          </a:p>
        </p:txBody>
      </p:sp>
      <p:pic>
        <p:nvPicPr>
          <p:cNvPr id="54291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9582">
            <a:off x="1109663" y="5500688"/>
            <a:ext cx="3667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asellaDiTesto 57"/>
          <p:cNvSpPr txBox="1"/>
          <p:nvPr/>
        </p:nvSpPr>
        <p:spPr>
          <a:xfrm>
            <a:off x="3997944" y="2566645"/>
            <a:ext cx="266429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NIGHT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</a:rPr>
              <a:t>&amp;</a:t>
            </a:r>
            <a:r>
              <a:rPr lang="it-IT" sz="36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it-IT" sz="28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latin typeface="Arial" panose="020B0604020202020204" pitchFamily="34" charset="0"/>
              </a:rPr>
              <a:t>DAY</a:t>
            </a:r>
            <a:endParaRPr lang="it-IT" sz="2800" dirty="0">
              <a:solidFill>
                <a:srgbClr val="F8F8F8"/>
              </a:solidFill>
              <a:latin typeface="Arial" panose="020B0604020202020204" pitchFamily="34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3997944" y="3314064"/>
            <a:ext cx="439216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400" b="1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it-IT" sz="2000" b="1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ouble </a:t>
            </a:r>
            <a:r>
              <a:rPr lang="it-IT" sz="2400" b="1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W</a:t>
            </a:r>
            <a:r>
              <a:rPr lang="it-IT" sz="2000" b="1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ay </a:t>
            </a:r>
            <a:r>
              <a:rPr lang="it-IT" sz="2400" b="1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it-IT" sz="2000" b="1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ision </a:t>
            </a:r>
            <a:r>
              <a:rPr lang="it-IT" sz="2800" b="1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DWV</a:t>
            </a:r>
            <a:r>
              <a:rPr lang="it-IT" sz="1200" b="1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® </a:t>
            </a:r>
            <a:r>
              <a:rPr lang="it-IT" b="1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Image</a:t>
            </a:r>
            <a:endParaRPr lang="it-IT" sz="280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4294" name="Immagin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638675"/>
            <a:ext cx="18272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5" name="Immagin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2386" r="3587" b="14769"/>
          <a:stretch>
            <a:fillRect/>
          </a:stretch>
        </p:blipFill>
        <p:spPr bwMode="auto">
          <a:xfrm>
            <a:off x="6059488" y="3895725"/>
            <a:ext cx="67468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6" name="CasellaDiTesto 31"/>
          <p:cNvSpPr txBox="1">
            <a:spLocks noChangeArrowheads="1"/>
          </p:cNvSpPr>
          <p:nvPr/>
        </p:nvSpPr>
        <p:spPr bwMode="auto">
          <a:xfrm>
            <a:off x="6157913" y="485775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charset="0"/>
              </a:rPr>
              <a:t>&amp;</a:t>
            </a:r>
          </a:p>
        </p:txBody>
      </p:sp>
      <p:pic>
        <p:nvPicPr>
          <p:cNvPr id="54297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638675"/>
            <a:ext cx="1728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8" name="CasellaDiTesto 31"/>
          <p:cNvSpPr txBox="1">
            <a:spLocks noChangeArrowheads="1"/>
          </p:cNvSpPr>
          <p:nvPr/>
        </p:nvSpPr>
        <p:spPr bwMode="auto">
          <a:xfrm>
            <a:off x="6691313" y="4048125"/>
            <a:ext cx="35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latin typeface="Arial" charset="0"/>
              </a:rPr>
              <a:t>+</a:t>
            </a:r>
            <a:endParaRPr lang="it-IT" altLang="it-IT" sz="18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4299" name="Immagin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968750"/>
            <a:ext cx="495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0" name="Immagin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429250"/>
            <a:ext cx="133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CasellaDiTesto 66"/>
          <p:cNvSpPr txBox="1"/>
          <p:nvPr/>
        </p:nvSpPr>
        <p:spPr>
          <a:xfrm>
            <a:off x="6751638" y="5454650"/>
            <a:ext cx="298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b="1" dirty="0">
                <a:ln w="6350">
                  <a:noFill/>
                </a:ln>
                <a:latin typeface="+mj-lt"/>
              </a:rPr>
              <a:t>&amp;</a:t>
            </a:r>
            <a:endParaRPr lang="fr-FR" sz="3200" b="1" dirty="0">
              <a:ln w="6350">
                <a:noFill/>
              </a:ln>
              <a:latin typeface="+mj-lt"/>
            </a:endParaRPr>
          </a:p>
        </p:txBody>
      </p:sp>
      <p:pic>
        <p:nvPicPr>
          <p:cNvPr id="54302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5249863"/>
            <a:ext cx="32162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3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2A8316-4DA9-4976-B7AB-BA292BF97780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magin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130175"/>
            <a:ext cx="9572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Immagin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4254">
            <a:off x="1635125" y="1393825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817563" y="2257425"/>
            <a:ext cx="7778750" cy="39576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Fumetto 2 5"/>
          <p:cNvSpPr/>
          <p:nvPr/>
        </p:nvSpPr>
        <p:spPr>
          <a:xfrm>
            <a:off x="2767013" y="1557338"/>
            <a:ext cx="4240212" cy="512762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767013" y="1600200"/>
            <a:ext cx="42751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</a:rPr>
              <a:t>CREATIVITY</a:t>
            </a:r>
            <a:r>
              <a:rPr lang="it-IT" sz="2400" b="1" dirty="0"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with </a:t>
            </a:r>
            <a:r>
              <a:rPr lang="it-IT" sz="2400" b="1" dirty="0">
                <a:solidFill>
                  <a:srgbClr val="0066FF"/>
                </a:solidFill>
                <a:latin typeface="+mj-lt"/>
              </a:rPr>
              <a:t>TECHNOLOGY</a:t>
            </a:r>
          </a:p>
        </p:txBody>
      </p:sp>
      <p:pic>
        <p:nvPicPr>
          <p:cNvPr id="55303" name="Immagin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796925" y="7683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gneet Visual®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425700"/>
            <a:ext cx="63515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C83B57-2D9D-415F-8549-52B32ABC4881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15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magin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2386" r="3587" b="14769"/>
          <a:stretch>
            <a:fillRect/>
          </a:stretch>
        </p:blipFill>
        <p:spPr bwMode="auto">
          <a:xfrm>
            <a:off x="3949700" y="85725"/>
            <a:ext cx="16684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Immagin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4254">
            <a:off x="1635125" y="1393825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635000" y="2549525"/>
            <a:ext cx="7778750" cy="34925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Fumetto 2 5"/>
          <p:cNvSpPr/>
          <p:nvPr/>
        </p:nvSpPr>
        <p:spPr>
          <a:xfrm>
            <a:off x="2767013" y="1692275"/>
            <a:ext cx="4240212" cy="5127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767013" y="1744663"/>
            <a:ext cx="42751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</a:rPr>
              <a:t>CREATIVITY</a:t>
            </a:r>
            <a:r>
              <a:rPr lang="it-IT" sz="2400" b="1" dirty="0"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with </a:t>
            </a:r>
            <a:r>
              <a:rPr lang="it-IT" sz="2400" b="1" dirty="0">
                <a:solidFill>
                  <a:srgbClr val="0066FF"/>
                </a:solidFill>
                <a:latin typeface="+mj-lt"/>
              </a:rPr>
              <a:t>TECHNOLOGY</a:t>
            </a:r>
          </a:p>
        </p:txBody>
      </p:sp>
      <p:pic>
        <p:nvPicPr>
          <p:cNvPr id="56327" name="Immagin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796925" y="7683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613" y="2652713"/>
            <a:ext cx="2303462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913" y="4262438"/>
            <a:ext cx="2560637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738" y="3302000"/>
            <a:ext cx="134937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89" y="5184898"/>
            <a:ext cx="2400000" cy="5760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838" y="2655888"/>
            <a:ext cx="1785937" cy="261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33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ED95DF-B7D2-4D53-ABD7-2400868E185A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16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magin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2386" r="3587" b="14769"/>
          <a:stretch>
            <a:fillRect/>
          </a:stretch>
        </p:blipFill>
        <p:spPr bwMode="auto">
          <a:xfrm>
            <a:off x="3949700" y="85725"/>
            <a:ext cx="16684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Immagin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4254">
            <a:off x="1635125" y="1393825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635000" y="2549525"/>
            <a:ext cx="7778750" cy="34925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767013" y="1692275"/>
            <a:ext cx="4240212" cy="5127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7350" name="CasellaDiTesto 11"/>
          <p:cNvSpPr txBox="1">
            <a:spLocks noChangeArrowheads="1"/>
          </p:cNvSpPr>
          <p:nvPr/>
        </p:nvSpPr>
        <p:spPr bwMode="auto">
          <a:xfrm>
            <a:off x="2767013" y="1744663"/>
            <a:ext cx="427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</a:rPr>
              <a:t>CREATIVITY</a:t>
            </a:r>
            <a:r>
              <a:rPr lang="it-IT" altLang="it-IT" sz="2400" b="1">
                <a:solidFill>
                  <a:srgbClr val="000000"/>
                </a:solidFill>
              </a:rPr>
              <a:t> </a:t>
            </a:r>
            <a:r>
              <a:rPr lang="it-IT" altLang="it-IT" sz="2000" b="1">
                <a:solidFill>
                  <a:srgbClr val="000000"/>
                </a:solidFill>
              </a:rPr>
              <a:t>with </a:t>
            </a:r>
            <a:r>
              <a:rPr lang="it-IT" altLang="it-IT" sz="2400" b="1">
                <a:solidFill>
                  <a:srgbClr val="0066FF"/>
                </a:solidFill>
              </a:rPr>
              <a:t>TECHNOLOGY</a:t>
            </a:r>
          </a:p>
        </p:txBody>
      </p:sp>
      <p:pic>
        <p:nvPicPr>
          <p:cNvPr id="57351" name="Immagin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796925" y="7683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263" y="2757488"/>
            <a:ext cx="2816225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940934">
            <a:off x="5770563" y="3427413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863" y="3951288"/>
            <a:ext cx="2447925" cy="183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55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EE961-18B4-440E-A457-318CEA58CA57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17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4254">
            <a:off x="1635125" y="1393825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635000" y="2549525"/>
            <a:ext cx="7778750" cy="34925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767013" y="1692275"/>
            <a:ext cx="4240212" cy="5127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8373" name="CasellaDiTesto 11"/>
          <p:cNvSpPr txBox="1">
            <a:spLocks noChangeArrowheads="1"/>
          </p:cNvSpPr>
          <p:nvPr/>
        </p:nvSpPr>
        <p:spPr bwMode="auto">
          <a:xfrm>
            <a:off x="2767013" y="1744663"/>
            <a:ext cx="427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</a:rPr>
              <a:t>CREATIVITY</a:t>
            </a:r>
            <a:r>
              <a:rPr lang="it-IT" altLang="it-IT" sz="2400" b="1">
                <a:solidFill>
                  <a:srgbClr val="000000"/>
                </a:solidFill>
              </a:rPr>
              <a:t> </a:t>
            </a:r>
            <a:r>
              <a:rPr lang="it-IT" altLang="it-IT" sz="2000" b="1">
                <a:solidFill>
                  <a:srgbClr val="000000"/>
                </a:solidFill>
              </a:rPr>
              <a:t>with </a:t>
            </a:r>
            <a:r>
              <a:rPr lang="it-IT" altLang="it-IT" sz="2400" b="1">
                <a:solidFill>
                  <a:srgbClr val="0066FF"/>
                </a:solidFill>
              </a:rPr>
              <a:t>TECHNOLOGY</a:t>
            </a:r>
          </a:p>
        </p:txBody>
      </p:sp>
      <p:pic>
        <p:nvPicPr>
          <p:cNvPr id="58374" name="Immagin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796925" y="7683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692400"/>
            <a:ext cx="1743075" cy="30972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513" y="2692400"/>
            <a:ext cx="2203450" cy="293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963" y="2852738"/>
            <a:ext cx="2203450" cy="293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 rot="20856909">
            <a:off x="2618512" y="506742"/>
            <a:ext cx="4095365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it-IT" sz="24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ouble </a:t>
            </a:r>
            <a:r>
              <a:rPr lang="it-IT" sz="28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W</a:t>
            </a:r>
            <a:r>
              <a:rPr lang="it-IT" sz="24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ay </a:t>
            </a:r>
            <a:r>
              <a:rPr lang="it-IT" sz="28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it-IT" sz="24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ision </a:t>
            </a:r>
            <a:r>
              <a:rPr lang="it-IT" sz="32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DWV</a:t>
            </a:r>
            <a:endParaRPr lang="it-IT" sz="320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837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07AABB-885E-4384-88B3-E93268816B1E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18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magin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4254">
            <a:off x="1635125" y="1393825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611188" y="2244725"/>
            <a:ext cx="7897812" cy="39862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809875" y="1292225"/>
            <a:ext cx="4240213" cy="5127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9397" name="CasellaDiTesto 11"/>
          <p:cNvSpPr txBox="1">
            <a:spLocks noChangeArrowheads="1"/>
          </p:cNvSpPr>
          <p:nvPr/>
        </p:nvSpPr>
        <p:spPr bwMode="auto">
          <a:xfrm>
            <a:off x="2747963" y="1262063"/>
            <a:ext cx="427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</a:rPr>
              <a:t>CREATIVITY</a:t>
            </a:r>
            <a:r>
              <a:rPr lang="it-IT" altLang="it-IT" sz="2400" b="1">
                <a:solidFill>
                  <a:srgbClr val="000000"/>
                </a:solidFill>
              </a:rPr>
              <a:t> </a:t>
            </a:r>
            <a:r>
              <a:rPr lang="it-IT" altLang="it-IT" sz="2000" b="1">
                <a:solidFill>
                  <a:srgbClr val="000000"/>
                </a:solidFill>
              </a:rPr>
              <a:t>with </a:t>
            </a:r>
            <a:r>
              <a:rPr lang="it-IT" altLang="it-IT" sz="2400" b="1">
                <a:solidFill>
                  <a:srgbClr val="0066FF"/>
                </a:solidFill>
              </a:rPr>
              <a:t>TECHNOLOGY</a:t>
            </a:r>
          </a:p>
        </p:txBody>
      </p:sp>
      <p:pic>
        <p:nvPicPr>
          <p:cNvPr id="59398" name="Immagin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796925" y="7683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 rot="20761796">
            <a:off x="3116306" y="505906"/>
            <a:ext cx="2816138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NIGHT &amp; DAY</a:t>
            </a:r>
            <a:endParaRPr lang="it-IT" sz="360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Contra Vision® BACKLITE™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2347913"/>
            <a:ext cx="6719887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6409DA-1680-418F-80F4-8153BDF257A4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19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sellaDiTesto 11"/>
          <p:cNvSpPr txBox="1">
            <a:spLocks noChangeArrowheads="1"/>
          </p:cNvSpPr>
          <p:nvPr/>
        </p:nvSpPr>
        <p:spPr bwMode="auto">
          <a:xfrm>
            <a:off x="1155700" y="3068638"/>
            <a:ext cx="693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320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3851275" y="771525"/>
            <a:ext cx="4240213" cy="12112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5844" name="CasellaDiTesto 13"/>
          <p:cNvSpPr txBox="1">
            <a:spLocks noChangeArrowheads="1"/>
          </p:cNvSpPr>
          <p:nvPr/>
        </p:nvSpPr>
        <p:spPr bwMode="auto">
          <a:xfrm>
            <a:off x="3852863" y="838200"/>
            <a:ext cx="427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sr-Latn-RS" sz="3200" b="1">
                <a:solidFill>
                  <a:srgbClr val="0070C0"/>
                </a:solidFill>
                <a:latin typeface="Century Gothic" pitchFamily="34" charset="0"/>
              </a:rPr>
              <a:t>These brands has</a:t>
            </a:r>
          </a:p>
          <a:p>
            <a:pPr algn="ctr" eaLnBrk="1" hangingPunct="1"/>
            <a:r>
              <a:rPr lang="it-IT" altLang="sr-Latn-RS" sz="3200" b="1">
                <a:solidFill>
                  <a:srgbClr val="0070C0"/>
                </a:solidFill>
                <a:latin typeface="Century Gothic" pitchFamily="34" charset="0"/>
              </a:rPr>
              <a:t>NO factory</a:t>
            </a:r>
            <a:endParaRPr lang="it-IT" altLang="sr-Latn-RS" sz="3200" b="1">
              <a:solidFill>
                <a:srgbClr val="0066FF"/>
              </a:solidFill>
              <a:latin typeface="Century Gothic" pitchFamily="34" charset="0"/>
            </a:endParaRPr>
          </a:p>
        </p:txBody>
      </p:sp>
      <p:pic>
        <p:nvPicPr>
          <p:cNvPr id="35845" name="Immagin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2589213" y="9715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D:\PCROLDI\LOGHI &amp; MARCHI\ChiccograndeFULL TRA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3273">
            <a:off x="557213" y="319088"/>
            <a:ext cx="1416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F565FA-E398-49A6-8090-0AC89835F1C9}" type="slidenum">
              <a:rPr lang="it-IT" altLang="sr-Latn-RS">
                <a:solidFill>
                  <a:srgbClr val="898989"/>
                </a:solidFill>
              </a:rPr>
              <a:pPr/>
              <a:t>2</a:t>
            </a:fld>
            <a:endParaRPr lang="it-IT" altLang="sr-Latn-RS">
              <a:solidFill>
                <a:srgbClr val="898989"/>
              </a:solidFill>
            </a:endParaRPr>
          </a:p>
        </p:txBody>
      </p:sp>
      <p:pic>
        <p:nvPicPr>
          <p:cNvPr id="35848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459038"/>
            <a:ext cx="3752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295525"/>
            <a:ext cx="1771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675188"/>
            <a:ext cx="1898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2570163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262438"/>
            <a:ext cx="3667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Immagin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94263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4254">
            <a:off x="1331913" y="636588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635000" y="1652588"/>
            <a:ext cx="7778750" cy="43894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724150" y="444500"/>
            <a:ext cx="4240213" cy="5127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0421" name="CasellaDiTesto 11"/>
          <p:cNvSpPr txBox="1">
            <a:spLocks noChangeArrowheads="1"/>
          </p:cNvSpPr>
          <p:nvPr/>
        </p:nvSpPr>
        <p:spPr bwMode="auto">
          <a:xfrm>
            <a:off x="2732088" y="444500"/>
            <a:ext cx="427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</a:rPr>
              <a:t>CREATIVITY</a:t>
            </a:r>
            <a:r>
              <a:rPr lang="it-IT" altLang="it-IT" sz="2400" b="1">
                <a:solidFill>
                  <a:srgbClr val="000000"/>
                </a:solidFill>
              </a:rPr>
              <a:t> </a:t>
            </a:r>
            <a:r>
              <a:rPr lang="it-IT" altLang="it-IT" sz="2000" b="1">
                <a:solidFill>
                  <a:srgbClr val="000000"/>
                </a:solidFill>
              </a:rPr>
              <a:t>with </a:t>
            </a:r>
            <a:r>
              <a:rPr lang="it-IT" altLang="it-IT" sz="2400" b="1">
                <a:solidFill>
                  <a:srgbClr val="0066FF"/>
                </a:solidFill>
              </a:rPr>
              <a:t>TECHNOLOGY</a:t>
            </a:r>
          </a:p>
        </p:txBody>
      </p:sp>
      <p:pic>
        <p:nvPicPr>
          <p:cNvPr id="60422" name="Immagin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474663" y="4635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1" y="3194260"/>
            <a:ext cx="2400217" cy="320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27" y="1790418"/>
            <a:ext cx="4118043" cy="231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11175"/>
            <a:ext cx="2634432" cy="351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48" y="1327139"/>
            <a:ext cx="329890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27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C1AA25-0DB5-412F-B40C-D29C50BCE730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20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magin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4254">
            <a:off x="1635125" y="1393825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827088" y="2281238"/>
            <a:ext cx="7921625" cy="43878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767013" y="1692275"/>
            <a:ext cx="4240212" cy="5127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1445" name="CasellaDiTesto 11"/>
          <p:cNvSpPr txBox="1">
            <a:spLocks noChangeArrowheads="1"/>
          </p:cNvSpPr>
          <p:nvPr/>
        </p:nvSpPr>
        <p:spPr bwMode="auto">
          <a:xfrm>
            <a:off x="2767013" y="1744663"/>
            <a:ext cx="427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</a:rPr>
              <a:t>CREATIVITY</a:t>
            </a:r>
            <a:r>
              <a:rPr lang="it-IT" altLang="it-IT" sz="2400" b="1">
                <a:solidFill>
                  <a:srgbClr val="000000"/>
                </a:solidFill>
              </a:rPr>
              <a:t> </a:t>
            </a:r>
            <a:r>
              <a:rPr lang="it-IT" altLang="it-IT" sz="2000" b="1">
                <a:solidFill>
                  <a:srgbClr val="000000"/>
                </a:solidFill>
              </a:rPr>
              <a:t>with </a:t>
            </a:r>
            <a:r>
              <a:rPr lang="it-IT" altLang="it-IT" sz="2400" b="1">
                <a:solidFill>
                  <a:srgbClr val="0066FF"/>
                </a:solidFill>
              </a:rPr>
              <a:t>TECHNOLOGY</a:t>
            </a:r>
          </a:p>
        </p:txBody>
      </p:sp>
      <p:pic>
        <p:nvPicPr>
          <p:cNvPr id="61446" name="Immagin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796925" y="7683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 rot="21093240">
            <a:off x="2905137" y="659934"/>
            <a:ext cx="5097555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NOW </a:t>
            </a:r>
            <a:r>
              <a:rPr lang="it-IT" sz="3200" b="1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it’s</a:t>
            </a:r>
            <a:r>
              <a:rPr lang="it-IT" sz="32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 Your moment</a:t>
            </a:r>
            <a:endParaRPr lang="it-IT" sz="360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DIPA &amp; Guandong - BASKET čine ti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524125"/>
            <a:ext cx="63515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DB16D6-449A-4DB7-AB86-3E5DF36ACD36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21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CROLDI\FIERE FILE\LATEX TOUR HP 2014 - 2° edizione\SLIDE\WINDOW GRAPHICS bookmark 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34378">
            <a:off x="65088" y="1882775"/>
            <a:ext cx="1547812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CROLDI\FIERE FILE\LATEX TOUR HP 2014 - 2° edizione\SLIDE\PLASTIC bookmark 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4378">
            <a:off x="100013" y="2746375"/>
            <a:ext cx="1547812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CROLDI\FIERE FILE\LATEX TOUR HP 2014 - 2° edizione\SLIDE\TEXTILE bookmark 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34378">
            <a:off x="100013" y="3581400"/>
            <a:ext cx="1547812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CROLDI\FIERE FILE\LATEX TOUR HP 2014 - 2° edizione\SLIDE\INTERCAST BANNER bookmark 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34378">
            <a:off x="120650" y="4400550"/>
            <a:ext cx="1547813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CROLDI\FIERE FILE\LATEX TOUR HP 2014 - 2° edizione\SLIDE\MAGNETIC bookmark 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34378">
            <a:off x="114300" y="5256213"/>
            <a:ext cx="1617663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484313"/>
            <a:ext cx="59467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CasellaDiTesto 2"/>
          <p:cNvSpPr txBox="1">
            <a:spLocks noChangeArrowheads="1"/>
          </p:cNvSpPr>
          <p:nvPr/>
        </p:nvSpPr>
        <p:spPr bwMode="auto">
          <a:xfrm rot="-900157">
            <a:off x="1341438" y="982663"/>
            <a:ext cx="1512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00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The…</a:t>
            </a:r>
          </a:p>
        </p:txBody>
      </p:sp>
      <p:sp>
        <p:nvSpPr>
          <p:cNvPr id="62473" name="CasellaDiTesto 2"/>
          <p:cNvSpPr txBox="1">
            <a:spLocks noChangeArrowheads="1"/>
          </p:cNvSpPr>
          <p:nvPr/>
        </p:nvSpPr>
        <p:spPr bwMode="auto">
          <a:xfrm rot="-489251">
            <a:off x="4113213" y="3617913"/>
            <a:ext cx="4538662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40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…be with You</a:t>
            </a:r>
            <a:r>
              <a:rPr lang="it-IT" altLang="it-IT" sz="660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!!!</a:t>
            </a:r>
            <a:endParaRPr lang="it-IT" altLang="it-IT" sz="440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2474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373688"/>
            <a:ext cx="3657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5" name="CasellaDiTesto 2"/>
          <p:cNvSpPr txBox="1">
            <a:spLocks noChangeArrowheads="1"/>
          </p:cNvSpPr>
          <p:nvPr/>
        </p:nvSpPr>
        <p:spPr bwMode="auto">
          <a:xfrm rot="-489251">
            <a:off x="1866900" y="5745163"/>
            <a:ext cx="294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i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…see You in</a:t>
            </a:r>
          </a:p>
        </p:txBody>
      </p:sp>
      <p:sp>
        <p:nvSpPr>
          <p:cNvPr id="62476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FF68EF-4931-4F23-8E7D-F2DB830ECF9A}" type="slidenum">
              <a:rPr lang="it-IT" altLang="sr-Latn-RS">
                <a:solidFill>
                  <a:srgbClr val="898989"/>
                </a:solidFill>
              </a:rPr>
              <a:pPr/>
              <a:t>22</a:t>
            </a:fld>
            <a:endParaRPr lang="it-IT" altLang="sr-Latn-R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sellaDiTesto 11"/>
          <p:cNvSpPr txBox="1">
            <a:spLocks noChangeArrowheads="1"/>
          </p:cNvSpPr>
          <p:nvPr/>
        </p:nvSpPr>
        <p:spPr bwMode="auto">
          <a:xfrm rot="-520944">
            <a:off x="715963" y="2454275"/>
            <a:ext cx="4997450" cy="5857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3200" b="1">
                <a:solidFill>
                  <a:srgbClr val="FF0000"/>
                </a:solidFill>
                <a:latin typeface="Arial" charset="0"/>
              </a:rPr>
              <a:t>but</a:t>
            </a:r>
            <a:r>
              <a:rPr lang="en-US" altLang="it-IT" sz="3200">
                <a:solidFill>
                  <a:srgbClr val="000000"/>
                </a:solidFill>
                <a:latin typeface="Arial" charset="0"/>
              </a:rPr>
              <a:t> .....KNOWLEDGE!</a:t>
            </a:r>
            <a:endParaRPr lang="it-IT" altLang="it-IT" sz="320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3851275" y="771525"/>
            <a:ext cx="4240213" cy="12112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36868" name="Immagin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2589213" y="9715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CasellaDiTesto 6"/>
          <p:cNvSpPr txBox="1">
            <a:spLocks noChangeArrowheads="1"/>
          </p:cNvSpPr>
          <p:nvPr/>
        </p:nvSpPr>
        <p:spPr bwMode="auto">
          <a:xfrm>
            <a:off x="3852863" y="838200"/>
            <a:ext cx="427513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buClr>
                <a:srgbClr val="A53010"/>
              </a:buClr>
              <a:buFont typeface="Wingdings 3" pitchFamily="18" charset="2"/>
              <a:buNone/>
            </a:pPr>
            <a:r>
              <a:rPr lang="it-IT" altLang="sr-Latn-RS" sz="3200" b="1">
                <a:solidFill>
                  <a:srgbClr val="0070C0"/>
                </a:solidFill>
              </a:rPr>
              <a:t>This brand has</a:t>
            </a:r>
          </a:p>
          <a:p>
            <a:pPr algn="ctr" eaLnBrk="1" hangingPunct="1">
              <a:buClr>
                <a:srgbClr val="A53010"/>
              </a:buClr>
              <a:buFont typeface="Wingdings 3" pitchFamily="18" charset="2"/>
              <a:buNone/>
            </a:pPr>
            <a:r>
              <a:rPr lang="it-IT" altLang="sr-Latn-RS" sz="3200" b="1">
                <a:solidFill>
                  <a:srgbClr val="0070C0"/>
                </a:solidFill>
              </a:rPr>
              <a:t>NO factory</a:t>
            </a:r>
            <a:endParaRPr lang="it-IT" altLang="sr-Latn-RS" sz="3200" b="1">
              <a:solidFill>
                <a:srgbClr val="0066FF"/>
              </a:solidFill>
            </a:endParaRPr>
          </a:p>
        </p:txBody>
      </p:sp>
      <p:pic>
        <p:nvPicPr>
          <p:cNvPr id="36870" name="Picture 4" descr="D:\PCROLDI\LOGHI &amp; MARCHI\ChiccograndeFULL TRA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3273">
            <a:off x="557213" y="319088"/>
            <a:ext cx="1416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10D8E7-4A77-44C5-8097-16E0B34FEF1E}" type="slidenum">
              <a:rPr lang="it-IT" altLang="sr-Latn-RS">
                <a:solidFill>
                  <a:srgbClr val="898989"/>
                </a:solidFill>
              </a:rPr>
              <a:pPr/>
              <a:t>3</a:t>
            </a:fld>
            <a:endParaRPr lang="it-IT" altLang="sr-Latn-RS">
              <a:solidFill>
                <a:srgbClr val="898989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075" y="3276600"/>
            <a:ext cx="5537200" cy="31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4254">
            <a:off x="1635125" y="1393825"/>
            <a:ext cx="104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611188" y="2424113"/>
            <a:ext cx="8064500" cy="402907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767013" y="1692275"/>
            <a:ext cx="4240212" cy="512763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7893" name="CasellaDiTesto 11"/>
          <p:cNvSpPr txBox="1">
            <a:spLocks noChangeArrowheads="1"/>
          </p:cNvSpPr>
          <p:nvPr/>
        </p:nvSpPr>
        <p:spPr bwMode="auto">
          <a:xfrm>
            <a:off x="2767013" y="1744663"/>
            <a:ext cx="4275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</a:rPr>
              <a:t>CREATIVITY</a:t>
            </a:r>
            <a:r>
              <a:rPr lang="it-IT" altLang="it-IT" sz="2400" b="1">
                <a:solidFill>
                  <a:srgbClr val="000000"/>
                </a:solidFill>
              </a:rPr>
              <a:t> </a:t>
            </a:r>
            <a:r>
              <a:rPr lang="it-IT" altLang="it-IT" sz="2000" b="1">
                <a:solidFill>
                  <a:srgbClr val="000000"/>
                </a:solidFill>
              </a:rPr>
              <a:t>with </a:t>
            </a:r>
            <a:r>
              <a:rPr lang="it-IT" altLang="it-IT" sz="2400" b="1">
                <a:solidFill>
                  <a:srgbClr val="0066FF"/>
                </a:solidFill>
              </a:rPr>
              <a:t>TECHNOLOGY</a:t>
            </a:r>
          </a:p>
        </p:txBody>
      </p:sp>
      <p:pic>
        <p:nvPicPr>
          <p:cNvPr id="37894" name="Immagin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796925" y="7683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 rot="21093240">
            <a:off x="2905137" y="659934"/>
            <a:ext cx="5097555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WE are </a:t>
            </a:r>
            <a:r>
              <a:rPr lang="it-IT" sz="3200" b="1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European</a:t>
            </a:r>
            <a:r>
              <a:rPr lang="it-IT" sz="3200" b="1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  <a:endParaRPr lang="it-IT" sz="360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DIPA &amp; GUANDONG - ITALIA jedna izvanredna suradnj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33525" y="2590800"/>
            <a:ext cx="63531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ED78DB-5A2A-47A6-BE71-1D5A5A4534F3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taglia angolo diagonale rettangolo 30"/>
          <p:cNvSpPr/>
          <p:nvPr/>
        </p:nvSpPr>
        <p:spPr>
          <a:xfrm>
            <a:off x="801688" y="2205038"/>
            <a:ext cx="6873875" cy="59372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0" name="Ritaglia angolo diagonale rettangolo 29"/>
          <p:cNvSpPr/>
          <p:nvPr/>
        </p:nvSpPr>
        <p:spPr>
          <a:xfrm>
            <a:off x="2460625" y="2959100"/>
            <a:ext cx="2393950" cy="3278188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b="1"/>
          </a:p>
        </p:txBody>
      </p:sp>
      <p:sp>
        <p:nvSpPr>
          <p:cNvPr id="34" name="Ritaglia angolo diagonale rettangolo 33"/>
          <p:cNvSpPr/>
          <p:nvPr/>
        </p:nvSpPr>
        <p:spPr>
          <a:xfrm>
            <a:off x="3917950" y="2959100"/>
            <a:ext cx="2465388" cy="3278188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b="1"/>
          </a:p>
        </p:txBody>
      </p:sp>
      <p:sp>
        <p:nvSpPr>
          <p:cNvPr id="2" name="CasellaDiTesto 1"/>
          <p:cNvSpPr txBox="1"/>
          <p:nvPr/>
        </p:nvSpPr>
        <p:spPr>
          <a:xfrm>
            <a:off x="973138" y="244475"/>
            <a:ext cx="7200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latin typeface="+mj-lt"/>
              </a:rPr>
              <a:t>Wide format – </a:t>
            </a:r>
            <a:r>
              <a:rPr lang="it-IT" sz="3200" b="1" dirty="0">
                <a:solidFill>
                  <a:srgbClr val="C00000"/>
                </a:solidFill>
                <a:latin typeface="+mj-lt"/>
              </a:rPr>
              <a:t>Digital Printing</a:t>
            </a:r>
            <a:endParaRPr lang="it-IT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8538" y="825500"/>
            <a:ext cx="43195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 err="1">
                <a:solidFill>
                  <a:srgbClr val="0070C0"/>
                </a:solidFill>
                <a:latin typeface="+mj-lt"/>
              </a:rPr>
              <a:t>European</a:t>
            </a:r>
            <a:r>
              <a:rPr lang="it-IT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2400" b="1" dirty="0">
                <a:latin typeface="+mj-lt"/>
              </a:rPr>
              <a:t>Market trend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1474788" y="825500"/>
            <a:ext cx="620077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71550" y="1476375"/>
            <a:ext cx="68405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j-lt"/>
              </a:rPr>
              <a:t>18</a:t>
            </a:r>
            <a:r>
              <a:rPr lang="it-IT" sz="2800" b="1" dirty="0">
                <a:latin typeface="+mj-lt"/>
              </a:rPr>
              <a:t> </a:t>
            </a:r>
            <a:r>
              <a:rPr lang="it-IT" sz="2400" b="1" dirty="0" err="1">
                <a:latin typeface="+mj-lt"/>
              </a:rPr>
              <a:t>years</a:t>
            </a:r>
            <a:r>
              <a:rPr lang="it-IT" sz="2400" b="1" dirty="0">
                <a:latin typeface="+mj-lt"/>
              </a:rPr>
              <a:t> of </a:t>
            </a:r>
            <a:r>
              <a:rPr lang="it-IT" sz="2400" b="1" dirty="0" err="1">
                <a:latin typeface="+mj-lt"/>
              </a:rPr>
              <a:t>amazing</a:t>
            </a:r>
            <a:r>
              <a:rPr lang="it-IT" sz="2400" b="1" dirty="0">
                <a:latin typeface="+mj-lt"/>
              </a:rPr>
              <a:t> </a:t>
            </a:r>
            <a:r>
              <a:rPr lang="it-IT" sz="2400" b="1" dirty="0" err="1">
                <a:latin typeface="+mj-lt"/>
              </a:rPr>
              <a:t>grow</a:t>
            </a:r>
            <a:r>
              <a:rPr lang="it-IT" sz="2400" b="1" dirty="0">
                <a:latin typeface="+mj-lt"/>
              </a:rPr>
              <a:t> in Digital Market</a:t>
            </a:r>
            <a:endParaRPr lang="it-IT" sz="2800" b="1" dirty="0"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39750" y="2292350"/>
            <a:ext cx="2181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dirty="0">
                <a:latin typeface="+mj-lt"/>
              </a:rPr>
              <a:t>From </a:t>
            </a:r>
            <a:r>
              <a:rPr lang="it-IT" sz="2000" b="1" dirty="0">
                <a:latin typeface="+mj-lt"/>
              </a:rPr>
              <a:t>1990</a:t>
            </a:r>
            <a:endParaRPr lang="it-IT" sz="2000" dirty="0">
              <a:latin typeface="+mj-l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693988" y="3005138"/>
            <a:ext cx="122396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400" b="1" dirty="0">
                <a:latin typeface="+mj-lt"/>
              </a:rPr>
              <a:t>2008</a:t>
            </a:r>
          </a:p>
          <a:p>
            <a:pPr eaLnBrk="1" hangingPunct="1">
              <a:defRPr/>
            </a:pPr>
            <a:r>
              <a:rPr lang="it-IT" sz="2400" b="1" dirty="0">
                <a:latin typeface="+mj-lt"/>
              </a:rPr>
              <a:t>2009</a:t>
            </a:r>
          </a:p>
          <a:p>
            <a:pPr eaLnBrk="1" hangingPunct="1">
              <a:defRPr/>
            </a:pPr>
            <a:r>
              <a:rPr lang="it-IT" sz="2400" b="1" dirty="0">
                <a:latin typeface="+mj-lt"/>
              </a:rPr>
              <a:t>2010</a:t>
            </a:r>
          </a:p>
          <a:p>
            <a:pPr eaLnBrk="1" hangingPunct="1">
              <a:defRPr/>
            </a:pPr>
            <a:r>
              <a:rPr lang="it-IT" sz="2400" b="1" dirty="0">
                <a:latin typeface="+mj-lt"/>
              </a:rPr>
              <a:t>2011</a:t>
            </a:r>
          </a:p>
          <a:p>
            <a:pPr eaLnBrk="1" hangingPunct="1">
              <a:defRPr/>
            </a:pPr>
            <a:r>
              <a:rPr lang="it-IT" sz="2400" b="1" dirty="0">
                <a:latin typeface="+mj-lt"/>
              </a:rPr>
              <a:t>2012</a:t>
            </a:r>
          </a:p>
          <a:p>
            <a:pPr eaLnBrk="1" hangingPunct="1">
              <a:defRPr/>
            </a:pPr>
            <a:r>
              <a:rPr lang="it-IT" sz="2400" b="1" dirty="0">
                <a:latin typeface="+mj-lt"/>
              </a:rPr>
              <a:t>2013</a:t>
            </a:r>
          </a:p>
          <a:p>
            <a:pPr eaLnBrk="1" hangingPunct="1">
              <a:defRPr/>
            </a:pPr>
            <a:r>
              <a:rPr lang="it-IT" sz="2400" b="1" dirty="0">
                <a:latin typeface="+mj-lt"/>
              </a:rPr>
              <a:t>2014</a:t>
            </a:r>
          </a:p>
          <a:p>
            <a:pPr eaLnBrk="1" hangingPunct="1">
              <a:defRPr/>
            </a:pPr>
            <a:r>
              <a:rPr lang="it-IT" sz="2400" i="1" dirty="0">
                <a:latin typeface="+mj-lt"/>
              </a:rPr>
              <a:t>2015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990975" y="2989263"/>
            <a:ext cx="1163638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2,8 %</a:t>
            </a:r>
          </a:p>
          <a:p>
            <a:pPr algn="r" eaLnBrk="1" hangingPunct="1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1,8 %</a:t>
            </a:r>
          </a:p>
          <a:p>
            <a:pPr algn="r" eaLnBrk="1" hangingPunct="1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2,2 %</a:t>
            </a:r>
          </a:p>
          <a:p>
            <a:pPr algn="r" eaLnBrk="1" hangingPunct="1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2,6 %</a:t>
            </a:r>
          </a:p>
          <a:p>
            <a:pPr algn="r" eaLnBrk="1" hangingPunct="1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1,4 %</a:t>
            </a:r>
          </a:p>
          <a:p>
            <a:pPr algn="r" eaLnBrk="1" hangingPunct="1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 + 1,8 %</a:t>
            </a:r>
          </a:p>
          <a:p>
            <a:pPr algn="r" eaLnBrk="1" hangingPunct="1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+ 2,4 %</a:t>
            </a:r>
          </a:p>
          <a:p>
            <a:pPr algn="r" eaLnBrk="1" hangingPunct="1">
              <a:defRPr/>
            </a:pPr>
            <a:r>
              <a:rPr lang="it-IT" sz="2400" i="1" dirty="0">
                <a:solidFill>
                  <a:srgbClr val="FF0000"/>
                </a:solidFill>
                <a:latin typeface="+mj-lt"/>
              </a:rPr>
              <a:t>+2,8 %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983038" y="2205038"/>
            <a:ext cx="1381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j-lt"/>
              </a:rPr>
              <a:t>22,6 %</a:t>
            </a:r>
          </a:p>
        </p:txBody>
      </p:sp>
      <p:sp>
        <p:nvSpPr>
          <p:cNvPr id="2048" name="CasellaDiTesto 2047"/>
          <p:cNvSpPr txBox="1"/>
          <p:nvPr/>
        </p:nvSpPr>
        <p:spPr>
          <a:xfrm>
            <a:off x="5505450" y="2314575"/>
            <a:ext cx="2530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000" b="1" i="1" dirty="0">
                <a:latin typeface="+mj-lt"/>
              </a:rPr>
              <a:t>Per </a:t>
            </a:r>
            <a:r>
              <a:rPr lang="it-IT" sz="2000" b="1" i="1" dirty="0" err="1">
                <a:latin typeface="+mj-lt"/>
              </a:rPr>
              <a:t>year</a:t>
            </a:r>
            <a:endParaRPr lang="it-IT" sz="2400" b="1" i="1" dirty="0">
              <a:latin typeface="+mj-lt"/>
            </a:endParaRPr>
          </a:p>
        </p:txBody>
      </p:sp>
      <p:sp>
        <p:nvSpPr>
          <p:cNvPr id="3" name="CasellaDiTesto 2056"/>
          <p:cNvSpPr txBox="1"/>
          <p:nvPr/>
        </p:nvSpPr>
        <p:spPr>
          <a:xfrm>
            <a:off x="2555875" y="2276475"/>
            <a:ext cx="129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>
                <a:latin typeface="+mj-lt"/>
              </a:rPr>
              <a:t>To</a:t>
            </a:r>
            <a:r>
              <a:rPr lang="it-IT" b="1" dirty="0">
                <a:latin typeface="+mj-lt"/>
              </a:rPr>
              <a:t> </a:t>
            </a:r>
            <a:r>
              <a:rPr lang="it-IT" sz="2400" b="1" dirty="0">
                <a:latin typeface="+mj-lt"/>
              </a:rPr>
              <a:t>2007</a:t>
            </a:r>
          </a:p>
        </p:txBody>
      </p:sp>
      <p:cxnSp>
        <p:nvCxnSpPr>
          <p:cNvPr id="2062" name="Connettore 1 2061"/>
          <p:cNvCxnSpPr/>
          <p:nvPr/>
        </p:nvCxnSpPr>
        <p:spPr>
          <a:xfrm flipV="1">
            <a:off x="2460625" y="2205038"/>
            <a:ext cx="0" cy="584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3910013" y="2205038"/>
            <a:ext cx="0" cy="584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flipV="1">
            <a:off x="5430838" y="2205038"/>
            <a:ext cx="0" cy="600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208588" y="5662613"/>
            <a:ext cx="25415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dirty="0" err="1">
                <a:latin typeface="+mj-lt"/>
              </a:rPr>
              <a:t>Estimated</a:t>
            </a:r>
            <a:endParaRPr lang="it-IT" b="1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1288" y="4676775"/>
            <a:ext cx="228123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200" i="1" dirty="0" err="1">
                <a:latin typeface="+mj-lt"/>
              </a:rPr>
              <a:t>Sources</a:t>
            </a:r>
            <a:r>
              <a:rPr lang="it-IT" sz="1200" i="1" dirty="0">
                <a:latin typeface="+mj-lt"/>
              </a:rPr>
              <a:t>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it-IT" sz="1200" dirty="0">
                <a:latin typeface="+mj-lt"/>
              </a:rPr>
              <a:t>PIE </a:t>
            </a:r>
            <a:r>
              <a:rPr lang="it-IT" sz="1100" dirty="0">
                <a:latin typeface="+mj-lt"/>
              </a:rPr>
              <a:t>(Plastic Information Europe)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it-IT" sz="1200" dirty="0">
                <a:latin typeface="+mj-lt"/>
              </a:rPr>
              <a:t>AC Nielsen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it-IT" sz="1200" dirty="0">
                <a:latin typeface="+mj-lt"/>
              </a:rPr>
              <a:t>IT </a:t>
            </a:r>
            <a:r>
              <a:rPr lang="it-IT" sz="1200" dirty="0" err="1">
                <a:latin typeface="+mj-lt"/>
              </a:rPr>
              <a:t>Strategy</a:t>
            </a:r>
            <a:endParaRPr lang="it-IT" sz="1200" dirty="0">
              <a:latin typeface="+mj-lt"/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it-IT" sz="1100" dirty="0" err="1">
                <a:latin typeface="+mj-lt"/>
              </a:rPr>
              <a:t>Internal</a:t>
            </a:r>
            <a:r>
              <a:rPr lang="it-IT" sz="1100" dirty="0">
                <a:latin typeface="+mj-lt"/>
              </a:rPr>
              <a:t> </a:t>
            </a:r>
            <a:r>
              <a:rPr lang="it-IT" sz="1100" dirty="0" err="1">
                <a:latin typeface="+mj-lt"/>
              </a:rPr>
              <a:t>elaboration</a:t>
            </a:r>
            <a:r>
              <a:rPr lang="it-IT" sz="1100" dirty="0">
                <a:latin typeface="+mj-lt"/>
              </a:rPr>
              <a:t> to </a:t>
            </a:r>
            <a:r>
              <a:rPr lang="it-IT" sz="1100" dirty="0" err="1">
                <a:latin typeface="+mj-lt"/>
              </a:rPr>
              <a:t>have</a:t>
            </a:r>
            <a:r>
              <a:rPr lang="it-IT" sz="1100" dirty="0">
                <a:latin typeface="+mj-lt"/>
              </a:rPr>
              <a:t> an </a:t>
            </a:r>
            <a:r>
              <a:rPr lang="it-IT" sz="1100" dirty="0" err="1">
                <a:latin typeface="+mj-lt"/>
              </a:rPr>
              <a:t>overall</a:t>
            </a:r>
            <a:r>
              <a:rPr lang="it-IT" sz="1100" dirty="0">
                <a:latin typeface="+mj-lt"/>
              </a:rPr>
              <a:t> </a:t>
            </a:r>
            <a:r>
              <a:rPr lang="it-IT" sz="1100" dirty="0" err="1">
                <a:latin typeface="+mj-lt"/>
              </a:rPr>
              <a:t>view</a:t>
            </a:r>
            <a:r>
              <a:rPr lang="it-IT" sz="1100" dirty="0">
                <a:latin typeface="+mj-lt"/>
              </a:rPr>
              <a:t> of the Market.</a:t>
            </a:r>
          </a:p>
        </p:txBody>
      </p:sp>
      <p:pic>
        <p:nvPicPr>
          <p:cNvPr id="38932" name="Picture 4" descr="D:\PCROLDI\LOGHI &amp; MARCHI\ChiccograndeFULL TRA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3273">
            <a:off x="557213" y="319088"/>
            <a:ext cx="1416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717D16-96AC-409B-8764-2D809C3A8465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</a:t>
            </a:r>
            <a:r>
              <a:rPr lang="it-IT" altLang="it-IT">
                <a:solidFill>
                  <a:srgbClr val="898989"/>
                </a:solidFill>
                <a:latin typeface="Calibri" pitchFamily="34" charset="0"/>
              </a:rPr>
              <a:t>2</a:t>
            </a:r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550863" y="1773238"/>
          <a:ext cx="7908925" cy="389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768"/>
                <a:gridCol w="1242365"/>
                <a:gridCol w="983965"/>
                <a:gridCol w="1717465"/>
                <a:gridCol w="1327927"/>
                <a:gridCol w="1429435"/>
              </a:tblGrid>
              <a:tr h="785662"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9824" marR="99824" marT="49932" marB="49932" anchor="ctr"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Hardware</a:t>
                      </a:r>
                      <a:endParaRPr lang="it-IT" sz="1200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/>
                        <a:t>Inks</a:t>
                      </a:r>
                      <a:endParaRPr lang="it-IT" sz="2000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aseline="0" dirty="0" err="1" smtClean="0">
                          <a:solidFill>
                            <a:schemeClr val="tx1"/>
                          </a:solidFill>
                        </a:rPr>
                        <a:t>Rolls</a:t>
                      </a:r>
                      <a:endParaRPr lang="it-IT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sheet</a:t>
                      </a:r>
                      <a:endParaRPr lang="it-IT" sz="1500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Roll</a:t>
                      </a:r>
                      <a:r>
                        <a:rPr lang="it-IT" sz="1500" dirty="0" smtClean="0"/>
                        <a:t>-up</a:t>
                      </a:r>
                    </a:p>
                    <a:p>
                      <a:pPr algn="ctr"/>
                      <a:r>
                        <a:rPr lang="it-IT" sz="1500" baseline="0" dirty="0" smtClean="0"/>
                        <a:t>Pop-up display</a:t>
                      </a:r>
                    </a:p>
                    <a:p>
                      <a:pPr algn="ctr"/>
                      <a:r>
                        <a:rPr lang="it-IT" sz="1500" baseline="0" dirty="0" err="1" smtClean="0"/>
                        <a:t>Alu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profiles</a:t>
                      </a:r>
                      <a:endParaRPr lang="it-IT" sz="1500" dirty="0"/>
                    </a:p>
                  </a:txBody>
                  <a:tcPr marL="99824" marR="99824" marT="49932" marB="49932" anchor="ctr"/>
                </a:tc>
              </a:tr>
              <a:tr h="518608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2000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9824" marR="99824" marT="49932" marB="4993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29</a:t>
                      </a:r>
                      <a:r>
                        <a:rPr lang="it-IT" sz="2000" b="1" baseline="0" dirty="0" smtClean="0"/>
                        <a:t> %</a:t>
                      </a:r>
                    </a:p>
                  </a:txBody>
                  <a:tcPr marL="99824" marR="99824" marT="49932" marB="49932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23 %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38 %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6 %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4 %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</a:tr>
              <a:tr h="518608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2007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9824" marR="99824" marT="49932" marB="49932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25 %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23 %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39 %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6 %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7 %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</a:tr>
              <a:tr h="518608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2010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21 %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23 %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39 %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9 %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8 %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</a:tr>
              <a:tr h="518608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2012 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15 %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23 %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41 %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11 %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10 %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</a:tr>
              <a:tr h="518608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  2013 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16,5 %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23,5 %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40,5 %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10 %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baseline="0" dirty="0" smtClean="0"/>
                        <a:t>9,5 %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</a:tr>
              <a:tr h="518608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  2014 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17 %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21 %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42 %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11 %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9824" marR="99824" marT="49932" marB="499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baseline="0" dirty="0" smtClean="0"/>
                        <a:t>9 %</a:t>
                      </a:r>
                      <a:endParaRPr lang="it-IT" sz="2000" b="1" dirty="0"/>
                    </a:p>
                  </a:txBody>
                  <a:tcPr marL="99824" marR="99824" marT="49932" marB="49932" anchor="ctr"/>
                </a:tc>
              </a:tr>
            </a:tbl>
          </a:graphicData>
        </a:graphic>
      </p:graphicFrame>
      <p:cxnSp>
        <p:nvCxnSpPr>
          <p:cNvPr id="24" name="Connettore 1 23"/>
          <p:cNvCxnSpPr/>
          <p:nvPr/>
        </p:nvCxnSpPr>
        <p:spPr>
          <a:xfrm>
            <a:off x="1474788" y="825500"/>
            <a:ext cx="620077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3995738" y="1758950"/>
            <a:ext cx="0" cy="427355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7019925" y="1758950"/>
            <a:ext cx="0" cy="427355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474788" y="296863"/>
            <a:ext cx="5907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 err="1">
                <a:solidFill>
                  <a:srgbClr val="0070C0"/>
                </a:solidFill>
                <a:latin typeface="+mj-lt"/>
              </a:rPr>
              <a:t>European</a:t>
            </a:r>
            <a:r>
              <a:rPr lang="it-IT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3200" b="1" dirty="0">
                <a:latin typeface="+mj-lt"/>
              </a:rPr>
              <a:t>Market trend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2913063" y="1017588"/>
            <a:ext cx="3027362" cy="539750"/>
          </a:xfrm>
          <a:prstGeom prst="roundRect">
            <a:avLst>
              <a:gd name="adj" fmla="val 3110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733675" y="1031875"/>
            <a:ext cx="3405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Il Market Share</a:t>
            </a:r>
          </a:p>
        </p:txBody>
      </p:sp>
      <p:grpSp>
        <p:nvGrpSpPr>
          <p:cNvPr id="36" name="Gruppo 35"/>
          <p:cNvGrpSpPr>
            <a:grpSpLocks/>
          </p:cNvGrpSpPr>
          <p:nvPr/>
        </p:nvGrpSpPr>
        <p:grpSpPr bwMode="auto">
          <a:xfrm>
            <a:off x="4356100" y="5157788"/>
            <a:ext cx="2592388" cy="1460500"/>
            <a:chOff x="4355976" y="5208203"/>
            <a:chExt cx="2592288" cy="1461157"/>
          </a:xfrm>
        </p:grpSpPr>
        <p:sp>
          <p:nvSpPr>
            <p:cNvPr id="37" name="Fumetto 3 36"/>
            <p:cNvSpPr/>
            <p:nvPr/>
          </p:nvSpPr>
          <p:spPr>
            <a:xfrm>
              <a:off x="4355976" y="5208203"/>
              <a:ext cx="936589" cy="589227"/>
            </a:xfrm>
            <a:prstGeom prst="wedgeEllipseCallout">
              <a:avLst>
                <a:gd name="adj1" fmla="val 46879"/>
                <a:gd name="adj2" fmla="val 20058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219543" y="6331070"/>
              <a:ext cx="1728721" cy="3382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sz="1600" b="1" u="sng" dirty="0" err="1">
                  <a:solidFill>
                    <a:srgbClr val="FF0000"/>
                  </a:solidFill>
                  <a:latin typeface="+mj-lt"/>
                </a:rPr>
                <a:t>Next</a:t>
              </a:r>
              <a:r>
                <a:rPr lang="it-IT" sz="1600" b="1" u="sng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it-IT" sz="1600" b="1" u="sng" dirty="0" err="1">
                  <a:solidFill>
                    <a:srgbClr val="FF0000"/>
                  </a:solidFill>
                  <a:latin typeface="+mj-lt"/>
                </a:rPr>
                <a:t>table</a:t>
              </a:r>
              <a:endParaRPr lang="it-IT" sz="1600" b="1" u="sng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41029" name="Picture 4" descr="D:\PCROLDI\LOGHI &amp; MARCHI\ChiccograndeFULL TRA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3273">
            <a:off x="557213" y="319088"/>
            <a:ext cx="1416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0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07576D-0AAC-4B1E-BB86-A1A8E1BF9F2D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446088" y="4581525"/>
          <a:ext cx="7646988" cy="13811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68584"/>
                <a:gridCol w="1850199"/>
                <a:gridCol w="936054"/>
                <a:gridCol w="1080063"/>
                <a:gridCol w="1512088"/>
              </a:tblGrid>
              <a:tr h="516889">
                <a:tc>
                  <a:txBody>
                    <a:bodyPr/>
                    <a:lstStyle/>
                    <a:p>
                      <a:pPr algn="ctr"/>
                      <a:endParaRPr lang="it-IT" sz="2100" b="1" dirty="0"/>
                    </a:p>
                  </a:txBody>
                  <a:tcPr marL="104908" marR="104908" marT="52479" marB="524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/>
                        <a:t>23</a:t>
                      </a:r>
                      <a:r>
                        <a:rPr lang="it-IT" sz="2100" b="0" baseline="0" dirty="0" smtClean="0"/>
                        <a:t> %</a:t>
                      </a:r>
                      <a:endParaRPr lang="it-IT" sz="2100" b="0" dirty="0"/>
                    </a:p>
                  </a:txBody>
                  <a:tcPr marL="104908" marR="104908" marT="52479" marB="52479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/>
                        <a:t>24 %</a:t>
                      </a:r>
                      <a:endParaRPr lang="it-IT" sz="2100" b="0" dirty="0"/>
                    </a:p>
                  </a:txBody>
                  <a:tcPr marL="104908" marR="104908" marT="52479" marB="52479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/>
                        <a:t>24 %</a:t>
                      </a:r>
                      <a:endParaRPr lang="it-IT" sz="2100" b="0" dirty="0"/>
                    </a:p>
                  </a:txBody>
                  <a:tcPr marL="104908" marR="104908" marT="52479" marB="52479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/>
                        <a:t>24 %</a:t>
                      </a:r>
                      <a:endParaRPr lang="it-IT" sz="2100" b="0" dirty="0"/>
                    </a:p>
                  </a:txBody>
                  <a:tcPr marL="104908" marR="104908" marT="52479" marB="52479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118"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04908" marR="104908" marT="52479" marB="524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>
                          <a:solidFill>
                            <a:schemeClr val="tx1"/>
                          </a:solidFill>
                        </a:rPr>
                        <a:t>29 %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9" marB="524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>
                          <a:solidFill>
                            <a:schemeClr val="tx1"/>
                          </a:solidFill>
                        </a:rPr>
                        <a:t>24 %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9" marB="524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>
                          <a:solidFill>
                            <a:schemeClr val="tx1"/>
                          </a:solidFill>
                        </a:rPr>
                        <a:t>22,5 %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9" marB="524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>
                          <a:solidFill>
                            <a:schemeClr val="tx1"/>
                          </a:solidFill>
                        </a:rPr>
                        <a:t>19 %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9" marB="52479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2118"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04908" marR="104908" marT="52479" marB="5247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>
                          <a:solidFill>
                            <a:schemeClr val="tx1"/>
                          </a:solidFill>
                        </a:rPr>
                        <a:t>38 %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9" marB="52479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>
                          <a:solidFill>
                            <a:schemeClr val="tx1"/>
                          </a:solidFill>
                        </a:rPr>
                        <a:t>36 %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9" marB="52479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>
                          <a:solidFill>
                            <a:schemeClr val="tx1"/>
                          </a:solidFill>
                        </a:rPr>
                        <a:t>35 %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9" marB="52479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>
                          <a:solidFill>
                            <a:schemeClr val="tx1"/>
                          </a:solidFill>
                        </a:rPr>
                        <a:t>29,8 %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9" marB="52479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431800" y="981075"/>
          <a:ext cx="7646989" cy="29797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2872"/>
                <a:gridCol w="1836368"/>
                <a:gridCol w="935598"/>
                <a:gridCol w="1080063"/>
                <a:gridCol w="1512088"/>
              </a:tblGrid>
              <a:tr h="433406"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Media</a:t>
                      </a:r>
                      <a:endParaRPr lang="it-IT" sz="2100" dirty="0"/>
                    </a:p>
                  </a:txBody>
                  <a:tcPr marL="104908" marR="104908" marT="52472" marB="5247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  2007</a:t>
                      </a:r>
                      <a:endParaRPr lang="it-IT" sz="2100" dirty="0"/>
                    </a:p>
                  </a:txBody>
                  <a:tcPr marL="104908" marR="104908" marT="52472" marB="5247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2012</a:t>
                      </a:r>
                      <a:endParaRPr lang="it-IT" sz="2100" dirty="0"/>
                    </a:p>
                  </a:txBody>
                  <a:tcPr marL="104908" marR="104908" marT="52472" marB="5247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 </a:t>
                      </a:r>
                      <a:r>
                        <a:rPr lang="it-IT" sz="2100" baseline="0" dirty="0" smtClean="0"/>
                        <a:t> </a:t>
                      </a:r>
                      <a:r>
                        <a:rPr lang="it-IT" sz="2100" dirty="0" smtClean="0"/>
                        <a:t>2012 </a:t>
                      </a:r>
                    </a:p>
                  </a:txBody>
                  <a:tcPr marL="104908" marR="104908" marT="52472" marB="52472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 2014 </a:t>
                      </a:r>
                    </a:p>
                  </a:txBody>
                  <a:tcPr marL="104908" marR="104908" marT="52472" marB="52472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1195">
                <a:tc>
                  <a:txBody>
                    <a:bodyPr/>
                    <a:lstStyle/>
                    <a:p>
                      <a:pPr algn="ctr"/>
                      <a:endParaRPr lang="it-IT" sz="2100" b="1" dirty="0"/>
                    </a:p>
                  </a:txBody>
                  <a:tcPr marL="104908" marR="104908" marT="52472" marB="5247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/>
                        <a:t>0,8 %</a:t>
                      </a:r>
                      <a:endParaRPr lang="it-IT" sz="2100" b="0" dirty="0"/>
                    </a:p>
                  </a:txBody>
                  <a:tcPr marL="104908" marR="104908" marT="52472" marB="52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/>
                        <a:t>2,8 %</a:t>
                      </a:r>
                      <a:endParaRPr lang="it-IT" sz="2100" b="0" dirty="0"/>
                    </a:p>
                  </a:txBody>
                  <a:tcPr marL="104908" marR="104908" marT="52472" marB="52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/>
                        <a:t>3,5 %</a:t>
                      </a:r>
                      <a:endParaRPr lang="it-IT" sz="2100" b="0" dirty="0"/>
                    </a:p>
                  </a:txBody>
                  <a:tcPr marL="104908" marR="104908" marT="52472" marB="52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0" dirty="0" smtClean="0"/>
                        <a:t>4,2 %</a:t>
                      </a:r>
                      <a:endParaRPr lang="it-IT" sz="2100" b="0" dirty="0"/>
                    </a:p>
                  </a:txBody>
                  <a:tcPr marL="104908" marR="104908" marT="52472" marB="52472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197">
                <a:tc>
                  <a:txBody>
                    <a:bodyPr/>
                    <a:lstStyle/>
                    <a:p>
                      <a:pPr algn="ctr"/>
                      <a:endParaRPr lang="it-IT" sz="2100" b="1" dirty="0"/>
                    </a:p>
                  </a:txBody>
                  <a:tcPr marL="104908" marR="104908" marT="52472" marB="5247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1" dirty="0" smtClean="0"/>
                        <a:t>    2,8</a:t>
                      </a:r>
                      <a:r>
                        <a:rPr lang="it-IT" sz="2100" b="1" baseline="0" dirty="0" smtClean="0"/>
                        <a:t> %</a:t>
                      </a:r>
                      <a:endParaRPr lang="it-IT" sz="2100" b="1" dirty="0"/>
                    </a:p>
                  </a:txBody>
                  <a:tcPr marL="104908" marR="104908" marT="52472" marB="52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3,3 %</a:t>
                      </a:r>
                      <a:endParaRPr lang="it-IT" sz="2100" b="0" dirty="0"/>
                    </a:p>
                  </a:txBody>
                  <a:tcPr marL="104908" marR="104908" marT="52472" marB="52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3,5 %</a:t>
                      </a:r>
                      <a:endParaRPr lang="it-IT" sz="2100" b="0" dirty="0"/>
                    </a:p>
                  </a:txBody>
                  <a:tcPr marL="104908" marR="104908" marT="52472" marB="5247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1" dirty="0" smtClean="0"/>
                        <a:t> 4,6 %</a:t>
                      </a:r>
                      <a:endParaRPr lang="it-IT" sz="2100" b="1" dirty="0"/>
                    </a:p>
                  </a:txBody>
                  <a:tcPr marL="104908" marR="104908" marT="52472" marB="52472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9693">
                <a:tc>
                  <a:txBody>
                    <a:bodyPr/>
                    <a:lstStyle/>
                    <a:p>
                      <a:pPr algn="ctr"/>
                      <a:endParaRPr lang="it-IT" sz="2100" b="1" dirty="0"/>
                    </a:p>
                  </a:txBody>
                  <a:tcPr marL="104908" marR="104908" marT="52472" marB="5247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1" dirty="0" smtClean="0"/>
                        <a:t>    2,4 %</a:t>
                      </a:r>
                      <a:endParaRPr lang="it-IT" sz="2100" b="1" dirty="0"/>
                    </a:p>
                  </a:txBody>
                  <a:tcPr marL="104908" marR="104908" marT="52472" marB="52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3,3</a:t>
                      </a:r>
                      <a:r>
                        <a:rPr lang="it-IT" sz="2100" baseline="0" dirty="0" smtClean="0"/>
                        <a:t> %</a:t>
                      </a:r>
                      <a:endParaRPr lang="it-IT" sz="2100" b="0" dirty="0"/>
                    </a:p>
                  </a:txBody>
                  <a:tcPr marL="104908" marR="104908" marT="52472" marB="52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3,5</a:t>
                      </a:r>
                      <a:r>
                        <a:rPr lang="it-IT" sz="2100" baseline="0" dirty="0" smtClean="0"/>
                        <a:t> %</a:t>
                      </a:r>
                      <a:endParaRPr lang="it-IT" sz="2100" b="0" dirty="0"/>
                    </a:p>
                  </a:txBody>
                  <a:tcPr marL="104908" marR="104908" marT="52472" marB="5247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1" dirty="0" smtClean="0"/>
                        <a:t> 3,7 %</a:t>
                      </a:r>
                      <a:endParaRPr lang="it-IT" sz="2100" b="1" dirty="0"/>
                    </a:p>
                  </a:txBody>
                  <a:tcPr marL="104908" marR="104908" marT="52472" marB="52472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4867"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04908" marR="104908" marT="52472" marB="5247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1" dirty="0" smtClean="0"/>
                        <a:t>    3,6 %</a:t>
                      </a:r>
                      <a:endParaRPr lang="it-IT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2" marB="52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4,8 %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2" marB="52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5,5 %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2" marB="5247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1" dirty="0" smtClean="0"/>
                        <a:t> 6,7 %</a:t>
                      </a:r>
                      <a:endParaRPr lang="it-IT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2" marB="52472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6380"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04908" marR="104908" marT="52472" marB="5247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1" dirty="0" smtClean="0"/>
                        <a:t>    0,4 %</a:t>
                      </a:r>
                      <a:endParaRPr lang="it-IT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2" marB="52472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1,2 %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2" marB="52472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/>
                        <a:t>2,5 %</a:t>
                      </a:r>
                      <a:endParaRPr lang="it-IT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2" marB="52472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1" dirty="0" smtClean="0"/>
                        <a:t> 4,1 %</a:t>
                      </a:r>
                      <a:endParaRPr lang="it-IT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104908" marR="104908" marT="52472" marB="52472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056" name="CasellaDiTesto 38"/>
          <p:cNvSpPr txBox="1">
            <a:spLocks noChangeArrowheads="1"/>
          </p:cNvSpPr>
          <p:nvPr/>
        </p:nvSpPr>
        <p:spPr bwMode="auto">
          <a:xfrm>
            <a:off x="490538" y="5602288"/>
            <a:ext cx="223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33CC"/>
                </a:solidFill>
              </a:rPr>
              <a:t>BANNER</a:t>
            </a:r>
          </a:p>
        </p:txBody>
      </p:sp>
      <p:sp>
        <p:nvSpPr>
          <p:cNvPr id="42057" name="CasellaDiTesto 39"/>
          <p:cNvSpPr txBox="1">
            <a:spLocks noChangeArrowheads="1"/>
          </p:cNvSpPr>
          <p:nvPr/>
        </p:nvSpPr>
        <p:spPr bwMode="auto">
          <a:xfrm>
            <a:off x="490538" y="4710113"/>
            <a:ext cx="239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0033CC"/>
                </a:solidFill>
              </a:rPr>
              <a:t>SELF-ADHESIVES</a:t>
            </a:r>
            <a:endParaRPr lang="it-IT" altLang="it-IT" sz="1200" b="1" i="1">
              <a:solidFill>
                <a:srgbClr val="0033CC"/>
              </a:solidFill>
            </a:endParaRPr>
          </a:p>
        </p:txBody>
      </p:sp>
      <p:sp>
        <p:nvSpPr>
          <p:cNvPr id="42058" name="CasellaDiTesto 40"/>
          <p:cNvSpPr txBox="1">
            <a:spLocks noChangeArrowheads="1"/>
          </p:cNvSpPr>
          <p:nvPr/>
        </p:nvSpPr>
        <p:spPr bwMode="auto">
          <a:xfrm>
            <a:off x="495300" y="5151438"/>
            <a:ext cx="2395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33CC"/>
                </a:solidFill>
              </a:rPr>
              <a:t>PAPER</a:t>
            </a:r>
            <a:endParaRPr lang="it-IT" altLang="it-IT" sz="1400" b="1" i="1">
              <a:solidFill>
                <a:srgbClr val="0033CC"/>
              </a:solidFill>
            </a:endParaRPr>
          </a:p>
        </p:txBody>
      </p:sp>
      <p:sp>
        <p:nvSpPr>
          <p:cNvPr id="42059" name="CasellaDiTesto 41"/>
          <p:cNvSpPr txBox="1">
            <a:spLocks noChangeArrowheads="1"/>
          </p:cNvSpPr>
          <p:nvPr/>
        </p:nvSpPr>
        <p:spPr bwMode="auto">
          <a:xfrm>
            <a:off x="519113" y="3046413"/>
            <a:ext cx="200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33CC"/>
                </a:solidFill>
              </a:rPr>
              <a:t>TEXTILE</a:t>
            </a:r>
            <a:endParaRPr lang="it-IT" altLang="it-IT" sz="1400" b="1" i="1">
              <a:solidFill>
                <a:srgbClr val="0033CC"/>
              </a:solidFill>
            </a:endParaRPr>
          </a:p>
        </p:txBody>
      </p:sp>
      <p:sp>
        <p:nvSpPr>
          <p:cNvPr id="42060" name="CasellaDiTesto 42"/>
          <p:cNvSpPr txBox="1">
            <a:spLocks noChangeArrowheads="1"/>
          </p:cNvSpPr>
          <p:nvPr/>
        </p:nvSpPr>
        <p:spPr bwMode="auto">
          <a:xfrm>
            <a:off x="509588" y="1971675"/>
            <a:ext cx="2012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33CC"/>
                </a:solidFill>
              </a:rPr>
              <a:t>WINDOW GRAPHICS</a:t>
            </a:r>
            <a:endParaRPr lang="it-IT" altLang="it-IT" sz="1400" b="1" i="1">
              <a:solidFill>
                <a:srgbClr val="0033CC"/>
              </a:solidFill>
            </a:endParaRPr>
          </a:p>
        </p:txBody>
      </p:sp>
      <p:sp>
        <p:nvSpPr>
          <p:cNvPr id="42061" name="CasellaDiTesto 43"/>
          <p:cNvSpPr txBox="1">
            <a:spLocks noChangeArrowheads="1"/>
          </p:cNvSpPr>
          <p:nvPr/>
        </p:nvSpPr>
        <p:spPr bwMode="auto">
          <a:xfrm>
            <a:off x="514350" y="2530475"/>
            <a:ext cx="2008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33CC"/>
                </a:solidFill>
              </a:rPr>
              <a:t>FULL PLASTIC</a:t>
            </a:r>
            <a:endParaRPr lang="it-IT" altLang="it-IT" sz="1400" b="1" i="1">
              <a:solidFill>
                <a:srgbClr val="0033CC"/>
              </a:solidFill>
            </a:endParaRPr>
          </a:p>
        </p:txBody>
      </p:sp>
      <p:sp>
        <p:nvSpPr>
          <p:cNvPr id="42062" name="CasellaDiTesto 44"/>
          <p:cNvSpPr txBox="1">
            <a:spLocks noChangeArrowheads="1"/>
          </p:cNvSpPr>
          <p:nvPr/>
        </p:nvSpPr>
        <p:spPr bwMode="auto">
          <a:xfrm>
            <a:off x="528638" y="3514725"/>
            <a:ext cx="2078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33CC"/>
                </a:solidFill>
              </a:rPr>
              <a:t>MAGNET &amp; Steel Film</a:t>
            </a:r>
            <a:endParaRPr lang="it-IT" altLang="it-IT" sz="1400" b="1" i="1">
              <a:solidFill>
                <a:srgbClr val="0033CC"/>
              </a:solidFill>
            </a:endParaRPr>
          </a:p>
        </p:txBody>
      </p:sp>
      <p:sp>
        <p:nvSpPr>
          <p:cNvPr id="42063" name="CasellaDiTesto 45"/>
          <p:cNvSpPr txBox="1">
            <a:spLocks noChangeArrowheads="1"/>
          </p:cNvSpPr>
          <p:nvPr/>
        </p:nvSpPr>
        <p:spPr bwMode="auto">
          <a:xfrm>
            <a:off x="506413" y="1517650"/>
            <a:ext cx="201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33CC"/>
                </a:solidFill>
              </a:rPr>
              <a:t>INTERIOR DECOR</a:t>
            </a:r>
            <a:endParaRPr lang="it-IT" altLang="it-IT" sz="1200" b="1">
              <a:solidFill>
                <a:srgbClr val="0033CC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4031370" y="2728821"/>
            <a:ext cx="612638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9,2 </a:t>
            </a:r>
          </a:p>
        </p:txBody>
      </p:sp>
      <p:sp>
        <p:nvSpPr>
          <p:cNvPr id="53" name="Parentesi graffa chiusa 52"/>
          <p:cNvSpPr/>
          <p:nvPr/>
        </p:nvSpPr>
        <p:spPr>
          <a:xfrm>
            <a:off x="3724275" y="2046288"/>
            <a:ext cx="250825" cy="1828800"/>
          </a:xfrm>
          <a:prstGeom prst="rightBrace">
            <a:avLst>
              <a:gd name="adj1" fmla="val 56665"/>
              <a:gd name="adj2" fmla="val 4965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2066" name="CasellaDiTesto 53"/>
          <p:cNvSpPr txBox="1">
            <a:spLocks noChangeArrowheads="1"/>
          </p:cNvSpPr>
          <p:nvPr/>
        </p:nvSpPr>
        <p:spPr bwMode="auto">
          <a:xfrm>
            <a:off x="7558088" y="2652713"/>
            <a:ext cx="811212" cy="4603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FF0000"/>
                </a:solidFill>
              </a:rPr>
              <a:t>19,1</a:t>
            </a:r>
          </a:p>
        </p:txBody>
      </p:sp>
      <p:sp>
        <p:nvSpPr>
          <p:cNvPr id="55" name="Parentesi graffa chiusa 54"/>
          <p:cNvSpPr/>
          <p:nvPr/>
        </p:nvSpPr>
        <p:spPr>
          <a:xfrm>
            <a:off x="7305675" y="2030413"/>
            <a:ext cx="252413" cy="1828800"/>
          </a:xfrm>
          <a:prstGeom prst="rightBrace">
            <a:avLst>
              <a:gd name="adj1" fmla="val 56665"/>
              <a:gd name="adj2" fmla="val 4965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2068" name="CasellaDiTesto 3"/>
          <p:cNvSpPr txBox="1">
            <a:spLocks noChangeArrowheads="1"/>
          </p:cNvSpPr>
          <p:nvPr/>
        </p:nvSpPr>
        <p:spPr bwMode="auto">
          <a:xfrm rot="-5400000">
            <a:off x="-731837" y="2390775"/>
            <a:ext cx="187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0000"/>
                </a:solidFill>
              </a:rPr>
              <a:t>SPECIALITIES</a:t>
            </a:r>
          </a:p>
        </p:txBody>
      </p:sp>
      <p:sp>
        <p:nvSpPr>
          <p:cNvPr id="42069" name="CasellaDiTesto 27"/>
          <p:cNvSpPr txBox="1">
            <a:spLocks noChangeArrowheads="1"/>
          </p:cNvSpPr>
          <p:nvPr/>
        </p:nvSpPr>
        <p:spPr bwMode="auto">
          <a:xfrm rot="-5400000">
            <a:off x="-580230" y="5101431"/>
            <a:ext cx="1643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0000"/>
                </a:solidFill>
              </a:rPr>
              <a:t>COMMODITIES</a:t>
            </a:r>
          </a:p>
        </p:txBody>
      </p:sp>
      <p:sp>
        <p:nvSpPr>
          <p:cNvPr id="42070" name="CasellaDiTesto 50"/>
          <p:cNvSpPr txBox="1">
            <a:spLocks noChangeArrowheads="1"/>
          </p:cNvSpPr>
          <p:nvPr/>
        </p:nvSpPr>
        <p:spPr bwMode="auto">
          <a:xfrm>
            <a:off x="8008938" y="3128963"/>
            <a:ext cx="10366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+107%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 in the last 5yrs </a:t>
            </a:r>
            <a:endParaRPr lang="it-IT" altLang="it-IT" sz="1400" b="1">
              <a:solidFill>
                <a:srgbClr val="FF0000"/>
              </a:solidFill>
            </a:endParaRPr>
          </a:p>
        </p:txBody>
      </p:sp>
      <p:sp>
        <p:nvSpPr>
          <p:cNvPr id="42071" name="CasellaDiTesto 60"/>
          <p:cNvSpPr txBox="1">
            <a:spLocks noChangeArrowheads="1"/>
          </p:cNvSpPr>
          <p:nvPr/>
        </p:nvSpPr>
        <p:spPr bwMode="auto">
          <a:xfrm>
            <a:off x="1058863" y="207963"/>
            <a:ext cx="673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C00000"/>
                </a:solidFill>
              </a:rPr>
              <a:t>How roll media are evolving</a:t>
            </a:r>
          </a:p>
        </p:txBody>
      </p:sp>
      <p:cxnSp>
        <p:nvCxnSpPr>
          <p:cNvPr id="62" name="Connettore 1 61"/>
          <p:cNvCxnSpPr/>
          <p:nvPr/>
        </p:nvCxnSpPr>
        <p:spPr>
          <a:xfrm flipV="1">
            <a:off x="1036638" y="722313"/>
            <a:ext cx="6704012" cy="79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>
            <a:spLocks noChangeArrowheads="1"/>
          </p:cNvSpPr>
          <p:nvPr/>
        </p:nvSpPr>
        <p:spPr bwMode="auto">
          <a:xfrm>
            <a:off x="3282950" y="5978525"/>
            <a:ext cx="76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42074" name="CasellaDiTesto 17"/>
          <p:cNvSpPr txBox="1">
            <a:spLocks noChangeArrowheads="1"/>
          </p:cNvSpPr>
          <p:nvPr/>
        </p:nvSpPr>
        <p:spPr bwMode="auto">
          <a:xfrm>
            <a:off x="6910388" y="6011863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72,8%</a:t>
            </a:r>
          </a:p>
        </p:txBody>
      </p:sp>
      <p:sp>
        <p:nvSpPr>
          <p:cNvPr id="65" name="CasellaDiTesto 64"/>
          <p:cNvSpPr txBox="1">
            <a:spLocks noChangeArrowheads="1"/>
          </p:cNvSpPr>
          <p:nvPr/>
        </p:nvSpPr>
        <p:spPr bwMode="auto">
          <a:xfrm>
            <a:off x="8120063" y="5930900"/>
            <a:ext cx="1277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-20%</a:t>
            </a:r>
            <a:endParaRPr lang="it-IT" altLang="it-IT" sz="2000" b="1">
              <a:solidFill>
                <a:srgbClr val="FF0000"/>
              </a:solidFill>
            </a:endParaRPr>
          </a:p>
        </p:txBody>
      </p:sp>
      <p:sp>
        <p:nvSpPr>
          <p:cNvPr id="67" name="Fumetto 3 66"/>
          <p:cNvSpPr/>
          <p:nvPr/>
        </p:nvSpPr>
        <p:spPr>
          <a:xfrm>
            <a:off x="-468313" y="-644525"/>
            <a:ext cx="936626" cy="588962"/>
          </a:xfrm>
          <a:prstGeom prst="wedgeEllipseCallout">
            <a:avLst>
              <a:gd name="adj1" fmla="val 62142"/>
              <a:gd name="adj2" fmla="val 20058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2077" name="CasellaDiTesto 31"/>
          <p:cNvSpPr txBox="1">
            <a:spLocks noChangeArrowheads="1"/>
          </p:cNvSpPr>
          <p:nvPr/>
        </p:nvSpPr>
        <p:spPr bwMode="auto">
          <a:xfrm>
            <a:off x="1681163" y="5997575"/>
            <a:ext cx="1036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00B050"/>
                </a:solidFill>
              </a:rPr>
              <a:t>-</a:t>
            </a:r>
            <a:r>
              <a:rPr lang="it-IT" altLang="it-IT" sz="1600" b="1">
                <a:solidFill>
                  <a:srgbClr val="00B050"/>
                </a:solidFill>
              </a:rPr>
              <a:t>23% in 2014 </a:t>
            </a:r>
            <a:endParaRPr lang="it-IT" altLang="it-IT" sz="1400" b="1">
              <a:solidFill>
                <a:srgbClr val="00B050"/>
              </a:solidFill>
            </a:endParaRPr>
          </a:p>
        </p:txBody>
      </p:sp>
      <p:sp>
        <p:nvSpPr>
          <p:cNvPr id="3" name="Fumetto 3 2"/>
          <p:cNvSpPr/>
          <p:nvPr/>
        </p:nvSpPr>
        <p:spPr>
          <a:xfrm>
            <a:off x="1689100" y="5794375"/>
            <a:ext cx="1028700" cy="892175"/>
          </a:xfrm>
          <a:prstGeom prst="wedgeEllipseCallout">
            <a:avLst>
              <a:gd name="adj1" fmla="val -84721"/>
              <a:gd name="adj2" fmla="val -528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2079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7F7998-5BCC-4DC2-96D9-8ED7C521712F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3138" y="244475"/>
            <a:ext cx="7200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latin typeface="+mj-lt"/>
              </a:rPr>
              <a:t>Wide format – </a:t>
            </a:r>
            <a:r>
              <a:rPr lang="it-IT" sz="3200" b="1" dirty="0">
                <a:solidFill>
                  <a:srgbClr val="C00000"/>
                </a:solidFill>
                <a:latin typeface="+mj-lt"/>
              </a:rPr>
              <a:t>Digital Printing</a:t>
            </a:r>
            <a:endParaRPr lang="it-IT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8538" y="825500"/>
            <a:ext cx="43195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 err="1">
                <a:solidFill>
                  <a:srgbClr val="0070C0"/>
                </a:solidFill>
                <a:latin typeface="+mj-lt"/>
              </a:rPr>
              <a:t>European</a:t>
            </a:r>
            <a:r>
              <a:rPr lang="it-IT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2400" b="1" dirty="0">
                <a:latin typeface="+mj-lt"/>
              </a:rPr>
              <a:t>Market trend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1474788" y="825500"/>
            <a:ext cx="620077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84213" y="1998663"/>
          <a:ext cx="7991475" cy="2968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8295"/>
                <a:gridCol w="1598295"/>
                <a:gridCol w="1598295"/>
                <a:gridCol w="1598295"/>
                <a:gridCol w="1598295"/>
              </a:tblGrid>
              <a:tr h="666799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17" marR="9141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Share</a:t>
                      </a:r>
                      <a:endParaRPr lang="it-IT" sz="1800" dirty="0"/>
                    </a:p>
                  </a:txBody>
                  <a:tcPr marL="91417" marR="9141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Margin</a:t>
                      </a:r>
                      <a:endParaRPr lang="it-IT" sz="1800" dirty="0" smtClean="0"/>
                    </a:p>
                  </a:txBody>
                  <a:tcPr marL="91417" marR="9141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Applications</a:t>
                      </a:r>
                      <a:endParaRPr lang="it-IT" sz="1800" dirty="0"/>
                    </a:p>
                  </a:txBody>
                  <a:tcPr marL="91417" marR="9141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Trend</a:t>
                      </a:r>
                      <a:endParaRPr lang="it-IT" sz="1800" dirty="0"/>
                    </a:p>
                  </a:txBody>
                  <a:tcPr marL="91417" marR="91417" marT="45728" marB="45728"/>
                </a:tc>
              </a:tr>
              <a:tr h="1150913">
                <a:tc>
                  <a:txBody>
                    <a:bodyPr/>
                    <a:lstStyle/>
                    <a:p>
                      <a:r>
                        <a:rPr lang="it-IT" sz="2000" b="1" dirty="0" err="1" smtClean="0"/>
                        <a:t>Comodities</a:t>
                      </a:r>
                      <a:endParaRPr lang="it-IT" sz="2000" b="1" dirty="0" smtClean="0"/>
                    </a:p>
                  </a:txBody>
                  <a:tcPr marL="91417" marR="9141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000" baseline="0" dirty="0" smtClean="0"/>
                        <a:t>82%</a:t>
                      </a:r>
                      <a:endParaRPr lang="it-IT" sz="3000" baseline="0" dirty="0"/>
                    </a:p>
                  </a:txBody>
                  <a:tcPr marL="91417" marR="91417" marT="45728" marB="45728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91417" marR="9141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OUTdoor</a:t>
                      </a:r>
                      <a:endParaRPr lang="it-IT" sz="2400" dirty="0"/>
                    </a:p>
                  </a:txBody>
                  <a:tcPr marL="91417" marR="9141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solidFill>
                            <a:srgbClr val="00B050"/>
                          </a:solidFill>
                        </a:rPr>
                        <a:t>-20%</a:t>
                      </a:r>
                    </a:p>
                    <a:p>
                      <a:pPr algn="ctr"/>
                      <a:r>
                        <a:rPr lang="it-IT" sz="1800" dirty="0" err="1" smtClean="0"/>
                        <a:t>yearly</a:t>
                      </a:r>
                      <a:endParaRPr lang="it-IT" sz="1800" dirty="0"/>
                    </a:p>
                  </a:txBody>
                  <a:tcPr marL="91417" marR="91417" marT="45728" marB="45728" anchor="ctr"/>
                </a:tc>
              </a:tr>
              <a:tr h="1150913">
                <a:tc>
                  <a:txBody>
                    <a:bodyPr/>
                    <a:lstStyle/>
                    <a:p>
                      <a:r>
                        <a:rPr lang="it-IT" sz="2000" b="1" dirty="0" err="1" smtClean="0"/>
                        <a:t>Specialties</a:t>
                      </a:r>
                      <a:endParaRPr lang="it-IT" sz="2000" b="1" dirty="0"/>
                    </a:p>
                  </a:txBody>
                  <a:tcPr marL="91417" marR="9141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18%</a:t>
                      </a:r>
                      <a:endParaRPr lang="it-IT" sz="2400" dirty="0"/>
                    </a:p>
                  </a:txBody>
                  <a:tcPr marL="91417" marR="91417" marT="45728" marB="45728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91417" marR="9141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INdoor</a:t>
                      </a:r>
                      <a:endParaRPr lang="it-IT" sz="2400" dirty="0"/>
                    </a:p>
                  </a:txBody>
                  <a:tcPr marL="91417" marR="91417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dirty="0" smtClean="0">
                          <a:solidFill>
                            <a:srgbClr val="92D050"/>
                          </a:solidFill>
                        </a:rPr>
                        <a:t>+107%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 marL="91417" marR="91417" marT="45728" marB="45728" anchor="ctr"/>
                </a:tc>
              </a:tr>
            </a:tbl>
          </a:graphicData>
        </a:graphic>
      </p:graphicFrame>
      <p:cxnSp>
        <p:nvCxnSpPr>
          <p:cNvPr id="7" name="Connettore 2 6"/>
          <p:cNvCxnSpPr/>
          <p:nvPr/>
        </p:nvCxnSpPr>
        <p:spPr>
          <a:xfrm flipV="1">
            <a:off x="4067175" y="3933825"/>
            <a:ext cx="1225550" cy="93503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4067175" y="3025775"/>
            <a:ext cx="1225550" cy="3317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1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897D11-58F0-4710-84D5-D6768AC5542A}" type="slidenum">
              <a:rPr lang="it-IT" altLang="it-IT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r>
              <a:rPr lang="hr-HR" altLang="it-IT">
                <a:solidFill>
                  <a:srgbClr val="898989"/>
                </a:solidFill>
                <a:latin typeface="Calibri" pitchFamily="34" charset="0"/>
              </a:rPr>
              <a:t>/22</a:t>
            </a:r>
            <a:endParaRPr lang="it-IT" alt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11"/>
          <p:cNvSpPr txBox="1">
            <a:spLocks noChangeArrowheads="1"/>
          </p:cNvSpPr>
          <p:nvPr/>
        </p:nvSpPr>
        <p:spPr bwMode="auto">
          <a:xfrm>
            <a:off x="1425575" y="2763838"/>
            <a:ext cx="693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sr-Latn-RS" sz="3200">
                <a:solidFill>
                  <a:srgbClr val="404040"/>
                </a:solidFill>
                <a:latin typeface="Batang" pitchFamily="18" charset="-127"/>
                <a:ea typeface="Batang" pitchFamily="18" charset="-127"/>
              </a:rPr>
              <a:t>So, what to do?</a:t>
            </a:r>
            <a:endParaRPr lang="it-IT" altLang="sr-Latn-RS" sz="320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3851275" y="771525"/>
            <a:ext cx="4240213" cy="1220788"/>
          </a:xfrm>
          <a:prstGeom prst="wedgeRoundRectCallout">
            <a:avLst>
              <a:gd name="adj1" fmla="val -58776"/>
              <a:gd name="adj2" fmla="val -221"/>
              <a:gd name="adj3" fmla="val 16667"/>
            </a:avLst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45060" name="Immagin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449">
            <a:off x="2589213" y="971550"/>
            <a:ext cx="1012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403350" y="3933825"/>
            <a:ext cx="6935788" cy="22463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3200">
                <a:solidFill>
                  <a:srgbClr val="000000"/>
                </a:solidFill>
                <a:latin typeface="Arial" charset="0"/>
              </a:rPr>
              <a:t>WIDENING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3200">
                <a:solidFill>
                  <a:srgbClr val="000000"/>
                </a:solidFill>
                <a:latin typeface="Arial" charset="0"/>
              </a:rPr>
              <a:t>THE IDEAS and APPLICATIONS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2000" b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1 idea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2400" b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10 technologies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2800" b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100 applications</a:t>
            </a:r>
            <a:endParaRPr lang="it-IT" altLang="it-IT" sz="2800" b="1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5062" name="CasellaDiTesto 7"/>
          <p:cNvSpPr txBox="1">
            <a:spLocks noChangeArrowheads="1"/>
          </p:cNvSpPr>
          <p:nvPr/>
        </p:nvSpPr>
        <p:spPr bwMode="auto">
          <a:xfrm>
            <a:off x="3852863" y="838200"/>
            <a:ext cx="427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200" b="1">
                <a:solidFill>
                  <a:srgbClr val="0070C0"/>
                </a:solidFill>
                <a:latin typeface="Arial" charset="0"/>
              </a:rPr>
              <a:t>The key of success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200" b="1">
                <a:solidFill>
                  <a:srgbClr val="0070C0"/>
                </a:solidFill>
                <a:latin typeface="Arial" charset="0"/>
              </a:rPr>
              <a:t>in «crise» period</a:t>
            </a:r>
            <a:endParaRPr lang="it-IT" altLang="it-IT" sz="3200" b="1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5063" name="Picture 4" descr="D:\PCROLDI\LOGHI &amp; MARCHI\ChiccograndeFULL TRA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3273">
            <a:off x="557213" y="319088"/>
            <a:ext cx="1416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92138"/>
            <a:ext cx="2400000" cy="5760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4506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88E409-37FF-465F-B79A-174C4C5A74A5}" type="slidenum">
              <a:rPr lang="it-IT" altLang="sr-Latn-RS">
                <a:solidFill>
                  <a:srgbClr val="898989"/>
                </a:solidFill>
              </a:rPr>
              <a:pPr/>
              <a:t>9</a:t>
            </a:fld>
            <a:endParaRPr lang="it-IT" altLang="sr-Latn-R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539</Words>
  <Application>Microsoft Office PowerPoint</Application>
  <PresentationFormat>On-screen Show (4:3)</PresentationFormat>
  <Paragraphs>233</Paragraphs>
  <Slides>22</Slides>
  <Notes>7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Tema di Office</vt:lpstr>
      <vt:lpstr>Filo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resine: Torniamo ai 3 rioni</dc:title>
  <dc:creator>Preferred Customer</dc:creator>
  <cp:lastModifiedBy>TECTUS d.o.o.</cp:lastModifiedBy>
  <cp:revision>803</cp:revision>
  <cp:lastPrinted>2013-07-22T16:59:54Z</cp:lastPrinted>
  <dcterms:created xsi:type="dcterms:W3CDTF">2008-01-25T11:15:37Z</dcterms:created>
  <dcterms:modified xsi:type="dcterms:W3CDTF">2015-03-05T08:04:23Z</dcterms:modified>
</cp:coreProperties>
</file>