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60" r:id="rId3"/>
    <p:sldId id="262" r:id="rId4"/>
    <p:sldId id="266" r:id="rId5"/>
    <p:sldId id="265" r:id="rId6"/>
    <p:sldId id="267" r:id="rId7"/>
    <p:sldId id="256" r:id="rId8"/>
    <p:sldId id="257" r:id="rId9"/>
    <p:sldId id="258" r:id="rId10"/>
    <p:sldId id="263" r:id="rId11"/>
    <p:sldId id="268" r:id="rId12"/>
    <p:sldId id="261" r:id="rId13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DFB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92" d="100"/>
          <a:sy n="92" d="100"/>
        </p:scale>
        <p:origin x="49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BB1D-D102-47D0-BC94-A10E928A07AF}" type="datetimeFigureOut">
              <a:rPr lang="hr-HR" smtClean="0"/>
              <a:t>3.3.2014.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14145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BB1D-D102-47D0-BC94-A10E928A07AF}" type="datetimeFigureOut">
              <a:rPr lang="hr-HR" smtClean="0"/>
              <a:t>3.3.2014.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544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BB1D-D102-47D0-BC94-A10E928A07AF}" type="datetimeFigureOut">
              <a:rPr lang="hr-HR" smtClean="0"/>
              <a:t>3.3.2014.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40658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BB1D-D102-47D0-BC94-A10E928A07AF}" type="datetimeFigureOut">
              <a:rPr lang="hr-HR" smtClean="0"/>
              <a:t>3.3.2014.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27745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BB1D-D102-47D0-BC94-A10E928A07AF}" type="datetimeFigureOut">
              <a:rPr lang="hr-HR" smtClean="0"/>
              <a:t>3.3.2014.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75597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BB1D-D102-47D0-BC94-A10E928A07AF}" type="datetimeFigureOut">
              <a:rPr lang="hr-HR" smtClean="0"/>
              <a:t>3.3.2014.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8406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BB1D-D102-47D0-BC94-A10E928A07AF}" type="datetimeFigureOut">
              <a:rPr lang="hr-HR" smtClean="0"/>
              <a:t>3.3.2014.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496700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BB1D-D102-47D0-BC94-A10E928A07AF}" type="datetimeFigureOut">
              <a:rPr lang="hr-HR" smtClean="0"/>
              <a:t>3.3.2014.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919683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BB1D-D102-47D0-BC94-A10E928A07AF}" type="datetimeFigureOut">
              <a:rPr lang="hr-HR" smtClean="0"/>
              <a:t>3.3.2014.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25024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BB1D-D102-47D0-BC94-A10E928A07AF}" type="datetimeFigureOut">
              <a:rPr lang="hr-HR" smtClean="0"/>
              <a:t>3.3.2014.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22146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FFBB1D-D102-47D0-BC94-A10E928A07AF}" type="datetimeFigureOut">
              <a:rPr lang="hr-HR" smtClean="0"/>
              <a:t>3.3.2014.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07850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FFBB1D-D102-47D0-BC94-A10E928A07AF}" type="datetimeFigureOut">
              <a:rPr lang="hr-HR" smtClean="0"/>
              <a:t>3.3.2014.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11A9CA-136D-4DAB-B341-3FDE72CAEFA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921941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61092" y="5003026"/>
            <a:ext cx="90504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Ovo nije škola – ovo su samo savjeti da Vas potaknu na razmišljanje</a:t>
            </a:r>
            <a:endParaRPr lang="en-US" sz="2400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5359" y="1581170"/>
            <a:ext cx="6862877" cy="292848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561092" y="293315"/>
            <a:ext cx="958563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hr-HR" sz="2800" b="1" dirty="0">
                <a:solidFill>
                  <a:schemeClr val="accent1">
                    <a:lumMod val="50000"/>
                  </a:schemeClr>
                </a:solidFill>
              </a:rPr>
              <a:t>Financiranje kroz EU fondove je već počelo – nemojte </a:t>
            </a:r>
            <a:r>
              <a:rPr lang="hr-HR" sz="2800" b="1" dirty="0" smtClean="0">
                <a:solidFill>
                  <a:schemeClr val="accent1">
                    <a:lumMod val="50000"/>
                  </a:schemeClr>
                </a:solidFill>
              </a:rPr>
              <a:t>zakasniti</a:t>
            </a:r>
            <a:endParaRPr lang="hr-HR" sz="28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31175" y="6092611"/>
            <a:ext cx="90504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5,1 mrd EUR, 8 mrd EUR, 10 mrd EUR ...</a:t>
            </a:r>
            <a:endParaRPr lang="en-US" sz="2400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28669" y="5496397"/>
            <a:ext cx="90504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dirty="0" smtClean="0">
                <a:ln/>
                <a:solidFill>
                  <a:schemeClr val="accent1">
                    <a:lumMod val="50000"/>
                  </a:schemeClr>
                </a:solidFill>
              </a:rPr>
              <a:t>Sve</a:t>
            </a:r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 su ovo dijelovi </a:t>
            </a:r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slagalice</a:t>
            </a:r>
            <a:endParaRPr lang="en-US" sz="2400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551627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/>
      <p:bldP spid="7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50763" y="296872"/>
            <a:ext cx="4248920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Dobre </a:t>
            </a:r>
            <a:r>
              <a:rPr lang="hr-H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banke 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25910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689667" y="442345"/>
            <a:ext cx="477111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Utješna nagrada</a:t>
            </a:r>
          </a:p>
        </p:txBody>
      </p:sp>
      <p:sp>
        <p:nvSpPr>
          <p:cNvPr id="5" name="Rectangle 4"/>
          <p:cNvSpPr/>
          <p:nvPr/>
        </p:nvSpPr>
        <p:spPr>
          <a:xfrm>
            <a:off x="4326379" y="2267681"/>
            <a:ext cx="3497689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Poduzetnički impuls</a:t>
            </a:r>
          </a:p>
        </p:txBody>
      </p:sp>
      <p:sp>
        <p:nvSpPr>
          <p:cNvPr id="7" name="Rectangle 6"/>
          <p:cNvSpPr/>
          <p:nvPr/>
        </p:nvSpPr>
        <p:spPr>
          <a:xfrm>
            <a:off x="4770638" y="3169687"/>
            <a:ext cx="2609176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32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HAMAG Invest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7046" y="135081"/>
            <a:ext cx="1708144" cy="3418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8711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DFBB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61819" y="172181"/>
            <a:ext cx="7756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Light Kokot – „Rule of two”</a:t>
            </a:r>
            <a:endParaRPr lang="en-US" sz="5400" b="0" cap="none" spc="0" dirty="0">
              <a:ln w="0"/>
              <a:solidFill>
                <a:srgbClr val="FF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9969" y="1143000"/>
            <a:ext cx="1438980" cy="1887942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3732" y="1145698"/>
            <a:ext cx="1472847" cy="18852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51362" y="1143000"/>
            <a:ext cx="1276219" cy="18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738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347353" y="315754"/>
            <a:ext cx="90504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Jučer – danas - sutra</a:t>
            </a:r>
            <a:endParaRPr lang="en-US" sz="2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347353" y="1247087"/>
            <a:ext cx="90504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2007 – 2013 CARDS, PHARE, ISPA, SAPARD =&gt; IPA (IPA IIIC 3 mil EUR)</a:t>
            </a:r>
            <a:endParaRPr lang="en-US" sz="2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347353" y="3738137"/>
            <a:ext cx="90504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Operativni program regionalna konkurentnost 2007. – 2013.</a:t>
            </a:r>
            <a:endParaRPr lang="en-US" sz="2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47353" y="3018573"/>
            <a:ext cx="90504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dirty="0">
                <a:ln/>
                <a:solidFill>
                  <a:schemeClr val="accent1">
                    <a:lumMod val="50000"/>
                  </a:schemeClr>
                </a:solidFill>
              </a:rPr>
              <a:t>Strukturni fondovi 2007. – 2013.</a:t>
            </a:r>
            <a:endParaRPr lang="en-US" sz="2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347353" y="2197126"/>
            <a:ext cx="90504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EU fondovi : kohezijski, strukturni (EFRR i ESF)</a:t>
            </a:r>
            <a:endParaRPr lang="en-US" sz="2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156853" y="4750391"/>
            <a:ext cx="9050482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dirty="0">
                <a:ln/>
                <a:solidFill>
                  <a:schemeClr val="accent1">
                    <a:lumMod val="50000"/>
                  </a:schemeClr>
                </a:solidFill>
              </a:rPr>
              <a:t>Strukturni fondovi </a:t>
            </a:r>
            <a:r>
              <a:rPr lang="hr-HR" sz="24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2014. </a:t>
            </a:r>
            <a:r>
              <a:rPr lang="hr-HR" sz="2400" b="1" dirty="0">
                <a:ln/>
                <a:solidFill>
                  <a:schemeClr val="accent1">
                    <a:lumMod val="50000"/>
                  </a:schemeClr>
                </a:solidFill>
              </a:rPr>
              <a:t>– </a:t>
            </a:r>
            <a:r>
              <a:rPr lang="hr-HR" sz="24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2020.</a:t>
            </a:r>
            <a:endParaRPr lang="en-US" sz="2400" b="1" dirty="0">
              <a:ln/>
              <a:solidFill>
                <a:schemeClr val="accent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7874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09" y="176212"/>
            <a:ext cx="6213764" cy="6484462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234053" y="6396335"/>
            <a:ext cx="31519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IZVOR : Večernji list</a:t>
            </a:r>
            <a:endParaRPr lang="en-US" sz="2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18854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2157" y="124258"/>
            <a:ext cx="8769926" cy="6577445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9763989" y="6470870"/>
            <a:ext cx="31519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cap="none" spc="0" dirty="0" smtClean="0">
                <a:ln/>
                <a:effectLst/>
              </a:rPr>
              <a:t>IZVOR : RBA</a:t>
            </a:r>
            <a:endParaRPr lang="en-US" sz="2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73633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8906256" cy="492861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86328" y="2715768"/>
            <a:ext cx="8805672" cy="414223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-772393" y="6512433"/>
            <a:ext cx="3151911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cap="none" spc="0" dirty="0" smtClean="0">
                <a:ln/>
                <a:effectLst/>
              </a:rPr>
              <a:t>IZVOR : RBA</a:t>
            </a:r>
            <a:endParaRPr lang="en-US" sz="2400" b="1" cap="none" spc="0" dirty="0">
              <a:ln/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83115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420089" y="395032"/>
            <a:ext cx="9050482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36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Što je zajedničko ?</a:t>
            </a:r>
            <a:endParaRPr lang="en-US" sz="36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420089" y="1783950"/>
            <a:ext cx="9050482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Povećanje konkurentnosti</a:t>
            </a:r>
          </a:p>
          <a:p>
            <a:pPr algn="ctr"/>
            <a:r>
              <a:rPr lang="hr-HR" sz="24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Povećanje </a:t>
            </a:r>
            <a:r>
              <a:rPr lang="hr-HR" sz="24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zaposlenosti</a:t>
            </a:r>
          </a:p>
          <a:p>
            <a:pPr algn="ctr"/>
            <a:r>
              <a:rPr lang="hr-HR" sz="2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Ekološka </a:t>
            </a:r>
            <a:r>
              <a:rPr lang="hr-HR" sz="2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održivost</a:t>
            </a:r>
          </a:p>
          <a:p>
            <a:pPr algn="ctr"/>
            <a:r>
              <a:rPr lang="hr-HR" sz="24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Smanjenje utroška energije</a:t>
            </a:r>
            <a:endParaRPr lang="hr-HR" sz="2400" b="1" cap="none" spc="0" dirty="0" smtClean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algn="ctr"/>
            <a:r>
              <a:rPr lang="hr-HR" sz="24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Nova tehnologija, novi proizvodi</a:t>
            </a:r>
            <a:endParaRPr lang="en-US" sz="2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0"/>
            <a:ext cx="9144000" cy="68580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-311726" y="6396335"/>
            <a:ext cx="29302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IZVOR - MINPO</a:t>
            </a:r>
            <a:endParaRPr lang="en-US" sz="24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927267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45681" y="85768"/>
            <a:ext cx="3276600" cy="204787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3163273" y="85768"/>
            <a:ext cx="5582408" cy="107721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3200" b="1" dirty="0" smtClean="0">
                <a:ln/>
                <a:solidFill>
                  <a:schemeClr val="accent1">
                    <a:lumMod val="50000"/>
                  </a:schemeClr>
                </a:solidFill>
              </a:rPr>
              <a:t>Dobro             </a:t>
            </a:r>
            <a:r>
              <a:rPr lang="hr-HR" sz="32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    i                       zlo  </a:t>
            </a:r>
          </a:p>
          <a:p>
            <a:pPr algn="ctr"/>
            <a:r>
              <a:rPr lang="hr-HR" sz="3200" b="1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EU financiranja</a:t>
            </a:r>
            <a:endParaRPr lang="en-US" sz="3200" b="1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92" y="85768"/>
            <a:ext cx="2992581" cy="224443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2239855" cy="312335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32792" y="943"/>
            <a:ext cx="2359208" cy="312335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5521" y="0"/>
            <a:ext cx="2477911" cy="247791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3966708" y="3089385"/>
            <a:ext cx="3975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Komplicirana dokumentacija</a:t>
            </a:r>
            <a:endParaRPr lang="en-US" sz="2400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485531" y="3645004"/>
            <a:ext cx="2937889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Nema muljanja !? (Dudek i Tetec)</a:t>
            </a:r>
            <a:endParaRPr lang="en-US" sz="2400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3163273" y="4733935"/>
            <a:ext cx="5710347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Nema muljanja 2 – striktno pridržavanje (drug Virago)</a:t>
            </a:r>
            <a:endParaRPr lang="en-US" sz="2400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067154" y="5707987"/>
            <a:ext cx="3975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Dugačka procedura</a:t>
            </a:r>
            <a:endParaRPr lang="en-US" sz="2400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8745681" y="3430813"/>
            <a:ext cx="3975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rgbClr val="FF0000"/>
                </a:solidFill>
                <a:effectLst/>
              </a:rPr>
              <a:t>Minimalni iznos</a:t>
            </a:r>
            <a:endParaRPr lang="en-US" sz="2400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8745681" y="5548674"/>
            <a:ext cx="39755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rgbClr val="FF0000"/>
                </a:solidFill>
                <a:effectLst/>
              </a:rPr>
              <a:t>Ako nećete Vi bude konkurencija</a:t>
            </a:r>
            <a:endParaRPr lang="en-US" sz="2400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218" y="3513089"/>
            <a:ext cx="3975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Ako neće konkurencija bute Vi</a:t>
            </a:r>
            <a:endParaRPr lang="en-US" sz="2400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8396213" y="4633775"/>
            <a:ext cx="3975536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dirty="0" smtClean="0">
                <a:ln/>
                <a:solidFill>
                  <a:srgbClr val="FF0000"/>
                </a:solidFill>
              </a:rPr>
              <a:t>Ista dokumentacija za gradnju i opremu</a:t>
            </a:r>
            <a:endParaRPr lang="en-US" sz="2400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8745681" y="4051493"/>
            <a:ext cx="3975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rgbClr val="FF0000"/>
                </a:solidFill>
                <a:effectLst/>
              </a:rPr>
              <a:t>PDV ?</a:t>
            </a:r>
            <a:endParaRPr lang="en-US" sz="2400" cap="none" spc="0" dirty="0">
              <a:ln/>
              <a:solidFill>
                <a:srgbClr val="FF0000"/>
              </a:solidFill>
              <a:effectLst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-320786" y="4272270"/>
            <a:ext cx="3975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500.000 EUR + gratis</a:t>
            </a:r>
            <a:endParaRPr lang="en-US" sz="2400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873620" y="6463573"/>
            <a:ext cx="3975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b="1" cap="none" spc="0" dirty="0" smtClean="0">
                <a:ln/>
                <a:solidFill>
                  <a:srgbClr val="FF0000"/>
                </a:solidFill>
                <a:effectLst/>
              </a:rPr>
              <a:t>POVRAT !!!</a:t>
            </a:r>
            <a:endParaRPr lang="en-US" sz="2400" b="1" cap="none" spc="0" dirty="0">
              <a:ln/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0565497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3" grpId="0"/>
      <p:bldP spid="2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001249" y="172181"/>
            <a:ext cx="787779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Kako napisati dobar projekt</a:t>
            </a:r>
            <a:endParaRPr lang="en-US" sz="5400" b="0" cap="none" spc="0" dirty="0">
              <a:ln w="0"/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824592" y="2407422"/>
            <a:ext cx="3975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Slijediti </a:t>
            </a:r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dokumentaciju - uvjeti</a:t>
            </a:r>
            <a:endParaRPr lang="en-US" sz="2400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745673" y="1440786"/>
            <a:ext cx="8133375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Vi ga pišete i Vi ste glavni</a:t>
            </a:r>
          </a:p>
          <a:p>
            <a:pPr algn="ctr"/>
            <a:r>
              <a:rPr lang="hr-HR" sz="2400" dirty="0" smtClean="0">
                <a:ln/>
                <a:solidFill>
                  <a:schemeClr val="accent1">
                    <a:lumMod val="50000"/>
                  </a:schemeClr>
                </a:solidFill>
              </a:rPr>
              <a:t>(tehnički, financijski i „poslovni” dio)</a:t>
            </a:r>
            <a:endParaRPr lang="en-US" sz="2400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2682966" y="3520415"/>
            <a:ext cx="6514364" cy="193899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Početi na vrijeme</a:t>
            </a:r>
            <a:endParaRPr lang="hr-HR" sz="2400" dirty="0">
              <a:ln/>
              <a:solidFill>
                <a:schemeClr val="accent1">
                  <a:lumMod val="50000"/>
                </a:schemeClr>
              </a:solidFill>
            </a:endParaRPr>
          </a:p>
          <a:p>
            <a:pPr marL="342900" indent="-342900" algn="ctr">
              <a:buFontTx/>
              <a:buChar char="-"/>
            </a:pPr>
            <a:r>
              <a:rPr lang="hr-HR" sz="2400" dirty="0">
                <a:ln/>
                <a:solidFill>
                  <a:schemeClr val="accent1">
                    <a:lumMod val="50000"/>
                  </a:schemeClr>
                </a:solidFill>
              </a:rPr>
              <a:t>t</a:t>
            </a:r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ehnički dio – prije objave</a:t>
            </a:r>
          </a:p>
          <a:p>
            <a:pPr marL="342900" indent="-342900" algn="ctr">
              <a:buFontTx/>
              <a:buChar char="-"/>
            </a:pPr>
            <a:r>
              <a:rPr lang="hr-HR" sz="2400" dirty="0" smtClean="0">
                <a:ln/>
                <a:solidFill>
                  <a:schemeClr val="accent1">
                    <a:lumMod val="50000"/>
                  </a:schemeClr>
                </a:solidFill>
              </a:rPr>
              <a:t>završiti dijelove – 3 tjedna ranije</a:t>
            </a:r>
            <a:endParaRPr lang="hr-HR" sz="2400" cap="none" spc="0" dirty="0" smtClean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  <a:p>
            <a:pPr marL="342900" indent="-342900" algn="ctr">
              <a:buFontTx/>
              <a:buChar char="-"/>
            </a:pPr>
            <a:r>
              <a:rPr lang="hr-HR" sz="2400" dirty="0" smtClean="0">
                <a:ln/>
                <a:solidFill>
                  <a:schemeClr val="accent1">
                    <a:lumMod val="50000"/>
                  </a:schemeClr>
                </a:solidFill>
              </a:rPr>
              <a:t>završiti projekt – 2 tjedna ranije </a:t>
            </a:r>
          </a:p>
          <a:p>
            <a:pPr marL="342900" indent="-342900" algn="ctr">
              <a:buFontTx/>
              <a:buChar char="-"/>
            </a:pPr>
            <a:r>
              <a:rPr lang="hr-HR" sz="2400" dirty="0" smtClean="0">
                <a:ln/>
                <a:solidFill>
                  <a:schemeClr val="accent1">
                    <a:lumMod val="50000"/>
                  </a:schemeClr>
                </a:solidFill>
              </a:rPr>
              <a:t>predati 1 tjedan ranije</a:t>
            </a:r>
            <a:endParaRPr lang="en-US" sz="2400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873460" y="5515699"/>
            <a:ext cx="81333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FINANCIRANJE !!!</a:t>
            </a:r>
            <a:endParaRPr lang="en-US" sz="2400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76992" y="3002458"/>
            <a:ext cx="3975536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Bodovanje</a:t>
            </a:r>
            <a:endParaRPr lang="en-US" sz="2400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1898072" y="6110735"/>
            <a:ext cx="8133375" cy="461665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hr-HR" sz="2400" cap="none" spc="0" dirty="0" smtClean="0">
                <a:ln/>
                <a:solidFill>
                  <a:schemeClr val="accent1">
                    <a:lumMod val="50000"/>
                  </a:schemeClr>
                </a:solidFill>
                <a:effectLst/>
              </a:rPr>
              <a:t>Proces učenja</a:t>
            </a:r>
            <a:endParaRPr lang="en-US" sz="2400" cap="none" spc="0" dirty="0">
              <a:ln/>
              <a:solidFill>
                <a:schemeClr val="accent1">
                  <a:lumMod val="50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365172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8" grpId="0"/>
      <p:bldP spid="7" grpId="0"/>
      <p:bldP spid="9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799081" y="182571"/>
            <a:ext cx="70094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hr-HR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Kako razmišljaju banke ?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2864" y="103909"/>
            <a:ext cx="1628407" cy="306860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5" y="103909"/>
            <a:ext cx="2359076" cy="3264131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4" y="0"/>
            <a:ext cx="9144000" cy="6858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564" y="-2009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59175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1976</TotalTime>
  <Words>257</Words>
  <Application>Microsoft Office PowerPoint</Application>
  <PresentationFormat>Widescreen</PresentationFormat>
  <Paragraphs>51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deps</dc:creator>
  <cp:lastModifiedBy>deps</cp:lastModifiedBy>
  <cp:revision>42</cp:revision>
  <dcterms:created xsi:type="dcterms:W3CDTF">2014-01-29T11:48:13Z</dcterms:created>
  <dcterms:modified xsi:type="dcterms:W3CDTF">2014-03-03T13:36:03Z</dcterms:modified>
</cp:coreProperties>
</file>