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11" r:id="rId3"/>
    <p:sldId id="310" r:id="rId4"/>
    <p:sldId id="314" r:id="rId5"/>
    <p:sldId id="315" r:id="rId6"/>
    <p:sldId id="313" r:id="rId7"/>
    <p:sldId id="312" r:id="rId8"/>
    <p:sldId id="301" r:id="rId9"/>
    <p:sldId id="308" r:id="rId10"/>
    <p:sldId id="278" r:id="rId11"/>
    <p:sldId id="290" r:id="rId12"/>
    <p:sldId id="298" r:id="rId13"/>
    <p:sldId id="304" r:id="rId14"/>
    <p:sldId id="264" r:id="rId15"/>
    <p:sldId id="309" r:id="rId16"/>
    <p:sldId id="307" r:id="rId17"/>
    <p:sldId id="305" r:id="rId18"/>
    <p:sldId id="282" r:id="rId19"/>
    <p:sldId id="283" r:id="rId20"/>
    <p:sldId id="306" r:id="rId21"/>
    <p:sldId id="302" r:id="rId22"/>
    <p:sldId id="299" r:id="rId23"/>
    <p:sldId id="281" r:id="rId24"/>
    <p:sldId id="265" r:id="rId25"/>
    <p:sldId id="292" r:id="rId26"/>
    <p:sldId id="280" r:id="rId27"/>
    <p:sldId id="303" r:id="rId28"/>
    <p:sldId id="294" r:id="rId29"/>
    <p:sldId id="300" r:id="rId3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9933"/>
    <a:srgbClr val="FF0000"/>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6502" autoAdjust="0"/>
  </p:normalViewPr>
  <p:slideViewPr>
    <p:cSldViewPr>
      <p:cViewPr>
        <p:scale>
          <a:sx n="75" d="100"/>
          <a:sy n="75" d="100"/>
        </p:scale>
        <p:origin x="-2580"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72" d="100"/>
          <a:sy n="72" d="100"/>
        </p:scale>
        <p:origin x="-2736" y="168"/>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311" tIns="45655" rIns="91311" bIns="45655" numCol="1" anchor="t" anchorCtr="0" compatLnSpc="1">
            <a:prstTxWarp prst="textNoShape">
              <a:avLst/>
            </a:prstTxWarp>
          </a:bodyPr>
          <a:lstStyle>
            <a:lvl1pPr defTabSz="913164" eaLnBrk="0" hangingPunct="0">
              <a:defRPr sz="1200">
                <a:latin typeface="Arial" charset="0"/>
                <a:cs typeface="+mn-cs"/>
              </a:defRPr>
            </a:lvl1pPr>
          </a:lstStyle>
          <a:p>
            <a:pPr>
              <a:defRPr/>
            </a:pPr>
            <a:endParaRPr lang="en-GB"/>
          </a:p>
        </p:txBody>
      </p:sp>
      <p:sp>
        <p:nvSpPr>
          <p:cNvPr id="8397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311" tIns="45655" rIns="91311" bIns="45655" numCol="1" anchor="t" anchorCtr="0" compatLnSpc="1">
            <a:prstTxWarp prst="textNoShape">
              <a:avLst/>
            </a:prstTxWarp>
          </a:bodyPr>
          <a:lstStyle>
            <a:lvl1pPr algn="r" defTabSz="913164" eaLnBrk="0" hangingPunct="0">
              <a:defRPr sz="1200">
                <a:latin typeface="Arial" charset="0"/>
                <a:cs typeface="+mn-cs"/>
              </a:defRPr>
            </a:lvl1pPr>
          </a:lstStyle>
          <a:p>
            <a:pPr>
              <a:defRPr/>
            </a:pPr>
            <a:fld id="{049603DE-B142-4EB1-A591-F5E4C68B6E4B}" type="datetimeFigureOut">
              <a:rPr lang="en-GB"/>
              <a:pPr>
                <a:defRPr/>
              </a:pPr>
              <a:t>05/03/2014</a:t>
            </a:fld>
            <a:endParaRPr lang="en-GB"/>
          </a:p>
        </p:txBody>
      </p:sp>
      <p:sp>
        <p:nvSpPr>
          <p:cNvPr id="8397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ext uri="{91240B29-F687-4F45-9708-019B960494DF}"/>
            <a:ext uri="{AF507438-7753-43E0-B8FC-AC1667EBCBE1}"/>
          </a:extLst>
        </p:spPr>
        <p:txBody>
          <a:bodyPr vert="horz" wrap="square" lIns="91311" tIns="45655" rIns="91311" bIns="45655" numCol="1" anchor="b" anchorCtr="0" compatLnSpc="1">
            <a:prstTxWarp prst="textNoShape">
              <a:avLst/>
            </a:prstTxWarp>
          </a:bodyPr>
          <a:lstStyle>
            <a:lvl1pPr defTabSz="913164" eaLnBrk="0" hangingPunct="0">
              <a:defRPr sz="1200">
                <a:latin typeface="Arial" charset="0"/>
                <a:cs typeface="+mn-cs"/>
              </a:defRPr>
            </a:lvl1pPr>
          </a:lstStyle>
          <a:p>
            <a:pPr>
              <a:defRPr/>
            </a:pPr>
            <a:endParaRPr lang="en-GB"/>
          </a:p>
        </p:txBody>
      </p:sp>
      <p:sp>
        <p:nvSpPr>
          <p:cNvPr id="8397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ext uri="{91240B29-F687-4F45-9708-019B960494DF}"/>
            <a:ext uri="{AF507438-7753-43E0-B8FC-AC1667EBCBE1}"/>
          </a:extLst>
        </p:spPr>
        <p:txBody>
          <a:bodyPr vert="horz" wrap="square" lIns="91311" tIns="45655" rIns="91311" bIns="45655" numCol="1" anchor="b" anchorCtr="0" compatLnSpc="1">
            <a:prstTxWarp prst="textNoShape">
              <a:avLst/>
            </a:prstTxWarp>
          </a:bodyPr>
          <a:lstStyle>
            <a:lvl1pPr algn="r" defTabSz="913164" eaLnBrk="0" hangingPunct="0">
              <a:defRPr sz="1200">
                <a:latin typeface="Arial" charset="0"/>
                <a:cs typeface="+mn-cs"/>
              </a:defRPr>
            </a:lvl1pPr>
          </a:lstStyle>
          <a:p>
            <a:pPr>
              <a:defRPr/>
            </a:pPr>
            <a:fld id="{731D2D0D-29F3-47C6-A6CA-7095C8DA8C6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88"/>
          </a:xfrm>
          <a:prstGeom prst="rect">
            <a:avLst/>
          </a:prstGeom>
          <a:noFill/>
          <a:ln>
            <a:noFill/>
          </a:ln>
          <a:extLst>
            <a:ext uri="{909E8E84-426E-40DD-AFC4-6F175D3DCCD1}"/>
            <a:ext uri="{91240B29-F687-4F45-9708-019B960494DF}"/>
          </a:extLst>
        </p:spPr>
        <p:txBody>
          <a:bodyPr vert="horz" wrap="square" lIns="91311" tIns="45655" rIns="91311" bIns="45655" numCol="1" anchor="t" anchorCtr="0" compatLnSpc="1">
            <a:prstTxWarp prst="textNoShape">
              <a:avLst/>
            </a:prstTxWarp>
          </a:bodyPr>
          <a:lstStyle>
            <a:lvl1pPr defTabSz="913164">
              <a:defRPr sz="1200">
                <a:latin typeface="Arial" charset="0"/>
                <a:cs typeface="+mn-cs"/>
              </a:defRPr>
            </a:lvl1pPr>
          </a:lstStyle>
          <a:p>
            <a:pPr>
              <a:defRPr/>
            </a:pPr>
            <a:endParaRPr lang="en-US"/>
          </a:p>
        </p:txBody>
      </p:sp>
      <p:sp>
        <p:nvSpPr>
          <p:cNvPr id="3" name="Date Placeholder 2"/>
          <p:cNvSpPr>
            <a:spLocks noGrp="1"/>
          </p:cNvSpPr>
          <p:nvPr>
            <p:ph type="dt" idx="1"/>
          </p:nvPr>
        </p:nvSpPr>
        <p:spPr bwMode="auto">
          <a:xfrm>
            <a:off x="3849688" y="0"/>
            <a:ext cx="2946400" cy="496888"/>
          </a:xfrm>
          <a:prstGeom prst="rect">
            <a:avLst/>
          </a:prstGeom>
          <a:noFill/>
          <a:ln>
            <a:noFill/>
          </a:ln>
          <a:extLst>
            <a:ext uri="{909E8E84-426E-40DD-AFC4-6F175D3DCCD1}"/>
            <a:ext uri="{91240B29-F687-4F45-9708-019B960494DF}"/>
          </a:extLst>
        </p:spPr>
        <p:txBody>
          <a:bodyPr vert="horz" wrap="square" lIns="91311" tIns="45655" rIns="91311" bIns="45655" numCol="1" anchor="t" anchorCtr="0" compatLnSpc="1">
            <a:prstTxWarp prst="textNoShape">
              <a:avLst/>
            </a:prstTxWarp>
          </a:bodyPr>
          <a:lstStyle>
            <a:lvl1pPr algn="r" defTabSz="913164">
              <a:defRPr sz="1200">
                <a:latin typeface="Arial" charset="0"/>
                <a:cs typeface="+mn-cs"/>
              </a:defRPr>
            </a:lvl1pPr>
          </a:lstStyle>
          <a:p>
            <a:pPr>
              <a:defRPr/>
            </a:pPr>
            <a:fld id="{5A7E1F59-C38E-48CE-948F-18F17B299306}" type="datetimeFigureOut">
              <a:rPr lang="en-US"/>
              <a:pPr>
                <a:defRPr/>
              </a:pPr>
              <a:t>3/5/2014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8104" tIns="44052" rIns="88104" bIns="44052" rtlCol="0" anchor="ctr"/>
          <a:lstStyle/>
          <a:p>
            <a:pPr lvl="0"/>
            <a:endParaRPr lang="en-GB" noProof="0" smtClean="0"/>
          </a:p>
        </p:txBody>
      </p:sp>
      <p:sp>
        <p:nvSpPr>
          <p:cNvPr id="5" name="Notes Placeholder 4"/>
          <p:cNvSpPr>
            <a:spLocks noGrp="1"/>
          </p:cNvSpPr>
          <p:nvPr>
            <p:ph type="body" sz="quarter" idx="3"/>
          </p:nvPr>
        </p:nvSpPr>
        <p:spPr bwMode="auto">
          <a:xfrm>
            <a:off x="679450" y="4714875"/>
            <a:ext cx="5438775" cy="4467225"/>
          </a:xfrm>
          <a:prstGeom prst="rect">
            <a:avLst/>
          </a:prstGeom>
          <a:noFill/>
          <a:ln>
            <a:noFill/>
          </a:ln>
          <a:extLst>
            <a:ext uri="{909E8E84-426E-40DD-AFC4-6F175D3DCCD1}"/>
            <a:ext uri="{91240B29-F687-4F45-9708-019B960494DF}"/>
          </a:extLst>
        </p:spPr>
        <p:txBody>
          <a:bodyPr vert="horz" wrap="square" lIns="91311" tIns="45655" rIns="91311" bIns="456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bwMode="auto">
          <a:xfrm>
            <a:off x="0" y="9428163"/>
            <a:ext cx="2946400" cy="496887"/>
          </a:xfrm>
          <a:prstGeom prst="rect">
            <a:avLst/>
          </a:prstGeom>
          <a:noFill/>
          <a:ln>
            <a:noFill/>
          </a:ln>
          <a:extLst>
            <a:ext uri="{909E8E84-426E-40DD-AFC4-6F175D3DCCD1}"/>
            <a:ext uri="{91240B29-F687-4F45-9708-019B960494DF}"/>
          </a:extLst>
        </p:spPr>
        <p:txBody>
          <a:bodyPr vert="horz" wrap="square" lIns="91311" tIns="45655" rIns="91311" bIns="45655" numCol="1" anchor="b" anchorCtr="0" compatLnSpc="1">
            <a:prstTxWarp prst="textNoShape">
              <a:avLst/>
            </a:prstTxWarp>
          </a:bodyPr>
          <a:lstStyle>
            <a:lvl1pPr defTabSz="913164">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bwMode="auto">
          <a:xfrm>
            <a:off x="3849688" y="9428163"/>
            <a:ext cx="2946400" cy="496887"/>
          </a:xfrm>
          <a:prstGeom prst="rect">
            <a:avLst/>
          </a:prstGeom>
          <a:noFill/>
          <a:ln>
            <a:noFill/>
          </a:ln>
          <a:extLst>
            <a:ext uri="{909E8E84-426E-40DD-AFC4-6F175D3DCCD1}"/>
            <a:ext uri="{91240B29-F687-4F45-9708-019B960494DF}"/>
          </a:extLst>
        </p:spPr>
        <p:txBody>
          <a:bodyPr vert="horz" wrap="square" lIns="91311" tIns="45655" rIns="91311" bIns="45655" numCol="1" anchor="b" anchorCtr="0" compatLnSpc="1">
            <a:prstTxWarp prst="textNoShape">
              <a:avLst/>
            </a:prstTxWarp>
          </a:bodyPr>
          <a:lstStyle>
            <a:lvl1pPr algn="r" defTabSz="913164">
              <a:defRPr sz="1200">
                <a:latin typeface="Arial" charset="0"/>
                <a:cs typeface="+mn-cs"/>
              </a:defRPr>
            </a:lvl1pPr>
          </a:lstStyle>
          <a:p>
            <a:pPr>
              <a:defRPr/>
            </a:pPr>
            <a:fld id="{4C7EC0C3-DD54-4CC8-A809-56E5DEC960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a:noFill/>
        </p:spPr>
        <p:txBody>
          <a:bodyPr/>
          <a:lstStyle/>
          <a:p>
            <a:pPr eaLnBrk="1" hangingPunct="1">
              <a:spcBef>
                <a:spcPct val="0"/>
              </a:spcBef>
              <a:buFontTx/>
              <a:buChar char="•"/>
            </a:pPr>
            <a:endParaRPr lang="en-US" smtClean="0"/>
          </a:p>
        </p:txBody>
      </p:sp>
      <p:sp>
        <p:nvSpPr>
          <p:cNvPr id="38916" name="Slide Number Placeholder 3"/>
          <p:cNvSpPr>
            <a:spLocks noGrp="1"/>
          </p:cNvSpPr>
          <p:nvPr>
            <p:ph type="sldNum" sz="quarter" idx="5"/>
          </p:nvPr>
        </p:nvSpPr>
        <p:spPr/>
        <p:txBody>
          <a:bodyPr/>
          <a:lstStyle>
            <a:lvl1pPr defTabSz="911225" eaLnBrk="0" hangingPunct="0">
              <a:defRPr>
                <a:solidFill>
                  <a:schemeClr val="tx1"/>
                </a:solidFill>
                <a:latin typeface="Arial" pitchFamily="34" charset="0"/>
              </a:defRPr>
            </a:lvl1pPr>
            <a:lvl2pPr marL="742950" indent="-285750" defTabSz="911225" eaLnBrk="0" hangingPunct="0">
              <a:defRPr>
                <a:solidFill>
                  <a:schemeClr val="tx1"/>
                </a:solidFill>
                <a:latin typeface="Arial" pitchFamily="34" charset="0"/>
              </a:defRPr>
            </a:lvl2pPr>
            <a:lvl3pPr marL="1143000" indent="-228600" defTabSz="911225" eaLnBrk="0" hangingPunct="0">
              <a:defRPr>
                <a:solidFill>
                  <a:schemeClr val="tx1"/>
                </a:solidFill>
                <a:latin typeface="Arial" pitchFamily="34" charset="0"/>
              </a:defRPr>
            </a:lvl3pPr>
            <a:lvl4pPr marL="1600200" indent="-228600" defTabSz="911225" eaLnBrk="0" hangingPunct="0">
              <a:defRPr>
                <a:solidFill>
                  <a:schemeClr val="tx1"/>
                </a:solidFill>
                <a:latin typeface="Arial" pitchFamily="34" charset="0"/>
              </a:defRPr>
            </a:lvl4pPr>
            <a:lvl5pPr marL="2057400" indent="-228600" defTabSz="911225" eaLnBrk="0" hangingPunct="0">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pPr eaLnBrk="1" hangingPunct="1">
              <a:defRPr/>
            </a:pPr>
            <a:fld id="{97AF8FBF-326E-4EAE-9B7A-79B117368EFF}" type="slidenum">
              <a:rPr lang="en-GB" smtClean="0"/>
              <a:pPr eaLnBrk="1" hangingPunct="1">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6977F071-94E7-4DC7-A549-0655C63920BF}"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1FAF5A6D-F432-48A3-BB24-938EF336BB22}"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7082818D-E4F0-403C-A3AA-9C48E215B1F0}"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DF0FE635-689D-47FC-A5E3-B7AFF0324BFC}"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0A00A5B4-1581-44CA-AC3C-938A760ED56E}"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27A2A172-598B-4C2C-8115-4D82EA2D35C0}"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53DA0109-5360-4435-841C-B4B776D9CE20}"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2CB6DFB0-A537-4B3A-9147-B83238169E26}"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8076E40D-04DA-4688-BB98-B9564503F59D}"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73AC81FD-8413-4C13-9C90-32D48051876F}"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defTabSz="920750">
              <a:defRPr sz="2000" b="1">
                <a:solidFill>
                  <a:schemeClr val="tx1"/>
                </a:solidFill>
                <a:latin typeface="Helvetica" pitchFamily="34" charset="0"/>
              </a:defRPr>
            </a:lvl1pPr>
            <a:lvl2pPr marL="742950" indent="-285750" defTabSz="920750">
              <a:defRPr sz="2000" b="1">
                <a:solidFill>
                  <a:schemeClr val="tx1"/>
                </a:solidFill>
                <a:latin typeface="Helvetica" pitchFamily="34" charset="0"/>
              </a:defRPr>
            </a:lvl2pPr>
            <a:lvl3pPr marL="1143000" indent="-228600" defTabSz="920750">
              <a:defRPr sz="2000" b="1">
                <a:solidFill>
                  <a:schemeClr val="tx1"/>
                </a:solidFill>
                <a:latin typeface="Helvetica" pitchFamily="34" charset="0"/>
              </a:defRPr>
            </a:lvl3pPr>
            <a:lvl4pPr marL="1600200" indent="-228600" defTabSz="920750">
              <a:defRPr sz="2000" b="1">
                <a:solidFill>
                  <a:schemeClr val="tx1"/>
                </a:solidFill>
                <a:latin typeface="Helvetica" pitchFamily="34" charset="0"/>
              </a:defRPr>
            </a:lvl4pPr>
            <a:lvl5pPr marL="2057400" indent="-228600" defTabSz="920750">
              <a:defRPr sz="2000" b="1">
                <a:solidFill>
                  <a:schemeClr val="tx1"/>
                </a:solidFill>
                <a:latin typeface="Helvetica" pitchFamily="34" charset="0"/>
              </a:defRPr>
            </a:lvl5pPr>
            <a:lvl6pPr marL="2514600" indent="-228600" algn="ctr" defTabSz="920750" eaLnBrk="0" fontAlgn="base" hangingPunct="0">
              <a:spcBef>
                <a:spcPct val="0"/>
              </a:spcBef>
              <a:spcAft>
                <a:spcPct val="0"/>
              </a:spcAft>
              <a:defRPr sz="2000" b="1">
                <a:solidFill>
                  <a:schemeClr val="tx1"/>
                </a:solidFill>
                <a:latin typeface="Helvetica" pitchFamily="34" charset="0"/>
              </a:defRPr>
            </a:lvl6pPr>
            <a:lvl7pPr marL="2971800" indent="-228600" algn="ctr" defTabSz="920750" eaLnBrk="0" fontAlgn="base" hangingPunct="0">
              <a:spcBef>
                <a:spcPct val="0"/>
              </a:spcBef>
              <a:spcAft>
                <a:spcPct val="0"/>
              </a:spcAft>
              <a:defRPr sz="2000" b="1">
                <a:solidFill>
                  <a:schemeClr val="tx1"/>
                </a:solidFill>
                <a:latin typeface="Helvetica" pitchFamily="34" charset="0"/>
              </a:defRPr>
            </a:lvl7pPr>
            <a:lvl8pPr marL="3429000" indent="-228600" algn="ctr" defTabSz="920750" eaLnBrk="0" fontAlgn="base" hangingPunct="0">
              <a:spcBef>
                <a:spcPct val="0"/>
              </a:spcBef>
              <a:spcAft>
                <a:spcPct val="0"/>
              </a:spcAft>
              <a:defRPr sz="2000" b="1">
                <a:solidFill>
                  <a:schemeClr val="tx1"/>
                </a:solidFill>
                <a:latin typeface="Helvetica" pitchFamily="34" charset="0"/>
              </a:defRPr>
            </a:lvl8pPr>
            <a:lvl9pPr marL="3886200" indent="-228600" algn="ctr" defTabSz="920750" eaLnBrk="0" fontAlgn="base" hangingPunct="0">
              <a:spcBef>
                <a:spcPct val="0"/>
              </a:spcBef>
              <a:spcAft>
                <a:spcPct val="0"/>
              </a:spcAft>
              <a:defRPr sz="2000" b="1">
                <a:solidFill>
                  <a:schemeClr val="tx1"/>
                </a:solidFill>
                <a:latin typeface="Helvetica" pitchFamily="34" charset="0"/>
              </a:defRPr>
            </a:lvl9pPr>
          </a:lstStyle>
          <a:p>
            <a:pPr>
              <a:defRPr/>
            </a:pPr>
            <a:fld id="{4AAE3737-B8B7-41D0-8F89-A0A8C70DB34F}" type="slidenum">
              <a:rPr lang="nl-NL" sz="1100" b="0" smtClean="0">
                <a:latin typeface="Times" charset="0"/>
              </a:rPr>
              <a:pPr>
                <a:defRPr/>
              </a:pPr>
              <a:t>2</a:t>
            </a:fld>
            <a:endParaRPr lang="nl-NL" sz="1100" b="0" smtClean="0">
              <a:latin typeface="Times"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a:ln/>
        </p:spPr>
        <p:txBody>
          <a:bodyPr/>
          <a:lstStyle/>
          <a:p>
            <a:pPr>
              <a:spcBef>
                <a:spcPct val="50000"/>
              </a:spcBef>
              <a:buFontTx/>
              <a:buChar char="•"/>
              <a:defRPr/>
            </a:pPr>
            <a:r>
              <a:rPr lang="en-GB" dirty="0">
                <a:effectLst>
                  <a:outerShdw blurRad="38100" dist="38100" dir="2700000" algn="tl">
                    <a:srgbClr val="C0C0C0"/>
                  </a:outerShdw>
                </a:effectLst>
                <a:latin typeface="Arial" charset="0"/>
              </a:rPr>
              <a:t>Sector which is dominated by small and </a:t>
            </a:r>
            <a:br>
              <a:rPr lang="en-GB" dirty="0">
                <a:effectLst>
                  <a:outerShdw blurRad="38100" dist="38100" dir="2700000" algn="tl">
                    <a:srgbClr val="C0C0C0"/>
                  </a:outerShdw>
                </a:effectLst>
                <a:latin typeface="Arial" charset="0"/>
              </a:rPr>
            </a:br>
            <a:r>
              <a:rPr lang="en-GB" dirty="0">
                <a:effectLst>
                  <a:outerShdw blurRad="38100" dist="38100" dir="2700000" algn="tl">
                    <a:srgbClr val="C0C0C0"/>
                  </a:outerShdw>
                </a:effectLst>
                <a:latin typeface="Arial" charset="0"/>
              </a:rPr>
              <a:t>  micro companies</a:t>
            </a:r>
          </a:p>
          <a:p>
            <a:pPr>
              <a:spcBef>
                <a:spcPct val="50000"/>
              </a:spcBef>
              <a:buFontTx/>
              <a:buChar char="•"/>
              <a:defRPr/>
            </a:pPr>
            <a:r>
              <a:rPr lang="en-GB" dirty="0">
                <a:effectLst>
                  <a:outerShdw blurRad="38100" dist="38100" dir="2700000" algn="tl">
                    <a:srgbClr val="C0C0C0"/>
                  </a:outerShdw>
                </a:effectLst>
                <a:latin typeface="Arial" charset="0"/>
              </a:rPr>
              <a:t> Largely focussed on domestic market</a:t>
            </a:r>
          </a:p>
          <a:p>
            <a:pPr>
              <a:spcBef>
                <a:spcPct val="50000"/>
              </a:spcBef>
              <a:buFontTx/>
              <a:buChar char="•"/>
              <a:defRPr/>
            </a:pPr>
            <a:r>
              <a:rPr lang="en-GB" dirty="0">
                <a:effectLst>
                  <a:outerShdw blurRad="38100" dist="38100" dir="2700000" algn="tl">
                    <a:srgbClr val="C0C0C0"/>
                  </a:outerShdw>
                </a:effectLst>
                <a:latin typeface="Arial" charset="0"/>
              </a:rPr>
              <a:t> Dependant on advertising</a:t>
            </a:r>
          </a:p>
          <a:p>
            <a:pPr>
              <a:spcBef>
                <a:spcPct val="50000"/>
              </a:spcBef>
              <a:buFontTx/>
              <a:buChar char="•"/>
              <a:defRPr/>
            </a:pPr>
            <a:r>
              <a:rPr lang="en-GB" dirty="0" smtClean="0">
                <a:effectLst>
                  <a:outerShdw blurRad="38100" dist="38100" dir="2700000" algn="tl">
                    <a:srgbClr val="C0C0C0"/>
                  </a:outerShdw>
                </a:effectLst>
                <a:latin typeface="Arial" charset="0"/>
              </a:rPr>
              <a:t> Characterized </a:t>
            </a:r>
            <a:r>
              <a:rPr lang="en-GB" dirty="0">
                <a:effectLst>
                  <a:outerShdw blurRad="38100" dist="38100" dir="2700000" algn="tl">
                    <a:srgbClr val="C0C0C0"/>
                  </a:outerShdw>
                </a:effectLst>
                <a:latin typeface="Arial" charset="0"/>
              </a:rPr>
              <a:t>by structural overcapacity</a:t>
            </a:r>
          </a:p>
          <a:p>
            <a:pPr>
              <a:defRPr/>
            </a:pPr>
            <a:endParaRPr lang="en-GB" dirty="0" smtClean="0"/>
          </a:p>
        </p:txBody>
      </p:sp>
      <p:sp>
        <p:nvSpPr>
          <p:cNvPr id="20484" name="Rectangle 2"/>
          <p:cNvSpPr txBox="1">
            <a:spLocks noGrp="1" noChangeArrowheads="1"/>
          </p:cNvSpPr>
          <p:nvPr/>
        </p:nvSpPr>
        <p:spPr bwMode="auto">
          <a:xfrm>
            <a:off x="0" y="0"/>
            <a:ext cx="2946400" cy="495300"/>
          </a:xfrm>
          <a:prstGeom prst="rect">
            <a:avLst/>
          </a:prstGeom>
          <a:noFill/>
          <a:ln w="9525">
            <a:noFill/>
            <a:miter lim="800000"/>
            <a:headEnd/>
            <a:tailEnd/>
          </a:ln>
        </p:spPr>
        <p:txBody>
          <a:bodyPr lIns="92196" tIns="46100" rIns="92196" bIns="46100"/>
          <a:lstStyle/>
          <a:p>
            <a:pPr defTabSz="920750"/>
            <a:r>
              <a:rPr lang="nl-NL" sz="1100">
                <a:latin typeface="Times" pitchFamily="18" charset="0"/>
              </a:rPr>
              <a:t>B. Klose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339792D3-B877-4C60-B44B-5A5B04D89BC5}"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D602C329-EC3A-4A64-95F3-C70A9345F8A2}"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E2C566CB-B6BC-4AF6-A4B0-B0A92D51C6F9}"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94814FFC-B343-4A55-A5C3-8BEF52E13FEA}"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C6A953B0-0A3C-46A4-ABB6-E049A8A3B34D}"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a:xfrm>
            <a:off x="446088" y="4714875"/>
            <a:ext cx="5976937" cy="4784725"/>
          </a:xfrm>
          <a:noFill/>
        </p:spPr>
        <p:txBody>
          <a:bodyPr/>
          <a:lstStyle/>
          <a:p>
            <a:r>
              <a:rPr lang="en-GB" sz="1400" smtClean="0"/>
              <a:t>Benez from Brazilian newspaper house Folha De S Paulo </a:t>
            </a:r>
          </a:p>
          <a:p>
            <a:r>
              <a:rPr lang="en-GB" sz="1400" smtClean="0"/>
              <a:t>concentrate on the print+digital platforms . </a:t>
            </a:r>
          </a:p>
          <a:p>
            <a:r>
              <a:rPr lang="en-GB" sz="1400" smtClean="0"/>
              <a:t>He spoke about the transition from newspaper to newsmedia. </a:t>
            </a:r>
          </a:p>
          <a:p>
            <a:r>
              <a:rPr lang="en-GB" sz="1400" smtClean="0"/>
              <a:t>Benez mentioned that a news media company must always be ready to deliver news and services through various formats - text, audio and video. Hence, content must be sent to all the platforms where the user is present, including internet, mobile and tablets. This convergence, he said, was embraced by the Folha Group with many different innovations which were useful for both the advertisers as well as the publishing house. For example, the newspapers were launched in the HTML5 format for the digital platform. </a:t>
            </a:r>
          </a:p>
          <a:p>
            <a:r>
              <a:rPr lang="en-GB" sz="1400" smtClean="0"/>
              <a:t>However, quality is non-negotiable (journalism). The subscription, he said, increased as and when there were new launches in the digitisation of content. After the launch of the HTML5 version, the subscriptions increased by 89.81 per cent, while after the launch of the new digitised version, it grew by 253 per cent. </a:t>
            </a:r>
          </a:p>
          <a:p>
            <a:r>
              <a:rPr lang="en-GB" sz="1400" smtClean="0"/>
              <a:t>He mentioned that the important methods to maintain and increase the revenues of the company include exclusive online ads, cross media ads and multi-platform special projects. </a:t>
            </a:r>
          </a:p>
          <a:p>
            <a:r>
              <a:rPr lang="en-GB" sz="1400" smtClean="0"/>
              <a:t>He concluded his presentation by highlighting three major lessons of the publishing house - to break the paradigms, be where the readers are and offer the advertisers whatever they need. </a:t>
            </a:r>
          </a:p>
          <a:p>
            <a:endParaRPr lang="en-GB" sz="1400" smtClean="0"/>
          </a:p>
          <a:p>
            <a:endParaRPr lang="en-GB" sz="1400" smtClean="0"/>
          </a:p>
          <a:p>
            <a:endParaRPr lang="en-GB" sz="1400" smtClean="0"/>
          </a:p>
          <a:p>
            <a:r>
              <a:rPr lang="en-GB" sz="1400" smtClean="0"/>
              <a:t>.</a:t>
            </a:r>
          </a:p>
          <a:p>
            <a:endParaRPr lang="en-GB" sz="1400" smtClean="0"/>
          </a:p>
        </p:txBody>
      </p:sp>
      <p:sp>
        <p:nvSpPr>
          <p:cNvPr id="40964" name="Slide Number Placeholder 3"/>
          <p:cNvSpPr>
            <a:spLocks noGrp="1"/>
          </p:cNvSpPr>
          <p:nvPr>
            <p:ph type="sldNum" sz="quarter" idx="5"/>
          </p:nvPr>
        </p:nvSpPr>
        <p:spPr/>
        <p:txBody>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defRPr/>
            </a:pPr>
            <a:fld id="{EED0F902-948D-480C-8E2B-7EE4F70F9B97}" type="slidenum">
              <a:rPr lang="en-GB" smtClean="0"/>
              <a:pPr eaLnBrk="1" hangingPunct="1">
                <a:defRPr/>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25D2C811-D312-4CDD-9113-FBF621E0EE1B}"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05180BC9-E1DD-4CC7-86C0-03E42A1DE18F}"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a:noFill/>
        </p:spPr>
        <p:txBody>
          <a:bodyPr/>
          <a:lstStyle/>
          <a:p>
            <a:r>
              <a:rPr lang="en-GB" smtClean="0"/>
              <a:t>From Gerd Leonhard presentation, futurologist</a:t>
            </a:r>
          </a:p>
        </p:txBody>
      </p:sp>
      <p:sp>
        <p:nvSpPr>
          <p:cNvPr id="4" name="Slide Number Placeholder 3"/>
          <p:cNvSpPr>
            <a:spLocks noGrp="1"/>
          </p:cNvSpPr>
          <p:nvPr>
            <p:ph type="sldNum" sz="quarter" idx="5"/>
          </p:nvPr>
        </p:nvSpPr>
        <p:spPr/>
        <p:txBody>
          <a:bodyPr/>
          <a:lstStyle/>
          <a:p>
            <a:pPr>
              <a:defRPr/>
            </a:pPr>
            <a:fld id="{5C26B686-39EA-4E44-AEBC-F4D69D9E59C9}"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380806E9-AA92-49D8-9FC7-F6823D956F51}"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51275" y="9431338"/>
            <a:ext cx="2946400" cy="495300"/>
          </a:xfrm>
          <a:prstGeom prst="rect">
            <a:avLst/>
          </a:prstGeom>
          <a:noFill/>
          <a:ln w="9525">
            <a:noFill/>
            <a:miter lim="800000"/>
            <a:headEnd/>
            <a:tailEnd/>
          </a:ln>
        </p:spPr>
        <p:txBody>
          <a:bodyPr lIns="92196" tIns="46100" rIns="92196" bIns="46100" anchor="b"/>
          <a:lstStyle/>
          <a:p>
            <a:pPr algn="r" defTabSz="920750"/>
            <a:fld id="{C96D8599-60C6-431C-B0C4-D0826CCC1448}" type="slidenum">
              <a:rPr lang="nl-NL" sz="1100">
                <a:latin typeface="Times" pitchFamily="18" charset="0"/>
              </a:rPr>
              <a:pPr algn="r" defTabSz="920750"/>
              <a:t>3</a:t>
            </a:fld>
            <a:endParaRPr lang="nl-NL" sz="1100">
              <a:latin typeface="Times" pitchFamily="18"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a:noFill/>
        </p:spPr>
        <p:txBody>
          <a:bodyPr/>
          <a:lstStyle/>
          <a:p>
            <a:r>
              <a:rPr lang="en-GB" smtClean="0"/>
              <a:t>Our activities also help national associations to be up to date on current European matters when speaking to their governments (including Position Papers and letter to members of the European Parliament that can be used at national level).</a:t>
            </a:r>
          </a:p>
          <a:p>
            <a:r>
              <a:rPr lang="en-GB" smtClean="0"/>
              <a:t>In our regular working meetings we give the possibility to members to obtain expert knowledge by participating in meetings on environment, social issues or economic issues and statistics and benefit from expertise that they might not have at national level. </a:t>
            </a:r>
          </a:p>
          <a:p>
            <a:r>
              <a:rPr lang="en-GB" smtClean="0"/>
              <a:t> </a:t>
            </a:r>
          </a:p>
          <a:p>
            <a:r>
              <a:rPr lang="en-US" smtClean="0"/>
              <a:t>Members of Intergraf also benefit from our networks in Brussels. We have contact and are members of the same networks as newspaper and magazine publishers, paper manufacturers, database experts etc. This ensures that Intergraf, and therefore its members, do not act in isolation.</a:t>
            </a:r>
            <a:endParaRPr lang="en-GB" smtClean="0"/>
          </a:p>
          <a:p>
            <a:endParaRPr lang="en-GB" smtClean="0"/>
          </a:p>
          <a:p>
            <a:endParaRPr lang="en-GB" smtClean="0"/>
          </a:p>
        </p:txBody>
      </p:sp>
      <p:sp>
        <p:nvSpPr>
          <p:cNvPr id="22532" name="Rectangle 2"/>
          <p:cNvSpPr txBox="1">
            <a:spLocks noGrp="1" noChangeArrowheads="1"/>
          </p:cNvSpPr>
          <p:nvPr/>
        </p:nvSpPr>
        <p:spPr bwMode="auto">
          <a:xfrm>
            <a:off x="0" y="0"/>
            <a:ext cx="2946400" cy="495300"/>
          </a:xfrm>
          <a:prstGeom prst="rect">
            <a:avLst/>
          </a:prstGeom>
          <a:noFill/>
          <a:ln w="9525">
            <a:noFill/>
            <a:miter lim="800000"/>
            <a:headEnd/>
            <a:tailEnd/>
          </a:ln>
        </p:spPr>
        <p:txBody>
          <a:bodyPr lIns="92196" tIns="46100" rIns="92196" bIns="46100"/>
          <a:lstStyle/>
          <a:p>
            <a:pPr defTabSz="920750"/>
            <a:r>
              <a:rPr lang="nl-NL" sz="1100">
                <a:latin typeface="Times" pitchFamily="18" charset="0"/>
              </a:rPr>
              <a:t>B. Klose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49688" y="9432925"/>
            <a:ext cx="2947987" cy="493713"/>
          </a:xfrm>
          <a:prstGeom prst="rect">
            <a:avLst/>
          </a:prstGeom>
          <a:noFill/>
          <a:ln w="9525">
            <a:noFill/>
            <a:miter lim="800000"/>
            <a:headEnd/>
            <a:tailEnd/>
          </a:ln>
        </p:spPr>
        <p:txBody>
          <a:bodyPr lIns="92170" tIns="46086" rIns="92170" bIns="46086" anchor="b"/>
          <a:lstStyle/>
          <a:p>
            <a:pPr algn="r" defTabSz="920750"/>
            <a:fld id="{66A5A7F3-3BC9-4A78-99B7-6AF389BBA304}" type="slidenum">
              <a:rPr lang="nl-NL" sz="1100">
                <a:latin typeface="Times" pitchFamily="18" charset="0"/>
              </a:rPr>
              <a:pPr algn="r" defTabSz="920750"/>
              <a:t>4</a:t>
            </a:fld>
            <a:endParaRPr lang="nl-NL" sz="1100">
              <a:latin typeface="Times" pitchFamily="18" charset="0"/>
            </a:endParaRPr>
          </a:p>
        </p:txBody>
      </p:sp>
      <p:sp>
        <p:nvSpPr>
          <p:cNvPr id="24578" name="Rectangle 7"/>
          <p:cNvSpPr txBox="1">
            <a:spLocks noGrp="1" noChangeArrowheads="1"/>
          </p:cNvSpPr>
          <p:nvPr/>
        </p:nvSpPr>
        <p:spPr bwMode="auto">
          <a:xfrm>
            <a:off x="3849688" y="9432925"/>
            <a:ext cx="2947987" cy="493713"/>
          </a:xfrm>
          <a:prstGeom prst="rect">
            <a:avLst/>
          </a:prstGeom>
          <a:noFill/>
          <a:ln w="9525">
            <a:noFill/>
            <a:miter lim="800000"/>
            <a:headEnd/>
            <a:tailEnd/>
          </a:ln>
        </p:spPr>
        <p:txBody>
          <a:bodyPr lIns="92170" tIns="46086" rIns="92170" bIns="46086" anchor="b"/>
          <a:lstStyle/>
          <a:p>
            <a:pPr algn="r" defTabSz="920750"/>
            <a:fld id="{811B1A65-9CF3-4812-AEDA-3F9B871F9035}" type="slidenum">
              <a:rPr lang="nl-NL" sz="1100">
                <a:latin typeface="Times" pitchFamily="18" charset="0"/>
              </a:rPr>
              <a:pPr algn="r" defTabSz="920750"/>
              <a:t>4</a:t>
            </a:fld>
            <a:endParaRPr lang="nl-NL" sz="1100">
              <a:latin typeface="Times" pitchFamily="18" charset="0"/>
            </a:endParaRPr>
          </a:p>
        </p:txBody>
      </p:sp>
      <p:sp>
        <p:nvSpPr>
          <p:cNvPr id="24579" name="Rectangle 2"/>
          <p:cNvSpPr>
            <a:spLocks noGrp="1" noRot="1" noChangeAspect="1" noChangeArrowheads="1" noTextEdit="1"/>
          </p:cNvSpPr>
          <p:nvPr>
            <p:ph type="sldImg"/>
          </p:nvPr>
        </p:nvSpPr>
        <p:spPr bwMode="auto">
          <a:xfrm>
            <a:off x="920750" y="749300"/>
            <a:ext cx="4954588" cy="3716338"/>
          </a:xfrm>
          <a:noFill/>
          <a:ln>
            <a:solidFill>
              <a:srgbClr val="000000"/>
            </a:solidFill>
            <a:miter lim="800000"/>
            <a:headEnd/>
            <a:tailEnd/>
          </a:ln>
        </p:spPr>
      </p:sp>
      <p:sp>
        <p:nvSpPr>
          <p:cNvPr id="24580" name="Rectangle 3"/>
          <p:cNvSpPr>
            <a:spLocks noGrp="1" noChangeArrowheads="1"/>
          </p:cNvSpPr>
          <p:nvPr>
            <p:ph type="body" idx="1"/>
          </p:nvPr>
        </p:nvSpPr>
        <p:spPr>
          <a:xfrm>
            <a:off x="906463" y="4713288"/>
            <a:ext cx="4984750" cy="4464050"/>
          </a:xfrm>
          <a:noFill/>
        </p:spPr>
        <p:txBody>
          <a:bodyPr lIns="92170" tIns="46086" rIns="92170" bIns="46086"/>
          <a:lstStyle/>
          <a:p>
            <a:r>
              <a:rPr lang="en-GB" smtClean="0"/>
              <a:t>A recent and on-going example is the Data Protection Legislation which could lead to the exclusion of Direct Mail if the “right to object” is not maintained or if “the legitimate right to handle data on behalf of the controller” is not maintained. Intergraf lobbies extensively the Commission and the EU Parliament whereas member association lobby at national level with the documents provided by us.</a:t>
            </a:r>
          </a:p>
          <a:p>
            <a:r>
              <a:rPr lang="en-GB" smtClean="0"/>
              <a:t>  </a:t>
            </a:r>
          </a:p>
          <a:p>
            <a:r>
              <a:rPr lang="en-GB" smtClean="0"/>
              <a:t>A further example is the Industrial Emissions Directive. Thanks to the lobbying of Intergraf, sheetfed offest printers (as well as coldset and screen printing) are excluded from the scope of the Directive. Only very large printing companies (with a VOC consumption of more than 200 tons/year) fall under the scope of the Directive and have to measure their emissions and invest into special abatement equipment. A review of the guideline document in 2014/2015 might change this. </a:t>
            </a:r>
          </a:p>
          <a:p>
            <a:r>
              <a:rPr lang="en-GB" smtClean="0"/>
              <a:t> </a:t>
            </a:r>
          </a:p>
          <a:p>
            <a:r>
              <a:rPr lang="en-US" smtClean="0"/>
              <a:t> </a:t>
            </a:r>
            <a:endParaRPr lang="en-GB" smtClean="0"/>
          </a:p>
          <a:p>
            <a:r>
              <a:rPr lang="en-US" smtClean="0"/>
              <a:t>But we are not only working with the European Authorities, we also have helped in the setup of the  industry specific CO2 Calculator which allows printing companies to undergo CO2 Calculations at a lower a cost than they would pay a commercial consultancy organization. In addition they can be sure that this calculation is compatible with the recent ISO standard and has been set up and is maintained by experts coming directly from the sector. An Intergraf guidebook on energy efficiency in buildings is helping companies to reduce their energy consumption. It is a detailed overview and contains simple recommendations (good housekeeping and quick fixes) as well as an overview on possible equipment investments (air-conditioning, lighting, isolation etc) in order to improve energy efficiency in a printing company.</a:t>
            </a:r>
            <a:endParaRPr lang="en-GB" smtClean="0"/>
          </a:p>
          <a:p>
            <a:r>
              <a:rPr lang="en-US" smtClean="0"/>
              <a:t> </a:t>
            </a: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49688" y="9432925"/>
            <a:ext cx="2947987" cy="493713"/>
          </a:xfrm>
          <a:prstGeom prst="rect">
            <a:avLst/>
          </a:prstGeom>
          <a:noFill/>
          <a:ln w="9525">
            <a:noFill/>
            <a:miter lim="800000"/>
            <a:headEnd/>
            <a:tailEnd/>
          </a:ln>
        </p:spPr>
        <p:txBody>
          <a:bodyPr lIns="92170" tIns="46086" rIns="92170" bIns="46086" anchor="b"/>
          <a:lstStyle/>
          <a:p>
            <a:pPr algn="r" defTabSz="920750"/>
            <a:fld id="{94712DF0-3A78-401D-9320-D2B30E2C8742}" type="slidenum">
              <a:rPr lang="nl-NL" sz="1100">
                <a:latin typeface="Times" pitchFamily="18" charset="0"/>
              </a:rPr>
              <a:pPr algn="r" defTabSz="920750"/>
              <a:t>5</a:t>
            </a:fld>
            <a:endParaRPr lang="nl-NL" sz="1100">
              <a:latin typeface="Times" pitchFamily="18" charset="0"/>
            </a:endParaRPr>
          </a:p>
        </p:txBody>
      </p:sp>
      <p:sp>
        <p:nvSpPr>
          <p:cNvPr id="26626" name="Rectangle 7"/>
          <p:cNvSpPr txBox="1">
            <a:spLocks noGrp="1" noChangeArrowheads="1"/>
          </p:cNvSpPr>
          <p:nvPr/>
        </p:nvSpPr>
        <p:spPr bwMode="auto">
          <a:xfrm>
            <a:off x="3849688" y="9432925"/>
            <a:ext cx="2947987" cy="493713"/>
          </a:xfrm>
          <a:prstGeom prst="rect">
            <a:avLst/>
          </a:prstGeom>
          <a:noFill/>
          <a:ln w="9525">
            <a:noFill/>
            <a:miter lim="800000"/>
            <a:headEnd/>
            <a:tailEnd/>
          </a:ln>
        </p:spPr>
        <p:txBody>
          <a:bodyPr lIns="92170" tIns="46086" rIns="92170" bIns="46086" anchor="b"/>
          <a:lstStyle/>
          <a:p>
            <a:pPr algn="r" defTabSz="920750"/>
            <a:fld id="{25F05C7B-1F94-46B7-9BE4-BC6FE295D112}" type="slidenum">
              <a:rPr lang="nl-NL" sz="1100">
                <a:latin typeface="Times" pitchFamily="18" charset="0"/>
              </a:rPr>
              <a:pPr algn="r" defTabSz="920750"/>
              <a:t>5</a:t>
            </a:fld>
            <a:endParaRPr lang="nl-NL" sz="1100">
              <a:latin typeface="Times" pitchFamily="18" charset="0"/>
            </a:endParaRPr>
          </a:p>
        </p:txBody>
      </p:sp>
      <p:sp>
        <p:nvSpPr>
          <p:cNvPr id="26627" name="Rectangle 2"/>
          <p:cNvSpPr>
            <a:spLocks noGrp="1" noRot="1" noChangeAspect="1" noChangeArrowheads="1" noTextEdit="1"/>
          </p:cNvSpPr>
          <p:nvPr>
            <p:ph type="sldImg"/>
          </p:nvPr>
        </p:nvSpPr>
        <p:spPr bwMode="auto">
          <a:xfrm>
            <a:off x="920750" y="749300"/>
            <a:ext cx="4954588" cy="3716338"/>
          </a:xfrm>
          <a:noFill/>
          <a:ln>
            <a:solidFill>
              <a:srgbClr val="000000"/>
            </a:solidFill>
            <a:miter lim="800000"/>
            <a:headEnd/>
            <a:tailEnd/>
          </a:ln>
        </p:spPr>
      </p:sp>
      <p:sp>
        <p:nvSpPr>
          <p:cNvPr id="26628" name="Rectangle 3"/>
          <p:cNvSpPr>
            <a:spLocks noGrp="1" noChangeArrowheads="1"/>
          </p:cNvSpPr>
          <p:nvPr>
            <p:ph type="body" idx="1"/>
          </p:nvPr>
        </p:nvSpPr>
        <p:spPr>
          <a:xfrm>
            <a:off x="906463" y="4713288"/>
            <a:ext cx="4984750" cy="4464050"/>
          </a:xfrm>
          <a:noFill/>
        </p:spPr>
        <p:txBody>
          <a:bodyPr lIns="92170" tIns="46086" rIns="92170" bIns="46086"/>
          <a:lstStyle/>
          <a:p>
            <a:r>
              <a:rPr lang="en-GB" smtClean="0"/>
              <a:t>A recent and on-going example is the Data Protection Legislation which could lead to the exclusion of Direct Mail if the “right to object” is not maintained or if “the legitimate right to handle data on behalf of the controller” is not maintained. Intergraf lobbies extensively the Commission and the EU Parliament whereas member association lobby at national level with the documents provided by us.</a:t>
            </a:r>
          </a:p>
          <a:p>
            <a:r>
              <a:rPr lang="en-GB" smtClean="0"/>
              <a:t>  </a:t>
            </a:r>
          </a:p>
          <a:p>
            <a:r>
              <a:rPr lang="en-GB" smtClean="0"/>
              <a:t>A further example is the Industrial Emissions Directive. Thanks to the lobbying of Intergraf, sheetfed offest printers (as well as coldset and screen printing) are excluded from the scope of the Directive. Only very large printing companies (with a VOC consumption of more than 200 tons/year) fall under the scope of the Directive and have to measure their emissions and invest into special abatement equipment. A review of the guideline document in 2014/2015 might change this. </a:t>
            </a:r>
          </a:p>
          <a:p>
            <a:r>
              <a:rPr lang="en-GB" smtClean="0"/>
              <a:t> </a:t>
            </a:r>
          </a:p>
          <a:p>
            <a:r>
              <a:rPr lang="en-US" smtClean="0"/>
              <a:t> </a:t>
            </a:r>
            <a:endParaRPr lang="en-GB" smtClean="0"/>
          </a:p>
          <a:p>
            <a:r>
              <a:rPr lang="en-US" smtClean="0"/>
              <a:t>But we are not only working with the European Authorities, we also have helped in the setup of the  industry specific CO2 Calculator which allows printing companies to undergo CO2 Calculations at a lower a cost than they would pay a commercial consultancy organization. In addition they can be sure that this calculation is compatible with the recent ISO standard and has been set up and is maintained by experts coming directly from the sector. An Intergraf guidebook on energy efficiency in buildings is helping companies to reduce their energy consumption. It is a detailed overview and contains simple recommendations (good housekeeping and quick fixes) as well as an overview on possible equipment investments (air-conditioning, lighting, isolation etc) in order to improve energy efficiency in a printing company.</a:t>
            </a:r>
            <a:endParaRPr lang="en-GB" smtClean="0"/>
          </a:p>
          <a:p>
            <a:r>
              <a:rPr lang="en-US" smtClean="0"/>
              <a:t> </a:t>
            </a: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txBox="1">
            <a:spLocks noGrp="1" noChangeArrowheads="1"/>
          </p:cNvSpPr>
          <p:nvPr/>
        </p:nvSpPr>
        <p:spPr bwMode="auto">
          <a:xfrm>
            <a:off x="0" y="0"/>
            <a:ext cx="2949575" cy="492125"/>
          </a:xfrm>
          <a:prstGeom prst="rect">
            <a:avLst/>
          </a:prstGeom>
          <a:noFill/>
          <a:ln w="9525">
            <a:noFill/>
            <a:miter lim="800000"/>
            <a:headEnd/>
            <a:tailEnd/>
          </a:ln>
        </p:spPr>
        <p:txBody>
          <a:bodyPr lIns="92328" tIns="46164" rIns="92328" bIns="46164"/>
          <a:lstStyle/>
          <a:p>
            <a:pPr defTabSz="922338"/>
            <a:r>
              <a:rPr lang="nl-NL" sz="1100">
                <a:latin typeface="Times" pitchFamily="18" charset="0"/>
              </a:rPr>
              <a:t>B. Klose</a:t>
            </a:r>
          </a:p>
        </p:txBody>
      </p:sp>
      <p:sp>
        <p:nvSpPr>
          <p:cNvPr id="28674" name="Rectangle 7"/>
          <p:cNvSpPr txBox="1">
            <a:spLocks noGrp="1" noChangeArrowheads="1"/>
          </p:cNvSpPr>
          <p:nvPr/>
        </p:nvSpPr>
        <p:spPr bwMode="auto">
          <a:xfrm>
            <a:off x="3848100" y="9434513"/>
            <a:ext cx="2949575" cy="492125"/>
          </a:xfrm>
          <a:prstGeom prst="rect">
            <a:avLst/>
          </a:prstGeom>
          <a:noFill/>
          <a:ln w="9525">
            <a:noFill/>
            <a:miter lim="800000"/>
            <a:headEnd/>
            <a:tailEnd/>
          </a:ln>
        </p:spPr>
        <p:txBody>
          <a:bodyPr lIns="92328" tIns="46164" rIns="92328" bIns="46164" anchor="b"/>
          <a:lstStyle/>
          <a:p>
            <a:pPr algn="r" defTabSz="922338"/>
            <a:fld id="{AB7EABB7-DA88-4931-8455-4F4435EB3723}" type="slidenum">
              <a:rPr lang="nl-NL" sz="1100">
                <a:latin typeface="Times" pitchFamily="18" charset="0"/>
              </a:rPr>
              <a:pPr algn="r" defTabSz="922338"/>
              <a:t>6</a:t>
            </a:fld>
            <a:endParaRPr lang="nl-NL" sz="1100">
              <a:latin typeface="Times" pitchFamily="18" charset="0"/>
            </a:endParaRPr>
          </a:p>
        </p:txBody>
      </p:sp>
      <p:sp>
        <p:nvSpPr>
          <p:cNvPr id="28675" name="Rectangle 7"/>
          <p:cNvSpPr txBox="1">
            <a:spLocks noGrp="1" noChangeArrowheads="1"/>
          </p:cNvSpPr>
          <p:nvPr/>
        </p:nvSpPr>
        <p:spPr bwMode="auto">
          <a:xfrm>
            <a:off x="3848100" y="9434513"/>
            <a:ext cx="2949575" cy="492125"/>
          </a:xfrm>
          <a:prstGeom prst="rect">
            <a:avLst/>
          </a:prstGeom>
          <a:noFill/>
          <a:ln w="9525">
            <a:noFill/>
            <a:miter lim="800000"/>
            <a:headEnd/>
            <a:tailEnd/>
          </a:ln>
        </p:spPr>
        <p:txBody>
          <a:bodyPr lIns="92328" tIns="46164" rIns="92328" bIns="46164" anchor="b"/>
          <a:lstStyle/>
          <a:p>
            <a:pPr algn="r" defTabSz="922338"/>
            <a:fld id="{51BE9BE2-4E52-49D7-9567-6AAEDCBFB09F}" type="slidenum">
              <a:rPr lang="nl-NL" sz="1100">
                <a:latin typeface="Times" pitchFamily="18" charset="0"/>
              </a:rPr>
              <a:pPr algn="r" defTabSz="922338"/>
              <a:t>6</a:t>
            </a:fld>
            <a:endParaRPr lang="nl-NL" sz="1100">
              <a:latin typeface="Times" pitchFamily="18" charset="0"/>
            </a:endParaRPr>
          </a:p>
        </p:txBody>
      </p:sp>
      <p:sp>
        <p:nvSpPr>
          <p:cNvPr id="28676" name="Rectangle 2"/>
          <p:cNvSpPr>
            <a:spLocks noGrp="1" noRot="1" noChangeAspect="1" noChangeArrowheads="1" noTextEdit="1"/>
          </p:cNvSpPr>
          <p:nvPr>
            <p:ph type="sldImg"/>
          </p:nvPr>
        </p:nvSpPr>
        <p:spPr bwMode="auto">
          <a:xfrm>
            <a:off x="920750" y="749300"/>
            <a:ext cx="4954588" cy="3716338"/>
          </a:xfrm>
          <a:noFill/>
          <a:ln>
            <a:solidFill>
              <a:srgbClr val="000000"/>
            </a:solidFill>
            <a:miter lim="800000"/>
            <a:headEnd/>
            <a:tailEnd/>
          </a:ln>
        </p:spPr>
      </p:sp>
      <p:sp>
        <p:nvSpPr>
          <p:cNvPr id="28677" name="Rectangle 3"/>
          <p:cNvSpPr>
            <a:spLocks noGrp="1" noChangeArrowheads="1"/>
          </p:cNvSpPr>
          <p:nvPr>
            <p:ph type="body" idx="1"/>
          </p:nvPr>
        </p:nvSpPr>
        <p:spPr>
          <a:xfrm>
            <a:off x="908050" y="4711700"/>
            <a:ext cx="4981575" cy="4465638"/>
          </a:xfrm>
          <a:noFill/>
        </p:spPr>
        <p:txBody>
          <a:bodyPr lIns="92328" tIns="46164" rIns="92328" bIns="46164"/>
          <a:lstStyle/>
          <a:p>
            <a:endParaRPr lang="hr-HR" smtClean="0"/>
          </a:p>
        </p:txBody>
      </p:sp>
      <p:sp>
        <p:nvSpPr>
          <p:cNvPr id="28678" name="Rectangle 2"/>
          <p:cNvSpPr txBox="1">
            <a:spLocks noGrp="1" noChangeArrowheads="1"/>
          </p:cNvSpPr>
          <p:nvPr/>
        </p:nvSpPr>
        <p:spPr bwMode="auto">
          <a:xfrm>
            <a:off x="0" y="0"/>
            <a:ext cx="2949575" cy="492125"/>
          </a:xfrm>
          <a:prstGeom prst="rect">
            <a:avLst/>
          </a:prstGeom>
          <a:noFill/>
          <a:ln w="9525">
            <a:noFill/>
            <a:miter lim="800000"/>
            <a:headEnd/>
            <a:tailEnd/>
          </a:ln>
        </p:spPr>
        <p:txBody>
          <a:bodyPr lIns="92328" tIns="46164" rIns="92328" bIns="46164"/>
          <a:lstStyle/>
          <a:p>
            <a:pPr defTabSz="922338"/>
            <a:r>
              <a:rPr lang="nl-NL" sz="1100">
                <a:latin typeface="Times" pitchFamily="18" charset="0"/>
              </a:rPr>
              <a:t>B. Klose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txBox="1">
            <a:spLocks noGrp="1" noChangeArrowheads="1"/>
          </p:cNvSpPr>
          <p:nvPr/>
        </p:nvSpPr>
        <p:spPr bwMode="auto">
          <a:xfrm>
            <a:off x="0" y="0"/>
            <a:ext cx="2949575" cy="492125"/>
          </a:xfrm>
          <a:prstGeom prst="rect">
            <a:avLst/>
          </a:prstGeom>
          <a:noFill/>
          <a:ln w="9525">
            <a:noFill/>
            <a:miter lim="800000"/>
            <a:headEnd/>
            <a:tailEnd/>
          </a:ln>
        </p:spPr>
        <p:txBody>
          <a:bodyPr lIns="92328" tIns="46164" rIns="92328" bIns="46164"/>
          <a:lstStyle/>
          <a:p>
            <a:pPr defTabSz="922338"/>
            <a:r>
              <a:rPr lang="nl-NL" sz="1100">
                <a:latin typeface="Times" pitchFamily="18" charset="0"/>
              </a:rPr>
              <a:t>B. Klose</a:t>
            </a:r>
          </a:p>
        </p:txBody>
      </p:sp>
      <p:sp>
        <p:nvSpPr>
          <p:cNvPr id="30722" name="Rectangle 7"/>
          <p:cNvSpPr txBox="1">
            <a:spLocks noGrp="1" noChangeArrowheads="1"/>
          </p:cNvSpPr>
          <p:nvPr/>
        </p:nvSpPr>
        <p:spPr bwMode="auto">
          <a:xfrm>
            <a:off x="3848100" y="9434513"/>
            <a:ext cx="2949575" cy="492125"/>
          </a:xfrm>
          <a:prstGeom prst="rect">
            <a:avLst/>
          </a:prstGeom>
          <a:noFill/>
          <a:ln w="9525">
            <a:noFill/>
            <a:miter lim="800000"/>
            <a:headEnd/>
            <a:tailEnd/>
          </a:ln>
        </p:spPr>
        <p:txBody>
          <a:bodyPr lIns="92328" tIns="46164" rIns="92328" bIns="46164" anchor="b"/>
          <a:lstStyle/>
          <a:p>
            <a:pPr algn="r" defTabSz="922338"/>
            <a:fld id="{5D6BEE06-1B8B-4F18-90F7-C15B6C954DF6}" type="slidenum">
              <a:rPr lang="nl-NL" sz="1100">
                <a:latin typeface="Times" pitchFamily="18" charset="0"/>
              </a:rPr>
              <a:pPr algn="r" defTabSz="922338"/>
              <a:t>7</a:t>
            </a:fld>
            <a:endParaRPr lang="nl-NL" sz="1100">
              <a:latin typeface="Times" pitchFamily="18" charset="0"/>
            </a:endParaRPr>
          </a:p>
        </p:txBody>
      </p:sp>
      <p:sp>
        <p:nvSpPr>
          <p:cNvPr id="30723" name="Rectangle 7"/>
          <p:cNvSpPr txBox="1">
            <a:spLocks noGrp="1" noChangeArrowheads="1"/>
          </p:cNvSpPr>
          <p:nvPr/>
        </p:nvSpPr>
        <p:spPr bwMode="auto">
          <a:xfrm>
            <a:off x="3848100" y="9434513"/>
            <a:ext cx="2949575" cy="492125"/>
          </a:xfrm>
          <a:prstGeom prst="rect">
            <a:avLst/>
          </a:prstGeom>
          <a:noFill/>
          <a:ln w="9525">
            <a:noFill/>
            <a:miter lim="800000"/>
            <a:headEnd/>
            <a:tailEnd/>
          </a:ln>
        </p:spPr>
        <p:txBody>
          <a:bodyPr lIns="92328" tIns="46164" rIns="92328" bIns="46164" anchor="b"/>
          <a:lstStyle/>
          <a:p>
            <a:pPr algn="r" defTabSz="922338"/>
            <a:fld id="{9968758A-A6B2-4C44-B714-9E56073757EB}" type="slidenum">
              <a:rPr lang="nl-NL" sz="1100">
                <a:latin typeface="Times" pitchFamily="18" charset="0"/>
              </a:rPr>
              <a:pPr algn="r" defTabSz="922338"/>
              <a:t>7</a:t>
            </a:fld>
            <a:endParaRPr lang="nl-NL" sz="1100">
              <a:latin typeface="Times" pitchFamily="18" charset="0"/>
            </a:endParaRPr>
          </a:p>
        </p:txBody>
      </p:sp>
      <p:sp>
        <p:nvSpPr>
          <p:cNvPr id="30724" name="Rectangle 2"/>
          <p:cNvSpPr>
            <a:spLocks noGrp="1" noRot="1" noChangeAspect="1" noChangeArrowheads="1" noTextEdit="1"/>
          </p:cNvSpPr>
          <p:nvPr>
            <p:ph type="sldImg"/>
          </p:nvPr>
        </p:nvSpPr>
        <p:spPr bwMode="auto">
          <a:xfrm>
            <a:off x="920750" y="749300"/>
            <a:ext cx="4954588" cy="3716338"/>
          </a:xfrm>
          <a:noFill/>
          <a:ln>
            <a:solidFill>
              <a:srgbClr val="000000"/>
            </a:solidFill>
            <a:miter lim="800000"/>
            <a:headEnd/>
            <a:tailEnd/>
          </a:ln>
        </p:spPr>
      </p:sp>
      <p:sp>
        <p:nvSpPr>
          <p:cNvPr id="30725" name="Rectangle 3"/>
          <p:cNvSpPr>
            <a:spLocks noGrp="1" noChangeArrowheads="1"/>
          </p:cNvSpPr>
          <p:nvPr>
            <p:ph type="body" idx="1"/>
          </p:nvPr>
        </p:nvSpPr>
        <p:spPr>
          <a:xfrm>
            <a:off x="908050" y="4711700"/>
            <a:ext cx="4981575" cy="4465638"/>
          </a:xfrm>
          <a:noFill/>
        </p:spPr>
        <p:txBody>
          <a:bodyPr lIns="92328" tIns="46164" rIns="92328" bIns="46164"/>
          <a:lstStyle/>
          <a:p>
            <a:r>
              <a:rPr lang="en-GB" smtClean="0"/>
              <a:t>In the field of skills we have the one year project “Future skills in the graphical industry: Identifying and promoting best practice in Europe” which started on 15 November 2013. The project aims at providing the social partners and educational institutions with best practices for skills analysis, development and implementation in education (formal or non-formal).</a:t>
            </a:r>
          </a:p>
          <a:p>
            <a:endParaRPr lang="en-GB" smtClean="0"/>
          </a:p>
          <a:p>
            <a:endParaRPr lang="en-GB" smtClean="0"/>
          </a:p>
        </p:txBody>
      </p:sp>
      <p:sp>
        <p:nvSpPr>
          <p:cNvPr id="30726" name="Rectangle 2"/>
          <p:cNvSpPr txBox="1">
            <a:spLocks noGrp="1" noChangeArrowheads="1"/>
          </p:cNvSpPr>
          <p:nvPr/>
        </p:nvSpPr>
        <p:spPr bwMode="auto">
          <a:xfrm>
            <a:off x="0" y="0"/>
            <a:ext cx="2949575" cy="492125"/>
          </a:xfrm>
          <a:prstGeom prst="rect">
            <a:avLst/>
          </a:prstGeom>
          <a:noFill/>
          <a:ln w="9525">
            <a:noFill/>
            <a:miter lim="800000"/>
            <a:headEnd/>
            <a:tailEnd/>
          </a:ln>
        </p:spPr>
        <p:txBody>
          <a:bodyPr lIns="92328" tIns="46164" rIns="92328" bIns="46164"/>
          <a:lstStyle/>
          <a:p>
            <a:pPr defTabSz="922338"/>
            <a:r>
              <a:rPr lang="nl-NL" sz="1100">
                <a:latin typeface="Times" pitchFamily="18" charset="0"/>
              </a:rPr>
              <a:t>B. Klose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a:noFill/>
        </p:spPr>
        <p:txBody>
          <a:bodyPr/>
          <a:lstStyle/>
          <a:p>
            <a:endParaRPr lang="hr-HR" smtClean="0"/>
          </a:p>
        </p:txBody>
      </p:sp>
      <p:sp>
        <p:nvSpPr>
          <p:cNvPr id="4" name="Slide Number Placeholder 3"/>
          <p:cNvSpPr>
            <a:spLocks noGrp="1"/>
          </p:cNvSpPr>
          <p:nvPr>
            <p:ph type="sldNum" sz="quarter" idx="5"/>
          </p:nvPr>
        </p:nvSpPr>
        <p:spPr/>
        <p:txBody>
          <a:bodyPr/>
          <a:lstStyle/>
          <a:p>
            <a:pPr>
              <a:defRPr/>
            </a:pPr>
            <a:fld id="{763FC90E-5572-4EB2-AE90-E6C105FA9BBA}"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49688" y="9432925"/>
            <a:ext cx="2947987" cy="493713"/>
          </a:xfrm>
          <a:prstGeom prst="rect">
            <a:avLst/>
          </a:prstGeom>
          <a:noFill/>
          <a:ln w="9525">
            <a:noFill/>
            <a:miter lim="800000"/>
            <a:headEnd/>
            <a:tailEnd/>
          </a:ln>
        </p:spPr>
        <p:txBody>
          <a:bodyPr lIns="92062" tIns="46032" rIns="92062" bIns="46032" anchor="b"/>
          <a:lstStyle/>
          <a:p>
            <a:pPr algn="r" defTabSz="920750" eaLnBrk="0" hangingPunct="0"/>
            <a:fld id="{6B26C3CA-174A-4939-8D4A-9E40CF2A4267}" type="slidenum">
              <a:rPr lang="nl-NL" sz="1100">
                <a:latin typeface="Times" pitchFamily="18" charset="0"/>
              </a:rPr>
              <a:pPr algn="r" defTabSz="920750" eaLnBrk="0" hangingPunct="0"/>
              <a:t>9</a:t>
            </a:fld>
            <a:endParaRPr lang="nl-NL" sz="1100">
              <a:latin typeface="Times" pitchFamily="18" charset="0"/>
            </a:endParaRPr>
          </a:p>
        </p:txBody>
      </p:sp>
      <p:sp>
        <p:nvSpPr>
          <p:cNvPr id="35842" name="Rectangle 7"/>
          <p:cNvSpPr txBox="1">
            <a:spLocks noGrp="1" noChangeArrowheads="1"/>
          </p:cNvSpPr>
          <p:nvPr/>
        </p:nvSpPr>
        <p:spPr bwMode="auto">
          <a:xfrm>
            <a:off x="3849688" y="9432925"/>
            <a:ext cx="2947987" cy="493713"/>
          </a:xfrm>
          <a:prstGeom prst="rect">
            <a:avLst/>
          </a:prstGeom>
          <a:noFill/>
          <a:ln w="9525">
            <a:noFill/>
            <a:miter lim="800000"/>
            <a:headEnd/>
            <a:tailEnd/>
          </a:ln>
        </p:spPr>
        <p:txBody>
          <a:bodyPr lIns="92062" tIns="46032" rIns="92062" bIns="46032" anchor="b"/>
          <a:lstStyle/>
          <a:p>
            <a:pPr algn="r" defTabSz="920750" eaLnBrk="0" hangingPunct="0"/>
            <a:fld id="{97341712-418D-4E27-8DC3-D0207B983065}" type="slidenum">
              <a:rPr lang="nl-NL" sz="1100">
                <a:latin typeface="Times" pitchFamily="18" charset="0"/>
              </a:rPr>
              <a:pPr algn="r" defTabSz="920750" eaLnBrk="0" hangingPunct="0"/>
              <a:t>9</a:t>
            </a:fld>
            <a:endParaRPr lang="nl-NL" sz="1100">
              <a:latin typeface="Times" pitchFamily="18" charset="0"/>
            </a:endParaRPr>
          </a:p>
        </p:txBody>
      </p:sp>
      <p:sp>
        <p:nvSpPr>
          <p:cNvPr id="35843" name="Rectangle 2"/>
          <p:cNvSpPr>
            <a:spLocks noGrp="1" noRot="1" noChangeAspect="1" noChangeArrowheads="1" noTextEdit="1"/>
          </p:cNvSpPr>
          <p:nvPr>
            <p:ph type="sldImg"/>
          </p:nvPr>
        </p:nvSpPr>
        <p:spPr bwMode="auto">
          <a:xfrm>
            <a:off x="920750" y="749300"/>
            <a:ext cx="4954588" cy="3716338"/>
          </a:xfrm>
          <a:noFill/>
          <a:ln>
            <a:solidFill>
              <a:srgbClr val="000000"/>
            </a:solidFill>
            <a:miter lim="800000"/>
            <a:headEnd/>
            <a:tailEnd/>
          </a:ln>
        </p:spPr>
      </p:sp>
      <p:sp>
        <p:nvSpPr>
          <p:cNvPr id="35844" name="Rectangle 3"/>
          <p:cNvSpPr>
            <a:spLocks noGrp="1" noChangeArrowheads="1"/>
          </p:cNvSpPr>
          <p:nvPr>
            <p:ph type="body" idx="1"/>
          </p:nvPr>
        </p:nvSpPr>
        <p:spPr>
          <a:xfrm>
            <a:off x="906463" y="4713288"/>
            <a:ext cx="4984750" cy="4464050"/>
          </a:xfrm>
          <a:noFill/>
        </p:spPr>
        <p:txBody>
          <a:bodyPr lIns="92062" tIns="46032" rIns="92062" bIns="46032"/>
          <a:lstStyle/>
          <a:p>
            <a:endParaRPr lang="hr-HR"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048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xfrm>
            <a:off x="685800" y="6248400"/>
            <a:ext cx="1905000" cy="457200"/>
          </a:xfrm>
          <a:prstGeom prst="rect">
            <a:avLst/>
          </a:prstGeom>
        </p:spPr>
        <p:txBody>
          <a:bodyPr/>
          <a:lstStyle>
            <a:lvl1pPr>
              <a:defRPr>
                <a:latin typeface="Arial" charset="0"/>
                <a:cs typeface="+mn-cs"/>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505"/>
          <p:cNvSpPr>
            <a:spLocks noChangeArrowheads="1"/>
          </p:cNvSpPr>
          <p:nvPr userDrawn="1"/>
        </p:nvSpPr>
        <p:spPr bwMode="auto">
          <a:xfrm>
            <a:off x="0" y="6154738"/>
            <a:ext cx="9144000" cy="703262"/>
          </a:xfrm>
          <a:prstGeom prst="rect">
            <a:avLst/>
          </a:prstGeom>
          <a:solidFill>
            <a:srgbClr val="C0C0C0"/>
          </a:solidFill>
          <a:ln w="9525">
            <a:noFill/>
            <a:miter lim="800000"/>
            <a:headEnd/>
            <a:tailEnd/>
          </a:ln>
          <a:effectLst/>
        </p:spPr>
        <p:txBody>
          <a:bodyPr wrap="none" lIns="79672" tIns="39836" rIns="79672" bIns="39836" anchor="ctr"/>
          <a:lstStyle/>
          <a:p>
            <a:pPr eaLnBrk="0" hangingPunct="0">
              <a:defRPr/>
            </a:pPr>
            <a:endParaRPr lang="en-GB">
              <a:effectLst>
                <a:outerShdw blurRad="38100" dist="38100" dir="2700000" algn="tl">
                  <a:srgbClr val="000000">
                    <a:alpha val="43137"/>
                  </a:srgbClr>
                </a:outerShdw>
              </a:effectLst>
              <a:latin typeface="Arial" pitchFamily="34" charset="0"/>
              <a:cs typeface="+mn-cs"/>
            </a:endParaRPr>
          </a:p>
        </p:txBody>
      </p:sp>
      <p:sp>
        <p:nvSpPr>
          <p:cNvPr id="3" name="Rectangle 5"/>
          <p:cNvSpPr>
            <a:spLocks noChangeArrowheads="1"/>
          </p:cNvSpPr>
          <p:nvPr/>
        </p:nvSpPr>
        <p:spPr bwMode="auto">
          <a:xfrm>
            <a:off x="-12700" y="-927100"/>
            <a:ext cx="12700" cy="12700"/>
          </a:xfrm>
          <a:prstGeom prst="rect">
            <a:avLst/>
          </a:prstGeom>
          <a:solidFill>
            <a:srgbClr val="FFFFFF"/>
          </a:solidFill>
          <a:ln w="9525">
            <a:noFill/>
            <a:miter lim="800000"/>
            <a:headEnd/>
            <a:tailEnd/>
          </a:ln>
        </p:spPr>
        <p:txBody>
          <a:bodyPr lIns="79672" tIns="39836" rIns="79672" bIns="39836"/>
          <a:lstStyle/>
          <a:p>
            <a:pPr eaLnBrk="0" hangingPunct="0">
              <a:defRPr/>
            </a:pPr>
            <a:endParaRPr lang="en-GB">
              <a:effectLst>
                <a:outerShdw blurRad="38100" dist="38100" dir="2700000" algn="tl">
                  <a:srgbClr val="000000">
                    <a:alpha val="43137"/>
                  </a:srgbClr>
                </a:outerShdw>
              </a:effectLst>
              <a:latin typeface="Arial" pitchFamily="34" charset="0"/>
              <a:cs typeface="+mn-cs"/>
            </a:endParaRPr>
          </a:p>
        </p:txBody>
      </p:sp>
      <p:sp>
        <p:nvSpPr>
          <p:cNvPr id="4" name="Rectangle 336"/>
          <p:cNvSpPr>
            <a:spLocks noGrp="1" noChangeArrowheads="1"/>
          </p:cNvSpPr>
          <p:nvPr>
            <p:ph type="ftr" sz="quarter" idx="10"/>
          </p:nvPr>
        </p:nvSpPr>
        <p:spPr bwMode="auto">
          <a:xfrm>
            <a:off x="3122613" y="6226175"/>
            <a:ext cx="2547937" cy="557213"/>
          </a:xfrm>
          <a:prstGeom prst="rect">
            <a:avLst/>
          </a:prstGeom>
          <a:ln>
            <a:miter lim="800000"/>
            <a:headEnd/>
            <a:tailEnd/>
          </a:ln>
        </p:spPr>
        <p:txBody>
          <a:bodyPr vert="horz" wrap="square" lIns="79672" tIns="39836" rIns="79672" bIns="39836" numCol="1" anchor="t" anchorCtr="0" compatLnSpc="1">
            <a:prstTxWarp prst="textNoShape">
              <a:avLst/>
            </a:prstTxWarp>
            <a:spAutoFit/>
          </a:bodyPr>
          <a:lstStyle>
            <a:lvl1pPr algn="ctr" eaLnBrk="0" hangingPunct="0">
              <a:defRPr sz="3100">
                <a:solidFill>
                  <a:srgbClr val="FF0000"/>
                </a:solidFill>
                <a:effectLst/>
                <a:latin typeface="Times New Roman" pitchFamily="18" charset="0"/>
                <a:cs typeface="+mn-cs"/>
              </a:defRPr>
            </a:lvl1pPr>
          </a:lstStyle>
          <a:p>
            <a:pPr>
              <a:defRPr/>
            </a:pPr>
            <a:r>
              <a:rPr lang="en-US"/>
              <a:t>I</a:t>
            </a:r>
            <a:r>
              <a:rPr lang="en-US">
                <a:solidFill>
                  <a:srgbClr val="EAEAEA"/>
                </a:solidFill>
              </a:rPr>
              <a:t>NTER</a:t>
            </a:r>
            <a:r>
              <a:rPr lang="en-US"/>
              <a:t>G</a:t>
            </a:r>
            <a:r>
              <a:rPr lang="en-US">
                <a:solidFill>
                  <a:srgbClr val="EAEAEA"/>
                </a:solidFill>
              </a:rPr>
              <a:t>RAF</a:t>
            </a:r>
            <a:endParaRPr lang="en-US" sz="2400">
              <a:solidFill>
                <a:srgbClr val="EAEAEA"/>
              </a:solidFill>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xfrm>
            <a:off x="685800" y="6248400"/>
            <a:ext cx="1905000" cy="457200"/>
          </a:xfrm>
          <a:prstGeom prst="rect">
            <a:avLst/>
          </a:prstGeom>
        </p:spPr>
        <p:txBody>
          <a:bodyPr/>
          <a:lstStyle>
            <a:lvl1pPr>
              <a:defRPr>
                <a:latin typeface="Arial" charset="0"/>
                <a:cs typeface="+mn-cs"/>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xfrm>
            <a:off x="685800" y="6248400"/>
            <a:ext cx="1905000" cy="457200"/>
          </a:xfrm>
          <a:prstGeom prst="rect">
            <a:avLst/>
          </a:prstGeom>
        </p:spPr>
        <p:txBody>
          <a:bodyPr/>
          <a:lstStyle>
            <a:lvl1pPr>
              <a:defRPr>
                <a:latin typeface="Arial" charset="0"/>
                <a:cs typeface="+mn-cs"/>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xfrm>
            <a:off x="685800" y="6248400"/>
            <a:ext cx="1905000" cy="457200"/>
          </a:xfrm>
          <a:prstGeom prst="rect">
            <a:avLst/>
          </a:prstGeom>
        </p:spPr>
        <p:txBody>
          <a:bodyPr/>
          <a:lstStyle>
            <a:lvl1pPr>
              <a:defRPr>
                <a:latin typeface="Arial" charset="0"/>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
          <p:cNvSpPr>
            <a:spLocks noGrp="1" noChangeArrowheads="1"/>
          </p:cNvSpPr>
          <p:nvPr>
            <p:ph type="dt" sz="half" idx="10"/>
          </p:nvPr>
        </p:nvSpPr>
        <p:spPr>
          <a:xfrm>
            <a:off x="685800" y="6248400"/>
            <a:ext cx="1905000" cy="457200"/>
          </a:xfrm>
          <a:prstGeom prst="rect">
            <a:avLst/>
          </a:prstGeom>
        </p:spPr>
        <p:txBody>
          <a:bodyPr/>
          <a:lstStyle>
            <a:lvl1pPr>
              <a:defRPr>
                <a:latin typeface="Arial" charset="0"/>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
          <p:cNvSpPr>
            <a:spLocks noGrp="1" noChangeArrowheads="1"/>
          </p:cNvSpPr>
          <p:nvPr>
            <p:ph type="dt" sz="half" idx="10"/>
          </p:nvPr>
        </p:nvSpPr>
        <p:spPr>
          <a:xfrm>
            <a:off x="685800" y="6248400"/>
            <a:ext cx="1905000" cy="457200"/>
          </a:xfrm>
          <a:prstGeom prst="rect">
            <a:avLst/>
          </a:prstGeom>
        </p:spPr>
        <p:txBody>
          <a:bodyPr/>
          <a:lstStyle>
            <a:lvl1pPr>
              <a:defRPr>
                <a:latin typeface="Arial" charset="0"/>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85800" y="6248400"/>
            <a:ext cx="1905000" cy="457200"/>
          </a:xfrm>
          <a:prstGeom prst="rect">
            <a:avLst/>
          </a:prstGeom>
        </p:spPr>
        <p:txBody>
          <a:bodyPr/>
          <a:lstStyle>
            <a:lvl1pPr>
              <a:defRPr>
                <a:latin typeface="Arial" charset="0"/>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85800" y="6248400"/>
            <a:ext cx="1905000" cy="457200"/>
          </a:xfrm>
          <a:prstGeom prst="rect">
            <a:avLst/>
          </a:prstGeom>
        </p:spPr>
        <p:txBody>
          <a:bodyPr/>
          <a:lstStyle>
            <a:lvl1pPr>
              <a:defRPr>
                <a:latin typeface="Arial" charset="0"/>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092825"/>
            <a:ext cx="9144000" cy="765175"/>
          </a:xfrm>
          <a:prstGeom prst="rect">
            <a:avLst/>
          </a:prstGeom>
          <a:solidFill>
            <a:srgbClr val="C0C0C0"/>
          </a:solidFill>
          <a:ln>
            <a:noFill/>
          </a:ln>
          <a:extLst>
            <a:ext uri="{91240B29-F687-4F45-9708-019B960494DF}"/>
          </a:extLst>
        </p:spPr>
        <p:txBody>
          <a:bodyPr wrap="none" anchor="ctr"/>
          <a:lstStyle/>
          <a:p>
            <a:pPr>
              <a:defRPr/>
            </a:pPr>
            <a:endParaRPr lang="en-US">
              <a:latin typeface="Arial" pitchFamily="34" charset="0"/>
              <a:cs typeface="Arial" pitchFamily="34" charset="0"/>
            </a:endParaRPr>
          </a:p>
        </p:txBody>
      </p:sp>
      <p:pic>
        <p:nvPicPr>
          <p:cNvPr id="1027" name="Picture 7" descr="eu25"/>
          <p:cNvPicPr>
            <a:picLocks noChangeAspect="1" noChangeArrowheads="1"/>
          </p:cNvPicPr>
          <p:nvPr/>
        </p:nvPicPr>
        <p:blipFill>
          <a:blip r:embed="rId15">
            <a:lum bright="24000"/>
            <a:grayscl/>
          </a:blip>
          <a:srcRect r="37201"/>
          <a:stretch>
            <a:fillRect/>
          </a:stretch>
        </p:blipFill>
        <p:spPr bwMode="auto">
          <a:xfrm>
            <a:off x="5688013" y="981075"/>
            <a:ext cx="3455987" cy="4502150"/>
          </a:xfrm>
          <a:prstGeom prst="rect">
            <a:avLst/>
          </a:prstGeom>
          <a:noFill/>
          <a:ln w="9525">
            <a:noFill/>
            <a:miter lim="800000"/>
            <a:headEnd/>
            <a:tailEnd/>
          </a:ln>
        </p:spPr>
      </p:pic>
      <p:sp>
        <p:nvSpPr>
          <p:cNvPr id="1028" name="Rectangle 9"/>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0"/>
          <p:cNvSpPr>
            <a:spLocks noGrp="1" noChangeArrowheads="1"/>
          </p:cNvSpPr>
          <p:nvPr>
            <p:ph type="body" idx="1"/>
          </p:nvPr>
        </p:nvSpPr>
        <p:spPr bwMode="auto">
          <a:xfrm>
            <a:off x="7620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TextBox 7"/>
          <p:cNvSpPr txBox="1">
            <a:spLocks noChangeArrowheads="1"/>
          </p:cNvSpPr>
          <p:nvPr/>
        </p:nvSpPr>
        <p:spPr bwMode="auto">
          <a:xfrm>
            <a:off x="323850" y="6364288"/>
            <a:ext cx="1079500" cy="3079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400" dirty="0" smtClean="0">
                <a:cs typeface="+mn-cs"/>
              </a:rPr>
              <a:t>04.03.2014</a:t>
            </a:r>
          </a:p>
        </p:txBody>
      </p:sp>
      <p:sp>
        <p:nvSpPr>
          <p:cNvPr id="1031" name="Text Box 10"/>
          <p:cNvSpPr txBox="1">
            <a:spLocks noChangeArrowheads="1"/>
          </p:cNvSpPr>
          <p:nvPr/>
        </p:nvSpPr>
        <p:spPr bwMode="auto">
          <a:xfrm>
            <a:off x="7380288" y="6308725"/>
            <a:ext cx="1512887" cy="33655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fld id="{FCEAD3B4-5AC2-48F9-A4C7-E90DFBF8B8FE}" type="slidenum">
              <a:rPr lang="en-GB" sz="1600" smtClean="0">
                <a:cs typeface="+mn-cs"/>
              </a:rPr>
              <a:pPr algn="r" eaLnBrk="1" hangingPunct="1">
                <a:spcBef>
                  <a:spcPct val="50000"/>
                </a:spcBef>
                <a:defRPr/>
              </a:pPr>
              <a:t>‹#›</a:t>
            </a:fld>
            <a:endParaRPr lang="en-GB" sz="1600" smtClean="0">
              <a:cs typeface="+mn-cs"/>
            </a:endParaRPr>
          </a:p>
        </p:txBody>
      </p:sp>
      <p:sp>
        <p:nvSpPr>
          <p:cNvPr id="1039" name="Rectangle 336"/>
          <p:cNvSpPr txBox="1">
            <a:spLocks noGrp="1" noChangeArrowheads="1"/>
          </p:cNvSpPr>
          <p:nvPr/>
        </p:nvSpPr>
        <p:spPr bwMode="auto">
          <a:xfrm>
            <a:off x="3328988" y="6165850"/>
            <a:ext cx="2898775" cy="596900"/>
          </a:xfrm>
          <a:prstGeom prst="rect">
            <a:avLst/>
          </a:prstGeom>
          <a:noFill/>
          <a:ln>
            <a:noFill/>
          </a:ln>
          <a:extLst>
            <a:ext uri="{909E8E84-426E-40DD-AFC4-6F175D3DCCD1}"/>
            <a:ext uri="{91240B29-F687-4F45-9708-019B960494DF}"/>
          </a:extLst>
        </p:spPr>
        <p:txBody>
          <a:bodyPr lIns="79672" tIns="39836" rIns="79672" bIns="39836">
            <a:spAutoFit/>
          </a:bodyPr>
          <a:lstStyle>
            <a:lvl1pPr defTabSz="796925" eaLnBrk="0" hangingPunct="0">
              <a:defRPr>
                <a:solidFill>
                  <a:schemeClr val="tx1"/>
                </a:solidFill>
                <a:latin typeface="Arial" charset="0"/>
              </a:defRPr>
            </a:lvl1pPr>
            <a:lvl2pPr marL="647700" indent="-249238" defTabSz="796925" eaLnBrk="0" hangingPunct="0">
              <a:defRPr>
                <a:solidFill>
                  <a:schemeClr val="tx1"/>
                </a:solidFill>
                <a:latin typeface="Arial" charset="0"/>
              </a:defRPr>
            </a:lvl2pPr>
            <a:lvl3pPr marL="995363" indent="-198438" defTabSz="796925" eaLnBrk="0" hangingPunct="0">
              <a:defRPr>
                <a:solidFill>
                  <a:schemeClr val="tx1"/>
                </a:solidFill>
                <a:latin typeface="Arial" charset="0"/>
              </a:defRPr>
            </a:lvl3pPr>
            <a:lvl4pPr marL="1393825" indent="-198438" defTabSz="796925" eaLnBrk="0" hangingPunct="0">
              <a:defRPr>
                <a:solidFill>
                  <a:schemeClr val="tx1"/>
                </a:solidFill>
                <a:latin typeface="Arial" charset="0"/>
              </a:defRPr>
            </a:lvl4pPr>
            <a:lvl5pPr marL="1792288" indent="-198438" defTabSz="796925" eaLnBrk="0" hangingPunct="0">
              <a:defRPr>
                <a:solidFill>
                  <a:schemeClr val="tx1"/>
                </a:solidFill>
                <a:latin typeface="Arial" charset="0"/>
              </a:defRPr>
            </a:lvl5pPr>
            <a:lvl6pPr marL="2249488" indent="-198438" defTabSz="796925" eaLnBrk="0" fontAlgn="base" hangingPunct="0">
              <a:spcBef>
                <a:spcPct val="0"/>
              </a:spcBef>
              <a:spcAft>
                <a:spcPct val="0"/>
              </a:spcAft>
              <a:defRPr>
                <a:solidFill>
                  <a:schemeClr val="tx1"/>
                </a:solidFill>
                <a:latin typeface="Arial" charset="0"/>
              </a:defRPr>
            </a:lvl6pPr>
            <a:lvl7pPr marL="2706688" indent="-198438" defTabSz="796925" eaLnBrk="0" fontAlgn="base" hangingPunct="0">
              <a:spcBef>
                <a:spcPct val="0"/>
              </a:spcBef>
              <a:spcAft>
                <a:spcPct val="0"/>
              </a:spcAft>
              <a:defRPr>
                <a:solidFill>
                  <a:schemeClr val="tx1"/>
                </a:solidFill>
                <a:latin typeface="Arial" charset="0"/>
              </a:defRPr>
            </a:lvl7pPr>
            <a:lvl8pPr marL="3163888" indent="-198438" defTabSz="796925" eaLnBrk="0" fontAlgn="base" hangingPunct="0">
              <a:spcBef>
                <a:spcPct val="0"/>
              </a:spcBef>
              <a:spcAft>
                <a:spcPct val="0"/>
              </a:spcAft>
              <a:defRPr>
                <a:solidFill>
                  <a:schemeClr val="tx1"/>
                </a:solidFill>
                <a:latin typeface="Arial" charset="0"/>
              </a:defRPr>
            </a:lvl8pPr>
            <a:lvl9pPr marL="3621088" indent="-198438" defTabSz="796925" eaLnBrk="0" fontAlgn="base" hangingPunct="0">
              <a:spcBef>
                <a:spcPct val="0"/>
              </a:spcBef>
              <a:spcAft>
                <a:spcPct val="0"/>
              </a:spcAft>
              <a:defRPr>
                <a:solidFill>
                  <a:schemeClr val="tx1"/>
                </a:solidFill>
                <a:latin typeface="Arial" charset="0"/>
              </a:defRPr>
            </a:lvl9pPr>
          </a:lstStyle>
          <a:p>
            <a:pPr algn="ctr">
              <a:defRPr/>
            </a:pPr>
            <a:r>
              <a:rPr lang="en-US" sz="3400" b="1" dirty="0" smtClean="0">
                <a:solidFill>
                  <a:srgbClr val="FF0000"/>
                </a:solidFill>
                <a:latin typeface="Times New Roman" pitchFamily="18" charset="0"/>
                <a:cs typeface="+mn-cs"/>
              </a:rPr>
              <a:t>I</a:t>
            </a:r>
            <a:r>
              <a:rPr lang="en-US" sz="3400" b="1" dirty="0" smtClean="0">
                <a:solidFill>
                  <a:srgbClr val="EAEAEA"/>
                </a:solidFill>
                <a:latin typeface="Times New Roman" pitchFamily="18" charset="0"/>
                <a:cs typeface="+mn-cs"/>
              </a:rPr>
              <a:t>NTER</a:t>
            </a:r>
            <a:r>
              <a:rPr lang="en-US" sz="3400" b="1" dirty="0" smtClean="0">
                <a:solidFill>
                  <a:srgbClr val="FF0000"/>
                </a:solidFill>
                <a:latin typeface="Times New Roman" pitchFamily="18" charset="0"/>
                <a:cs typeface="+mn-cs"/>
              </a:rPr>
              <a:t>G</a:t>
            </a:r>
            <a:r>
              <a:rPr lang="en-US" sz="3400" b="1" dirty="0" smtClean="0">
                <a:solidFill>
                  <a:srgbClr val="EAEAEA"/>
                </a:solidFill>
                <a:latin typeface="Times New Roman" pitchFamily="18" charset="0"/>
                <a:cs typeface="+mn-cs"/>
              </a:rPr>
              <a:t>RAF</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0" r:id="rId7"/>
    <p:sldLayoutId id="2147483667" r:id="rId8"/>
    <p:sldLayoutId id="2147483668" r:id="rId9"/>
    <p:sldLayoutId id="2147483659" r:id="rId10"/>
    <p:sldLayoutId id="2147483669" r:id="rId11"/>
    <p:sldLayoutId id="2147483658" r:id="rId12"/>
    <p:sldLayoutId id="2147483670"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eaLnBrk="1" fontAlgn="base" hangingPunct="1">
        <a:spcBef>
          <a:spcPct val="0"/>
        </a:spcBef>
        <a:spcAft>
          <a:spcPct val="0"/>
        </a:spcAft>
        <a:defRPr sz="4400">
          <a:solidFill>
            <a:schemeClr val="bg2"/>
          </a:solidFill>
          <a:latin typeface="Arial" charset="0"/>
        </a:defRPr>
      </a:lvl6pPr>
      <a:lvl7pPr marL="914400" algn="ctr" rtl="0" eaLnBrk="1" fontAlgn="base" hangingPunct="1">
        <a:spcBef>
          <a:spcPct val="0"/>
        </a:spcBef>
        <a:spcAft>
          <a:spcPct val="0"/>
        </a:spcAft>
        <a:defRPr sz="4400">
          <a:solidFill>
            <a:schemeClr val="bg2"/>
          </a:solidFill>
          <a:latin typeface="Arial" charset="0"/>
        </a:defRPr>
      </a:lvl7pPr>
      <a:lvl8pPr marL="1371600" algn="ctr" rtl="0" eaLnBrk="1" fontAlgn="base" hangingPunct="1">
        <a:spcBef>
          <a:spcPct val="0"/>
        </a:spcBef>
        <a:spcAft>
          <a:spcPct val="0"/>
        </a:spcAft>
        <a:defRPr sz="4400">
          <a:solidFill>
            <a:schemeClr val="bg2"/>
          </a:solidFill>
          <a:latin typeface="Arial" charset="0"/>
        </a:defRPr>
      </a:lvl8pPr>
      <a:lvl9pPr marL="1828800" algn="ctr" rtl="0" eaLnBrk="1" fontAlgn="base" hangingPunct="1">
        <a:spcBef>
          <a:spcPct val="0"/>
        </a:spcBef>
        <a:spcAft>
          <a:spcPct val="0"/>
        </a:spcAft>
        <a:defRPr sz="4400">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hyperlink" Target="http://intellichick.com/wp-content/uploads/2009/12/old-stack-of-books.jpg" TargetMode="External"/><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submitinme.com/blogs/simtalk/google-data-centers/8-2/"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be/url?sa=i&amp;rct=j&amp;q=print%20vs%20electronic&amp;source=images&amp;cd=&amp;cad=rja&amp;docid=QTqO6FiyDSubSM&amp;tbnid=Cg8zA9z2PVPZqM:&amp;ved=0CAUQjRw&amp;url=http://www.pewresearch.org/fact-tank/2013/05/28/in-a-digital-age-parents-value-printed-books-for-their-kids/&amp;ei=IHsoUpfYIuaR0QWmjoGoBg&amp;psig=AFQjCNE7xxr_2OtdSEgTcV4woEDfqUPuug&amp;ust=1378470846535189" TargetMode="External"/><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hyperlink" Target="http://4.bp.blogspot.com/_y06f0lp3iYs/TOqiXNJ7KCI/AAAAAAAAABs/waTv-HXXvWU/s1600/vs.jpg" TargetMode="External"/><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6.jpeg"/><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hyperlink" Target="http://www.google.be/url?sa=i&amp;rct=j&amp;q=web%20to%20print%20facebook%20photo%20book&amp;source=images&amp;cd=&amp;cad=rja&amp;docid=F3UrCJxAsSAQHM&amp;tbnid=Uit0UyjsdAZ7kM:&amp;ved=0CAUQjRw&amp;url=http://features.en.softonic.com/turn-your-facebook-profile-into-a-book&amp;ei=Ik0oUpTXDIm70QXJroDIAQ&amp;bvm=bv.51773540,d.d2k&amp;psig=AFQjCNHtJurnTW2GWEOkKK76cEaHH5MXaw&amp;ust=1378459286806641" TargetMode="External"/><Relationship Id="rId9"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jpeg"/><Relationship Id="rId18" Type="http://schemas.openxmlformats.org/officeDocument/2006/relationships/image" Target="../media/image21.jpeg"/><Relationship Id="rId3" Type="http://schemas.openxmlformats.org/officeDocument/2006/relationships/image" Target="../media/image10.png"/><Relationship Id="rId21" Type="http://schemas.openxmlformats.org/officeDocument/2006/relationships/image" Target="../media/image24.emf"/><Relationship Id="rId7" Type="http://schemas.openxmlformats.org/officeDocument/2006/relationships/image" Target="../media/image14.jpeg"/><Relationship Id="rId12" Type="http://schemas.openxmlformats.org/officeDocument/2006/relationships/image" Target="../media/image17.png"/><Relationship Id="rId17" Type="http://schemas.openxmlformats.org/officeDocument/2006/relationships/hyperlink" Target="http://www.businesseurope.eu/Content/Default.asp?PageID=571" TargetMode="External"/><Relationship Id="rId2" Type="http://schemas.openxmlformats.org/officeDocument/2006/relationships/notesSlide" Target="../notesSlides/notesSlide5.xml"/><Relationship Id="rId16" Type="http://schemas.openxmlformats.org/officeDocument/2006/relationships/image" Target="../media/image20.gif"/><Relationship Id="rId20" Type="http://schemas.openxmlformats.org/officeDocument/2006/relationships/image" Target="../media/image23.emf"/><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hyperlink" Target="http://www.fespa.com/profit-for-purpose.html" TargetMode="External"/><Relationship Id="rId24" Type="http://schemas.openxmlformats.org/officeDocument/2006/relationships/image" Target="../media/image27.png"/><Relationship Id="rId5" Type="http://schemas.openxmlformats.org/officeDocument/2006/relationships/image" Target="../media/image12.png"/><Relationship Id="rId15" Type="http://schemas.openxmlformats.org/officeDocument/2006/relationships/image" Target="../media/image19.png"/><Relationship Id="rId23" Type="http://schemas.openxmlformats.org/officeDocument/2006/relationships/image" Target="../media/image26.emf"/><Relationship Id="rId10" Type="http://schemas.openxmlformats.org/officeDocument/2006/relationships/image" Target="../media/image16.gif"/><Relationship Id="rId19"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hyperlink" Target="http://www.cefic.org/" TargetMode="External"/><Relationship Id="rId14" Type="http://schemas.openxmlformats.org/officeDocument/2006/relationships/hyperlink" Target="http://www.citpa-europe.org/" TargetMode="External"/><Relationship Id="rId22" Type="http://schemas.openxmlformats.org/officeDocument/2006/relationships/image" Target="../media/image25.emf"/></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s://www.google.be/url?sa=i&amp;rct=j&amp;q=&amp;esrc=s&amp;frm=1&amp;source=images&amp;cd=&amp;cad=rja&amp;docid=Qpl1UCX6TAxfPM&amp;tbnid=pbGaYjIY5O7oJM:&amp;ved=0CAUQjRw&amp;url=https://twitter.com/twitter&amp;ei=ZVsjUuScL8XdtAb5_oHoDA&amp;psig=AFQjCNHCZfd34a49qu3A9ne1gaN_BIUTGA&amp;ust=1378135248203335" TargetMode="External"/><Relationship Id="rId18" Type="http://schemas.openxmlformats.org/officeDocument/2006/relationships/hyperlink" Target="http://www.google.be/url?sa=i&amp;rct=j&amp;q=&amp;esrc=s&amp;frm=1&amp;source=images&amp;cd=&amp;cad=rja&amp;docid=biqocDNRKNrc0M&amp;tbnid=4Sv8H8mJsOhlVM:&amp;ved=0CAUQjRw&amp;url=http://teamaltman.com/2011/03/trends-on-the-horizon-%E2%80%93-the-post-office/&amp;ei=DVwjUvXPJIbvswbwuIDwCg&amp;psig=AFQjCNHsh-lBZLctErPTx1wrLWVJrp3FaA&amp;ust=1378135418898387" TargetMode="External"/><Relationship Id="rId3" Type="http://schemas.openxmlformats.org/officeDocument/2006/relationships/notesSlide" Target="../notesSlides/notesSlide9.xml"/><Relationship Id="rId21" Type="http://schemas.openxmlformats.org/officeDocument/2006/relationships/image" Target="../media/image45.jpeg"/><Relationship Id="rId7" Type="http://schemas.openxmlformats.org/officeDocument/2006/relationships/image" Target="../media/image37.png"/><Relationship Id="rId12" Type="http://schemas.openxmlformats.org/officeDocument/2006/relationships/image" Target="../media/image39.png"/><Relationship Id="rId17" Type="http://schemas.openxmlformats.org/officeDocument/2006/relationships/image" Target="../media/image42.png"/><Relationship Id="rId2" Type="http://schemas.openxmlformats.org/officeDocument/2006/relationships/slideLayout" Target="../slideLayouts/slideLayout13.xml"/><Relationship Id="rId16" Type="http://schemas.openxmlformats.org/officeDocument/2006/relationships/hyperlink" Target="http://www.google.be/url?sa=i&amp;rct=j&amp;q=&amp;esrc=s&amp;frm=1&amp;source=images&amp;cd=&amp;cad=rja&amp;docid=B9cYc0L_zLiQ4M&amp;tbnid=ZikZ75TaAtLozM:&amp;ved=0CAUQjRw&amp;url=http://www.digibuzzme.com/new-linkedin/linkedin-logo-square-300x300/&amp;ei=rlsjUvT0BobOtQbV4oHoBA&amp;psig=AFQjCNGfIEbzHXxRTahitONhArgtkurStQ&amp;ust=1378135306270463" TargetMode="External"/><Relationship Id="rId20" Type="http://schemas.openxmlformats.org/officeDocument/2006/relationships/image" Target="../media/image44.jpeg"/><Relationship Id="rId1" Type="http://schemas.openxmlformats.org/officeDocument/2006/relationships/vmlDrawing" Target="../drawings/vmlDrawing1.vml"/><Relationship Id="rId6" Type="http://schemas.openxmlformats.org/officeDocument/2006/relationships/image" Target="../media/image36.png"/><Relationship Id="rId11" Type="http://schemas.openxmlformats.org/officeDocument/2006/relationships/hyperlink" Target="https://www.google.be/url?sa=i&amp;rct=j&amp;q=&amp;esrc=s&amp;frm=1&amp;source=images&amp;cd=&amp;docid=ry-9uZbmG9aepM&amp;tbnid=kn7KSQMtvF7mRM:&amp;ved=0CAUQjRw&amp;url=https://play.google.com/store/apps/details?id=com.facebook.katana&amp;ei=MFsjUrzmK4zItAal24GICA&amp;psig=AFQjCNElJahZA96Fea5AnXI_rB_ahdG3TQ&amp;ust=1378135199060989" TargetMode="External"/><Relationship Id="rId5" Type="http://schemas.openxmlformats.org/officeDocument/2006/relationships/image" Target="../media/image35.png"/><Relationship Id="rId15" Type="http://schemas.openxmlformats.org/officeDocument/2006/relationships/image" Target="../media/image41.jpeg"/><Relationship Id="rId10" Type="http://schemas.openxmlformats.org/officeDocument/2006/relationships/image" Target="../media/image38.jpeg"/><Relationship Id="rId19" Type="http://schemas.openxmlformats.org/officeDocument/2006/relationships/image" Target="../media/image43.jpeg"/><Relationship Id="rId4" Type="http://schemas.openxmlformats.org/officeDocument/2006/relationships/image" Target="../media/image34.png"/><Relationship Id="rId9" Type="http://schemas.openxmlformats.org/officeDocument/2006/relationships/hyperlink" Target="http://www.google.be/url?sa=i&amp;rct=j&amp;q=&amp;esrc=s&amp;frm=1&amp;source=images&amp;cd=&amp;cad=rja&amp;docid=2rS6OkpC12j8pM&amp;tbnid=dZof1PPabfj1bM:&amp;ved=0CAUQjRw&amp;url=http://letcteachers.wordpress.com/2011/02/17/teaching-telephone-language-and-strategies/&amp;ei=u1ojUu-jJ4LtswbCjIGwDQ&amp;bvm=bv.51495398,d.Yms&amp;psig=AFQjCNFMucPv4ar_29rz_0D-uy__doxFFQ&amp;ust=1378135092833162" TargetMode="External"/><Relationship Id="rId14" Type="http://schemas.openxmlformats.org/officeDocument/2006/relationships/image" Target="../media/image40.png"/><Relationship Id="rId22"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T:\Forms\Intergraf logo\Intergraf Logo 2013\Intergraf2013BaseRGB.png"/>
          <p:cNvPicPr>
            <a:picLocks noChangeAspect="1" noChangeArrowheads="1"/>
          </p:cNvPicPr>
          <p:nvPr/>
        </p:nvPicPr>
        <p:blipFill>
          <a:blip r:embed="rId3"/>
          <a:srcRect/>
          <a:stretch>
            <a:fillRect/>
          </a:stretch>
        </p:blipFill>
        <p:spPr bwMode="auto">
          <a:xfrm>
            <a:off x="2339975" y="476250"/>
            <a:ext cx="5287963" cy="958850"/>
          </a:xfrm>
          <a:prstGeom prst="rect">
            <a:avLst/>
          </a:prstGeom>
          <a:noFill/>
          <a:ln w="9525">
            <a:noFill/>
            <a:miter lim="800000"/>
            <a:headEnd/>
            <a:tailEnd/>
          </a:ln>
        </p:spPr>
      </p:pic>
      <p:sp>
        <p:nvSpPr>
          <p:cNvPr id="5" name="Rectangle 4"/>
          <p:cNvSpPr/>
          <p:nvPr/>
        </p:nvSpPr>
        <p:spPr>
          <a:xfrm>
            <a:off x="1547813" y="2636838"/>
            <a:ext cx="6248400" cy="3478212"/>
          </a:xfrm>
          <a:prstGeom prst="rect">
            <a:avLst/>
          </a:prstGeom>
        </p:spPr>
        <p:txBody>
          <a:bodyPr>
            <a:spAutoFit/>
          </a:bodyPr>
          <a:lstStyle/>
          <a:p>
            <a:pPr algn="r" eaLnBrk="0" hangingPunct="0">
              <a:spcBef>
                <a:spcPct val="50000"/>
              </a:spcBef>
              <a:defRPr/>
            </a:pPr>
            <a:r>
              <a:rPr lang="en-US" sz="3600" dirty="0">
                <a:solidFill>
                  <a:schemeClr val="bg1">
                    <a:lumMod val="50000"/>
                  </a:schemeClr>
                </a:solidFill>
                <a:latin typeface="Arial" pitchFamily="34" charset="0"/>
                <a:cs typeface="+mn-cs"/>
              </a:rPr>
              <a:t>The graphic industry in times of change – make print and digital media coexist</a:t>
            </a:r>
          </a:p>
          <a:p>
            <a:pPr algn="r" eaLnBrk="0" hangingPunct="0">
              <a:spcBef>
                <a:spcPct val="50000"/>
              </a:spcBef>
              <a:defRPr/>
            </a:pPr>
            <a:r>
              <a:rPr lang="en-US" sz="2800" i="1" dirty="0">
                <a:solidFill>
                  <a:schemeClr val="bg1">
                    <a:lumMod val="50000"/>
                  </a:schemeClr>
                </a:solidFill>
                <a:latin typeface="Arial" pitchFamily="34" charset="0"/>
                <a:cs typeface="+mn-cs"/>
              </a:rPr>
              <a:t>March 2014</a:t>
            </a:r>
          </a:p>
          <a:p>
            <a:pPr algn="r" eaLnBrk="0" hangingPunct="0">
              <a:spcBef>
                <a:spcPct val="50000"/>
              </a:spcBef>
              <a:defRPr/>
            </a:pPr>
            <a:r>
              <a:rPr lang="en-US" sz="2800" dirty="0">
                <a:solidFill>
                  <a:schemeClr val="bg1">
                    <a:lumMod val="50000"/>
                  </a:schemeClr>
                </a:solidFill>
                <a:latin typeface="Arial" pitchFamily="34" charset="0"/>
                <a:cs typeface="+mn-cs"/>
              </a:rPr>
              <a:t>Beatrice </a:t>
            </a:r>
            <a:r>
              <a:rPr lang="en-US" sz="2800" dirty="0" err="1">
                <a:solidFill>
                  <a:schemeClr val="bg1">
                    <a:lumMod val="50000"/>
                  </a:schemeClr>
                </a:solidFill>
                <a:latin typeface="Arial" pitchFamily="34" charset="0"/>
                <a:cs typeface="+mn-cs"/>
              </a:rPr>
              <a:t>Klose</a:t>
            </a:r>
            <a:r>
              <a:rPr lang="en-US" sz="2800" dirty="0">
                <a:solidFill>
                  <a:schemeClr val="bg1">
                    <a:lumMod val="50000"/>
                  </a:schemeClr>
                </a:solidFill>
                <a:latin typeface="Arial" pitchFamily="34" charset="0"/>
                <a:cs typeface="+mn-cs"/>
              </a:rPr>
              <a:t/>
            </a:r>
            <a:br>
              <a:rPr lang="en-US" sz="2800" dirty="0">
                <a:solidFill>
                  <a:schemeClr val="bg1">
                    <a:lumMod val="50000"/>
                  </a:schemeClr>
                </a:solidFill>
                <a:latin typeface="Arial" pitchFamily="34" charset="0"/>
                <a:cs typeface="+mn-cs"/>
              </a:rPr>
            </a:br>
            <a:r>
              <a:rPr lang="en-US" sz="2800" dirty="0">
                <a:solidFill>
                  <a:schemeClr val="bg1">
                    <a:lumMod val="50000"/>
                  </a:schemeClr>
                </a:solidFill>
                <a:latin typeface="Arial" pitchFamily="34" charset="0"/>
                <a:cs typeface="+mn-cs"/>
              </a:rPr>
              <a:t>INTERGRAF</a:t>
            </a:r>
          </a:p>
        </p:txBody>
      </p:sp>
      <p:pic>
        <p:nvPicPr>
          <p:cNvPr id="17411" name="Picture 17"/>
          <p:cNvPicPr>
            <a:picLocks noChangeAspect="1" noChangeArrowheads="1"/>
          </p:cNvPicPr>
          <p:nvPr/>
        </p:nvPicPr>
        <p:blipFill>
          <a:blip r:embed="rId4"/>
          <a:srcRect/>
          <a:stretch>
            <a:fillRect/>
          </a:stretch>
        </p:blipFill>
        <p:spPr bwMode="auto">
          <a:xfrm>
            <a:off x="7891463" y="0"/>
            <a:ext cx="1252537" cy="6858000"/>
          </a:xfrm>
          <a:prstGeom prst="rect">
            <a:avLst/>
          </a:prstGeom>
          <a:noFill/>
          <a:ln w="9525">
            <a:noFill/>
            <a:miter lim="800000"/>
            <a:headEnd/>
            <a:tailEnd/>
          </a:ln>
        </p:spPr>
      </p:pic>
      <p:pic>
        <p:nvPicPr>
          <p:cNvPr id="17412" name="Picture 2"/>
          <p:cNvPicPr>
            <a:picLocks noChangeAspect="1" noChangeArrowheads="1"/>
          </p:cNvPicPr>
          <p:nvPr/>
        </p:nvPicPr>
        <p:blipFill>
          <a:blip r:embed="rId5"/>
          <a:srcRect/>
          <a:stretch>
            <a:fillRect/>
          </a:stretch>
        </p:blipFill>
        <p:spPr bwMode="auto">
          <a:xfrm>
            <a:off x="171450" y="4868863"/>
            <a:ext cx="2190750"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88900" y="60325"/>
            <a:ext cx="8947150" cy="461963"/>
          </a:xfrm>
          <a:prstGeom prst="rect">
            <a:avLst/>
          </a:prstGeom>
          <a:noFill/>
          <a:ln w="9525">
            <a:noFill/>
            <a:miter lim="800000"/>
            <a:headEnd/>
            <a:tailEnd/>
          </a:ln>
        </p:spPr>
        <p:txBody>
          <a:bodyPr>
            <a:spAutoFit/>
          </a:bodyPr>
          <a:lstStyle/>
          <a:p>
            <a:r>
              <a:rPr lang="en-GB" sz="2400" b="1">
                <a:solidFill>
                  <a:srgbClr val="FF0000"/>
                </a:solidFill>
              </a:rPr>
              <a:t>Print remains attractive</a:t>
            </a:r>
          </a:p>
        </p:txBody>
      </p:sp>
      <p:sp>
        <p:nvSpPr>
          <p:cNvPr id="36866" name="AutoShape 6" descr="data:image/jpeg;base64,/9j/4AAQSkZJRgABAQAAAQABAAD/2wCEAAkGBg8QDw8QDw8PDxQPEA8QDxAPDw8PDxAQFBAVFRUQFBIXGyYeFxkjGRQVHy8gIycpLCwtFR4xNTAqNSYrLCkBCQoKDgwOGg8PGiwkHyUsLSotKik0KSosLi8tLSwtNSksLC0sLC0sNSkpLCk1KSwsLDApLDUsKSksNC0sNSksLP/AABEIALoBDgMBIgACEQEDEQH/xAAbAAACAwEBAQAAAAAAAAAAAAABAgAEBQMGB//EAD0QAAEDAgMGAwUFBgcBAAAAAAEAAgMEERIhMQUGE0FRYSJxgRQyQpGhIzNSsdEkYnKSwfAVNENTguHx0v/EABkBAQADAQEAAAAAAAAAAAAAAAABAgMEBf/EACwRAQEAAgAEBQIGAwEAAAAAAAABAhEDEiExBEFRYfBx0TKBkaGx4SJC8RP/2gAMAwEAAhEDEQA/APqgCcBABOAoSgCaygCYBAAEwCICNkEClkUUAsoiogCiZSyBbKWTWRsgWyKNkbIFspZNZRAtlCEShZALKWRUQKomshZAEEyCAIJkLIFQTEIIAgiUEASOZddFEHMBOAgE4CCAJrIBMAggRsoigiiiNkERAQRQSylkVEEsoAjdBBFFFjbS3rghl4AbLNLleOBmNwyvnmM7Z2CmS3srbJ3bK5T1DI2l0j2MaNXPcGj5leart55ZouJs9zS6E3qKeSL7fCDmQL5jUG2ffkkqxDtijvHZs0Xia1xF2Ptm0nmx3Xy6K3J6qc88m/tTaJhgdNHE6osMWGNwzbb3r8x5XXPYe3YquIPiOYsJGH3mO6HqOh5rw+7G0auna8RYphC4+0UbriSMA2MkXrkbaHUZ3V6SBsjvb9kutI3OopbWJB1+z536DI6jNXuEnT91JxLev7PdqWWLsfe6mnhMj3shcz71kjg3CeoJ1C06GvinZxIXtkbci7eo1BGoKyss7tplL2d1LIlRQsUhCyeyhCBCECE9kCECEIFMQogQoJiECECqI2QsgATAIBOEBARURsgARUUugNlELqIDdG65SzMYLvc1g6ucGj5ldLIgVFCP+lAUGTtneaKmeyIskllksWRRC7iCbDM9SCqbd53VDJ4YI5IKljHFkcrOY76A20vbkrW8G7EdXgfidFLH93KzUZ3AI5i+eoIuqAftem1ZDXNGrm+CYgddLn0K0kx17srcpfZgbJNTOx7oqupbWROcXQyvOGRoOjWnmOYKfG6sPtNP9jXU/wB7EMuMGixcxp+K2RafLouldIysl4tKJKWth8ToXeF0uHXCebwOtrjJUdqbWilDKkF1NWxOaJGBrgJSMsYyyPUHyzyW3f586Oe6k7/Pu9XuvtOlqS+YQxx1IH29m/aG2Rc3nY2z59e+JVsY+aSr2U4iWEkz05YWGRvxPbGdRyLfyOukzdx1U2CtY51FUuaHPwt8LjpiLOVxn65hXtibrOhqH1U05mleHAkMEbM7XNhqcuyz3JutdZXU1+bym12trme2Ugc2ZoDKuBhPEIOQkbbNw5H0voVuQ7lxmOCaldNRTNAJLyXuz1a9v6WHUdPUwUcbC4sjYwvJc4ta1pcTqSRquyreJfJecKd6wZN16J0oknbHJK4DFciNsjv9zgg2uVWqt6eHOKOlpC6RpsGvwU8YAz8I5i3l6rE21sZlNUyvq2OngqnZVALjNTvJJHy+oA8lzqYrcOCskuLYqDaTLmw1DXu5t053H1V+Xfe7UuWu00+iMJIFxY2Fxe9j0vzRsvH7tbSmiqpIK6aXivw8IPc0wSN5OYbantkb9V7FZZTVbY5c02ClkbKKq5bIFMgQgUhAhOQlsgWyBCYoIFQRIUQAJguMjrA+RQpKgOb5ILF1EqYIhFxqa6KK3FkjjuQBje1pJPQFUdubMnnDGw1T6YAniYBcub2IsQfXmvCbR2SKCtjdVNNXA/R8lyXDnfPNzdbaEK+OMy82eedx8numbz05qjS3e2QEjxsLWl34QTqSNOqyWb0yiqkpKtop8fhikiJFifdfiPI8jyIz5p96d3m1ULKiltxI2NdGWf6sYzDQeo5fJecbLU7Vwx2gD6dhJc4lssnI/W18rAq+OMs2zyzyl1+nuPsTYK7h7TxzNd7kr3vwkE5PPbkRyXvtm7XppSY4JWP4QaMLb5N0FidRyuF4/Z0za6F1DVeCohvwJHDxXaM2nqcrHqM9Qhu3t2OgM1PVxCN8ZNpGRgvd+4SNRzB0spym/qjDLlvtfmn0FAj+/wCizdibcbVNe5sUsQaRhMjbB46tOnotNY2adEu5uICsTb+wJp3xywVUkD4/dF3GI98IOR+d1qtrIyXBj2Pc0G7GPY5+XLDdeai33klfI2nopJODnI10rI5QASDaOxJz5Zq2MveK53HWq60W6cvtTaurqGyPZhIETBG3wtsC49Ldloy7foRMyMyxOkc4NGFokIPK7wDb5rzdXt2V/wC3Uz3yxMHDq6KXMRg5E4dMJ68vK4FeGYULhXUbeNST5SRmwfA78BOZbYn62PInTlt7sueY/h+e7YqN56p9VPTwRwNMN7Nne4ST25MtYXOvkvSUMsjo2uli4LyPFHiD8J8wsOipotpQNlqaVjCSeE9kgLyzkcbcxnyKyHVXA43se0XE098VNWDJwbq1hdYnpkFWyXpFua49b1j3Siz939re1U7JsOAm4cOWJpsS08wtFZ2aay7m45VFOyRrmPaHtcLOa4XBHReSqdzahscsFPLE+CU4hHUBxdA6/vMcOfdexc4DMkDzScQn3Wnzd4R8tVMys7IyxmXdk0u68Xs0EFQBUGDNrnYgQbk2FjfDyt2WtxWjIZkfC3Mjz6eqHCv7xJ7Dwt/U+pXRrQMgAOwFlFtqZJOwNJtmLdr3RRUUJBBGyhCJBAhFBApQsmKCBSlTFAoOTmrPkBifiHuuOfQH9CtQrlPCHAg80HRjg4Aj++yYLNo5jG4sd6HqOq0z1RAqntjZMdVC6KQZOza4ascNHBXAUVKLN9K8FuxtZ9DUOoKo2aXfZvJ8LS7Qg/gd9D6q9t/dedtSyroLB5d9o27Wtxc355WOhHfut7a81LCBUVLWeDwte6PG4XzwjIqtPvG19HLU0eGUxtuWPuC22uJozva572WnNd7kZcsk5bfu57Q3UZUyRVD3OglaG8TgEHE4WtZxHI87aK5Wvo2l00oje+BgxuwNllY2+RIAuM+y8rS7ak2nTyQcUw1Dbvj4bjGydn4CAf7yPVLuvtqhponCeIxTtLo5fA975ATnkdOhGWinlvmiZ476efm9JS7zR1MMxoyDKxri2KUEONtPCDmD2PmvN7O3lkr4ZqOZ4illB4EgGBriDfgutpe1vU+tbbexG0c7KmJz2wSkGOWK+One7MEdR2OouNVVGz3OnME5Yw1J4tLUR5RGY5h7SPhfoRyNtLK8xx7xnlnlvVddm7MbIwwRt9lr6QuLSCW+0AZkE394dfLle1kSvqf2qmHBrqb/ADMQFjMBkZAzmeRb6dEwhfWnA4+z7RozYOJwcdrTkSfxDr36HK3HsevmrIKh1OykfHh48okaRNY5kMB5tuLd+yW+vz+qiT0+faxnbvV8sPEq2NFUyX/PRhuGWIlxOIN0LTc56ag2srcDRE/2jZ7faqWpOCopAMTmF3wlnLnY+mma9XBu3BHVOqo8bHPBDmtdhjcTqS22d/lfNXoooosmNZHck4WNAJJ52aM1S5zya48K61fn/XmKbdOqic9lLVGnp5bPwuBdMwnVgB0Pe45dFuR7vQYWCZjal7BbizMY6RwGlzbP1V/E46DD3dr/ACj9Usoa1pdK7wtF3F5DWAdTyHqs7na0x4cnYWPaAGsFwMgGAYQOnQI4XHUhvYZn5nL6LHrt76aOIyxftLWECQQOYTGD8TgTk3vpposTau9zzIwsdxKSeNzSYAWVMTgLuzvcPA8VtCL9LrHLi4x3cPwfFz8tfX+Pr6PUV21KWmsZpWMJ0DiXSHyaLn6LNqd6z9oIIXPfA688L/BMYP8AehAuHjnqsGlpIHkQ1BaJJ8MlFtOPJ0xb7uJ3KQWAIOvnYmzVUxqj7LVn2etia7gVDbtZUR9QRqDndvLPuFneJle3z55OvHw3Cwv+W76/T1k72d99dz0et2ftCKojbLE4Pa4ZHmDzaRyI6KyvFbC2fUxOx08BgcxzYqylkc4U8th9/DIb52z56r2q1wyuU6uHxHCx4eesbufv+f37VFEj5gMtT0Aufkqs20AOYHlZzv0H1V3OuOcBrl55KLNpnukcCAQBq45u8sXL0stIBTZpEu0KCKBChIIFFCyJKUEUEChEhAJkFOtpcQuMiM2nujQVWIWORGVv6K2Qs6qhLHcRv/K3Tr6INHRMuVPMHtv8/wBV0b0RDlWUbJo3xyNxNeCHD+o6FfNWbNloKx0TZMDnj9nkf9zO0n7qUaWOnY9jcfUVl7x7BZWQGN1g4eKJ/wCF1vyOhWmGWul7MuJhzdZ3fO9nUUjnSRsa6CqpnOlhbo5zQbuhz1I1HUE9Vq1R9rjbtClAZU0xHtMQF8WH/UDefP0uOS9HQbuSOZTPqnAVFO4YZojdzox8EhI8WWS1qfZUEckkrI2MfJnI8anr5dVe8SM8eFdMCn23PXNbH/h7jDIAJ3yvwNsRmY762OY10VrZu57WQvp5pOPFjxwtLS18OerXg3B00W7xx8N3eWnz0RwuOpDf4cz8ys+b0bTD16lNPG13ELWB1g3iENxkDQYtU3FJ91pPc+Efqg5rGAvPwgkuN3GwFz3+Sx9q7zhtH7XStbUNDrO8Tm4RexcRa+RtllrdZ3KTu34fCyzusZ56/OtkRuOrj5NyHz1VPaW2KelwCS4dITgZHG6SR9tThaLlec2ptQ19MySmL8UDhJU0eN0ckkdgbXbYkcwRrfrkgzZlPNR8eOtc0MfjpJJngOpH5XhdITci9sj2t3yvE3+F2YeEmOrxbe+rP49fr26zeuvRZ2pve/7F1MYOBK7AamUSOEcv+3JGLFnLMq3s3aDNoQ1NNUNYHscYpRE+7HjUSRnW1x6WXlZ61rONLIxjH5R7TonODWzgnKph788tDnou53aqQGR00TXAOZPSVt2wyRRuzMcvNxzGX/iymeVvr7O3Lw/Cxxk/DfK/35+X1mrOu42jQz0ha1rqOqD28FjZwynqpIwPug/R+XULzbdmRyHFC2aNnGweFpfPQ1AOTHhv3kROh1GemYP0Or2XFPG1lRGyWwBuRazrZuadW59E1JSQU7eHExsYvfCwZk9TzJWl4W77OTDxvJjb/t+k+fl9dzo87S7pPc1zJQxsUuIzQAkiOcZCopnD3A7Wx62W/FsuMMhEv27oLFkswa6QH8V7ZH9E8taB0Hnm7+UaepVKWsJ0z7uz+Q0C1x4cjj4vic8+9/T56NB9UBpn3Js35nX0uqcu0O5PZt2t+ep+ipPeSbkk+ZQWvK5bmd87jloOgyH/AGuWFNZFrbm3VWU7tXZsl4wPw3B/NWlwpaXANbk6rus62nZECiooSUhKnSlApSolBElCYJAUwQOkey4TIoMxhMT7fCdP/laQNwCPRcamAOFlwopy0ljv77oLwKZKRz+aYIgHB3IgdSRcpRAOd3fxZ/TRdFEBUUUQReR2xRmglfURsx0tR4a2AZhmLLitHr9e4t65cK2hjnjdFK3Gx1sTSSL2NxmO4VM8eae7fgcX/wA8uva957feeT59Q7JndVMggnZHwIzNR1OBznywPzbGXA2LRfQ9/JbUW6U0rJS54ozUeGqhY2OeGQg/esB+7J17L1LBHG1rGgNDWhrWNGjRoAByXKavA6N8/E7+UaepVMeDPN08Tx+dv+PT9PnW9fa9nOHYsDWRNdGyXgMaxj5WMe8BoyOIhWnVLQLjPvo3+YrLm2gToL93Z/JugVfE955uPzXRMNPOy4ty73bQm2kORJ7NyH8xz/JVH1Tjf4QdbZX8zqV1bsuS3Idic1BsyS+gHe6t0jO81cI4y42AJ8labsx51sPW6vU1NwxYZ31XQTNJwhzSRq0OGL5aqtyXmCqzZbOZJ+i7R0cbdGj1zXWSRrRdxAC58VzvcFv3nAgEdQNVG06hZKGM/Dbu3JLFs9jTfM20uuzpQ0eJw/qfIKNe4nIWHU6n0TZqOiiiBUJFAqLlUVLI2l0j2sA1LiAEHQrnLIGi7iABqSbALzddvoCCKWPGBkZpTw4B5E5u9Fjmkqas3lc6Ycsd4qZvlHq/1QelG8kMjzHC4PIyL7Hhg9AfiPktNhyWNszYIjIJNyNAAGsb5MGX5rZaESS6cFcwnCBwmSApggJCpVlP8Q1H1HRXQg4IONFUYh3H5Lvoeyz5WmN2IaE59j1V+N4c24/8KDopZK08imCIFAm2uSEgNsjb0uuHsxOp9T4z6ch8kDvqgMxn3Phb8z/RU5tpDS5PZvhH82p+iuexs+IYj1cbpP8ADovw/UqZpF35MqSrcdPCOjcr+Z1KWOne73Wk/l81vMhaMg0D0CdW5vRXk33ZkGyPxn0H6rQhgawWaAPz+adRVttWkkREJXE2yFz8lyfCT7zyG2za2w87u1/JQlV23jkgmigfhlewtYRfI9yPdyuL8rr50NjyiMRigqWVIcC2Vgf7wt4jITaxz001uvp7JRmGC/7w92+mbuaJhc6+J2R+FuQ9TqsuJwpndu7w3jMuBLjJvz+es9lehxMijExxyhjGyluZL8OasNL3AXGDqL4j8xkPquoFskVrOjit3dkbC0G9s9L6m3mnUVHaO2YIB9rIATo0Zvd5NGZRC8q1btGKFuKWRrB+8dewHNeZrd6J5DhhZwAdC4Y5nDq2Maeq40e78kjscpdc/HIRJL6fCz0uiVqt3tkflTR4QdJZgRf+CMeJyox7EmncHzOc864pswP4IRkPVelo9jxx5gXPNxzcfUq82MBBjUm78bSHOu9w0L7G3kNG+i1Gwgcl1UQLZRQqIOATgrmCmBQdAUwK5hMgcFFKCjdAksdxYqpBIY3YTofyV4qvVQYh35FBaOeYRaVUoai/hOo/uysnLNB0UQBRRCKKKICogigiDnWF0VES48Vx9xtv3n3A+WpRFNcguJcRpyaD1AXVS6IRotoigXAa5LD2hvbBGSyO87x8MeYHm7QIN1Ze0d5KeA4S7G/lHGMbz6DT1XnpautqzYu4bD8EJt6OlP8ARX9nbssaMwM9QMr+Z1PqiVSo2zWVBLYxwG9GWfLbu73Wp6Hdg3xOJBPvG5dI7zkOfysvRwUbWiwAFugsu4CCjSbKjjHhaB16nzPNXWsARUQRAlQlAoIULqFKgKCiCDgEwShMEDApgUiYIGCYJAUwKBkCoCigo1URBxt5aq5TTB4v81HtVIExv7H+7INAZJ7pAQQPoi0/RA6iF0UERCCiA3UVasr4oW4pZGsH7xsvOVm+bnZUsVxpxZbtZ/xbq5B6mWZrAXPcGgakmwXnq7fKPNtMwzkZY/diH/M6+iyW7JqKlwdO90nPx+GMfwxj+q3aLYDGWuMRGlwLDyGgQYjoaurP2zzhPwMvHF+rlrUG7bGAXAPYCzfl+q2o4QOS6AIOUVM1ugXYBS6CA3Uugogl0FLoICSlUUQRBQoIIgoVEHAJwkCYIGRCVMEBCYJUUDBFAI3QErhPFiC7KFBUo5y04HeivEc1Qq4fiGo+q70dTiFjqEFoKLK2vvDBTDxuxPd7kbPE93pyHcrzFTtytqThb+ztPwx+KYjudGoPW7S29T04+1kaDyaM3nyAXnKveupm8NPHwWnR8gxSH+FgSbO3XzxOvc5lxOOQ+bjp6L0VHsljNG+Z1J8yg81S7uPkdjmLnu/FKcbvRujV6Ki2KxmdrnqcytFsYGieyBGRAJ1FEEUUQQG6iCCAoKIICgooghQUUQRBRRAECiUEHAFMEicIGCKCiA3TBKEUDhG6RMEDXUQUCAOasXbNHKY5GxXBe0tBBsQSLXW4kcg8dsndMttiAbYAEjOR3dzv0XpqPZjGCzWgK2AnCANYAnCCiAqXQUQG6iiBQS6l1FEEUKiCCKIBFBEFFCgl0FFEEUQUKCJUxSlB/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en-US"/>
          </a:p>
        </p:txBody>
      </p:sp>
      <p:sp>
        <p:nvSpPr>
          <p:cNvPr id="36867" name="AutoShape 14" descr="data:image/jpeg;base64,/9j/4AAQSkZJRgABAQAAAQABAAD/2wCEAAkGBxQSEBQUExQVFRUVFBQXFRUXGBcUFRgVGBQWFxUUFBQYHCggGBolHBUXITEhJSksLi4uFyAzODMsNygtLisBCgoKDg0OGhAQGCskHyQsNCwsLCwsLCwsLCwsLCwsLCwsLCwsLCwsLCwsLCwsNywsLCwsLCwsLC0sLCwsLCwsLP/AABEIALEBHQMBIgACEQEDEQH/xAAcAAABBQEBAQAAAAAAAAAAAAAAAQQFBgcCAwj/xABLEAABAwIEAgQIBhAGAwEAAAABAAIDBBEFEiExE0EGIlFxBzJhgZGxwdEUUnKSofAVFiMzNEJUYnN0k6Kys8LhJCVjgqPxQ1OkRP/EABkBAQADAQEAAAAAAAAAAAAAAAABAgQDBf/EACYRAQEAAgEDAwQDAQAAAAAAAAABAhEDBBIxITJRExQiQUJhcTP/2gAMAwEAAhEDEQA/ANeQhCAQhCAQhCAQuHytG7gO8hdMeDsQe7VRuJ1SoQhSgIQhAIQhB5VEuUeU7KKrSbXzH0rjHqvI8C/4o9ZUHU4vfmsPNyflY9TpuKTCX5STMdfGet1h5d/SrDR1TZWB7DcH0g9hWYVteO1SHQ/HxHLkceo8gHyHkVbg5ct6qvU8GOu7Hy0VCELY80IQhAIQhAIQhBykKVIUHJXJXRXJQclIUpSFByUiUpECIQhA+QhCAQhCAXhVy2Gm59XNe6hsbnLXj5PtN1y5su3F26fCZZyVxVNGVV+tqiw3aSD5NE9krLqDxR6w168n6qO6c9L5vgkbGSPjl47TxGOLCYxHJdpLT8Ys7/MqN9tNb+WVP7V/vTrpo7WIeVx+ge9V5b+K24zbyefGTksiY+2qu/LKj9q/3o+2uu/K6j9q/wB6h0Lo4pn7ba78sqP2jvel+26u/LKj9o73qFQgkarHqmU3kqJnG1rl7jp2bpsa+X/2P+cU3Qo7Z8LTLKft7/DZPju9K6ZiEo2e76PcmyE7Z8Hfl81ZofCBiLQAKpxAAAuyI6DbXInLPCZiI/8AM098UfsAVQQpVXZvhUxAc4T3xe5wXuzwtVw3ZTn/AGPH9aoSEGis8L9VzggPdnH9RXuzwxTc6WI90jh/SVmaEGps8MjudIPNKfaxe7PDGznSP80gPraslQg2Fnhgg500w7nMPtC9meFykO8VQPNGf61jCEG50fhOopHsYBMHPc1rbsFruIAuQ7tKuRXzRgP4XT/rEP8AMavpdyIclIUpSFByUiUpECIQhA+QhCAQhCATDGcP40dho4atPsKfoUWSzVWxyuN3GY1L3RuLXDUaedMqiqFtVd+luEZ28Vo6w8Ydo7e9ZpiIIWHPj7bp63FzfUx2rXSiYPkbbkHexQ6kMZHWb5/Yox0gG5A7zZbOP2x53P8A9K7QvMTN+M30hdB47QruLpCS6VAIQhAIQhAIQhAIQhAIQhAIQhAIQhA/6PfhlN+sQ/zGr6Wcvmro5+G036xD/MavpUohyUhSlIUHJSJSkQIhCED5CEIBCEIBCEIArPOm+BCP7o3xHX8x7Fdq+oI6rdDbUqt4pVOLHMeS5p3DtfXss/LyY+G3p+HP3RieMuu8eQH1refA7CDgtNcA3dU7gflUyxvplhwje2RninqkdjtSLeQ2PoW2eCRtsGpe6Y+molPtXTjsuM04c8s5LtJS4nhxc5rpaPM0lrml8Nw4GxBBNwQRZelPSUE18jKSS2+VsT7d9gbLIMfqJ4aWN9LRRVLpazFDMXUoqSA2rIZcgG27t+zyKxYRRZZKjhwiF8lBhT5GQZKK0j5ZTI47Bo3zNOpALdbro4r27ozQPAJpKVwdseFEQeemmqbnoThjv/xUh7oox6gorCqumNRCwlrjE0wRcNuSkbVwskMzaeE3dG8R3618paQASbrIMVxGloaXDwcOpZ3TUbJnyPzteXF7x4zSPihBuJ8H2GfkUA7m29SxLwo4XDS4k+KBgjjEURDRe1yCSdfMtg8H9BHBUYlHC3JGyqiDGAkhv+EhcbXJO7ifOso8Mjr4xN5I4R/xg+1BSgLkAak6ADUk8gBzXUjC0lrgWuG7XAtcO8HUbr0or8WOwzHiR2bcNzHOLNzHRtzpfle6u+L9KHPleZ8OZnzZi7qVFh8HswCQxOYQ3O2Tq6dY3FzmRKhJCbbq6wYzTOeGuwxpeWsaG5IW3MZzyOsYgM55nsNje4XnFjLZXUzoKWRraSSSeVsUcZaA9jBmDWgDeMO1ta9mluVpAU1rwdiCuldavpRSTMIdSyyMa/O7MRZrnOnMZL2uuLukiYdswL+drxONVlFKzLR07mPJabnM4iNsbjJYiQi9w25y7NcdLoIBCS6WyAQhCAQhCCS6ND/G0v6xD/MavpMr5v6Jn/H0n6xD/GF9HveBubKLdElvghSFcNnaTYOF+xdlJZfBZZ5clIlKRSgiEIQPkIQgEIQgEIQghq2sF3H66aKrYvUXXpidSWPcD2lRE8115uWVt9XuccmOM0rXTBw+DO+Uy3fnH91sXgsFsHpP0ZPpkefasL6YVN8kY5uLj3N0H0n6FvPgzH+UUX6Bh9OvtWzgmsXmdVlvkUGeCRhq3RUlY2GB0sj3w4rJHE4Evke6JoaGk6OzNGx03Tepr6Q0ctQIKyspp20pmldUsleDBLnEPCm+6ZWvuCctiCTtqn+GVVHHJM1tVVvoZJS/4OKWse0PDvurOMGlroXv4mZmWxzW74zpBSwPqI6rDBCxlPNBDLSw0z6WeVtU9jHRSueGtcHBrrXAADjc63XZmc4LPwGtrhw24bDPJUtaxhZM11a00/wcNc7LaESsJIGUjYm1k5wzpDRRNZTw4xVxxsldAzMKNzGsZHnEt3R34R8QHfNpbmvHpW2jp3zS4hwmzNio/gdJA208EcUrnMjdmcYybFrXlptZjrckxxnpZU4m2OV7J4cKdHHHWlkcRaJg45ixzjmDMzohe4NroNN8Gb4ZaeSohqX1BqJRJK6QRNkY/hMZw5GxdVrg1rdPKsg8Ljr4xU+QQj/hYfatu6EvZwHshhEVPFJw6ZzXF7ZYBGwtma86uBLiL3N8u6wvwquvjNZ5HQj/AOaH3oKxBKWPa8WuxzXC+ou0hwuOYuFOHphU6n7ndxDicmt2tDW3N+tZotrfy3UJTQ55GMvbM5rb2vbMQL2577KSw3AzM57RIxmRkbznBb1Xszkj5Nx33BCJOIuls7RYCO1nNseIdC7MNS++hJ56g63sLeJ6RyGpdUObG57mtbYg5BleyQWbfUXjGh0sSE8HQ6QkATQm7eJu8fc9Puh6ug1Gm65HROQ0rJw7KSJTIyUcHII5Xx6OdqSSwaEDxtbWQI7pY85rxtOZj4z1nAZXOzE5Rpm2BPPKL7L0k6W5iSaeMl3Ev1uTwRbxb9Vpyg9hcPxtGx6Kz3IBjdZz2mxfoWPkYblzBa74ntB2Jt2i/cXRV9jnlja69g0dcu++Dq23OaJ7Q3clptc2BB7D0mpzrJTgHiZi0MjeHM4LmWc8gdYuLdQAAANDbVnhXSJscIilhEoMkj3guHCu/KQWw5bAhzRbW1i4c9PKTotPmtGBJoSbOY21pHsNwXajqE3Glr9hszOCzh5j4fXAaS3NHcZjZg8bxiQbN8Y22QSkWP04b+CMY/JlL2BoPWjcx7m7ZdXHTW4JB5Fen2VoPGNLvI/qBti1vDYGOJzBpGbMMgOtsxINgYefBp2RmR0RDBYl12EWJsD1XG4J2I0O40TBA4xCZj33jZkZlYMtrHMGAPJ6zr3dmO+xGgTdCEEr0UjLq6mA3EzHfMOc/Q1btxCd+axXoCP8fF5BIf3CPatjklyhZOe/lI9HpMfwt/tHYpPlOm9xZW4FZriVWXTgLSW7DuCvwftz63+IKRKUi0MJEIQgfIQhAIQhALifxHfJPqXaEqYzfHXXcSq5W1JA8qsuPxFj3stsTbu5fQqbW5iTYFYL5etjdxVcUN5nE6mw9Wy+kfBuP8oof1aL+EL5sxEWlcO71BfRHQLGaZmF0THVEIc2lgDmmRgcHcNt2kE3BB5Lbh7Y8vl99/1mVTHiUuH4ecMlc0COoMoZUxQ9Z1Q5zczXyNubX5KY6R1tVGcSNK9wqXTYRC1zS0kvdAAW5jpqXfSr0OjuDu2p8PPcyD2BPaLo/QRtyxQ07G8SOWzA0DiRm8b7DmDsrKMzLnyUhko8MqTOXWqCeAIZ6mJ9nSzESF5dHK17m2ABJN7hRUDZK3PXVxY6WkNLSyUjZC1zpjUcEz1UbQA0535wBoTHbZbj9joSZXZRedobKQTdzQ0tAJB00cdu1Q2HdAMPgkMkVPkc4ODiJJSDmBBzNL7E6mxIuL3CB70XwR1JHI1876h0kzpS94ayxc1gytYyzWt6t7AAdYr5+8Jjr4xW/pWD0QRBfSlJTNijZGy+VjWtbclxytFhdziS42G5N180eEY/5vW/ph/KjHsQQNO1pe0PNmkgON7dW+uuV1tOeU9xUnhlJSu4jZpBGLwFkly5wux/Fs3IM4zFlxYEb3IBJjKZ7Q9pcLtBuRbNcdmXML+kKToq+FgmBYevkyERsNgGuB0e45SHFr9CcxZY2B0Je5wmjNw2osbXaXvhy5rzCzst9Puceov9+abck6GDUoLstY0nI8NPEjaAXNdlJLX3IBDQ5oHWzDS17NcTxOnlZFkibG8Tve88NmXhl7i1psOvZpYLWt1Tptf1+HURMoMdgfhLo3CNgc0ve3gsFgb2aHEF2g4ltMosD+bCWM0+EzRPMRc0uktYiWMPz9Zuoa95cAb9ZxAOU5vH7FSBxY3EZDcvFwZMhN4ASSZRfMaga2Nwxx12UdFUUvAjDmN4ohqA8kPP3QtHALerqcwvuAAbZuS4aKN802cmOPIBEWMcQXBoD5MpN2lxDiAbgcTUdWxCcpsCnzsL6uTrWcQ0uc/Q2OuZzXEOnd2gtL3bEhEeDVIY0CodnLmNZ4wj0ja8aFmZpGSNrTyNh1VBY1BSBr+BkvxmZADITwuF1wc+htJoHWBO/dDho7EFrrcOrcrWGZkrZTCyzLuFpXF0dzw7NYN9xYFoA2AYw9FJ3AEOisWucCTI3qty3NjHcaPabWv22IIUKJD2n0ldipf8d/P8Z3M3PPmdUHE0Za5zTu1xae9pIP0hcpXEk3JuTqSdSTzJKRBN9C5ctdD5czfSw+5axidRZixzo8/LVwH/AFWfSbe1arirtFj6j0yel0V/Cz+0FA69Q3vA9JstaKx2Z2RwcNbG3l209q1ykkzRsd2safSAuvB4cOs90ehSJSkXdjIhCED5CEIBCEIBCEj3WBPYEJ6qz0tpdQ/4wse8f2sqJXRWutKxEmRmoGXeypmK0rTe2h+jzrzuSy5bj1uHDKYarKMV+/P7x6gmhaOxO8VBE8gO+bX0BNVvx9seZn7r/rgxN7B6AkEDfit9AXohWVI0W207tF7MqXjZ7x3OcPUV5IQO24pUDaoqB3TSj1OTaWRznFznOc46lziXOJ7S46k965QgEIQgEIQgEIQgEIQgEIQgEIQg96CTLLG7se0+hwWnPqg9od5NFlsAu5vePWr9h77xi/YsvUTdjf0d9K8pX9bzrQOhWJcSN0ZOrNW/JO48x/iWf1O6edGcSMVXF2FwYe52n9/Mo4stVPUYd0rWCkSlItbziIQhA+QhCAQhCAXnUeI75J9S9EKLNzSZdXauS1vVIVWxWXdP8dvFI5vIHTu5KuVVZpqvNu96r3MbNbjP8b/CZe8H0taUyuroAM+awJBB1AO3erXDTwvjD+FGbi/iM8427VqnPJJ6MGXS223bILpVpdXSxHaKP5jfcoqpo4h/42fNb7lM6ifCPs8vlSUK5YZBG2QOMEUjQdWPYC0jmNtD5eStdfheHzNY6KlbG6xD2ZbAbW1G531CvObHTnemzl0yJC0qTo9Tf+lv7w9qZT9HqblH+8/3qPr4p+0z+YoSFbpcCg5MPzne9eP2DiPI/OKn62J9rn/SroVnOBRdjvnJPsDF+f6f7J9XFH22asoVidgMfa/0j3Lz+wbPjP8Ao9yn6uKPts0ChTbsGZ8Z/wBHuXrBgMbjYvePmn2J9TFH0M/hX0LVqHwTwTRNkZVyWcObGGx5jftSyeBsfi1Z88QPqeujjfRlCFpz/A5JyrGdxhcPpEmirON9CpKaUx8ZjyACSGubuL2tr5PSouUnlbHG5XUVyl++N+UPWrlQS6WVfiwSRr2klpAIJ37e5T9PDbks3NlL4bemxyxl3HtU9qOjFIZq2Jv54J7m9Y+q3nXE55K1eDaj68sp/FaGj/cSSR5m/SqcU3ktzZaxtX0pEpSLa80iEIQPkIQgEIQgEIQgqXTKDrh3a31ae5USubZar0gouLCbeM3Ue0fXsWW4k2xKw82Pbn/r1Om5N4a+EUXWUtgVba7HeKTp5Hf3UOYySvZjcoVHap6rbuoaZhcbBTGGzCUZXHrAfOHanb6H4oVPC0qOocO0CmeFYWTmjp7C53XE7efJWVN3M0UdMpZ2yj52aqSI98Sb8PVSghuvNtP1k2kzEKXgKUFMlFMp2qhpYV5Mp7qdbQFx8i5qKW11EqKrk8Vl4w3J2U0+hLu5cjD7K21dLL0JxrhHhPPUcdz+K7t7jz8yv6yGGO2weT5BdXTozjdgIpSRyYXAtI/NN+S78XJ+qy8/F/KLSs0x+LPUzO/PcPm9UepaFiVVwo3O57NH5x29/mVKhpiSc2pJJJ7bm91XqcvEW6PDzkgxQ+RdPorclYRSW5JnWQ2BWfbWqdWxaJ0EpstIHc3vcfMDlH8J9KoFaOstSwGHJSwt/wBNpPeRmPrXfp567Y+qvpo+KRKUi1sREIQgfIQhAIQhAIQhAKidLMIa2TMB1X6jyHmPr2q9phjVDxoi0eMNW9/Z51y5sO7F24OTsyZNUNDeSjppNVMYjDlcVDvjubLDHqO6V5zBwJB3BV5wSrErLkDO3xh/UO9VOlpLC5/6TqlrOA/PuLEEbXFv+j5k3s0uMptqmVQvSgkEgB7V1WQkBTSGDXcvQuDFdcsNnJ/w9NFG0+DMQ2RBT3cTyCdOYn1LTWbc7n6hQi1Gui2XXCubJ7Iyy9qSk5kKdq30cQUuUXTaWkznyfXRTfC0Xm2CylRCPo/IvE4bfdWJ0N1xwdVC8RENJbYJZIB2e5TrKYXQ6kU7v6LJUazO/KHEkN28iespB506ip8vIbL3aNUk35RbJNRFTx2UNiJ0Vjr22F1V8VkFimRiq9SLvWuQss1o7GgegWWSwDNK0drgPSVrxWrp56MfVX1jkpEpSLQyEQhCB8hCEAhCEAhCEAhCEFO6X4IC/iDZ2/yv7qsNoQ1apUwB7S12xH1KoOL0hieWn09vYVi58O27nh6HTcvdO2ootAGqi6rraDnonlZIQFIdGMKL3h7hoNlwbN6iYwqmyNbfkAn1bqF7TMsSmlWVO1J6oOrFipPDH3BumdWy+y7w99r93tVdr3wkqanzPA5bnuUpMxeWGMs0uO7rehejNVM8ON8m5p8zgLac+5SAitsvakh0v2/UL2MdlbGK5ZzejOSK23NdmIJwWJcia9Ve4y4V155bJ9w+SThpYvM3iwL3YAiONejI9VfGK5ZFyXCYTygJ/KQFDYmzTMNwrZTSMHjWz7qq4tLupKqrbhQWIahca7w3wKPPVRD/AFG+gEE+pauVm3QqC9Y3saHO/dI9ZC0krbwT8XndTfyclIlKRdmciEIQPkIQgEIQgEIQgEIQgFVumW7fk+0oQuPUex36f3qLiO4V2wD7235Lf4QhCwx6d8H0vNMaz6+hCFN8GKMk2XnT8+4JULmtVqbt5vclj59xQhXcalY9l21CF2xZq4YlG318qEKE1w3dcOSIRaPRmy9GpEK2KuRvNzUZV80ITJ1x8KhV+N50zq9kIXKuqQ6B/hTv0Tv4mK/FCFt4fa83qPe5KRCF1cSIQhB//9k="/>
          <p:cNvSpPr>
            <a:spLocks noChangeAspect="1" noChangeArrowheads="1"/>
          </p:cNvSpPr>
          <p:nvPr/>
        </p:nvSpPr>
        <p:spPr bwMode="auto">
          <a:xfrm>
            <a:off x="215900" y="-1588"/>
            <a:ext cx="304800" cy="304801"/>
          </a:xfrm>
          <a:prstGeom prst="rect">
            <a:avLst/>
          </a:prstGeom>
          <a:noFill/>
          <a:ln w="9525">
            <a:noFill/>
            <a:miter lim="800000"/>
            <a:headEnd/>
            <a:tailEnd/>
          </a:ln>
        </p:spPr>
        <p:txBody>
          <a:bodyPr/>
          <a:lstStyle/>
          <a:p>
            <a:endParaRPr lang="en-US"/>
          </a:p>
        </p:txBody>
      </p:sp>
      <p:graphicFrame>
        <p:nvGraphicFramePr>
          <p:cNvPr id="6" name="Table 5"/>
          <p:cNvGraphicFramePr>
            <a:graphicFrameLocks noGrp="1"/>
          </p:cNvGraphicFramePr>
          <p:nvPr/>
        </p:nvGraphicFramePr>
        <p:xfrm>
          <a:off x="520700" y="1700213"/>
          <a:ext cx="2836863" cy="3209925"/>
        </p:xfrm>
        <a:graphic>
          <a:graphicData uri="http://schemas.openxmlformats.org/drawingml/2006/table">
            <a:tbl>
              <a:tblPr firstRow="1" firstCol="1" bandRow="1"/>
              <a:tblGrid>
                <a:gridCol w="2404872"/>
                <a:gridCol w="431991"/>
              </a:tblGrid>
              <a:tr h="792297">
                <a:tc gridSpan="2">
                  <a:txBody>
                    <a:bodyPr/>
                    <a:lstStyle/>
                    <a:p>
                      <a:pPr>
                        <a:lnSpc>
                          <a:spcPct val="115000"/>
                        </a:lnSpc>
                        <a:spcAft>
                          <a:spcPts val="0"/>
                        </a:spcAft>
                      </a:pPr>
                      <a:r>
                        <a:rPr lang="en-GB" sz="1600" b="1" dirty="0">
                          <a:effectLst/>
                          <a:latin typeface="Raavi" pitchFamily="34" charset="0"/>
                          <a:ea typeface="Times New Roman"/>
                          <a:cs typeface="Raavi" pitchFamily="34" charset="0"/>
                        </a:rPr>
                        <a:t>How Shoppers Want to Receive Advertisements in the </a:t>
                      </a:r>
                      <a:r>
                        <a:rPr lang="en-GB" sz="1600" b="1" dirty="0" smtClean="0">
                          <a:effectLst/>
                          <a:latin typeface="Raavi" pitchFamily="34" charset="0"/>
                          <a:ea typeface="Times New Roman"/>
                          <a:cs typeface="Raavi" pitchFamily="34" charset="0"/>
                        </a:rPr>
                        <a:t>Future</a:t>
                      </a:r>
                    </a:p>
                    <a:p>
                      <a:pPr>
                        <a:lnSpc>
                          <a:spcPct val="115000"/>
                        </a:lnSpc>
                        <a:spcAft>
                          <a:spcPts val="0"/>
                        </a:spcAft>
                      </a:pPr>
                      <a:r>
                        <a:rPr lang="en-GB" sz="1200" b="0" i="1" dirty="0" smtClean="0">
                          <a:effectLst/>
                          <a:latin typeface="Raavi" pitchFamily="34" charset="0"/>
                          <a:ea typeface="Calibri"/>
                          <a:cs typeface="Raavi" pitchFamily="34" charset="0"/>
                        </a:rPr>
                        <a:t>(Nielsen Media Research,</a:t>
                      </a:r>
                      <a:r>
                        <a:rPr lang="en-GB" sz="1200" b="0" i="1" baseline="0" dirty="0" smtClean="0">
                          <a:effectLst/>
                          <a:latin typeface="Raavi" pitchFamily="34" charset="0"/>
                          <a:ea typeface="Calibri"/>
                          <a:cs typeface="Raavi" pitchFamily="34" charset="0"/>
                        </a:rPr>
                        <a:t> 2011)</a:t>
                      </a:r>
                      <a:endParaRPr lang="en-GB" sz="1100" b="0" i="1" dirty="0">
                        <a:effectLst/>
                        <a:latin typeface="Raavi" pitchFamily="34" charset="0"/>
                        <a:ea typeface="Calibri"/>
                        <a:cs typeface="Raavi" pitchFamily="34" charset="0"/>
                      </a:endParaRPr>
                    </a:p>
                  </a:txBody>
                  <a:tcPr marL="9524" marR="9524" marT="9528" marB="9528" anchor="ctr">
                    <a:lnL>
                      <a:noFill/>
                    </a:lnL>
                    <a:lnR>
                      <a:noFill/>
                    </a:lnR>
                    <a:lnT>
                      <a:noFill/>
                    </a:lnT>
                    <a:lnB>
                      <a:noFill/>
                    </a:lnB>
                  </a:tcPr>
                </a:tc>
                <a:tc hMerge="1">
                  <a:txBody>
                    <a:bodyPr/>
                    <a:lstStyle/>
                    <a:p>
                      <a:endParaRPr lang="en-GB"/>
                    </a:p>
                  </a:txBody>
                  <a:tcPr/>
                </a:tc>
              </a:tr>
              <a:tr h="241763">
                <a:tc>
                  <a:txBody>
                    <a:bodyPr/>
                    <a:lstStyle/>
                    <a:p>
                      <a:pPr>
                        <a:lnSpc>
                          <a:spcPct val="115000"/>
                        </a:lnSpc>
                        <a:spcAft>
                          <a:spcPts val="0"/>
                        </a:spcAft>
                      </a:pPr>
                      <a:r>
                        <a:rPr lang="en-GB" sz="1200">
                          <a:effectLst/>
                          <a:latin typeface="Raavi" pitchFamily="34" charset="0"/>
                          <a:ea typeface="Times New Roman"/>
                          <a:cs typeface="Raavi" pitchFamily="34" charset="0"/>
                        </a:rPr>
                        <a:t>Direct Mail</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dirty="0">
                          <a:effectLst/>
                          <a:latin typeface="Raavi" pitchFamily="34" charset="0"/>
                          <a:ea typeface="Times New Roman"/>
                          <a:cs typeface="Raavi" pitchFamily="34" charset="0"/>
                        </a:rPr>
                        <a:t>87%</a:t>
                      </a:r>
                      <a:endParaRPr lang="en-GB" sz="1100" dirty="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r h="241763">
                <a:tc>
                  <a:txBody>
                    <a:bodyPr/>
                    <a:lstStyle/>
                    <a:p>
                      <a:pPr>
                        <a:lnSpc>
                          <a:spcPct val="115000"/>
                        </a:lnSpc>
                        <a:spcAft>
                          <a:spcPts val="0"/>
                        </a:spcAft>
                      </a:pPr>
                      <a:r>
                        <a:rPr lang="en-GB" sz="1200">
                          <a:effectLst/>
                          <a:latin typeface="Raavi" pitchFamily="34" charset="0"/>
                          <a:ea typeface="Times New Roman"/>
                          <a:cs typeface="Raavi" pitchFamily="34" charset="0"/>
                        </a:rPr>
                        <a:t>Newspapers</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a:effectLst/>
                          <a:latin typeface="Raavi" pitchFamily="34" charset="0"/>
                          <a:ea typeface="Times New Roman"/>
                          <a:cs typeface="Raavi" pitchFamily="34" charset="0"/>
                        </a:rPr>
                        <a:t>86%</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r h="241763">
                <a:tc>
                  <a:txBody>
                    <a:bodyPr/>
                    <a:lstStyle/>
                    <a:p>
                      <a:pPr>
                        <a:lnSpc>
                          <a:spcPct val="115000"/>
                        </a:lnSpc>
                        <a:spcAft>
                          <a:spcPts val="0"/>
                        </a:spcAft>
                      </a:pPr>
                      <a:r>
                        <a:rPr lang="en-GB" sz="1200">
                          <a:effectLst/>
                          <a:latin typeface="Raavi" pitchFamily="34" charset="0"/>
                          <a:ea typeface="Times New Roman"/>
                          <a:cs typeface="Raavi" pitchFamily="34" charset="0"/>
                        </a:rPr>
                        <a:t>In-store print advertising</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a:effectLst/>
                          <a:latin typeface="Raavi" pitchFamily="34" charset="0"/>
                          <a:ea typeface="Times New Roman"/>
                          <a:cs typeface="Raavi" pitchFamily="34" charset="0"/>
                        </a:rPr>
                        <a:t>86%</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r h="241763">
                <a:tc>
                  <a:txBody>
                    <a:bodyPr/>
                    <a:lstStyle/>
                    <a:p>
                      <a:pPr>
                        <a:lnSpc>
                          <a:spcPct val="115000"/>
                        </a:lnSpc>
                        <a:spcAft>
                          <a:spcPts val="0"/>
                        </a:spcAft>
                      </a:pPr>
                      <a:r>
                        <a:rPr lang="en-GB" sz="1200">
                          <a:effectLst/>
                          <a:latin typeface="Raavi" pitchFamily="34" charset="0"/>
                          <a:ea typeface="Times New Roman"/>
                          <a:cs typeface="Raavi" pitchFamily="34" charset="0"/>
                        </a:rPr>
                        <a:t>Store websites</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a:effectLst/>
                          <a:latin typeface="Raavi" pitchFamily="34" charset="0"/>
                          <a:ea typeface="Times New Roman"/>
                          <a:cs typeface="Raavi" pitchFamily="34" charset="0"/>
                        </a:rPr>
                        <a:t>75%</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r h="241763">
                <a:tc>
                  <a:txBody>
                    <a:bodyPr/>
                    <a:lstStyle/>
                    <a:p>
                      <a:pPr>
                        <a:lnSpc>
                          <a:spcPct val="115000"/>
                        </a:lnSpc>
                        <a:spcAft>
                          <a:spcPts val="0"/>
                        </a:spcAft>
                      </a:pPr>
                      <a:r>
                        <a:rPr lang="en-GB" sz="1200">
                          <a:effectLst/>
                          <a:latin typeface="Raavi" pitchFamily="34" charset="0"/>
                          <a:ea typeface="Times New Roman"/>
                          <a:cs typeface="Raavi" pitchFamily="34" charset="0"/>
                        </a:rPr>
                        <a:t>Email from retailers</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a:effectLst/>
                          <a:latin typeface="Raavi" pitchFamily="34" charset="0"/>
                          <a:ea typeface="Times New Roman"/>
                          <a:cs typeface="Raavi" pitchFamily="34" charset="0"/>
                        </a:rPr>
                        <a:t>72%</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r h="241763">
                <a:tc>
                  <a:txBody>
                    <a:bodyPr/>
                    <a:lstStyle/>
                    <a:p>
                      <a:pPr>
                        <a:lnSpc>
                          <a:spcPct val="115000"/>
                        </a:lnSpc>
                        <a:spcAft>
                          <a:spcPts val="0"/>
                        </a:spcAft>
                      </a:pPr>
                      <a:r>
                        <a:rPr lang="en-GB" sz="1200">
                          <a:effectLst/>
                          <a:latin typeface="Raavi" pitchFamily="34" charset="0"/>
                          <a:ea typeface="Times New Roman"/>
                          <a:cs typeface="Raavi" pitchFamily="34" charset="0"/>
                        </a:rPr>
                        <a:t>Store website using tablet</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a:effectLst/>
                          <a:latin typeface="Raavi" pitchFamily="34" charset="0"/>
                          <a:ea typeface="Times New Roman"/>
                          <a:cs typeface="Raavi" pitchFamily="34" charset="0"/>
                        </a:rPr>
                        <a:t>59%</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r h="241763">
                <a:tc>
                  <a:txBody>
                    <a:bodyPr/>
                    <a:lstStyle/>
                    <a:p>
                      <a:pPr>
                        <a:lnSpc>
                          <a:spcPct val="115000"/>
                        </a:lnSpc>
                        <a:spcAft>
                          <a:spcPts val="0"/>
                        </a:spcAft>
                      </a:pPr>
                      <a:r>
                        <a:rPr lang="en-GB" sz="1200">
                          <a:effectLst/>
                          <a:latin typeface="Raavi" pitchFamily="34" charset="0"/>
                          <a:ea typeface="Times New Roman"/>
                          <a:cs typeface="Raavi" pitchFamily="34" charset="0"/>
                        </a:rPr>
                        <a:t>In-store kiosks</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a:effectLst/>
                          <a:latin typeface="Raavi" pitchFamily="34" charset="0"/>
                          <a:ea typeface="Times New Roman"/>
                          <a:cs typeface="Raavi" pitchFamily="34" charset="0"/>
                        </a:rPr>
                        <a:t>43%</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r h="241763">
                <a:tc>
                  <a:txBody>
                    <a:bodyPr/>
                    <a:lstStyle/>
                    <a:p>
                      <a:pPr>
                        <a:lnSpc>
                          <a:spcPct val="115000"/>
                        </a:lnSpc>
                        <a:spcAft>
                          <a:spcPts val="0"/>
                        </a:spcAft>
                      </a:pPr>
                      <a:r>
                        <a:rPr lang="en-GB" sz="1200">
                          <a:effectLst/>
                          <a:latin typeface="Raavi" pitchFamily="34" charset="0"/>
                          <a:ea typeface="Times New Roman"/>
                          <a:cs typeface="Raavi" pitchFamily="34" charset="0"/>
                        </a:rPr>
                        <a:t>Televisions in stores</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a:effectLst/>
                          <a:latin typeface="Raavi" pitchFamily="34" charset="0"/>
                          <a:ea typeface="Times New Roman"/>
                          <a:cs typeface="Raavi" pitchFamily="34" charset="0"/>
                        </a:rPr>
                        <a:t>42%</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r h="241763">
                <a:tc>
                  <a:txBody>
                    <a:bodyPr/>
                    <a:lstStyle/>
                    <a:p>
                      <a:pPr>
                        <a:lnSpc>
                          <a:spcPct val="115000"/>
                        </a:lnSpc>
                        <a:spcAft>
                          <a:spcPts val="0"/>
                        </a:spcAft>
                      </a:pPr>
                      <a:r>
                        <a:rPr lang="en-GB" sz="1200">
                          <a:effectLst/>
                          <a:latin typeface="Raavi" pitchFamily="34" charset="0"/>
                          <a:ea typeface="Times New Roman"/>
                          <a:cs typeface="Raavi" pitchFamily="34" charset="0"/>
                        </a:rPr>
                        <a:t>Social media site </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a:effectLst/>
                          <a:latin typeface="Raavi" pitchFamily="34" charset="0"/>
                          <a:ea typeface="Times New Roman"/>
                          <a:cs typeface="Raavi" pitchFamily="34" charset="0"/>
                        </a:rPr>
                        <a:t>37%</a:t>
                      </a:r>
                      <a:endParaRPr lang="en-GB" sz="110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r h="241763">
                <a:tc>
                  <a:txBody>
                    <a:bodyPr/>
                    <a:lstStyle/>
                    <a:p>
                      <a:pPr>
                        <a:lnSpc>
                          <a:spcPct val="115000"/>
                        </a:lnSpc>
                        <a:spcAft>
                          <a:spcPts val="0"/>
                        </a:spcAft>
                      </a:pPr>
                      <a:r>
                        <a:rPr lang="en-GB" sz="1200" dirty="0">
                          <a:effectLst/>
                          <a:latin typeface="Raavi" pitchFamily="34" charset="0"/>
                          <a:ea typeface="Times New Roman"/>
                          <a:cs typeface="Raavi" pitchFamily="34" charset="0"/>
                        </a:rPr>
                        <a:t>Smart phone or mobile phone</a:t>
                      </a:r>
                      <a:endParaRPr lang="en-GB" sz="1100" dirty="0">
                        <a:effectLst/>
                        <a:latin typeface="Raavi" pitchFamily="34" charset="0"/>
                        <a:ea typeface="Calibri"/>
                        <a:cs typeface="Raavi" pitchFamily="34" charset="0"/>
                      </a:endParaRPr>
                    </a:p>
                  </a:txBody>
                  <a:tcPr marL="9524" marR="9524" marT="9528" marB="9528" anchor="ctr">
                    <a:lnL>
                      <a:noFill/>
                    </a:lnL>
                    <a:lnR>
                      <a:noFill/>
                    </a:lnR>
                    <a:lnT>
                      <a:noFill/>
                    </a:lnT>
                    <a:lnB>
                      <a:noFill/>
                    </a:lnB>
                  </a:tcPr>
                </a:tc>
                <a:tc>
                  <a:txBody>
                    <a:bodyPr/>
                    <a:lstStyle/>
                    <a:p>
                      <a:pPr>
                        <a:lnSpc>
                          <a:spcPct val="115000"/>
                        </a:lnSpc>
                        <a:spcAft>
                          <a:spcPts val="0"/>
                        </a:spcAft>
                      </a:pPr>
                      <a:r>
                        <a:rPr lang="en-GB" sz="1200" dirty="0">
                          <a:effectLst/>
                          <a:latin typeface="Raavi" pitchFamily="34" charset="0"/>
                          <a:ea typeface="Times New Roman"/>
                          <a:cs typeface="Raavi" pitchFamily="34" charset="0"/>
                        </a:rPr>
                        <a:t>31%</a:t>
                      </a:r>
                      <a:endParaRPr lang="en-GB" sz="1100" dirty="0">
                        <a:effectLst/>
                        <a:latin typeface="Raavi" pitchFamily="34" charset="0"/>
                        <a:ea typeface="Calibri"/>
                        <a:cs typeface="Raavi" pitchFamily="34" charset="0"/>
                      </a:endParaRPr>
                    </a:p>
                  </a:txBody>
                  <a:tcPr marL="9524" marR="9524" marT="9528" marB="9528" anchor="ctr">
                    <a:lnL>
                      <a:noFill/>
                    </a:lnL>
                    <a:lnR>
                      <a:noFill/>
                    </a:lnR>
                    <a:lnT>
                      <a:noFill/>
                    </a:lnT>
                    <a:lnB>
                      <a:noFill/>
                    </a:lnB>
                  </a:tcPr>
                </a:tc>
              </a:tr>
            </a:tbl>
          </a:graphicData>
        </a:graphic>
      </p:graphicFrame>
      <p:sp>
        <p:nvSpPr>
          <p:cNvPr id="36890" name="TextBox 8"/>
          <p:cNvSpPr txBox="1">
            <a:spLocks noChangeArrowheads="1"/>
          </p:cNvSpPr>
          <p:nvPr/>
        </p:nvSpPr>
        <p:spPr bwMode="auto">
          <a:xfrm>
            <a:off x="3779838" y="692150"/>
            <a:ext cx="4478337" cy="1370013"/>
          </a:xfrm>
          <a:prstGeom prst="rect">
            <a:avLst/>
          </a:prstGeom>
          <a:noFill/>
          <a:ln w="9525">
            <a:noFill/>
            <a:miter lim="800000"/>
            <a:headEnd/>
            <a:tailEnd/>
          </a:ln>
        </p:spPr>
        <p:txBody>
          <a:bodyPr>
            <a:spAutoFit/>
          </a:bodyPr>
          <a:lstStyle/>
          <a:p>
            <a:r>
              <a:rPr lang="en-GB" sz="2400">
                <a:latin typeface="Baskerville Old Face" pitchFamily="18" charset="0"/>
              </a:rPr>
              <a:t>Addressed direct mail is cited as the top medium for delivering ROI with 52% rating it as very effective. </a:t>
            </a:r>
            <a:r>
              <a:rPr lang="en-GB" sz="1100" i="1"/>
              <a:t>(Mail Media Center, 2009)</a:t>
            </a:r>
          </a:p>
        </p:txBody>
      </p:sp>
      <p:sp>
        <p:nvSpPr>
          <p:cNvPr id="36891" name="Rectangle 6"/>
          <p:cNvSpPr>
            <a:spLocks noChangeArrowheads="1"/>
          </p:cNvSpPr>
          <p:nvPr/>
        </p:nvSpPr>
        <p:spPr bwMode="auto">
          <a:xfrm>
            <a:off x="4059238" y="2228850"/>
            <a:ext cx="4572000" cy="1570038"/>
          </a:xfrm>
          <a:prstGeom prst="rect">
            <a:avLst/>
          </a:prstGeom>
          <a:noFill/>
          <a:ln w="9525">
            <a:noFill/>
            <a:miter lim="800000"/>
            <a:headEnd/>
            <a:tailEnd/>
          </a:ln>
        </p:spPr>
        <p:txBody>
          <a:bodyPr>
            <a:spAutoFit/>
          </a:bodyPr>
          <a:lstStyle/>
          <a:p>
            <a:r>
              <a:rPr lang="en-GB" sz="2400">
                <a:latin typeface="Berlin Sans FB Demi" pitchFamily="34" charset="0"/>
              </a:rPr>
              <a:t>75.9% of survey respondents think print is as effective or more effective than the internet for marketing. </a:t>
            </a:r>
            <a:r>
              <a:rPr lang="en-GB" sz="1100" i="1"/>
              <a:t>(PrintWeek 2012 survey)</a:t>
            </a:r>
          </a:p>
        </p:txBody>
      </p:sp>
      <p:sp>
        <p:nvSpPr>
          <p:cNvPr id="36892" name="Rectangle 7"/>
          <p:cNvSpPr>
            <a:spLocks noChangeArrowheads="1"/>
          </p:cNvSpPr>
          <p:nvPr/>
        </p:nvSpPr>
        <p:spPr bwMode="auto">
          <a:xfrm>
            <a:off x="4448175" y="4221163"/>
            <a:ext cx="4572000" cy="1754187"/>
          </a:xfrm>
          <a:prstGeom prst="rect">
            <a:avLst/>
          </a:prstGeom>
          <a:noFill/>
          <a:ln w="9525">
            <a:noFill/>
            <a:miter lim="800000"/>
            <a:headEnd/>
            <a:tailEnd/>
          </a:ln>
        </p:spPr>
        <p:txBody>
          <a:bodyPr>
            <a:spAutoFit/>
          </a:bodyPr>
          <a:lstStyle/>
          <a:p>
            <a:r>
              <a:rPr lang="en-GB" b="1">
                <a:latin typeface="Batang"/>
                <a:ea typeface="Batang"/>
                <a:cs typeface="Batang"/>
              </a:rPr>
              <a:t>42% of consumers prefer to receive financial services bills by post. Consumers say that postal bills offer better record keeping (69%), are easier to check (65%), offer more security (48%). </a:t>
            </a:r>
            <a:r>
              <a:rPr lang="en-GB" sz="1100" i="1"/>
              <a:t>(TwoSides survey, July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srcRect/>
          <a:stretch>
            <a:fillRect/>
          </a:stretch>
        </p:blipFill>
        <p:spPr bwMode="auto">
          <a:xfrm>
            <a:off x="3851275" y="966788"/>
            <a:ext cx="5292725" cy="5087937"/>
          </a:xfrm>
          <a:prstGeom prst="rect">
            <a:avLst/>
          </a:prstGeom>
          <a:noFill/>
          <a:ln w="9525">
            <a:noFill/>
            <a:miter lim="800000"/>
            <a:headEnd/>
            <a:tailEnd/>
          </a:ln>
        </p:spPr>
      </p:pic>
      <p:sp>
        <p:nvSpPr>
          <p:cNvPr id="38914" name="Rectangle 2"/>
          <p:cNvSpPr>
            <a:spLocks noChangeArrowheads="1"/>
          </p:cNvSpPr>
          <p:nvPr/>
        </p:nvSpPr>
        <p:spPr bwMode="auto">
          <a:xfrm>
            <a:off x="0" y="115888"/>
            <a:ext cx="9109075" cy="461962"/>
          </a:xfrm>
          <a:prstGeom prst="rect">
            <a:avLst/>
          </a:prstGeom>
          <a:noFill/>
          <a:ln w="9525">
            <a:noFill/>
            <a:miter lim="800000"/>
            <a:headEnd/>
            <a:tailEnd/>
          </a:ln>
        </p:spPr>
        <p:txBody>
          <a:bodyPr>
            <a:spAutoFit/>
          </a:bodyPr>
          <a:lstStyle/>
          <a:p>
            <a:r>
              <a:rPr lang="en-GB" sz="2400" b="1">
                <a:solidFill>
                  <a:srgbClr val="FF0000"/>
                </a:solidFill>
              </a:rPr>
              <a:t>Print remains main advertising support</a:t>
            </a:r>
          </a:p>
        </p:txBody>
      </p:sp>
      <p:sp>
        <p:nvSpPr>
          <p:cNvPr id="38915" name="Rectangle 3"/>
          <p:cNvSpPr>
            <a:spLocks noChangeArrowheads="1"/>
          </p:cNvSpPr>
          <p:nvPr/>
        </p:nvSpPr>
        <p:spPr bwMode="auto">
          <a:xfrm>
            <a:off x="395288" y="1412875"/>
            <a:ext cx="3384550" cy="2108200"/>
          </a:xfrm>
          <a:prstGeom prst="rect">
            <a:avLst/>
          </a:prstGeom>
          <a:noFill/>
          <a:ln w="9525">
            <a:noFill/>
            <a:miter lim="800000"/>
            <a:headEnd/>
            <a:tailEnd/>
          </a:ln>
        </p:spPr>
        <p:txBody>
          <a:bodyPr>
            <a:spAutoFit/>
          </a:bodyPr>
          <a:lstStyle/>
          <a:p>
            <a:r>
              <a:rPr lang="en-GB" sz="2400">
                <a:latin typeface="Raavi" pitchFamily="34" charset="0"/>
                <a:cs typeface="Raavi" pitchFamily="34" charset="0"/>
              </a:rPr>
              <a:t>63% trust advertising in newspaper/magazines, whereas only 25% trust advertising on the internet. </a:t>
            </a:r>
          </a:p>
          <a:p>
            <a:r>
              <a:rPr lang="en-GB" sz="1100" i="1"/>
              <a:t>(PrintPower/VTT survey, March 2013)</a:t>
            </a:r>
          </a:p>
        </p:txBody>
      </p:sp>
      <p:sp>
        <p:nvSpPr>
          <p:cNvPr id="38916" name="Rectangle 7"/>
          <p:cNvSpPr>
            <a:spLocks noChangeArrowheads="1"/>
          </p:cNvSpPr>
          <p:nvPr/>
        </p:nvSpPr>
        <p:spPr bwMode="auto">
          <a:xfrm>
            <a:off x="179388" y="4076700"/>
            <a:ext cx="4572000" cy="1200150"/>
          </a:xfrm>
          <a:prstGeom prst="rect">
            <a:avLst/>
          </a:prstGeom>
          <a:noFill/>
          <a:ln w="9525">
            <a:noFill/>
            <a:miter lim="800000"/>
            <a:headEnd/>
            <a:tailEnd/>
          </a:ln>
        </p:spPr>
        <p:txBody>
          <a:bodyPr>
            <a:spAutoFit/>
          </a:bodyPr>
          <a:lstStyle/>
          <a:p>
            <a:r>
              <a:rPr lang="en-GB" b="1">
                <a:latin typeface="Batang"/>
                <a:ea typeface="Batang"/>
                <a:cs typeface="Batang"/>
              </a:rPr>
              <a:t>About 60% of respondents consider advertising in magazines is more appropriate and less disruptive than in other media. </a:t>
            </a:r>
            <a:r>
              <a:rPr lang="en-GB" sz="1100" i="1"/>
              <a:t>(Media_Analyzer, August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1" name="Picture 3"/>
          <p:cNvPicPr>
            <a:picLocks noChangeAspect="1" noChangeArrowheads="1"/>
          </p:cNvPicPr>
          <p:nvPr/>
        </p:nvPicPr>
        <p:blipFill>
          <a:blip r:embed="rId3"/>
          <a:srcRect/>
          <a:stretch>
            <a:fillRect/>
          </a:stretch>
        </p:blipFill>
        <p:spPr bwMode="auto">
          <a:xfrm>
            <a:off x="755650" y="1700213"/>
            <a:ext cx="7831138" cy="3384550"/>
          </a:xfrm>
          <a:prstGeom prst="rect">
            <a:avLst/>
          </a:prstGeom>
          <a:noFill/>
          <a:ln w="9525">
            <a:noFill/>
            <a:miter lim="800000"/>
            <a:headEnd/>
            <a:tailEnd/>
          </a:ln>
        </p:spPr>
      </p:pic>
      <p:sp>
        <p:nvSpPr>
          <p:cNvPr id="40962" name="TextBox 1"/>
          <p:cNvSpPr txBox="1">
            <a:spLocks noChangeArrowheads="1"/>
          </p:cNvSpPr>
          <p:nvPr/>
        </p:nvSpPr>
        <p:spPr bwMode="auto">
          <a:xfrm>
            <a:off x="1187450" y="1116013"/>
            <a:ext cx="5688013" cy="368300"/>
          </a:xfrm>
          <a:prstGeom prst="rect">
            <a:avLst/>
          </a:prstGeom>
          <a:noFill/>
          <a:ln w="9525">
            <a:noFill/>
            <a:miter lim="800000"/>
            <a:headEnd/>
            <a:tailEnd/>
          </a:ln>
        </p:spPr>
        <p:txBody>
          <a:bodyPr>
            <a:spAutoFit/>
          </a:bodyPr>
          <a:lstStyle/>
          <a:p>
            <a:r>
              <a:rPr lang="en-GB" b="1"/>
              <a:t>Worldwide share of advertising investments</a:t>
            </a:r>
          </a:p>
        </p:txBody>
      </p:sp>
      <p:sp>
        <p:nvSpPr>
          <p:cNvPr id="40963" name="TextBox 4"/>
          <p:cNvSpPr txBox="1">
            <a:spLocks noChangeArrowheads="1"/>
          </p:cNvSpPr>
          <p:nvPr/>
        </p:nvSpPr>
        <p:spPr bwMode="auto">
          <a:xfrm>
            <a:off x="1116013" y="5229225"/>
            <a:ext cx="2519362" cy="584200"/>
          </a:xfrm>
          <a:prstGeom prst="rect">
            <a:avLst/>
          </a:prstGeom>
          <a:noFill/>
          <a:ln w="9525">
            <a:noFill/>
            <a:miter lim="800000"/>
            <a:headEnd/>
            <a:tailEnd/>
          </a:ln>
        </p:spPr>
        <p:txBody>
          <a:bodyPr>
            <a:spAutoFit/>
          </a:bodyPr>
          <a:lstStyle/>
          <a:p>
            <a:pPr algn="ctr"/>
            <a:r>
              <a:rPr lang="en-GB" sz="3200" b="1">
                <a:solidFill>
                  <a:srgbClr val="339933"/>
                </a:solidFill>
                <a:latin typeface="Aharoni"/>
                <a:ea typeface="Aharoni"/>
                <a:cs typeface="Aharoni"/>
              </a:rPr>
              <a:t>Print = 34.2%</a:t>
            </a:r>
          </a:p>
        </p:txBody>
      </p:sp>
      <p:sp>
        <p:nvSpPr>
          <p:cNvPr id="40964" name="TextBox 5"/>
          <p:cNvSpPr txBox="1">
            <a:spLocks noChangeArrowheads="1"/>
          </p:cNvSpPr>
          <p:nvPr/>
        </p:nvSpPr>
        <p:spPr bwMode="auto">
          <a:xfrm>
            <a:off x="5219700" y="5229225"/>
            <a:ext cx="2736850" cy="584200"/>
          </a:xfrm>
          <a:prstGeom prst="rect">
            <a:avLst/>
          </a:prstGeom>
          <a:noFill/>
          <a:ln w="9525">
            <a:noFill/>
            <a:miter lim="800000"/>
            <a:headEnd/>
            <a:tailEnd/>
          </a:ln>
        </p:spPr>
        <p:txBody>
          <a:bodyPr>
            <a:spAutoFit/>
          </a:bodyPr>
          <a:lstStyle/>
          <a:p>
            <a:pPr algn="ctr"/>
            <a:r>
              <a:rPr lang="en-GB" sz="3200" b="1">
                <a:solidFill>
                  <a:srgbClr val="339933"/>
                </a:solidFill>
                <a:latin typeface="Aharoni"/>
                <a:ea typeface="Aharoni"/>
                <a:cs typeface="Aharoni"/>
              </a:rPr>
              <a:t>Print = 29.3%</a:t>
            </a:r>
          </a:p>
        </p:txBody>
      </p:sp>
      <p:sp>
        <p:nvSpPr>
          <p:cNvPr id="40965" name="Rectangle 2"/>
          <p:cNvSpPr>
            <a:spLocks noChangeArrowheads="1"/>
          </p:cNvSpPr>
          <p:nvPr/>
        </p:nvSpPr>
        <p:spPr bwMode="auto">
          <a:xfrm>
            <a:off x="0" y="115888"/>
            <a:ext cx="9109075" cy="461962"/>
          </a:xfrm>
          <a:prstGeom prst="rect">
            <a:avLst/>
          </a:prstGeom>
          <a:noFill/>
          <a:ln w="9525">
            <a:noFill/>
            <a:miter lim="800000"/>
            <a:headEnd/>
            <a:tailEnd/>
          </a:ln>
        </p:spPr>
        <p:txBody>
          <a:bodyPr>
            <a:spAutoFit/>
          </a:bodyPr>
          <a:lstStyle/>
          <a:p>
            <a:r>
              <a:rPr lang="en-GB" sz="2400" b="1">
                <a:solidFill>
                  <a:srgbClr val="FF0000"/>
                </a:solidFill>
              </a:rPr>
              <a:t>Spending in printed advertising remains important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p:cNvSpPr>
            <a:spLocks noGrp="1"/>
          </p:cNvSpPr>
          <p:nvPr>
            <p:ph type="title"/>
          </p:nvPr>
        </p:nvSpPr>
        <p:spPr>
          <a:xfrm>
            <a:off x="1547813" y="836613"/>
            <a:ext cx="5903912" cy="1439862"/>
          </a:xfrm>
        </p:spPr>
        <p:txBody>
          <a:bodyPr/>
          <a:lstStyle/>
          <a:p>
            <a:r>
              <a:rPr lang="en-GB" smtClean="0">
                <a:solidFill>
                  <a:srgbClr val="FF0000"/>
                </a:solidFill>
                <a:latin typeface="Aharoni"/>
                <a:ea typeface="Aharoni"/>
                <a:cs typeface="Aharoni"/>
              </a:rPr>
              <a:t>What are the advantages of print ?</a:t>
            </a:r>
          </a:p>
        </p:txBody>
      </p:sp>
      <p:pic>
        <p:nvPicPr>
          <p:cNvPr id="6" name="Picture 3"/>
          <p:cNvPicPr>
            <a:picLocks noChangeAspect="1" noChangeArrowheads="1"/>
          </p:cNvPicPr>
          <p:nvPr/>
        </p:nvPicPr>
        <p:blipFill>
          <a:blip r:embed="rId3"/>
          <a:srcRect/>
          <a:stretch>
            <a:fillRect/>
          </a:stretch>
        </p:blipFill>
        <p:spPr bwMode="auto">
          <a:xfrm>
            <a:off x="2771775" y="2924175"/>
            <a:ext cx="3313113" cy="2271713"/>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1750" y="0"/>
            <a:ext cx="9112250" cy="430213"/>
          </a:xfrm>
          <a:prstGeom prst="rect">
            <a:avLst/>
          </a:prstGeom>
          <a:noFill/>
          <a:ln w="9525">
            <a:noFill/>
            <a:miter lim="800000"/>
            <a:headEnd/>
            <a:tailEnd/>
          </a:ln>
        </p:spPr>
        <p:txBody>
          <a:bodyPr>
            <a:spAutoFit/>
          </a:bodyPr>
          <a:lstStyle/>
          <a:p>
            <a:r>
              <a:rPr lang="en-US" sz="2200" b="1">
                <a:solidFill>
                  <a:srgbClr val="FF0000"/>
                </a:solidFill>
              </a:rPr>
              <a:t>Added value of paper in commercial and advertising products</a:t>
            </a:r>
          </a:p>
        </p:txBody>
      </p:sp>
      <p:grpSp>
        <p:nvGrpSpPr>
          <p:cNvPr id="12" name="Ovale 11"/>
          <p:cNvGrpSpPr>
            <a:grpSpLocks/>
          </p:cNvGrpSpPr>
          <p:nvPr/>
        </p:nvGrpSpPr>
        <p:grpSpPr bwMode="auto">
          <a:xfrm>
            <a:off x="3810000" y="427038"/>
            <a:ext cx="2955925" cy="2663825"/>
            <a:chOff x="2400" y="269"/>
            <a:chExt cx="1862" cy="1678"/>
          </a:xfrm>
        </p:grpSpPr>
        <p:pic>
          <p:nvPicPr>
            <p:cNvPr id="45058" name="Ovale 11"/>
            <p:cNvPicPr>
              <a:picLocks noChangeArrowheads="1"/>
            </p:cNvPicPr>
            <p:nvPr/>
          </p:nvPicPr>
          <p:blipFill>
            <a:blip r:embed="rId3"/>
            <a:srcRect/>
            <a:stretch>
              <a:fillRect/>
            </a:stretch>
          </p:blipFill>
          <p:spPr bwMode="auto">
            <a:xfrm>
              <a:off x="2400" y="269"/>
              <a:ext cx="1862" cy="1678"/>
            </a:xfrm>
            <a:prstGeom prst="rect">
              <a:avLst/>
            </a:prstGeom>
            <a:noFill/>
          </p:spPr>
        </p:pic>
        <p:sp>
          <p:nvSpPr>
            <p:cNvPr id="45059" name="Text Box 3"/>
            <p:cNvSpPr txBox="1">
              <a:spLocks noChangeArrowheads="1"/>
            </p:cNvSpPr>
            <p:nvPr/>
          </p:nvSpPr>
          <p:spPr bwMode="auto">
            <a:xfrm>
              <a:off x="2663" y="507"/>
              <a:ext cx="1133" cy="1001"/>
            </a:xfrm>
            <a:prstGeom prst="rect">
              <a:avLst/>
            </a:prstGeom>
            <a:noFill/>
            <a:ln w="9525">
              <a:noFill/>
              <a:miter lim="800000"/>
              <a:headEnd/>
              <a:tailEnd/>
            </a:ln>
          </p:spPr>
          <p:txBody>
            <a:bodyPr lIns="91432" tIns="45715" rIns="91432" bIns="45715" anchor="ctr"/>
            <a:lstStyle/>
            <a:p>
              <a:pPr algn="ctr"/>
              <a:endParaRPr lang="en-US">
                <a:solidFill>
                  <a:srgbClr val="FFFFFF"/>
                </a:solidFill>
                <a:latin typeface="Times New Roman" pitchFamily="18" charset="0"/>
              </a:endParaRPr>
            </a:p>
          </p:txBody>
        </p:sp>
      </p:grpSp>
      <p:sp>
        <p:nvSpPr>
          <p:cNvPr id="13" name="Rettangolo 12"/>
          <p:cNvSpPr/>
          <p:nvPr/>
        </p:nvSpPr>
        <p:spPr>
          <a:xfrm>
            <a:off x="4360863" y="1414463"/>
            <a:ext cx="1531937" cy="369887"/>
          </a:xfrm>
          <a:prstGeom prst="rect">
            <a:avLst/>
          </a:prstGeom>
        </p:spPr>
        <p:txBody>
          <a:bodyPr wrap="none" lIns="91432" tIns="45715" rIns="91432" bIns="45715">
            <a:spAutoFit/>
          </a:bodyPr>
          <a:lstStyle/>
          <a:p>
            <a:pPr algn="ctr">
              <a:defRPr/>
            </a:pPr>
            <a:r>
              <a:rPr lang="en-US" b="1" dirty="0">
                <a:solidFill>
                  <a:schemeClr val="bg1"/>
                </a:solidFill>
                <a:effectLst>
                  <a:outerShdw blurRad="38100" dist="38100" dir="2700000" algn="tl">
                    <a:srgbClr val="000000">
                      <a:alpha val="43137"/>
                    </a:srgbClr>
                  </a:outerShdw>
                </a:effectLst>
                <a:cs typeface="+mn-cs"/>
              </a:rPr>
              <a:t>AUTHORITY</a:t>
            </a:r>
            <a:endParaRPr lang="en-US" dirty="0">
              <a:cs typeface="+mn-cs"/>
            </a:endParaRPr>
          </a:p>
        </p:txBody>
      </p:sp>
      <p:grpSp>
        <p:nvGrpSpPr>
          <p:cNvPr id="32" name="Ovale 31"/>
          <p:cNvGrpSpPr>
            <a:grpSpLocks/>
          </p:cNvGrpSpPr>
          <p:nvPr/>
        </p:nvGrpSpPr>
        <p:grpSpPr bwMode="auto">
          <a:xfrm>
            <a:off x="5772150" y="1377950"/>
            <a:ext cx="2957513" cy="2657475"/>
            <a:chOff x="3636" y="868"/>
            <a:chExt cx="1863" cy="1674"/>
          </a:xfrm>
        </p:grpSpPr>
        <p:pic>
          <p:nvPicPr>
            <p:cNvPr id="45062" name="Ovale 31"/>
            <p:cNvPicPr>
              <a:picLocks noChangeArrowheads="1"/>
            </p:cNvPicPr>
            <p:nvPr/>
          </p:nvPicPr>
          <p:blipFill>
            <a:blip r:embed="rId4"/>
            <a:srcRect/>
            <a:stretch>
              <a:fillRect/>
            </a:stretch>
          </p:blipFill>
          <p:spPr bwMode="auto">
            <a:xfrm>
              <a:off x="3636" y="868"/>
              <a:ext cx="1863" cy="1674"/>
            </a:xfrm>
            <a:prstGeom prst="rect">
              <a:avLst/>
            </a:prstGeom>
            <a:noFill/>
          </p:spPr>
        </p:pic>
        <p:sp>
          <p:nvSpPr>
            <p:cNvPr id="45063" name="Text Box 7"/>
            <p:cNvSpPr txBox="1">
              <a:spLocks noChangeArrowheads="1"/>
            </p:cNvSpPr>
            <p:nvPr/>
          </p:nvSpPr>
          <p:spPr bwMode="auto">
            <a:xfrm>
              <a:off x="3902" y="1105"/>
              <a:ext cx="1132" cy="1000"/>
            </a:xfrm>
            <a:prstGeom prst="rect">
              <a:avLst/>
            </a:prstGeom>
            <a:noFill/>
            <a:ln w="9525">
              <a:noFill/>
              <a:miter lim="800000"/>
              <a:headEnd/>
              <a:tailEnd/>
            </a:ln>
          </p:spPr>
          <p:txBody>
            <a:bodyPr lIns="91432" tIns="45715" rIns="91432" bIns="45715" anchor="ctr"/>
            <a:lstStyle/>
            <a:p>
              <a:pPr algn="ctr"/>
              <a:endParaRPr lang="en-US">
                <a:solidFill>
                  <a:srgbClr val="FFFFFF"/>
                </a:solidFill>
                <a:latin typeface="Times New Roman" pitchFamily="18" charset="0"/>
              </a:endParaRPr>
            </a:p>
          </p:txBody>
        </p:sp>
      </p:grpSp>
      <p:grpSp>
        <p:nvGrpSpPr>
          <p:cNvPr id="33" name="Ovale 32"/>
          <p:cNvGrpSpPr>
            <a:grpSpLocks/>
          </p:cNvGrpSpPr>
          <p:nvPr/>
        </p:nvGrpSpPr>
        <p:grpSpPr bwMode="auto">
          <a:xfrm>
            <a:off x="5821363" y="3090863"/>
            <a:ext cx="2957512" cy="2663825"/>
            <a:chOff x="3667" y="1947"/>
            <a:chExt cx="1863" cy="1678"/>
          </a:xfrm>
        </p:grpSpPr>
        <p:pic>
          <p:nvPicPr>
            <p:cNvPr id="45065" name="Ovale 32"/>
            <p:cNvPicPr>
              <a:picLocks noChangeArrowheads="1"/>
            </p:cNvPicPr>
            <p:nvPr/>
          </p:nvPicPr>
          <p:blipFill>
            <a:blip r:embed="rId5"/>
            <a:srcRect/>
            <a:stretch>
              <a:fillRect/>
            </a:stretch>
          </p:blipFill>
          <p:spPr bwMode="auto">
            <a:xfrm>
              <a:off x="3667" y="1947"/>
              <a:ext cx="1863" cy="1678"/>
            </a:xfrm>
            <a:prstGeom prst="rect">
              <a:avLst/>
            </a:prstGeom>
            <a:noFill/>
          </p:spPr>
        </p:pic>
        <p:sp>
          <p:nvSpPr>
            <p:cNvPr id="45066" name="Text Box 10"/>
            <p:cNvSpPr txBox="1">
              <a:spLocks noChangeArrowheads="1"/>
            </p:cNvSpPr>
            <p:nvPr/>
          </p:nvSpPr>
          <p:spPr bwMode="auto">
            <a:xfrm>
              <a:off x="3931" y="2186"/>
              <a:ext cx="1132" cy="1000"/>
            </a:xfrm>
            <a:prstGeom prst="rect">
              <a:avLst/>
            </a:prstGeom>
            <a:noFill/>
            <a:ln w="9525">
              <a:noFill/>
              <a:miter lim="800000"/>
              <a:headEnd/>
              <a:tailEnd/>
            </a:ln>
          </p:spPr>
          <p:txBody>
            <a:bodyPr lIns="91432" tIns="45715" rIns="91432" bIns="45715" anchor="ctr"/>
            <a:lstStyle/>
            <a:p>
              <a:pPr algn="ctr"/>
              <a:endParaRPr lang="en-US">
                <a:solidFill>
                  <a:srgbClr val="FFFFFF"/>
                </a:solidFill>
                <a:latin typeface="Times New Roman" pitchFamily="18" charset="0"/>
              </a:endParaRPr>
            </a:p>
          </p:txBody>
        </p:sp>
      </p:grpSp>
      <p:grpSp>
        <p:nvGrpSpPr>
          <p:cNvPr id="34" name="Ovale 33"/>
          <p:cNvGrpSpPr>
            <a:grpSpLocks/>
          </p:cNvGrpSpPr>
          <p:nvPr/>
        </p:nvGrpSpPr>
        <p:grpSpPr bwMode="auto">
          <a:xfrm>
            <a:off x="4522788" y="4529138"/>
            <a:ext cx="2957512" cy="2663825"/>
            <a:chOff x="2849" y="2853"/>
            <a:chExt cx="1863" cy="1678"/>
          </a:xfrm>
        </p:grpSpPr>
        <p:pic>
          <p:nvPicPr>
            <p:cNvPr id="45068" name="Ovale 33"/>
            <p:cNvPicPr>
              <a:picLocks noChangeArrowheads="1"/>
            </p:cNvPicPr>
            <p:nvPr/>
          </p:nvPicPr>
          <p:blipFill>
            <a:blip r:embed="rId6"/>
            <a:srcRect/>
            <a:stretch>
              <a:fillRect/>
            </a:stretch>
          </p:blipFill>
          <p:spPr bwMode="auto">
            <a:xfrm>
              <a:off x="2849" y="2853"/>
              <a:ext cx="1863" cy="1678"/>
            </a:xfrm>
            <a:prstGeom prst="rect">
              <a:avLst/>
            </a:prstGeom>
            <a:noFill/>
          </p:spPr>
        </p:pic>
        <p:sp>
          <p:nvSpPr>
            <p:cNvPr id="45069" name="Text Box 13"/>
            <p:cNvSpPr txBox="1">
              <a:spLocks noChangeArrowheads="1"/>
            </p:cNvSpPr>
            <p:nvPr/>
          </p:nvSpPr>
          <p:spPr bwMode="auto">
            <a:xfrm>
              <a:off x="3115" y="3093"/>
              <a:ext cx="1132" cy="1000"/>
            </a:xfrm>
            <a:prstGeom prst="rect">
              <a:avLst/>
            </a:prstGeom>
            <a:noFill/>
            <a:ln w="9525">
              <a:noFill/>
              <a:miter lim="800000"/>
              <a:headEnd/>
              <a:tailEnd/>
            </a:ln>
          </p:spPr>
          <p:txBody>
            <a:bodyPr lIns="91432" tIns="45715" rIns="91432" bIns="45715" anchor="ctr"/>
            <a:lstStyle/>
            <a:p>
              <a:pPr algn="ctr"/>
              <a:endParaRPr lang="en-US">
                <a:solidFill>
                  <a:srgbClr val="FFFFFF"/>
                </a:solidFill>
                <a:latin typeface="Times New Roman" pitchFamily="18" charset="0"/>
              </a:endParaRPr>
            </a:p>
          </p:txBody>
        </p:sp>
      </p:grpSp>
      <p:grpSp>
        <p:nvGrpSpPr>
          <p:cNvPr id="35" name="Ovale 34"/>
          <p:cNvGrpSpPr>
            <a:grpSpLocks/>
          </p:cNvGrpSpPr>
          <p:nvPr/>
        </p:nvGrpSpPr>
        <p:grpSpPr bwMode="auto">
          <a:xfrm>
            <a:off x="2193925" y="4170363"/>
            <a:ext cx="2957513" cy="2663825"/>
            <a:chOff x="1382" y="2627"/>
            <a:chExt cx="1863" cy="1678"/>
          </a:xfrm>
        </p:grpSpPr>
        <p:pic>
          <p:nvPicPr>
            <p:cNvPr id="45071" name="Ovale 34"/>
            <p:cNvPicPr>
              <a:picLocks noChangeArrowheads="1"/>
            </p:cNvPicPr>
            <p:nvPr/>
          </p:nvPicPr>
          <p:blipFill>
            <a:blip r:embed="rId7"/>
            <a:srcRect/>
            <a:stretch>
              <a:fillRect/>
            </a:stretch>
          </p:blipFill>
          <p:spPr bwMode="auto">
            <a:xfrm>
              <a:off x="1382" y="2627"/>
              <a:ext cx="1863" cy="1678"/>
            </a:xfrm>
            <a:prstGeom prst="rect">
              <a:avLst/>
            </a:prstGeom>
            <a:noFill/>
          </p:spPr>
        </p:pic>
        <p:sp>
          <p:nvSpPr>
            <p:cNvPr id="45072" name="Text Box 16"/>
            <p:cNvSpPr txBox="1">
              <a:spLocks noChangeArrowheads="1"/>
            </p:cNvSpPr>
            <p:nvPr/>
          </p:nvSpPr>
          <p:spPr bwMode="auto">
            <a:xfrm>
              <a:off x="1649" y="2866"/>
              <a:ext cx="1133" cy="1000"/>
            </a:xfrm>
            <a:prstGeom prst="rect">
              <a:avLst/>
            </a:prstGeom>
            <a:noFill/>
            <a:ln w="9525">
              <a:noFill/>
              <a:miter lim="800000"/>
              <a:headEnd/>
              <a:tailEnd/>
            </a:ln>
          </p:spPr>
          <p:txBody>
            <a:bodyPr lIns="91432" tIns="45715" rIns="91432" bIns="45715" anchor="ctr"/>
            <a:lstStyle/>
            <a:p>
              <a:pPr algn="ctr"/>
              <a:endParaRPr lang="en-US">
                <a:solidFill>
                  <a:srgbClr val="FFFFFF"/>
                </a:solidFill>
                <a:latin typeface="Times New Roman" pitchFamily="18" charset="0"/>
              </a:endParaRPr>
            </a:p>
          </p:txBody>
        </p:sp>
      </p:grpSp>
      <p:grpSp>
        <p:nvGrpSpPr>
          <p:cNvPr id="36" name="Ovale 35"/>
          <p:cNvGrpSpPr>
            <a:grpSpLocks/>
          </p:cNvGrpSpPr>
          <p:nvPr/>
        </p:nvGrpSpPr>
        <p:grpSpPr bwMode="auto">
          <a:xfrm>
            <a:off x="933450" y="2657475"/>
            <a:ext cx="2955925" cy="2663825"/>
            <a:chOff x="588" y="1674"/>
            <a:chExt cx="1862" cy="1678"/>
          </a:xfrm>
        </p:grpSpPr>
        <p:pic>
          <p:nvPicPr>
            <p:cNvPr id="45074" name="Ovale 35"/>
            <p:cNvPicPr>
              <a:picLocks noChangeArrowheads="1"/>
            </p:cNvPicPr>
            <p:nvPr/>
          </p:nvPicPr>
          <p:blipFill>
            <a:blip r:embed="rId8"/>
            <a:srcRect/>
            <a:stretch>
              <a:fillRect/>
            </a:stretch>
          </p:blipFill>
          <p:spPr bwMode="auto">
            <a:xfrm>
              <a:off x="588" y="1674"/>
              <a:ext cx="1862" cy="1678"/>
            </a:xfrm>
            <a:prstGeom prst="rect">
              <a:avLst/>
            </a:prstGeom>
            <a:noFill/>
          </p:spPr>
        </p:pic>
        <p:sp>
          <p:nvSpPr>
            <p:cNvPr id="45075" name="Text Box 19"/>
            <p:cNvSpPr txBox="1">
              <a:spLocks noChangeArrowheads="1"/>
            </p:cNvSpPr>
            <p:nvPr/>
          </p:nvSpPr>
          <p:spPr bwMode="auto">
            <a:xfrm>
              <a:off x="852" y="1914"/>
              <a:ext cx="1132" cy="1000"/>
            </a:xfrm>
            <a:prstGeom prst="rect">
              <a:avLst/>
            </a:prstGeom>
            <a:noFill/>
            <a:ln w="9525">
              <a:noFill/>
              <a:miter lim="800000"/>
              <a:headEnd/>
              <a:tailEnd/>
            </a:ln>
          </p:spPr>
          <p:txBody>
            <a:bodyPr lIns="91432" tIns="45715" rIns="91432" bIns="45715" anchor="ctr"/>
            <a:lstStyle/>
            <a:p>
              <a:pPr algn="ctr"/>
              <a:endParaRPr lang="en-US">
                <a:solidFill>
                  <a:srgbClr val="FFFFFF"/>
                </a:solidFill>
                <a:latin typeface="Times New Roman" pitchFamily="18" charset="0"/>
              </a:endParaRPr>
            </a:p>
          </p:txBody>
        </p:sp>
      </p:grpSp>
      <p:grpSp>
        <p:nvGrpSpPr>
          <p:cNvPr id="37" name="Ovale 36"/>
          <p:cNvGrpSpPr>
            <a:grpSpLocks/>
          </p:cNvGrpSpPr>
          <p:nvPr/>
        </p:nvGrpSpPr>
        <p:grpSpPr bwMode="auto">
          <a:xfrm>
            <a:off x="1431925" y="785813"/>
            <a:ext cx="2957513" cy="2663825"/>
            <a:chOff x="902" y="495"/>
            <a:chExt cx="1863" cy="1678"/>
          </a:xfrm>
        </p:grpSpPr>
        <p:pic>
          <p:nvPicPr>
            <p:cNvPr id="45077" name="Ovale 36"/>
            <p:cNvPicPr>
              <a:picLocks noChangeArrowheads="1"/>
            </p:cNvPicPr>
            <p:nvPr/>
          </p:nvPicPr>
          <p:blipFill>
            <a:blip r:embed="rId9"/>
            <a:srcRect/>
            <a:stretch>
              <a:fillRect/>
            </a:stretch>
          </p:blipFill>
          <p:spPr bwMode="auto">
            <a:xfrm>
              <a:off x="902" y="495"/>
              <a:ext cx="1863" cy="1678"/>
            </a:xfrm>
            <a:prstGeom prst="rect">
              <a:avLst/>
            </a:prstGeom>
            <a:noFill/>
          </p:spPr>
        </p:pic>
        <p:sp>
          <p:nvSpPr>
            <p:cNvPr id="45078" name="Text Box 22"/>
            <p:cNvSpPr txBox="1">
              <a:spLocks noChangeArrowheads="1"/>
            </p:cNvSpPr>
            <p:nvPr/>
          </p:nvSpPr>
          <p:spPr bwMode="auto">
            <a:xfrm>
              <a:off x="1167" y="734"/>
              <a:ext cx="1132" cy="1000"/>
            </a:xfrm>
            <a:prstGeom prst="rect">
              <a:avLst/>
            </a:prstGeom>
            <a:noFill/>
            <a:ln w="9525">
              <a:noFill/>
              <a:miter lim="800000"/>
              <a:headEnd/>
              <a:tailEnd/>
            </a:ln>
          </p:spPr>
          <p:txBody>
            <a:bodyPr lIns="91432" tIns="45715" rIns="91432" bIns="45715" anchor="ctr"/>
            <a:lstStyle/>
            <a:p>
              <a:pPr algn="ctr"/>
              <a:endParaRPr lang="en-US">
                <a:solidFill>
                  <a:srgbClr val="FFFFFF"/>
                </a:solidFill>
                <a:latin typeface="Times New Roman" pitchFamily="18" charset="0"/>
              </a:endParaRPr>
            </a:p>
          </p:txBody>
        </p:sp>
      </p:grpSp>
      <p:sp>
        <p:nvSpPr>
          <p:cNvPr id="38" name="Rettangolo 37"/>
          <p:cNvSpPr/>
          <p:nvPr/>
        </p:nvSpPr>
        <p:spPr>
          <a:xfrm>
            <a:off x="5940425" y="3940175"/>
            <a:ext cx="2398713" cy="646113"/>
          </a:xfrm>
          <a:prstGeom prst="rect">
            <a:avLst/>
          </a:prstGeom>
        </p:spPr>
        <p:txBody>
          <a:bodyPr wrap="none" lIns="91432" tIns="45715" rIns="91432" bIns="45715">
            <a:spAutoFit/>
          </a:bodyPr>
          <a:lstStyle/>
          <a:p>
            <a:pPr algn="ctr">
              <a:defRPr/>
            </a:pPr>
            <a:r>
              <a:rPr lang="en-US" b="1" dirty="0">
                <a:solidFill>
                  <a:srgbClr val="FF0000"/>
                </a:solidFill>
                <a:effectLst>
                  <a:outerShdw blurRad="38100" dist="38100" dir="2700000" algn="tl">
                    <a:srgbClr val="000000">
                      <a:alpha val="43137"/>
                    </a:srgbClr>
                  </a:outerShdw>
                </a:effectLst>
                <a:cs typeface="+mn-cs"/>
              </a:rPr>
              <a:t>POSSIBILITY OF</a:t>
            </a:r>
            <a:br>
              <a:rPr lang="en-US" b="1" dirty="0">
                <a:solidFill>
                  <a:srgbClr val="FF0000"/>
                </a:solidFill>
                <a:effectLst>
                  <a:outerShdw blurRad="38100" dist="38100" dir="2700000" algn="tl">
                    <a:srgbClr val="000000">
                      <a:alpha val="43137"/>
                    </a:srgbClr>
                  </a:outerShdw>
                </a:effectLst>
                <a:cs typeface="+mn-cs"/>
              </a:rPr>
            </a:br>
            <a:r>
              <a:rPr lang="en-US" b="1" dirty="0">
                <a:solidFill>
                  <a:srgbClr val="FF0000"/>
                </a:solidFill>
                <a:effectLst>
                  <a:outerShdw blurRad="38100" dist="38100" dir="2700000" algn="tl">
                    <a:srgbClr val="000000">
                      <a:alpha val="43137"/>
                    </a:srgbClr>
                  </a:outerShdw>
                </a:effectLst>
                <a:cs typeface="+mn-cs"/>
              </a:rPr>
              <a:t>BEING PRESERVED</a:t>
            </a:r>
            <a:endParaRPr lang="en-US" dirty="0">
              <a:solidFill>
                <a:srgbClr val="FF0000"/>
              </a:solidFill>
              <a:cs typeface="+mn-cs"/>
            </a:endParaRPr>
          </a:p>
        </p:txBody>
      </p:sp>
      <p:sp>
        <p:nvSpPr>
          <p:cNvPr id="39" name="Rettangolo 38"/>
          <p:cNvSpPr/>
          <p:nvPr/>
        </p:nvSpPr>
        <p:spPr>
          <a:xfrm>
            <a:off x="6173788" y="2363788"/>
            <a:ext cx="1838325" cy="369887"/>
          </a:xfrm>
          <a:prstGeom prst="rect">
            <a:avLst/>
          </a:prstGeom>
        </p:spPr>
        <p:txBody>
          <a:bodyPr wrap="none" lIns="91432" tIns="45715" rIns="91432" bIns="45715">
            <a:spAutoFit/>
          </a:bodyPr>
          <a:lstStyle/>
          <a:p>
            <a:pPr algn="ctr">
              <a:defRPr/>
            </a:pPr>
            <a:r>
              <a:rPr lang="en-US" b="1" dirty="0">
                <a:solidFill>
                  <a:schemeClr val="bg1"/>
                </a:solidFill>
                <a:effectLst>
                  <a:outerShdw blurRad="38100" dist="38100" dir="2700000" algn="tl">
                    <a:srgbClr val="000000">
                      <a:alpha val="43137"/>
                    </a:srgbClr>
                  </a:outerShdw>
                </a:effectLst>
                <a:cs typeface="+mn-cs"/>
              </a:rPr>
              <a:t>ENGAGEMENT</a:t>
            </a:r>
          </a:p>
        </p:txBody>
      </p:sp>
      <p:sp>
        <p:nvSpPr>
          <p:cNvPr id="40" name="Rettangolo 39"/>
          <p:cNvSpPr/>
          <p:nvPr/>
        </p:nvSpPr>
        <p:spPr>
          <a:xfrm>
            <a:off x="5113338" y="5380038"/>
            <a:ext cx="1458912" cy="647700"/>
          </a:xfrm>
          <a:prstGeom prst="rect">
            <a:avLst/>
          </a:prstGeom>
        </p:spPr>
        <p:txBody>
          <a:bodyPr wrap="none" lIns="91432" tIns="45715" rIns="91432" bIns="45715">
            <a:spAutoFit/>
          </a:bodyPr>
          <a:lstStyle/>
          <a:p>
            <a:pPr algn="ctr">
              <a:defRPr/>
            </a:pPr>
            <a:r>
              <a:rPr lang="en-US" b="1" dirty="0">
                <a:solidFill>
                  <a:schemeClr val="bg1"/>
                </a:solidFill>
                <a:effectLst>
                  <a:outerShdw blurRad="38100" dist="38100" dir="2700000" algn="tl">
                    <a:srgbClr val="000000">
                      <a:alpha val="43137"/>
                    </a:srgbClr>
                  </a:outerShdw>
                </a:effectLst>
                <a:cs typeface="+mn-cs"/>
              </a:rPr>
              <a:t>ABILITY TO</a:t>
            </a:r>
          </a:p>
          <a:p>
            <a:pPr algn="ctr">
              <a:defRPr/>
            </a:pPr>
            <a:r>
              <a:rPr lang="en-US" b="1" dirty="0">
                <a:solidFill>
                  <a:schemeClr val="bg1"/>
                </a:solidFill>
                <a:effectLst>
                  <a:outerShdw blurRad="38100" dist="38100" dir="2700000" algn="tl">
                    <a:srgbClr val="000000">
                      <a:alpha val="43137"/>
                    </a:srgbClr>
                  </a:outerShdw>
                </a:effectLst>
                <a:cs typeface="+mn-cs"/>
              </a:rPr>
              <a:t>TARGET</a:t>
            </a:r>
          </a:p>
        </p:txBody>
      </p:sp>
      <p:sp>
        <p:nvSpPr>
          <p:cNvPr id="41" name="Rettangolo 40"/>
          <p:cNvSpPr/>
          <p:nvPr/>
        </p:nvSpPr>
        <p:spPr>
          <a:xfrm>
            <a:off x="2732088" y="5014913"/>
            <a:ext cx="1570037" cy="646112"/>
          </a:xfrm>
          <a:prstGeom prst="rect">
            <a:avLst/>
          </a:prstGeom>
        </p:spPr>
        <p:txBody>
          <a:bodyPr wrap="none" lIns="91432" tIns="45715" rIns="91432" bIns="45715">
            <a:spAutoFit/>
          </a:bodyPr>
          <a:lstStyle/>
          <a:p>
            <a:pPr algn="ctr">
              <a:defRPr/>
            </a:pPr>
            <a:r>
              <a:rPr lang="en-US" b="1" dirty="0">
                <a:solidFill>
                  <a:srgbClr val="FF0000"/>
                </a:solidFill>
                <a:effectLst>
                  <a:outerShdw blurRad="38100" dist="38100" dir="2700000" algn="tl">
                    <a:srgbClr val="000000">
                      <a:alpha val="43137"/>
                    </a:srgbClr>
                  </a:outerShdw>
                </a:effectLst>
                <a:cs typeface="+mn-cs"/>
              </a:rPr>
              <a:t>CREATIVE</a:t>
            </a:r>
            <a:br>
              <a:rPr lang="en-US" b="1" dirty="0">
                <a:solidFill>
                  <a:srgbClr val="FF0000"/>
                </a:solidFill>
                <a:effectLst>
                  <a:outerShdw blurRad="38100" dist="38100" dir="2700000" algn="tl">
                    <a:srgbClr val="000000">
                      <a:alpha val="43137"/>
                    </a:srgbClr>
                  </a:outerShdw>
                </a:effectLst>
                <a:cs typeface="+mn-cs"/>
              </a:rPr>
            </a:br>
            <a:r>
              <a:rPr lang="en-US" b="1" dirty="0">
                <a:solidFill>
                  <a:srgbClr val="FF0000"/>
                </a:solidFill>
                <a:effectLst>
                  <a:outerShdw blurRad="38100" dist="38100" dir="2700000" algn="tl">
                    <a:srgbClr val="000000">
                      <a:alpha val="43137"/>
                    </a:srgbClr>
                  </a:outerShdw>
                </a:effectLst>
                <a:cs typeface="+mn-cs"/>
              </a:rPr>
              <a:t>FLEXIBILITY</a:t>
            </a:r>
          </a:p>
        </p:txBody>
      </p:sp>
      <p:sp>
        <p:nvSpPr>
          <p:cNvPr id="42" name="Rettangolo 41"/>
          <p:cNvSpPr/>
          <p:nvPr/>
        </p:nvSpPr>
        <p:spPr>
          <a:xfrm>
            <a:off x="1106488" y="3508375"/>
            <a:ext cx="2287587" cy="646113"/>
          </a:xfrm>
          <a:prstGeom prst="rect">
            <a:avLst/>
          </a:prstGeom>
        </p:spPr>
        <p:txBody>
          <a:bodyPr wrap="none" lIns="91432" tIns="45715" rIns="91432" bIns="45715">
            <a:spAutoFit/>
          </a:bodyPr>
          <a:lstStyle/>
          <a:p>
            <a:pPr algn="ctr">
              <a:defRPr/>
            </a:pPr>
            <a:r>
              <a:rPr lang="en-US" b="1" dirty="0">
                <a:solidFill>
                  <a:schemeClr val="bg1"/>
                </a:solidFill>
                <a:effectLst>
                  <a:outerShdw blurRad="38100" dist="38100" dir="2700000" algn="tl">
                    <a:srgbClr val="000000">
                      <a:alpha val="43137"/>
                    </a:srgbClr>
                  </a:outerShdw>
                </a:effectLst>
                <a:cs typeface="+mn-cs"/>
              </a:rPr>
              <a:t>COMPLEMENTARY</a:t>
            </a:r>
            <a:br>
              <a:rPr lang="en-US" b="1" dirty="0">
                <a:solidFill>
                  <a:schemeClr val="bg1"/>
                </a:solidFill>
                <a:effectLst>
                  <a:outerShdw blurRad="38100" dist="38100" dir="2700000" algn="tl">
                    <a:srgbClr val="000000">
                      <a:alpha val="43137"/>
                    </a:srgbClr>
                  </a:outerShdw>
                </a:effectLst>
                <a:cs typeface="+mn-cs"/>
              </a:rPr>
            </a:br>
            <a:r>
              <a:rPr lang="en-US" b="1" dirty="0">
                <a:solidFill>
                  <a:schemeClr val="bg1"/>
                </a:solidFill>
                <a:effectLst>
                  <a:outerShdw blurRad="38100" dist="38100" dir="2700000" algn="tl">
                    <a:srgbClr val="000000">
                      <a:alpha val="43137"/>
                    </a:srgbClr>
                  </a:outerShdw>
                </a:effectLst>
                <a:cs typeface="+mn-cs"/>
              </a:rPr>
              <a:t>TO OTHER MEDIA</a:t>
            </a:r>
          </a:p>
        </p:txBody>
      </p:sp>
      <p:sp>
        <p:nvSpPr>
          <p:cNvPr id="43" name="Rettangolo 42"/>
          <p:cNvSpPr/>
          <p:nvPr/>
        </p:nvSpPr>
        <p:spPr>
          <a:xfrm>
            <a:off x="1435100" y="1774825"/>
            <a:ext cx="2632075" cy="382588"/>
          </a:xfrm>
          <a:prstGeom prst="rect">
            <a:avLst/>
          </a:prstGeom>
        </p:spPr>
        <p:txBody>
          <a:bodyPr lIns="91432" tIns="45715" rIns="91432" bIns="45715">
            <a:spAutoFit/>
          </a:bodyPr>
          <a:lstStyle/>
          <a:p>
            <a:pPr algn="ctr">
              <a:defRPr/>
            </a:pPr>
            <a:r>
              <a:rPr lang="en-US" b="1" dirty="0">
                <a:solidFill>
                  <a:srgbClr val="FF0000"/>
                </a:solidFill>
                <a:effectLst>
                  <a:outerShdw blurRad="38100" dist="38100" dir="2700000" algn="tl">
                    <a:srgbClr val="000000">
                      <a:alpha val="43137"/>
                    </a:srgbClr>
                  </a:outerShdw>
                </a:effectLst>
                <a:cs typeface="+mn-cs"/>
              </a:rPr>
              <a:t>CALL TO ACTION</a:t>
            </a:r>
          </a:p>
        </p:txBody>
      </p:sp>
      <p:pic>
        <p:nvPicPr>
          <p:cNvPr id="45086" name="Picture 1"/>
          <p:cNvPicPr>
            <a:picLocks noChangeAspect="1" noChangeArrowheads="1"/>
          </p:cNvPicPr>
          <p:nvPr/>
        </p:nvPicPr>
        <p:blipFill>
          <a:blip r:embed="rId10"/>
          <a:srcRect/>
          <a:stretch>
            <a:fillRect/>
          </a:stretch>
        </p:blipFill>
        <p:spPr bwMode="auto">
          <a:xfrm>
            <a:off x="7723188" y="6038850"/>
            <a:ext cx="1281112" cy="6080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34925" y="0"/>
            <a:ext cx="9112250" cy="430213"/>
          </a:xfrm>
          <a:prstGeom prst="rect">
            <a:avLst/>
          </a:prstGeom>
          <a:noFill/>
          <a:ln w="9525">
            <a:noFill/>
            <a:miter lim="800000"/>
            <a:headEnd/>
            <a:tailEnd/>
          </a:ln>
        </p:spPr>
        <p:txBody>
          <a:bodyPr>
            <a:spAutoFit/>
          </a:bodyPr>
          <a:lstStyle/>
          <a:p>
            <a:r>
              <a:rPr lang="en-US" sz="2200" b="1">
                <a:solidFill>
                  <a:srgbClr val="FF0000"/>
                </a:solidFill>
              </a:rPr>
              <a:t>Print needs to change – and printers need to change</a:t>
            </a:r>
          </a:p>
        </p:txBody>
      </p:sp>
      <p:sp>
        <p:nvSpPr>
          <p:cNvPr id="47106" name="Rectangle 1"/>
          <p:cNvSpPr>
            <a:spLocks noChangeArrowheads="1"/>
          </p:cNvSpPr>
          <p:nvPr/>
        </p:nvSpPr>
        <p:spPr bwMode="auto">
          <a:xfrm>
            <a:off x="539750" y="657225"/>
            <a:ext cx="5327650" cy="2339975"/>
          </a:xfrm>
          <a:prstGeom prst="rect">
            <a:avLst/>
          </a:prstGeom>
          <a:noFill/>
          <a:ln w="9525">
            <a:noFill/>
            <a:miter lim="800000"/>
            <a:headEnd/>
            <a:tailEnd/>
          </a:ln>
        </p:spPr>
        <p:txBody>
          <a:bodyPr>
            <a:spAutoFit/>
          </a:bodyPr>
          <a:lstStyle/>
          <a:p>
            <a:r>
              <a:rPr lang="en-GB" sz="2000"/>
              <a:t>Providing just Print is no longer an option</a:t>
            </a:r>
          </a:p>
          <a:p>
            <a:endParaRPr lang="en-GB"/>
          </a:p>
          <a:p>
            <a:r>
              <a:rPr lang="en-GB"/>
              <a:t>Providing Print needs to change to…</a:t>
            </a:r>
          </a:p>
          <a:p>
            <a:endParaRPr lang="en-GB"/>
          </a:p>
          <a:p>
            <a:pPr>
              <a:buFont typeface="Wingdings" pitchFamily="2" charset="2"/>
              <a:buChar char="Ø"/>
            </a:pPr>
            <a:r>
              <a:rPr lang="en-GB"/>
              <a:t> offering added value </a:t>
            </a:r>
          </a:p>
          <a:p>
            <a:pPr>
              <a:buFont typeface="Wingdings" pitchFamily="2" charset="2"/>
              <a:buChar char="Ø"/>
            </a:pPr>
            <a:r>
              <a:rPr lang="en-GB"/>
              <a:t> offering additional services</a:t>
            </a:r>
          </a:p>
          <a:p>
            <a:pPr>
              <a:buFont typeface="Wingdings" pitchFamily="2" charset="2"/>
              <a:buChar char="Ø"/>
            </a:pPr>
            <a:r>
              <a:rPr lang="en-GB"/>
              <a:t> offering customer solutions</a:t>
            </a:r>
          </a:p>
          <a:p>
            <a:pPr>
              <a:buFont typeface="Wingdings" pitchFamily="2" charset="2"/>
              <a:buChar char="Ø"/>
            </a:pPr>
            <a:r>
              <a:rPr lang="en-GB"/>
              <a:t> offering communication solutions</a:t>
            </a:r>
          </a:p>
        </p:txBody>
      </p:sp>
      <p:pic>
        <p:nvPicPr>
          <p:cNvPr id="47107" name="Picture 14"/>
          <p:cNvPicPr>
            <a:picLocks noChangeAspect="1" noChangeArrowheads="1"/>
          </p:cNvPicPr>
          <p:nvPr/>
        </p:nvPicPr>
        <p:blipFill>
          <a:blip r:embed="rId3"/>
          <a:srcRect/>
          <a:stretch>
            <a:fillRect/>
          </a:stretch>
        </p:blipFill>
        <p:spPr bwMode="auto">
          <a:xfrm>
            <a:off x="6084888" y="2852738"/>
            <a:ext cx="2379662" cy="3562350"/>
          </a:xfrm>
          <a:prstGeom prst="rect">
            <a:avLst/>
          </a:prstGeom>
          <a:noFill/>
          <a:ln w="9525">
            <a:noFill/>
            <a:miter lim="800000"/>
            <a:headEnd/>
            <a:tailEnd/>
          </a:ln>
        </p:spPr>
      </p:pic>
      <p:pic>
        <p:nvPicPr>
          <p:cNvPr id="47108" name="Picture 12"/>
          <p:cNvPicPr>
            <a:picLocks noChangeAspect="1" noChangeArrowheads="1"/>
          </p:cNvPicPr>
          <p:nvPr/>
        </p:nvPicPr>
        <p:blipFill>
          <a:blip r:embed="rId4"/>
          <a:srcRect/>
          <a:stretch>
            <a:fillRect/>
          </a:stretch>
        </p:blipFill>
        <p:spPr bwMode="auto">
          <a:xfrm>
            <a:off x="179388" y="3536950"/>
            <a:ext cx="4032250" cy="3025775"/>
          </a:xfrm>
          <a:prstGeom prst="rect">
            <a:avLst/>
          </a:prstGeom>
          <a:noFill/>
          <a:ln w="9525">
            <a:noFill/>
            <a:miter lim="800000"/>
            <a:headEnd/>
            <a:tailEnd/>
          </a:ln>
        </p:spPr>
      </p:pic>
      <p:sp>
        <p:nvSpPr>
          <p:cNvPr id="22" name="Right Arrow 21"/>
          <p:cNvSpPr/>
          <p:nvPr/>
        </p:nvSpPr>
        <p:spPr bwMode="auto">
          <a:xfrm>
            <a:off x="4500563" y="4600575"/>
            <a:ext cx="1500187" cy="785813"/>
          </a:xfrm>
          <a:prstGeom prst="rightArrow">
            <a:avLst/>
          </a:prstGeom>
          <a:solidFill>
            <a:srgbClr val="FF0000"/>
          </a:solidFill>
          <a:ln w="12700" cap="flat" cmpd="sng" algn="ctr">
            <a:solidFill>
              <a:schemeClr val="bg1"/>
            </a:solidFill>
            <a:prstDash val="solid"/>
            <a:round/>
            <a:headEnd type="none" w="med" len="med"/>
            <a:tailEnd type="none" w="med" len="med"/>
          </a:ln>
          <a:effectLst/>
        </p:spPr>
        <p:txBody>
          <a:bodyPr lIns="110377" tIns="55189" rIns="110377" bIns="55189"/>
          <a:lstStyle/>
          <a:p>
            <a:pPr>
              <a:defRPr/>
            </a:pPr>
            <a:endParaRPr lang="en-GB">
              <a:effectLst>
                <a:outerShdw blurRad="38100" dist="38100" dir="2700000" algn="tl">
                  <a:srgbClr val="000000">
                    <a:alpha val="43137"/>
                  </a:srgbClr>
                </a:outerShdw>
              </a:effectLst>
              <a:latin typeface="Arial" pitchFamily="34" charset="0"/>
              <a:cs typeface="Arial" pitchFamily="34" charset="0"/>
            </a:endParaRPr>
          </a:p>
        </p:txBody>
      </p:sp>
      <p:pic>
        <p:nvPicPr>
          <p:cNvPr id="47110" name="Picture 4" descr="old-stack-of-books">
            <a:hlinkClick r:id="rId5" tooltip="old-stack-of-books"/>
          </p:cNvPr>
          <p:cNvPicPr>
            <a:picLocks noChangeAspect="1" noChangeArrowheads="1"/>
          </p:cNvPicPr>
          <p:nvPr/>
        </p:nvPicPr>
        <p:blipFill>
          <a:blip r:embed="rId6"/>
          <a:srcRect/>
          <a:stretch>
            <a:fillRect/>
          </a:stretch>
        </p:blipFill>
        <p:spPr bwMode="auto">
          <a:xfrm>
            <a:off x="3276600" y="4721225"/>
            <a:ext cx="1412875" cy="1892300"/>
          </a:xfrm>
          <a:prstGeom prst="rect">
            <a:avLst/>
          </a:prstGeom>
          <a:noFill/>
          <a:ln w="9525">
            <a:noFill/>
            <a:miter lim="800000"/>
            <a:headEnd/>
            <a:tailEnd/>
          </a:ln>
        </p:spPr>
      </p:pic>
      <p:pic>
        <p:nvPicPr>
          <p:cNvPr id="47111" name="Picture 6" descr="http://www.simmengrafik.ch/Medien/Druckmaschine.gif"/>
          <p:cNvPicPr>
            <a:picLocks noChangeAspect="1" noChangeArrowheads="1"/>
          </p:cNvPicPr>
          <p:nvPr/>
        </p:nvPicPr>
        <p:blipFill>
          <a:blip r:embed="rId7"/>
          <a:srcRect/>
          <a:stretch>
            <a:fillRect/>
          </a:stretch>
        </p:blipFill>
        <p:spPr bwMode="auto">
          <a:xfrm>
            <a:off x="190500" y="3249613"/>
            <a:ext cx="2138363" cy="21367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a:srcRect/>
          <a:stretch>
            <a:fillRect/>
          </a:stretch>
        </p:blipFill>
        <p:spPr bwMode="auto">
          <a:xfrm>
            <a:off x="0" y="0"/>
            <a:ext cx="9144000" cy="6092825"/>
          </a:xfrm>
          <a:prstGeom prst="rect">
            <a:avLst/>
          </a:prstGeom>
          <a:noFill/>
          <a:ln w="9525">
            <a:noFill/>
            <a:miter lim="800000"/>
            <a:headEnd/>
            <a:tailEnd/>
          </a:ln>
        </p:spPr>
      </p:pic>
      <p:sp>
        <p:nvSpPr>
          <p:cNvPr id="4" name="TextBox 3"/>
          <p:cNvSpPr txBox="1"/>
          <p:nvPr/>
        </p:nvSpPr>
        <p:spPr>
          <a:xfrm>
            <a:off x="107950" y="476250"/>
            <a:ext cx="7127875" cy="1200150"/>
          </a:xfrm>
          <a:prstGeom prst="rect">
            <a:avLst/>
          </a:prstGeom>
          <a:solidFill>
            <a:schemeClr val="accent3">
              <a:lumMod val="75000"/>
            </a:schemeClr>
          </a:solidFill>
        </p:spPr>
        <p:txBody>
          <a:bodyPr>
            <a:spAutoFit/>
          </a:bodyPr>
          <a:lstStyle/>
          <a:p>
            <a:pPr algn="ctr">
              <a:defRPr/>
            </a:pPr>
            <a:r>
              <a:rPr lang="en-GB" sz="3600" dirty="0">
                <a:solidFill>
                  <a:srgbClr val="FF0000"/>
                </a:solidFill>
                <a:latin typeface="Arial" pitchFamily="34" charset="0"/>
                <a:cs typeface="Arial" pitchFamily="34" charset="0"/>
              </a:rPr>
              <a:t>Printers have to become real service – providers!</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1" name="Picture 2" descr="Google data center">
            <a:hlinkClick r:id="rId3"/>
          </p:cNvPr>
          <p:cNvPicPr>
            <a:picLocks noChangeAspect="1" noChangeArrowheads="1"/>
          </p:cNvPicPr>
          <p:nvPr/>
        </p:nvPicPr>
        <p:blipFill>
          <a:blip r:embed="rId4"/>
          <a:srcRect/>
          <a:stretch>
            <a:fillRect/>
          </a:stretch>
        </p:blipFill>
        <p:spPr bwMode="auto">
          <a:xfrm rot="-373040">
            <a:off x="392113" y="3068638"/>
            <a:ext cx="4067175" cy="2709862"/>
          </a:xfrm>
          <a:prstGeom prst="rect">
            <a:avLst/>
          </a:prstGeom>
          <a:noFill/>
          <a:ln w="9525">
            <a:noFill/>
            <a:miter lim="800000"/>
            <a:headEnd/>
            <a:tailEnd/>
          </a:ln>
        </p:spPr>
      </p:pic>
      <p:sp>
        <p:nvSpPr>
          <p:cNvPr id="51202" name="Title 1"/>
          <p:cNvSpPr txBox="1">
            <a:spLocks/>
          </p:cNvSpPr>
          <p:nvPr/>
        </p:nvSpPr>
        <p:spPr bwMode="auto">
          <a:xfrm>
            <a:off x="1547813" y="836613"/>
            <a:ext cx="5903912" cy="1439862"/>
          </a:xfrm>
          <a:prstGeom prst="rect">
            <a:avLst/>
          </a:prstGeom>
          <a:noFill/>
          <a:ln w="9525">
            <a:noFill/>
            <a:miter lim="800000"/>
            <a:headEnd/>
            <a:tailEnd/>
          </a:ln>
        </p:spPr>
        <p:txBody>
          <a:bodyPr/>
          <a:lstStyle/>
          <a:p>
            <a:pPr algn="ctr" eaLnBrk="0" hangingPunct="0"/>
            <a:r>
              <a:rPr lang="en-GB" sz="4400">
                <a:solidFill>
                  <a:srgbClr val="FF0000"/>
                </a:solidFill>
                <a:latin typeface="Aharoni"/>
                <a:ea typeface="Aharoni"/>
                <a:cs typeface="Aharoni"/>
              </a:rPr>
              <a:t>What about the environment ?</a:t>
            </a:r>
          </a:p>
        </p:txBody>
      </p:sp>
      <p:pic>
        <p:nvPicPr>
          <p:cNvPr id="51203" name="Picture 2"/>
          <p:cNvPicPr>
            <a:picLocks noChangeAspect="1" noChangeArrowheads="1"/>
          </p:cNvPicPr>
          <p:nvPr/>
        </p:nvPicPr>
        <p:blipFill>
          <a:blip r:embed="rId5"/>
          <a:srcRect/>
          <a:stretch>
            <a:fillRect/>
          </a:stretch>
        </p:blipFill>
        <p:spPr bwMode="auto">
          <a:xfrm rot="687086">
            <a:off x="4727575" y="3243263"/>
            <a:ext cx="4135438" cy="275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spect="1" noChangeArrowheads="1"/>
          </p:cNvPicPr>
          <p:nvPr/>
        </p:nvPicPr>
        <p:blipFill>
          <a:blip r:embed="rId3"/>
          <a:srcRect/>
          <a:stretch>
            <a:fillRect/>
          </a:stretch>
        </p:blipFill>
        <p:spPr bwMode="auto">
          <a:xfrm>
            <a:off x="395288" y="908050"/>
            <a:ext cx="8634412" cy="5113338"/>
          </a:xfrm>
          <a:prstGeom prst="rect">
            <a:avLst/>
          </a:prstGeom>
          <a:noFill/>
          <a:ln w="9525">
            <a:noFill/>
            <a:miter lim="800000"/>
            <a:headEnd/>
            <a:tailEnd/>
          </a:ln>
        </p:spPr>
      </p:pic>
      <p:sp>
        <p:nvSpPr>
          <p:cNvPr id="53250" name="Rectangle 2"/>
          <p:cNvSpPr>
            <a:spLocks noChangeArrowheads="1"/>
          </p:cNvSpPr>
          <p:nvPr/>
        </p:nvSpPr>
        <p:spPr bwMode="auto">
          <a:xfrm>
            <a:off x="-34925" y="44450"/>
            <a:ext cx="9223375" cy="461963"/>
          </a:xfrm>
          <a:prstGeom prst="rect">
            <a:avLst/>
          </a:prstGeom>
          <a:noFill/>
          <a:ln w="9525">
            <a:noFill/>
            <a:miter lim="800000"/>
            <a:headEnd/>
            <a:tailEnd/>
          </a:ln>
        </p:spPr>
        <p:txBody>
          <a:bodyPr>
            <a:spAutoFit/>
          </a:bodyPr>
          <a:lstStyle/>
          <a:p>
            <a:r>
              <a:rPr lang="en-GB" sz="2400" b="1">
                <a:solidFill>
                  <a:srgbClr val="FF0000"/>
                </a:solidFill>
              </a:rPr>
              <a:t>Paper and print have a positive story to tell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34925" y="44450"/>
            <a:ext cx="9223375" cy="461963"/>
          </a:xfrm>
          <a:prstGeom prst="rect">
            <a:avLst/>
          </a:prstGeom>
          <a:noFill/>
          <a:ln w="9525">
            <a:noFill/>
            <a:miter lim="800000"/>
            <a:headEnd/>
            <a:tailEnd/>
          </a:ln>
        </p:spPr>
        <p:txBody>
          <a:bodyPr>
            <a:spAutoFit/>
          </a:bodyPr>
          <a:lstStyle/>
          <a:p>
            <a:r>
              <a:rPr lang="en-GB" sz="2400" b="1">
                <a:solidFill>
                  <a:srgbClr val="FF0000"/>
                </a:solidFill>
              </a:rPr>
              <a:t>Paper and print have a positive story to tell</a:t>
            </a:r>
          </a:p>
        </p:txBody>
      </p:sp>
      <p:sp>
        <p:nvSpPr>
          <p:cNvPr id="2" name="Rectangle 1"/>
          <p:cNvSpPr/>
          <p:nvPr/>
        </p:nvSpPr>
        <p:spPr>
          <a:xfrm>
            <a:off x="4859338" y="620713"/>
            <a:ext cx="4284662" cy="525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5299" name="Picture 2"/>
          <p:cNvPicPr>
            <a:picLocks noChangeAspect="1" noChangeArrowheads="1"/>
          </p:cNvPicPr>
          <p:nvPr/>
        </p:nvPicPr>
        <p:blipFill>
          <a:blip r:embed="rId3"/>
          <a:srcRect/>
          <a:stretch>
            <a:fillRect/>
          </a:stretch>
        </p:blipFill>
        <p:spPr bwMode="auto">
          <a:xfrm>
            <a:off x="2484438" y="692150"/>
            <a:ext cx="4751387" cy="518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36"/>
          <p:cNvSpPr>
            <a:spLocks noGrp="1" noChangeArrowheads="1"/>
          </p:cNvSpPr>
          <p:nvPr>
            <p:ph type="ftr" sz="quarter" idx="10"/>
          </p:nvPr>
        </p:nvSpPr>
        <p:spPr>
          <a:extLst>
            <a:ext uri="{909E8E84-426E-40DD-AFC4-6F175D3DCCD1}"/>
            <a:ext uri="{91240B29-F687-4F45-9708-019B960494DF}"/>
          </a:extLst>
        </p:spPr>
        <p:txBody>
          <a:bodyPr/>
          <a:lstStyle>
            <a:lvl1pPr>
              <a:defRPr sz="1700" b="1">
                <a:solidFill>
                  <a:schemeClr val="tx1"/>
                </a:solidFill>
                <a:latin typeface="Helvetica" pitchFamily="34" charset="0"/>
              </a:defRPr>
            </a:lvl1pPr>
            <a:lvl2pPr marL="647332" indent="-248974">
              <a:defRPr sz="1700" b="1">
                <a:solidFill>
                  <a:schemeClr val="tx1"/>
                </a:solidFill>
                <a:latin typeface="Helvetica" pitchFamily="34" charset="0"/>
              </a:defRPr>
            </a:lvl2pPr>
            <a:lvl3pPr marL="995896" indent="-199179">
              <a:defRPr sz="1700" b="1">
                <a:solidFill>
                  <a:schemeClr val="tx1"/>
                </a:solidFill>
                <a:latin typeface="Helvetica" pitchFamily="34" charset="0"/>
              </a:defRPr>
            </a:lvl3pPr>
            <a:lvl4pPr marL="1394254" indent="-199179">
              <a:defRPr sz="1700" b="1">
                <a:solidFill>
                  <a:schemeClr val="tx1"/>
                </a:solidFill>
                <a:latin typeface="Helvetica" pitchFamily="34" charset="0"/>
              </a:defRPr>
            </a:lvl4pPr>
            <a:lvl5pPr marL="1792613" indent="-199179">
              <a:defRPr sz="1700" b="1">
                <a:solidFill>
                  <a:schemeClr val="tx1"/>
                </a:solidFill>
                <a:latin typeface="Helvetica" pitchFamily="34" charset="0"/>
              </a:defRPr>
            </a:lvl5pPr>
            <a:lvl6pPr marL="2190971" indent="-199179" algn="ctr" eaLnBrk="0" fontAlgn="base" hangingPunct="0">
              <a:spcBef>
                <a:spcPct val="0"/>
              </a:spcBef>
              <a:spcAft>
                <a:spcPct val="0"/>
              </a:spcAft>
              <a:defRPr sz="1700" b="1">
                <a:solidFill>
                  <a:schemeClr val="tx1"/>
                </a:solidFill>
                <a:latin typeface="Helvetica" pitchFamily="34" charset="0"/>
              </a:defRPr>
            </a:lvl6pPr>
            <a:lvl7pPr marL="2589329" indent="-199179" algn="ctr" eaLnBrk="0" fontAlgn="base" hangingPunct="0">
              <a:spcBef>
                <a:spcPct val="0"/>
              </a:spcBef>
              <a:spcAft>
                <a:spcPct val="0"/>
              </a:spcAft>
              <a:defRPr sz="1700" b="1">
                <a:solidFill>
                  <a:schemeClr val="tx1"/>
                </a:solidFill>
                <a:latin typeface="Helvetica" pitchFamily="34" charset="0"/>
              </a:defRPr>
            </a:lvl7pPr>
            <a:lvl8pPr marL="2987688" indent="-199179" algn="ctr" eaLnBrk="0" fontAlgn="base" hangingPunct="0">
              <a:spcBef>
                <a:spcPct val="0"/>
              </a:spcBef>
              <a:spcAft>
                <a:spcPct val="0"/>
              </a:spcAft>
              <a:defRPr sz="1700" b="1">
                <a:solidFill>
                  <a:schemeClr val="tx1"/>
                </a:solidFill>
                <a:latin typeface="Helvetica" pitchFamily="34" charset="0"/>
              </a:defRPr>
            </a:lvl8pPr>
            <a:lvl9pPr marL="3386046" indent="-199179" algn="ctr" eaLnBrk="0" fontAlgn="base" hangingPunct="0">
              <a:spcBef>
                <a:spcPct val="0"/>
              </a:spcBef>
              <a:spcAft>
                <a:spcPct val="0"/>
              </a:spcAft>
              <a:defRPr sz="1700" b="1">
                <a:solidFill>
                  <a:schemeClr val="tx1"/>
                </a:solidFill>
                <a:latin typeface="Helvetica" pitchFamily="34" charset="0"/>
              </a:defRPr>
            </a:lvl9pPr>
          </a:lstStyle>
          <a:p>
            <a:pPr>
              <a:defRPr/>
            </a:pPr>
            <a:r>
              <a:rPr lang="en-US" sz="3100">
                <a:solidFill>
                  <a:srgbClr val="FF0000"/>
                </a:solidFill>
                <a:latin typeface="Times New Roman" pitchFamily="18" charset="0"/>
              </a:rPr>
              <a:t>I</a:t>
            </a:r>
            <a:r>
              <a:rPr lang="en-US" sz="3100">
                <a:solidFill>
                  <a:srgbClr val="EAEAEA"/>
                </a:solidFill>
                <a:latin typeface="Times New Roman" pitchFamily="18" charset="0"/>
              </a:rPr>
              <a:t>NTER</a:t>
            </a:r>
            <a:r>
              <a:rPr lang="en-US" sz="3100">
                <a:solidFill>
                  <a:srgbClr val="FF0000"/>
                </a:solidFill>
                <a:latin typeface="Times New Roman" pitchFamily="18" charset="0"/>
              </a:rPr>
              <a:t>G</a:t>
            </a:r>
            <a:r>
              <a:rPr lang="en-US" sz="3100">
                <a:solidFill>
                  <a:srgbClr val="EAEAEA"/>
                </a:solidFill>
                <a:latin typeface="Times New Roman" pitchFamily="18" charset="0"/>
              </a:rPr>
              <a:t>RAF</a:t>
            </a:r>
            <a:endParaRPr lang="en-US" sz="2400">
              <a:solidFill>
                <a:srgbClr val="EAEAEA"/>
              </a:solidFill>
              <a:latin typeface="Times New Roman" pitchFamily="18" charset="0"/>
            </a:endParaRPr>
          </a:p>
        </p:txBody>
      </p:sp>
      <p:sp>
        <p:nvSpPr>
          <p:cNvPr id="19458" name="Rectangle 340"/>
          <p:cNvSpPr>
            <a:spLocks noGrp="1" noChangeArrowheads="1"/>
          </p:cNvSpPr>
          <p:nvPr>
            <p:ph type="sldNum" sz="quarter" idx="4294967295"/>
          </p:nvPr>
        </p:nvSpPr>
        <p:spPr bwMode="auto">
          <a:xfrm>
            <a:off x="127000" y="6400800"/>
            <a:ext cx="446088" cy="352425"/>
          </a:xfrm>
          <a:prstGeom prst="rect">
            <a:avLst/>
          </a:prstGeom>
          <a:noFill/>
          <a:ln>
            <a:miter lim="800000"/>
            <a:headEnd/>
            <a:tailEnd/>
          </a:ln>
        </p:spPr>
        <p:txBody>
          <a:bodyPr lIns="79672" tIns="39836" rIns="79672" bIns="39836"/>
          <a:lstStyle/>
          <a:p>
            <a:pPr defTabSz="881063"/>
            <a:fld id="{B3BA46C1-94B8-401D-9BC1-485ADEBC6F03}" type="slidenum">
              <a:rPr lang="en-US" sz="1200" b="1">
                <a:latin typeface="Times New Roman" pitchFamily="18" charset="0"/>
              </a:rPr>
              <a:pPr defTabSz="881063"/>
              <a:t>2</a:t>
            </a:fld>
            <a:endParaRPr lang="en-US" sz="1200" b="1">
              <a:latin typeface="Times New Roman" pitchFamily="18" charset="0"/>
            </a:endParaRPr>
          </a:p>
        </p:txBody>
      </p:sp>
      <p:sp>
        <p:nvSpPr>
          <p:cNvPr id="319490" name="Text Box 2"/>
          <p:cNvSpPr txBox="1">
            <a:spLocks noChangeArrowheads="1"/>
          </p:cNvSpPr>
          <p:nvPr/>
        </p:nvSpPr>
        <p:spPr bwMode="auto">
          <a:xfrm>
            <a:off x="636588" y="422275"/>
            <a:ext cx="3760787" cy="5640388"/>
          </a:xfrm>
          <a:prstGeom prst="rect">
            <a:avLst/>
          </a:prstGeom>
          <a:noFill/>
          <a:ln w="12700">
            <a:noFill/>
            <a:miter lim="800000"/>
            <a:headEnd/>
            <a:tailEnd/>
          </a:ln>
          <a:effectLst/>
        </p:spPr>
        <p:txBody>
          <a:bodyPr lIns="96171" tIns="48086" rIns="96171" bIns="48086">
            <a:spAutoFit/>
          </a:bodyPr>
          <a:lstStyle>
            <a:lvl1pPr>
              <a:defRPr sz="2000" b="1">
                <a:solidFill>
                  <a:schemeClr val="tx1"/>
                </a:solidFill>
                <a:latin typeface="Helvetica" pitchFamily="34" charset="0"/>
              </a:defRPr>
            </a:lvl1pPr>
            <a:lvl2pPr marL="742950" indent="-285750">
              <a:defRPr sz="2000" b="1">
                <a:solidFill>
                  <a:schemeClr val="tx1"/>
                </a:solidFill>
                <a:latin typeface="Helvetica" pitchFamily="34" charset="0"/>
              </a:defRPr>
            </a:lvl2pPr>
            <a:lvl3pPr marL="1143000" indent="-228600">
              <a:defRPr sz="2000" b="1">
                <a:solidFill>
                  <a:schemeClr val="tx1"/>
                </a:solidFill>
                <a:latin typeface="Helvetica" pitchFamily="34" charset="0"/>
              </a:defRPr>
            </a:lvl3pPr>
            <a:lvl4pPr marL="1600200" indent="-228600">
              <a:defRPr sz="2000" b="1">
                <a:solidFill>
                  <a:schemeClr val="tx1"/>
                </a:solidFill>
                <a:latin typeface="Helvetica" pitchFamily="34" charset="0"/>
              </a:defRPr>
            </a:lvl4pPr>
            <a:lvl5pPr marL="2057400" indent="-228600">
              <a:defRPr sz="2000" b="1">
                <a:solidFill>
                  <a:schemeClr val="tx1"/>
                </a:solidFill>
                <a:latin typeface="Helvetica" pitchFamily="34" charset="0"/>
              </a:defRPr>
            </a:lvl5pPr>
            <a:lvl6pPr marL="2514600" indent="-228600" algn="ctr" eaLnBrk="0" fontAlgn="base" hangingPunct="0">
              <a:spcBef>
                <a:spcPct val="0"/>
              </a:spcBef>
              <a:spcAft>
                <a:spcPct val="0"/>
              </a:spcAft>
              <a:defRPr sz="2000" b="1">
                <a:solidFill>
                  <a:schemeClr val="tx1"/>
                </a:solidFill>
                <a:latin typeface="Helvetica" pitchFamily="34" charset="0"/>
              </a:defRPr>
            </a:lvl6pPr>
            <a:lvl7pPr marL="2971800" indent="-228600" algn="ctr" eaLnBrk="0" fontAlgn="base" hangingPunct="0">
              <a:spcBef>
                <a:spcPct val="0"/>
              </a:spcBef>
              <a:spcAft>
                <a:spcPct val="0"/>
              </a:spcAft>
              <a:defRPr sz="2000" b="1">
                <a:solidFill>
                  <a:schemeClr val="tx1"/>
                </a:solidFill>
                <a:latin typeface="Helvetica" pitchFamily="34" charset="0"/>
              </a:defRPr>
            </a:lvl7pPr>
            <a:lvl8pPr marL="3429000" indent="-228600" algn="ctr" eaLnBrk="0" fontAlgn="base" hangingPunct="0">
              <a:spcBef>
                <a:spcPct val="0"/>
              </a:spcBef>
              <a:spcAft>
                <a:spcPct val="0"/>
              </a:spcAft>
              <a:defRPr sz="2000" b="1">
                <a:solidFill>
                  <a:schemeClr val="tx1"/>
                </a:solidFill>
                <a:latin typeface="Helvetica" pitchFamily="34" charset="0"/>
              </a:defRPr>
            </a:lvl8pPr>
            <a:lvl9pPr marL="3886200" indent="-228600" algn="ctr" eaLnBrk="0" fontAlgn="base" hangingPunct="0">
              <a:spcBef>
                <a:spcPct val="0"/>
              </a:spcBef>
              <a:spcAft>
                <a:spcPct val="0"/>
              </a:spcAft>
              <a:defRPr sz="2000" b="1">
                <a:solidFill>
                  <a:schemeClr val="tx1"/>
                </a:solidFill>
                <a:latin typeface="Helvetica" pitchFamily="34" charset="0"/>
              </a:defRPr>
            </a:lvl9pPr>
          </a:lstStyle>
          <a:p>
            <a:pPr>
              <a:spcBef>
                <a:spcPct val="50000"/>
              </a:spcBef>
              <a:defRPr/>
            </a:pPr>
            <a:r>
              <a:rPr lang="fr-FR" sz="3500" dirty="0">
                <a:solidFill>
                  <a:srgbClr val="FF0000"/>
                </a:solidFill>
                <a:effectLst>
                  <a:outerShdw blurRad="38100" dist="38100" dir="2700000" algn="tl">
                    <a:srgbClr val="C0C0C0"/>
                  </a:outerShdw>
                </a:effectLst>
                <a:latin typeface="Times New Roman" pitchFamily="18" charset="0"/>
                <a:cs typeface="Times New Roman" pitchFamily="18" charset="0"/>
              </a:rPr>
              <a:t>I</a:t>
            </a:r>
            <a:r>
              <a:rPr lang="fr-FR" sz="3500" dirty="0">
                <a:solidFill>
                  <a:schemeClr val="bg1">
                    <a:lumMod val="50000"/>
                  </a:schemeClr>
                </a:solidFill>
                <a:effectLst>
                  <a:outerShdw blurRad="38100" dist="38100" dir="2700000" algn="tl">
                    <a:srgbClr val="C0C0C0"/>
                  </a:outerShdw>
                </a:effectLst>
                <a:latin typeface="Times New Roman" pitchFamily="18" charset="0"/>
                <a:cs typeface="Times New Roman" pitchFamily="18" charset="0"/>
              </a:rPr>
              <a:t>NTER</a:t>
            </a:r>
            <a:r>
              <a:rPr lang="fr-FR" sz="3500" dirty="0">
                <a:solidFill>
                  <a:srgbClr val="FF0000"/>
                </a:solidFill>
                <a:effectLst>
                  <a:outerShdw blurRad="38100" dist="38100" dir="2700000" algn="tl">
                    <a:srgbClr val="C0C0C0"/>
                  </a:outerShdw>
                </a:effectLst>
                <a:latin typeface="Times New Roman" pitchFamily="18" charset="0"/>
                <a:cs typeface="Times New Roman" pitchFamily="18" charset="0"/>
              </a:rPr>
              <a:t>G</a:t>
            </a:r>
            <a:r>
              <a:rPr lang="fr-FR" sz="3500" dirty="0">
                <a:solidFill>
                  <a:schemeClr val="bg1">
                    <a:lumMod val="50000"/>
                  </a:schemeClr>
                </a:solidFill>
                <a:effectLst>
                  <a:outerShdw blurRad="38100" dist="38100" dir="2700000" algn="tl">
                    <a:srgbClr val="C0C0C0"/>
                  </a:outerShdw>
                </a:effectLst>
                <a:latin typeface="Times New Roman" pitchFamily="18" charset="0"/>
                <a:cs typeface="Times New Roman" pitchFamily="18" charset="0"/>
              </a:rPr>
              <a:t>RAF</a:t>
            </a:r>
          </a:p>
          <a:p>
            <a:pPr>
              <a:lnSpc>
                <a:spcPct val="50000"/>
              </a:lnSpc>
              <a:defRPr/>
            </a:pPr>
            <a:endParaRPr lang="fr-FR" sz="1000" dirty="0">
              <a:solidFill>
                <a:schemeClr val="bg1"/>
              </a:solidFill>
              <a:effectLst>
                <a:outerShdw blurRad="38100" dist="38100" dir="2700000" algn="tl">
                  <a:srgbClr val="C0C0C0"/>
                </a:outerShdw>
              </a:effectLst>
              <a:latin typeface="Arial" charset="0"/>
              <a:cs typeface="Times New Roman" pitchFamily="18" charset="0"/>
            </a:endParaRPr>
          </a:p>
          <a:p>
            <a:pPr>
              <a:lnSpc>
                <a:spcPct val="70000"/>
              </a:lnSpc>
              <a:defRPr/>
            </a:pPr>
            <a:r>
              <a:rPr lang="fr-FR" sz="1000" dirty="0" err="1">
                <a:latin typeface="Arial" charset="0"/>
                <a:cs typeface="Times New Roman" pitchFamily="18" charset="0"/>
              </a:rPr>
              <a:t>Federation</a:t>
            </a:r>
            <a:r>
              <a:rPr lang="fr-FR" sz="1000" dirty="0">
                <a:latin typeface="Arial" charset="0"/>
                <a:cs typeface="Times New Roman" pitchFamily="18" charset="0"/>
              </a:rPr>
              <a:t> for </a:t>
            </a:r>
            <a:r>
              <a:rPr lang="fr-FR" sz="1000" dirty="0" err="1">
                <a:latin typeface="Arial" charset="0"/>
                <a:cs typeface="Times New Roman" pitchFamily="18" charset="0"/>
              </a:rPr>
              <a:t>Print</a:t>
            </a:r>
            <a:r>
              <a:rPr lang="fr-FR" sz="1000" dirty="0">
                <a:latin typeface="Arial" charset="0"/>
                <a:cs typeface="Times New Roman" pitchFamily="18" charset="0"/>
              </a:rPr>
              <a:t> and Digital Communication</a:t>
            </a:r>
          </a:p>
          <a:p>
            <a:pPr>
              <a:lnSpc>
                <a:spcPct val="70000"/>
              </a:lnSpc>
              <a:defRPr/>
            </a:pPr>
            <a:r>
              <a:rPr lang="fr-FR" sz="1000" dirty="0">
                <a:latin typeface="Arial" charset="0"/>
                <a:cs typeface="Times New Roman" pitchFamily="18" charset="0"/>
              </a:rPr>
              <a:t>Avenue Louise 130A, BE - 1050 Brussels</a:t>
            </a:r>
            <a:r>
              <a:rPr lang="en-US" sz="2100" dirty="0">
                <a:latin typeface="Arial" charset="0"/>
                <a:cs typeface="Arial" pitchFamily="34" charset="0"/>
              </a:rPr>
              <a:t> </a:t>
            </a:r>
          </a:p>
          <a:p>
            <a:pPr>
              <a:spcBef>
                <a:spcPct val="50000"/>
              </a:spcBef>
              <a:defRPr/>
            </a:pPr>
            <a:endParaRPr lang="en-GB" sz="2100" dirty="0">
              <a:effectLst>
                <a:outerShdw blurRad="38100" dist="38100" dir="2700000" algn="tl">
                  <a:srgbClr val="C0C0C0"/>
                </a:outerShdw>
              </a:effectLst>
              <a:latin typeface="Arial" charset="0"/>
              <a:cs typeface="Arial" pitchFamily="34" charset="0"/>
            </a:endParaRPr>
          </a:p>
          <a:p>
            <a:pPr>
              <a:spcBef>
                <a:spcPct val="50000"/>
              </a:spcBef>
              <a:defRPr/>
            </a:pPr>
            <a:endParaRPr lang="en-GB" sz="2800" dirty="0" smtClean="0">
              <a:solidFill>
                <a:srgbClr val="FF0000"/>
              </a:solidFill>
              <a:effectLst>
                <a:outerShdw blurRad="38100" dist="38100" dir="2700000" algn="tl">
                  <a:srgbClr val="C0C0C0"/>
                </a:outerShdw>
              </a:effectLst>
              <a:latin typeface="Arial" charset="0"/>
              <a:cs typeface="Arial" pitchFamily="34" charset="0"/>
            </a:endParaRPr>
          </a:p>
          <a:p>
            <a:pPr>
              <a:spcBef>
                <a:spcPct val="50000"/>
              </a:spcBef>
              <a:defRPr/>
            </a:pPr>
            <a:endParaRPr lang="en-GB" sz="2800" dirty="0">
              <a:solidFill>
                <a:srgbClr val="FF0000"/>
              </a:solidFill>
              <a:effectLst>
                <a:outerShdw blurRad="38100" dist="38100" dir="2700000" algn="tl">
                  <a:srgbClr val="C0C0C0"/>
                </a:outerShdw>
              </a:effectLst>
              <a:latin typeface="Arial" charset="0"/>
              <a:cs typeface="Arial" pitchFamily="34" charset="0"/>
            </a:endParaRPr>
          </a:p>
          <a:p>
            <a:pPr>
              <a:spcBef>
                <a:spcPct val="50000"/>
              </a:spcBef>
              <a:defRPr/>
            </a:pPr>
            <a:endParaRPr lang="en-US" sz="700" dirty="0">
              <a:effectLst>
                <a:outerShdw blurRad="38100" dist="38100" dir="2700000" algn="tl">
                  <a:srgbClr val="C0C0C0"/>
                </a:outerShdw>
              </a:effectLst>
              <a:latin typeface="Arial" charset="0"/>
              <a:cs typeface="Arial" pitchFamily="34" charset="0"/>
            </a:endParaRPr>
          </a:p>
          <a:p>
            <a:pPr>
              <a:spcBef>
                <a:spcPct val="50000"/>
              </a:spcBef>
              <a:defRPr/>
            </a:pPr>
            <a:r>
              <a:rPr lang="en-US" sz="1900" dirty="0">
                <a:effectLst>
                  <a:outerShdw blurRad="38100" dist="38100" dir="2700000" algn="tl">
                    <a:srgbClr val="C0C0C0"/>
                  </a:outerShdw>
                </a:effectLst>
                <a:latin typeface="Arial" charset="0"/>
                <a:cs typeface="Arial" pitchFamily="34" charset="0"/>
              </a:rPr>
              <a:t>23 member associations in 20 countries</a:t>
            </a:r>
          </a:p>
          <a:p>
            <a:pPr>
              <a:spcBef>
                <a:spcPct val="50000"/>
              </a:spcBef>
              <a:defRPr/>
            </a:pPr>
            <a:r>
              <a:rPr lang="en-US" sz="1900" dirty="0">
                <a:effectLst>
                  <a:outerShdw blurRad="38100" dist="38100" dir="2700000" algn="tl">
                    <a:srgbClr val="C0C0C0"/>
                  </a:outerShdw>
                </a:effectLst>
                <a:latin typeface="Arial" charset="0"/>
                <a:cs typeface="Arial" pitchFamily="34" charset="0"/>
              </a:rPr>
              <a:t>2 Associate members</a:t>
            </a:r>
          </a:p>
          <a:p>
            <a:pPr>
              <a:spcBef>
                <a:spcPct val="50000"/>
              </a:spcBef>
              <a:defRPr/>
            </a:pPr>
            <a:r>
              <a:rPr lang="en-US" sz="1900" dirty="0">
                <a:effectLst>
                  <a:outerShdw blurRad="38100" dist="38100" dir="2700000" algn="tl">
                    <a:srgbClr val="C0C0C0"/>
                  </a:outerShdw>
                </a:effectLst>
                <a:latin typeface="Arial" charset="0"/>
                <a:cs typeface="Arial" pitchFamily="34" charset="0"/>
              </a:rPr>
              <a:t>Secretariat and Member of the World Print &amp; Communication Forum</a:t>
            </a:r>
          </a:p>
          <a:p>
            <a:pPr>
              <a:spcBef>
                <a:spcPct val="50000"/>
              </a:spcBef>
              <a:defRPr/>
            </a:pPr>
            <a:endParaRPr lang="en-US" dirty="0" smtClean="0">
              <a:effectLst>
                <a:outerShdw blurRad="38100" dist="38100" dir="2700000" algn="tl">
                  <a:srgbClr val="C0C0C0"/>
                </a:outerShdw>
              </a:effectLst>
              <a:latin typeface="Arial" charset="0"/>
              <a:cs typeface="Arial" pitchFamily="34" charset="0"/>
            </a:endParaRPr>
          </a:p>
        </p:txBody>
      </p:sp>
      <p:pic>
        <p:nvPicPr>
          <p:cNvPr id="19460" name="Picture 2" descr="C:\Documents and Settings\dry\Desktop\Intergraf_Map.jpg"/>
          <p:cNvPicPr>
            <a:picLocks noChangeAspect="1" noChangeArrowheads="1"/>
          </p:cNvPicPr>
          <p:nvPr/>
        </p:nvPicPr>
        <p:blipFill>
          <a:blip r:embed="rId3"/>
          <a:srcRect/>
          <a:stretch>
            <a:fillRect/>
          </a:stretch>
        </p:blipFill>
        <p:spPr bwMode="auto">
          <a:xfrm>
            <a:off x="4879975" y="115888"/>
            <a:ext cx="4264025" cy="5949950"/>
          </a:xfrm>
          <a:prstGeom prst="rect">
            <a:avLst/>
          </a:prstGeom>
          <a:noFill/>
          <a:ln w="9525">
            <a:noFill/>
            <a:miter lim="800000"/>
            <a:headEnd/>
            <a:tailEnd/>
          </a:ln>
        </p:spPr>
      </p:pic>
      <p:sp>
        <p:nvSpPr>
          <p:cNvPr id="7" name="TextBox 6"/>
          <p:cNvSpPr txBox="1"/>
          <p:nvPr/>
        </p:nvSpPr>
        <p:spPr>
          <a:xfrm>
            <a:off x="2411413" y="1724025"/>
            <a:ext cx="3078162" cy="1200150"/>
          </a:xfrm>
          <a:prstGeom prst="rect">
            <a:avLst/>
          </a:prstGeom>
          <a:solidFill>
            <a:schemeClr val="bg1">
              <a:lumMod val="85000"/>
            </a:schemeClr>
          </a:solidFill>
        </p:spPr>
        <p:txBody>
          <a:bodyPr>
            <a:spAutoFit/>
          </a:bodyPr>
          <a:lstStyle/>
          <a:p>
            <a:pPr algn="ctr">
              <a:defRPr/>
            </a:pPr>
            <a:r>
              <a:rPr lang="en-GB" b="1" dirty="0">
                <a:solidFill>
                  <a:srgbClr val="FF0000"/>
                </a:solidFill>
                <a:latin typeface="Arial" pitchFamily="34" charset="0"/>
                <a:cs typeface="Arial" pitchFamily="34" charset="0"/>
              </a:rPr>
              <a:t>EU 28 in 2011</a:t>
            </a:r>
          </a:p>
          <a:p>
            <a:pPr marL="468000">
              <a:defRPr/>
            </a:pPr>
            <a:r>
              <a:rPr lang="en-GB" i="1" dirty="0">
                <a:solidFill>
                  <a:srgbClr val="FF0000"/>
                </a:solidFill>
                <a:latin typeface="Arial" pitchFamily="34" charset="0"/>
                <a:cs typeface="Arial" pitchFamily="34" charset="0"/>
              </a:rPr>
              <a:t>118,000 companies</a:t>
            </a:r>
          </a:p>
          <a:p>
            <a:pPr marL="468000">
              <a:defRPr/>
            </a:pPr>
            <a:r>
              <a:rPr lang="en-GB" i="1" dirty="0">
                <a:solidFill>
                  <a:srgbClr val="FF0000"/>
                </a:solidFill>
                <a:latin typeface="Arial" pitchFamily="34" charset="0"/>
                <a:cs typeface="Arial" pitchFamily="34" charset="0"/>
              </a:rPr>
              <a:t>685,000 employees</a:t>
            </a:r>
          </a:p>
          <a:p>
            <a:pPr marL="468000">
              <a:defRPr/>
            </a:pPr>
            <a:r>
              <a:rPr lang="en-GB" i="1" dirty="0">
                <a:solidFill>
                  <a:srgbClr val="FF0000"/>
                </a:solidFill>
                <a:latin typeface="Arial" pitchFamily="34" charset="0"/>
                <a:cs typeface="Arial" pitchFamily="34" charset="0"/>
              </a:rPr>
              <a:t>88 billion EUR turnover</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noChangeArrowheads="1"/>
          </p:cNvPicPr>
          <p:nvPr/>
        </p:nvPicPr>
        <p:blipFill>
          <a:blip r:embed="rId3"/>
          <a:srcRect/>
          <a:stretch>
            <a:fillRect/>
          </a:stretch>
        </p:blipFill>
        <p:spPr bwMode="auto">
          <a:xfrm>
            <a:off x="3702050" y="115888"/>
            <a:ext cx="5334000" cy="3552825"/>
          </a:xfrm>
          <a:prstGeom prst="rect">
            <a:avLst/>
          </a:prstGeom>
          <a:noFill/>
          <a:ln w="9525">
            <a:noFill/>
            <a:miter lim="800000"/>
            <a:headEnd/>
            <a:tailEnd/>
          </a:ln>
        </p:spPr>
      </p:pic>
      <p:sp>
        <p:nvSpPr>
          <p:cNvPr id="57346" name="Rectangle 3"/>
          <p:cNvSpPr>
            <a:spLocks noChangeArrowheads="1"/>
          </p:cNvSpPr>
          <p:nvPr/>
        </p:nvSpPr>
        <p:spPr bwMode="auto">
          <a:xfrm>
            <a:off x="-34925" y="1239838"/>
            <a:ext cx="3736975" cy="830262"/>
          </a:xfrm>
          <a:prstGeom prst="rect">
            <a:avLst/>
          </a:prstGeom>
          <a:noFill/>
          <a:ln w="9525">
            <a:noFill/>
            <a:miter lim="800000"/>
            <a:headEnd/>
            <a:tailEnd/>
          </a:ln>
        </p:spPr>
        <p:txBody>
          <a:bodyPr>
            <a:spAutoFit/>
          </a:bodyPr>
          <a:lstStyle/>
          <a:p>
            <a:pPr algn="ctr"/>
            <a:r>
              <a:rPr lang="en-GB" sz="2400" b="1">
                <a:solidFill>
                  <a:srgbClr val="FF0000"/>
                </a:solidFill>
              </a:rPr>
              <a:t>Electronic = Sustainable</a:t>
            </a:r>
          </a:p>
          <a:p>
            <a:pPr algn="ctr"/>
            <a:r>
              <a:rPr lang="en-GB" sz="2400" b="1">
                <a:solidFill>
                  <a:srgbClr val="FF0000"/>
                </a:solidFill>
              </a:rPr>
              <a:t> is a myth!</a:t>
            </a:r>
          </a:p>
        </p:txBody>
      </p:sp>
      <p:pic>
        <p:nvPicPr>
          <p:cNvPr id="57347" name="Picture 2"/>
          <p:cNvPicPr>
            <a:picLocks noChangeAspect="1" noChangeArrowheads="1"/>
          </p:cNvPicPr>
          <p:nvPr/>
        </p:nvPicPr>
        <p:blipFill>
          <a:blip r:embed="rId4"/>
          <a:srcRect/>
          <a:stretch>
            <a:fillRect/>
          </a:stretch>
        </p:blipFill>
        <p:spPr bwMode="auto">
          <a:xfrm>
            <a:off x="107950" y="2997200"/>
            <a:ext cx="4468813" cy="2976563"/>
          </a:xfrm>
          <a:prstGeom prst="rect">
            <a:avLst/>
          </a:prstGeom>
          <a:noFill/>
          <a:ln w="9525">
            <a:noFill/>
            <a:miter lim="800000"/>
            <a:headEnd/>
            <a:tailEnd/>
          </a:ln>
        </p:spPr>
      </p:pic>
      <p:sp>
        <p:nvSpPr>
          <p:cNvPr id="57348" name="TextBox 2"/>
          <p:cNvSpPr txBox="1">
            <a:spLocks noChangeArrowheads="1"/>
          </p:cNvSpPr>
          <p:nvPr/>
        </p:nvSpPr>
        <p:spPr bwMode="auto">
          <a:xfrm>
            <a:off x="6659563" y="3708400"/>
            <a:ext cx="2376487" cy="368300"/>
          </a:xfrm>
          <a:prstGeom prst="rect">
            <a:avLst/>
          </a:prstGeom>
          <a:noFill/>
          <a:ln w="9525">
            <a:noFill/>
            <a:miter lim="800000"/>
            <a:headEnd/>
            <a:tailEnd/>
          </a:ln>
        </p:spPr>
        <p:txBody>
          <a:bodyPr>
            <a:spAutoFit/>
          </a:bodyPr>
          <a:lstStyle/>
          <a:p>
            <a:r>
              <a:rPr lang="en-GB" i="1"/>
              <a:t>Google Data Centres</a:t>
            </a:r>
          </a:p>
        </p:txBody>
      </p:sp>
      <p:pic>
        <p:nvPicPr>
          <p:cNvPr id="57349" name="Picture 4"/>
          <p:cNvPicPr>
            <a:picLocks noChangeAspect="1" noChangeArrowheads="1"/>
          </p:cNvPicPr>
          <p:nvPr/>
        </p:nvPicPr>
        <p:blipFill>
          <a:blip r:embed="rId5"/>
          <a:srcRect/>
          <a:stretch>
            <a:fillRect/>
          </a:stretch>
        </p:blipFill>
        <p:spPr bwMode="auto">
          <a:xfrm>
            <a:off x="4716463" y="3708400"/>
            <a:ext cx="1519237" cy="227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Title 1"/>
          <p:cNvSpPr>
            <a:spLocks noGrp="1"/>
          </p:cNvSpPr>
          <p:nvPr>
            <p:ph type="title"/>
          </p:nvPr>
        </p:nvSpPr>
        <p:spPr>
          <a:xfrm>
            <a:off x="395288" y="981075"/>
            <a:ext cx="8280400" cy="1143000"/>
          </a:xfrm>
        </p:spPr>
        <p:txBody>
          <a:bodyPr/>
          <a:lstStyle/>
          <a:p>
            <a:r>
              <a:rPr lang="en-GB" smtClean="0">
                <a:solidFill>
                  <a:srgbClr val="FF0000"/>
                </a:solidFill>
                <a:latin typeface="Aharoni"/>
                <a:ea typeface="Aharoni"/>
                <a:cs typeface="Aharoni"/>
              </a:rPr>
              <a:t>Can print and digital coexist ?</a:t>
            </a:r>
          </a:p>
        </p:txBody>
      </p:sp>
      <p:pic>
        <p:nvPicPr>
          <p:cNvPr id="59394" name="Picture 3"/>
          <p:cNvPicPr>
            <a:picLocks noChangeAspect="1" noChangeArrowheads="1"/>
          </p:cNvPicPr>
          <p:nvPr/>
        </p:nvPicPr>
        <p:blipFill>
          <a:blip r:embed="rId3"/>
          <a:srcRect/>
          <a:stretch>
            <a:fillRect/>
          </a:stretch>
        </p:blipFill>
        <p:spPr bwMode="auto">
          <a:xfrm>
            <a:off x="2944813" y="2492375"/>
            <a:ext cx="31877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1" name="Picture 2" descr="http://libraries.pewinternet.org/files/2012/04/Chart-1.jpg">
            <a:hlinkClick r:id="rId3"/>
          </p:cNvPr>
          <p:cNvPicPr>
            <a:picLocks noChangeAspect="1" noChangeArrowheads="1"/>
          </p:cNvPicPr>
          <p:nvPr/>
        </p:nvPicPr>
        <p:blipFill>
          <a:blip r:embed="rId4"/>
          <a:srcRect/>
          <a:stretch>
            <a:fillRect/>
          </a:stretch>
        </p:blipFill>
        <p:spPr bwMode="auto">
          <a:xfrm>
            <a:off x="2987675" y="1700213"/>
            <a:ext cx="6086475" cy="4946650"/>
          </a:xfrm>
          <a:prstGeom prst="rect">
            <a:avLst/>
          </a:prstGeom>
          <a:noFill/>
          <a:ln w="9525">
            <a:noFill/>
            <a:miter lim="800000"/>
            <a:headEnd/>
            <a:tailEnd/>
          </a:ln>
        </p:spPr>
      </p:pic>
      <p:sp>
        <p:nvSpPr>
          <p:cNvPr id="61442" name="Rectangle 3"/>
          <p:cNvSpPr>
            <a:spLocks noChangeArrowheads="1"/>
          </p:cNvSpPr>
          <p:nvPr/>
        </p:nvSpPr>
        <p:spPr bwMode="auto">
          <a:xfrm>
            <a:off x="-34925" y="44450"/>
            <a:ext cx="9223375" cy="523875"/>
          </a:xfrm>
          <a:prstGeom prst="rect">
            <a:avLst/>
          </a:prstGeom>
          <a:noFill/>
          <a:ln w="9525">
            <a:noFill/>
            <a:miter lim="800000"/>
            <a:headEnd/>
            <a:tailEnd/>
          </a:ln>
        </p:spPr>
        <p:txBody>
          <a:bodyPr>
            <a:spAutoFit/>
          </a:bodyPr>
          <a:lstStyle/>
          <a:p>
            <a:r>
              <a:rPr lang="en-GB" sz="2800" b="1">
                <a:solidFill>
                  <a:srgbClr val="FF0000"/>
                </a:solidFill>
              </a:rPr>
              <a:t>Different media for different needs</a:t>
            </a:r>
          </a:p>
        </p:txBody>
      </p:sp>
      <p:pic>
        <p:nvPicPr>
          <p:cNvPr id="61443" name="Picture 8" descr="http://4.bp.blogspot.com/_y06f0lp3iYs/TOqiXNJ7KCI/AAAAAAAAABs/waTv-HXXvWU/s320/vs.jpg">
            <a:hlinkClick r:id="rId5"/>
          </p:cNvPr>
          <p:cNvPicPr>
            <a:picLocks noChangeAspect="1" noChangeArrowheads="1"/>
          </p:cNvPicPr>
          <p:nvPr/>
        </p:nvPicPr>
        <p:blipFill>
          <a:blip r:embed="rId6"/>
          <a:srcRect/>
          <a:stretch>
            <a:fillRect/>
          </a:stretch>
        </p:blipFill>
        <p:spPr bwMode="auto">
          <a:xfrm>
            <a:off x="0" y="523875"/>
            <a:ext cx="2395538" cy="3649663"/>
          </a:xfrm>
          <a:prstGeom prst="rect">
            <a:avLst/>
          </a:prstGeom>
          <a:noFill/>
          <a:ln w="9525">
            <a:noFill/>
            <a:miter lim="800000"/>
            <a:headEnd/>
            <a:tailEnd/>
          </a:ln>
        </p:spPr>
      </p:pic>
      <p:pic>
        <p:nvPicPr>
          <p:cNvPr id="61444" name="Picture 4"/>
          <p:cNvPicPr>
            <a:picLocks noChangeAspect="1" noChangeArrowheads="1"/>
          </p:cNvPicPr>
          <p:nvPr/>
        </p:nvPicPr>
        <p:blipFill>
          <a:blip r:embed="rId7"/>
          <a:srcRect/>
          <a:stretch>
            <a:fillRect/>
          </a:stretch>
        </p:blipFill>
        <p:spPr bwMode="auto">
          <a:xfrm>
            <a:off x="6588125" y="0"/>
            <a:ext cx="2071688" cy="137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AutoShape 6" descr="data:image/jpeg;base64,/9j/4AAQSkZJRgABAQAAAQABAAD/2wCEAAkGBg8QDw8QDw8PDxQPEA8QDxAPDw8PDxAQFBAVFRUQFBIXGyYeFxkjGRQVHy8gIycpLCwtFR4xNTAqNSYrLCkBCQoKDgwOGg8PGiwkHyUsLSotKik0KSosLi8tLSwtNSksLC0sLC0sNSkpLCk1KSwsLDApLDUsKSksNC0sNSksLP/AABEIALoBDgMBIgACEQEDEQH/xAAbAAACAwEBAQAAAAAAAAAAAAABAgAEBQMGB//EAD0QAAEDAgMGAwUFBgcBAAAAAAEAAgMEERIhMQUGE0FRYSJxgRQyQpGhIzNSsdEkYnKSwfAVNENTguHx0v/EABkBAQADAQEAAAAAAAAAAAAAAAABAgMEBf/EACwRAQEAAgAEBQIGAwEAAAAAAAABAhEDEiExBEFRYfBx0TKBkaGx4SJC8RP/2gAMAwEAAhEDEQA/APqgCcBABOAoSgCaygCYBAAEwCICNkEClkUUAsoiogCiZSyBbKWTWRsgWyKNkbIFspZNZRAtlCEShZALKWRUQKomshZAEEyCAIJkLIFQTEIIAgiUEASOZddFEHMBOAgE4CCAJrIBMAggRsoigiiiNkERAQRQSylkVEEsoAjdBBFFFjbS3rghl4AbLNLleOBmNwyvnmM7Z2CmS3srbJ3bK5T1DI2l0j2MaNXPcGj5leart55ZouJs9zS6E3qKeSL7fCDmQL5jUG2ffkkqxDtijvHZs0Xia1xF2Ptm0nmx3Xy6K3J6qc88m/tTaJhgdNHE6osMWGNwzbb3r8x5XXPYe3YquIPiOYsJGH3mO6HqOh5rw+7G0auna8RYphC4+0UbriSMA2MkXrkbaHUZ3V6SBsjvb9kutI3OopbWJB1+z536DI6jNXuEnT91JxLev7PdqWWLsfe6mnhMj3shcz71kjg3CeoJ1C06GvinZxIXtkbci7eo1BGoKyss7tplL2d1LIlRQsUhCyeyhCBCECE9kCECEIFMQogQoJiECECqI2QsgATAIBOEBARURsgARUUugNlELqIDdG65SzMYLvc1g6ucGj5ldLIgVFCP+lAUGTtneaKmeyIskllksWRRC7iCbDM9SCqbd53VDJ4YI5IKljHFkcrOY76A20vbkrW8G7EdXgfidFLH93KzUZ3AI5i+eoIuqAftem1ZDXNGrm+CYgddLn0K0kx17srcpfZgbJNTOx7oqupbWROcXQyvOGRoOjWnmOYKfG6sPtNP9jXU/wB7EMuMGixcxp+K2RafLouldIysl4tKJKWth8ToXeF0uHXCebwOtrjJUdqbWilDKkF1NWxOaJGBrgJSMsYyyPUHyzyW3f586Oe6k7/Pu9XuvtOlqS+YQxx1IH29m/aG2Rc3nY2z59e+JVsY+aSr2U4iWEkz05YWGRvxPbGdRyLfyOukzdx1U2CtY51FUuaHPwt8LjpiLOVxn65hXtibrOhqH1U05mleHAkMEbM7XNhqcuyz3JutdZXU1+bym12trme2Ugc2ZoDKuBhPEIOQkbbNw5H0voVuQ7lxmOCaldNRTNAJLyXuz1a9v6WHUdPUwUcbC4sjYwvJc4ta1pcTqSRquyreJfJecKd6wZN16J0oknbHJK4DFciNsjv9zgg2uVWqt6eHOKOlpC6RpsGvwU8YAz8I5i3l6rE21sZlNUyvq2OngqnZVALjNTvJJHy+oA8lzqYrcOCskuLYqDaTLmw1DXu5t053H1V+Xfe7UuWu00+iMJIFxY2Fxe9j0vzRsvH7tbSmiqpIK6aXivw8IPc0wSN5OYbantkb9V7FZZTVbY5c02ClkbKKq5bIFMgQgUhAhOQlsgWyBCYoIFQRIUQAJguMjrA+RQpKgOb5ILF1EqYIhFxqa6KK3FkjjuQBje1pJPQFUdubMnnDGw1T6YAniYBcub2IsQfXmvCbR2SKCtjdVNNXA/R8lyXDnfPNzdbaEK+OMy82eedx8numbz05qjS3e2QEjxsLWl34QTqSNOqyWb0yiqkpKtop8fhikiJFifdfiPI8jyIz5p96d3m1ULKiltxI2NdGWf6sYzDQeo5fJecbLU7Vwx2gD6dhJc4lssnI/W18rAq+OMs2zyzyl1+nuPsTYK7h7TxzNd7kr3vwkE5PPbkRyXvtm7XppSY4JWP4QaMLb5N0FidRyuF4/Z0za6F1DVeCohvwJHDxXaM2nqcrHqM9Qhu3t2OgM1PVxCN8ZNpGRgvd+4SNRzB0spym/qjDLlvtfmn0FAj+/wCizdibcbVNe5sUsQaRhMjbB46tOnotNY2adEu5uICsTb+wJp3xywVUkD4/dF3GI98IOR+d1qtrIyXBj2Pc0G7GPY5+XLDdeai33klfI2nopJODnI10rI5QASDaOxJz5Zq2MveK53HWq60W6cvtTaurqGyPZhIETBG3wtsC49Ldloy7foRMyMyxOkc4NGFokIPK7wDb5rzdXt2V/wC3Uz3yxMHDq6KXMRg5E4dMJ68vK4FeGYULhXUbeNST5SRmwfA78BOZbYn62PInTlt7sueY/h+e7YqN56p9VPTwRwNMN7Nne4ST25MtYXOvkvSUMsjo2uli4LyPFHiD8J8wsOipotpQNlqaVjCSeE9kgLyzkcbcxnyKyHVXA43se0XE098VNWDJwbq1hdYnpkFWyXpFua49b1j3Siz939re1U7JsOAm4cOWJpsS08wtFZ2aay7m45VFOyRrmPaHtcLOa4XBHReSqdzahscsFPLE+CU4hHUBxdA6/vMcOfdexc4DMkDzScQn3Wnzd4R8tVMys7IyxmXdk0u68Xs0EFQBUGDNrnYgQbk2FjfDyt2WtxWjIZkfC3Mjz6eqHCv7xJ7Dwt/U+pXRrQMgAOwFlFtqZJOwNJtmLdr3RRUUJBBGyhCJBAhFBApQsmKCBSlTFAoOTmrPkBifiHuuOfQH9CtQrlPCHAg80HRjg4Aj++yYLNo5jG4sd6HqOq0z1RAqntjZMdVC6KQZOza4ascNHBXAUVKLN9K8FuxtZ9DUOoKo2aXfZvJ8LS7Qg/gd9D6q9t/dedtSyroLB5d9o27Wtxc355WOhHfut7a81LCBUVLWeDwte6PG4XzwjIqtPvG19HLU0eGUxtuWPuC22uJozva572WnNd7kZcsk5bfu57Q3UZUyRVD3OglaG8TgEHE4WtZxHI87aK5Wvo2l00oje+BgxuwNllY2+RIAuM+y8rS7ak2nTyQcUw1Dbvj4bjGydn4CAf7yPVLuvtqhponCeIxTtLo5fA975ATnkdOhGWinlvmiZ476efm9JS7zR1MMxoyDKxri2KUEONtPCDmD2PmvN7O3lkr4ZqOZ4illB4EgGBriDfgutpe1vU+tbbexG0c7KmJz2wSkGOWK+One7MEdR2OouNVVGz3OnME5Yw1J4tLUR5RGY5h7SPhfoRyNtLK8xx7xnlnlvVddm7MbIwwRt9lr6QuLSCW+0AZkE394dfLle1kSvqf2qmHBrqb/ADMQFjMBkZAzmeRb6dEwhfWnA4+z7RozYOJwcdrTkSfxDr36HK3HsevmrIKh1OykfHh48okaRNY5kMB5tuLd+yW+vz+qiT0+faxnbvV8sPEq2NFUyX/PRhuGWIlxOIN0LTc56ag2srcDRE/2jZ7faqWpOCopAMTmF3wlnLnY+mma9XBu3BHVOqo8bHPBDmtdhjcTqS22d/lfNXoooosmNZHck4WNAJJ52aM1S5zya48K61fn/XmKbdOqic9lLVGnp5bPwuBdMwnVgB0Pe45dFuR7vQYWCZjal7BbizMY6RwGlzbP1V/E46DD3dr/ACj9Usoa1pdK7wtF3F5DWAdTyHqs7na0x4cnYWPaAGsFwMgGAYQOnQI4XHUhvYZn5nL6LHrt76aOIyxftLWECQQOYTGD8TgTk3vpposTau9zzIwsdxKSeNzSYAWVMTgLuzvcPA8VtCL9LrHLi4x3cPwfFz8tfX+Pr6PUV21KWmsZpWMJ0DiXSHyaLn6LNqd6z9oIIXPfA688L/BMYP8AehAuHjnqsGlpIHkQ1BaJJ8MlFtOPJ0xb7uJ3KQWAIOvnYmzVUxqj7LVn2etia7gVDbtZUR9QRqDndvLPuFneJle3z55OvHw3Cwv+W76/T1k72d99dz0et2ftCKojbLE4Pa4ZHmDzaRyI6KyvFbC2fUxOx08BgcxzYqylkc4U8th9/DIb52z56r2q1wyuU6uHxHCx4eesbufv+f37VFEj5gMtT0Aufkqs20AOYHlZzv0H1V3OuOcBrl55KLNpnukcCAQBq45u8sXL0stIBTZpEu0KCKBChIIFFCyJKUEUEChEhAJkFOtpcQuMiM2nujQVWIWORGVv6K2Qs6qhLHcRv/K3Tr6INHRMuVPMHtv8/wBV0b0RDlWUbJo3xyNxNeCHD+o6FfNWbNloKx0TZMDnj9nkf9zO0n7qUaWOnY9jcfUVl7x7BZWQGN1g4eKJ/wCF1vyOhWmGWul7MuJhzdZ3fO9nUUjnSRsa6CqpnOlhbo5zQbuhz1I1HUE9Vq1R9rjbtClAZU0xHtMQF8WH/UDefP0uOS9HQbuSOZTPqnAVFO4YZojdzox8EhI8WWS1qfZUEckkrI2MfJnI8anr5dVe8SM8eFdMCn23PXNbH/h7jDIAJ3yvwNsRmY762OY10VrZu57WQvp5pOPFjxwtLS18OerXg3B00W7xx8N3eWnz0RwuOpDf4cz8ys+b0bTD16lNPG13ELWB1g3iENxkDQYtU3FJ91pPc+Efqg5rGAvPwgkuN3GwFz3+Sx9q7zhtH7XStbUNDrO8Tm4RexcRa+RtllrdZ3KTu34fCyzusZ56/OtkRuOrj5NyHz1VPaW2KelwCS4dITgZHG6SR9tThaLlec2ptQ19MySmL8UDhJU0eN0ckkdgbXbYkcwRrfrkgzZlPNR8eOtc0MfjpJJngOpH5XhdITci9sj2t3yvE3+F2YeEmOrxbe+rP49fr26zeuvRZ2pve/7F1MYOBK7AamUSOEcv+3JGLFnLMq3s3aDNoQ1NNUNYHscYpRE+7HjUSRnW1x6WXlZ61rONLIxjH5R7TonODWzgnKph788tDnou53aqQGR00TXAOZPSVt2wyRRuzMcvNxzGX/iymeVvr7O3Lw/Cxxk/DfK/35+X1mrOu42jQz0ha1rqOqD28FjZwynqpIwPug/R+XULzbdmRyHFC2aNnGweFpfPQ1AOTHhv3kROh1GemYP0Or2XFPG1lRGyWwBuRazrZuadW59E1JSQU7eHExsYvfCwZk9TzJWl4W77OTDxvJjb/t+k+fl9dzo87S7pPc1zJQxsUuIzQAkiOcZCopnD3A7Wx62W/FsuMMhEv27oLFkswa6QH8V7ZH9E8taB0Hnm7+UaepVKWsJ0z7uz+Q0C1x4cjj4vic8+9/T56NB9UBpn3Js35nX0uqcu0O5PZt2t+ep+ipPeSbkk+ZQWvK5bmd87jloOgyH/AGuWFNZFrbm3VWU7tXZsl4wPw3B/NWlwpaXANbk6rus62nZECiooSUhKnSlApSolBElCYJAUwQOkey4TIoMxhMT7fCdP/laQNwCPRcamAOFlwopy0ljv77oLwKZKRz+aYIgHB3IgdSRcpRAOd3fxZ/TRdFEBUUUQReR2xRmglfURsx0tR4a2AZhmLLitHr9e4t65cK2hjnjdFK3Gx1sTSSL2NxmO4VM8eae7fgcX/wA8uva957feeT59Q7JndVMggnZHwIzNR1OBznywPzbGXA2LRfQ9/JbUW6U0rJS54ozUeGqhY2OeGQg/esB+7J17L1LBHG1rGgNDWhrWNGjRoAByXKavA6N8/E7+UaepVMeDPN08Tx+dv+PT9PnW9fa9nOHYsDWRNdGyXgMaxj5WMe8BoyOIhWnVLQLjPvo3+YrLm2gToL93Z/JugVfE955uPzXRMNPOy4ty73bQm2kORJ7NyH8xz/JVH1Tjf4QdbZX8zqV1bsuS3Idic1BsyS+gHe6t0jO81cI4y42AJ8labsx51sPW6vU1NwxYZ31XQTNJwhzSRq0OGL5aqtyXmCqzZbOZJ+i7R0cbdGj1zXWSRrRdxAC58VzvcFv3nAgEdQNVG06hZKGM/Dbu3JLFs9jTfM20uuzpQ0eJw/qfIKNe4nIWHU6n0TZqOiiiBUJFAqLlUVLI2l0j2sA1LiAEHQrnLIGi7iABqSbALzddvoCCKWPGBkZpTw4B5E5u9Fjmkqas3lc6Ycsd4qZvlHq/1QelG8kMjzHC4PIyL7Hhg9AfiPktNhyWNszYIjIJNyNAAGsb5MGX5rZaESS6cFcwnCBwmSApggJCpVlP8Q1H1HRXQg4IONFUYh3H5Lvoeyz5WmN2IaE59j1V+N4c24/8KDopZK08imCIFAm2uSEgNsjb0uuHsxOp9T4z6ch8kDvqgMxn3Phb8z/RU5tpDS5PZvhH82p+iuexs+IYj1cbpP8ADovw/UqZpF35MqSrcdPCOjcr+Z1KWOne73Wk/l81vMhaMg0D0CdW5vRXk33ZkGyPxn0H6rQhgawWaAPz+adRVttWkkREJXE2yFz8lyfCT7zyG2za2w87u1/JQlV23jkgmigfhlewtYRfI9yPdyuL8rr50NjyiMRigqWVIcC2Vgf7wt4jITaxz001uvp7JRmGC/7w92+mbuaJhc6+J2R+FuQ9TqsuJwpndu7w3jMuBLjJvz+es9lehxMijExxyhjGyluZL8OasNL3AXGDqL4j8xkPquoFskVrOjit3dkbC0G9s9L6m3mnUVHaO2YIB9rIATo0Zvd5NGZRC8q1btGKFuKWRrB+8dewHNeZrd6J5DhhZwAdC4Y5nDq2Maeq40e78kjscpdc/HIRJL6fCz0uiVqt3tkflTR4QdJZgRf+CMeJyox7EmncHzOc864pswP4IRkPVelo9jxx5gXPNxzcfUq82MBBjUm78bSHOu9w0L7G3kNG+i1Gwgcl1UQLZRQqIOATgrmCmBQdAUwK5hMgcFFKCjdAksdxYqpBIY3YTofyV4qvVQYh35FBaOeYRaVUoai/hOo/uysnLNB0UQBRRCKKKICogigiDnWF0VES48Vx9xtv3n3A+WpRFNcguJcRpyaD1AXVS6IRotoigXAa5LD2hvbBGSyO87x8MeYHm7QIN1Ze0d5KeA4S7G/lHGMbz6DT1XnpautqzYu4bD8EJt6OlP8ARX9nbssaMwM9QMr+Z1PqiVSo2zWVBLYxwG9GWfLbu73Wp6Hdg3xOJBPvG5dI7zkOfysvRwUbWiwAFugsu4CCjSbKjjHhaB16nzPNXWsARUQRAlQlAoIULqFKgKCiCDgEwShMEDApgUiYIGCYJAUwKBkCoCigo1URBxt5aq5TTB4v81HtVIExv7H+7INAZJ7pAQQPoi0/RA6iF0UERCCiA3UVasr4oW4pZGsH7xsvOVm+bnZUsVxpxZbtZ/xbq5B6mWZrAXPcGgakmwXnq7fKPNtMwzkZY/diH/M6+iyW7JqKlwdO90nPx+GMfwxj+q3aLYDGWuMRGlwLDyGgQYjoaurP2zzhPwMvHF+rlrUG7bGAXAPYCzfl+q2o4QOS6AIOUVM1ugXYBS6CA3Uugogl0FLoICSlUUQRBQoIIgoVEHAJwkCYIGRCVMEBCYJUUDBFAI3QErhPFiC7KFBUo5y04HeivEc1Qq4fiGo+q70dTiFjqEFoKLK2vvDBTDxuxPd7kbPE93pyHcrzFTtytqThb+ztPwx+KYjudGoPW7S29T04+1kaDyaM3nyAXnKveupm8NPHwWnR8gxSH+FgSbO3XzxOvc5lxOOQ+bjp6L0VHsljNG+Z1J8yg81S7uPkdjmLnu/FKcbvRujV6Ki2KxmdrnqcytFsYGieyBGRAJ1FEEUUQQG6iCCAoKIICgooghQUUQRBRRAECiUEHAFMEicIGCKCiA3TBKEUDhG6RMEDXUQUCAOasXbNHKY5GxXBe0tBBsQSLXW4kcg8dsndMttiAbYAEjOR3dzv0XpqPZjGCzWgK2AnCANYAnCCiAqXQUQG6iiBQS6l1FEEUKiCCKIBFBEFFCgl0FFEEUQUKCJUxSlB/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en-US"/>
          </a:p>
        </p:txBody>
      </p:sp>
      <p:sp>
        <p:nvSpPr>
          <p:cNvPr id="63490" name="AutoShape 14" descr="data:image/jpeg;base64,/9j/4AAQSkZJRgABAQAAAQABAAD/2wCEAAkGBxQSEBQUExQVFRUVFBQXFRUXGBcUFRgVGBQWFxUUFBQYHCggGBolHBUXITEhJSksLi4uFyAzODMsNygtLisBCgoKDg0OGhAQGCskHyQsNCwsLCwsLCwsLCwsLCwsLCwsLCwsLCwsLCwsLCwsNywsLCwsLCwsLC0sLCwsLCwsLP/AABEIALEBHQMBIgACEQEDEQH/xAAcAAABBQEBAQAAAAAAAAAAAAAAAQQFBgcCAwj/xABLEAABAwIEAgQIBhAGAwEAAAABAAIDBBEFEiExE0EGIlFxBzJhgZGxwdEUUnKSofAVFiMzNEJUYnN0k6Kys8LhJCVjgqPxQ1OkRP/EABkBAQADAQEAAAAAAAAAAAAAAAABAgQDBf/EACYRAQEAAgEDAwQDAQAAAAAAAAABAhEDBBIxITJRExQiQUJhcTP/2gAMAwEAAhEDEQA/ANeQhCAQhCAQhCAQuHytG7gO8hdMeDsQe7VRuJ1SoQhSgIQhAIQhB5VEuUeU7KKrSbXzH0rjHqvI8C/4o9ZUHU4vfmsPNyflY9TpuKTCX5STMdfGet1h5d/SrDR1TZWB7DcH0g9hWYVteO1SHQ/HxHLkceo8gHyHkVbg5ct6qvU8GOu7Hy0VCELY80IQhAIQhAIQhBykKVIUHJXJXRXJQclIUpSFByUiUpECIQhA+QhCAQhCAXhVy2Gm59XNe6hsbnLXj5PtN1y5su3F26fCZZyVxVNGVV+tqiw3aSD5NE9krLqDxR6w168n6qO6c9L5vgkbGSPjl47TxGOLCYxHJdpLT8Ys7/MqN9tNb+WVP7V/vTrpo7WIeVx+ge9V5b+K24zbyefGTksiY+2qu/LKj9q/3o+2uu/K6j9q/wB6h0Lo4pn7ba78sqP2jvel+26u/LKj9o73qFQgkarHqmU3kqJnG1rl7jp2bpsa+X/2P+cU3Qo7Z8LTLKft7/DZPju9K6ZiEo2e76PcmyE7Z8Hfl81ZofCBiLQAKpxAAAuyI6DbXInLPCZiI/8AM098UfsAVQQpVXZvhUxAc4T3xe5wXuzwtVw3ZTn/AGPH9aoSEGis8L9VzggPdnH9RXuzwxTc6WI90jh/SVmaEGps8MjudIPNKfaxe7PDGznSP80gPraslQg2Fnhgg500w7nMPtC9meFykO8VQPNGf61jCEG50fhOopHsYBMHPc1rbsFruIAuQ7tKuRXzRgP4XT/rEP8AMavpdyIclIUpSFByUiUpECIQhA+QhCAQhCATDGcP40dho4atPsKfoUWSzVWxyuN3GY1L3RuLXDUaedMqiqFtVd+luEZ28Vo6w8Ydo7e9ZpiIIWHPj7bp63FzfUx2rXSiYPkbbkHexQ6kMZHWb5/Yox0gG5A7zZbOP2x53P8A9K7QvMTN+M30hdB47QruLpCS6VAIQhAIQhAIQhAIQhAIQhAIQhAIQhA/6PfhlN+sQ/zGr6Wcvmro5+G036xD/MavpUohyUhSlIUHJSJSkQIhCED5CEIBCEIBCEIArPOm+BCP7o3xHX8x7Fdq+oI6rdDbUqt4pVOLHMeS5p3DtfXss/LyY+G3p+HP3RieMuu8eQH1refA7CDgtNcA3dU7gflUyxvplhwje2RninqkdjtSLeQ2PoW2eCRtsGpe6Y+molPtXTjsuM04c8s5LtJS4nhxc5rpaPM0lrml8Nw4GxBBNwQRZelPSUE18jKSS2+VsT7d9gbLIMfqJ4aWN9LRRVLpazFDMXUoqSA2rIZcgG27t+zyKxYRRZZKjhwiF8lBhT5GQZKK0j5ZTI47Bo3zNOpALdbro4r27ozQPAJpKVwdseFEQeemmqbnoThjv/xUh7oox6gorCqumNRCwlrjE0wRcNuSkbVwskMzaeE3dG8R3618paQASbrIMVxGloaXDwcOpZ3TUbJnyPzteXF7x4zSPihBuJ8H2GfkUA7m29SxLwo4XDS4k+KBgjjEURDRe1yCSdfMtg8H9BHBUYlHC3JGyqiDGAkhv+EhcbXJO7ifOso8Mjr4xN5I4R/xg+1BSgLkAak6ADUk8gBzXUjC0lrgWuG7XAtcO8HUbr0or8WOwzHiR2bcNzHOLNzHRtzpfle6u+L9KHPleZ8OZnzZi7qVFh8HswCQxOYQ3O2Tq6dY3FzmRKhJCbbq6wYzTOeGuwxpeWsaG5IW3MZzyOsYgM55nsNje4XnFjLZXUzoKWRraSSSeVsUcZaA9jBmDWgDeMO1ta9mluVpAU1rwdiCuldavpRSTMIdSyyMa/O7MRZrnOnMZL2uuLukiYdswL+drxONVlFKzLR07mPJabnM4iNsbjJYiQi9w25y7NcdLoIBCS6WyAQhCAQhCCS6ND/G0v6xD/MavpMr5v6Jn/H0n6xD/GF9HveBubKLdElvghSFcNnaTYOF+xdlJZfBZZ5clIlKRSgiEIQPkIQgEIQgEIQghq2sF3H66aKrYvUXXpidSWPcD2lRE8115uWVt9XuccmOM0rXTBw+DO+Uy3fnH91sXgsFsHpP0ZPpkefasL6YVN8kY5uLj3N0H0n6FvPgzH+UUX6Bh9OvtWzgmsXmdVlvkUGeCRhq3RUlY2GB0sj3w4rJHE4Evke6JoaGk6OzNGx03Tepr6Q0ctQIKyspp20pmldUsleDBLnEPCm+6ZWvuCctiCTtqn+GVVHHJM1tVVvoZJS/4OKWse0PDvurOMGlroXv4mZmWxzW74zpBSwPqI6rDBCxlPNBDLSw0z6WeVtU9jHRSueGtcHBrrXAADjc63XZmc4LPwGtrhw24bDPJUtaxhZM11a00/wcNc7LaESsJIGUjYm1k5wzpDRRNZTw4xVxxsldAzMKNzGsZHnEt3R34R8QHfNpbmvHpW2jp3zS4hwmzNio/gdJA208EcUrnMjdmcYybFrXlptZjrckxxnpZU4m2OV7J4cKdHHHWlkcRaJg45ixzjmDMzohe4NroNN8Gb4ZaeSohqX1BqJRJK6QRNkY/hMZw5GxdVrg1rdPKsg8Ljr4xU+QQj/hYfatu6EvZwHshhEVPFJw6ZzXF7ZYBGwtma86uBLiL3N8u6wvwquvjNZ5HQj/AOaH3oKxBKWPa8WuxzXC+ou0hwuOYuFOHphU6n7ndxDicmt2tDW3N+tZotrfy3UJTQ55GMvbM5rb2vbMQL2577KSw3AzM57RIxmRkbznBb1Xszkj5Nx33BCJOIuls7RYCO1nNseIdC7MNS++hJ56g63sLeJ6RyGpdUObG57mtbYg5BleyQWbfUXjGh0sSE8HQ6QkATQm7eJu8fc9Puh6ug1Gm65HROQ0rJw7KSJTIyUcHII5Xx6OdqSSwaEDxtbWQI7pY85rxtOZj4z1nAZXOzE5Rpm2BPPKL7L0k6W5iSaeMl3Ev1uTwRbxb9Vpyg9hcPxtGx6Kz3IBjdZz2mxfoWPkYblzBa74ntB2Jt2i/cXRV9jnlja69g0dcu++Dq23OaJ7Q3clptc2BB7D0mpzrJTgHiZi0MjeHM4LmWc8gdYuLdQAAANDbVnhXSJscIilhEoMkj3guHCu/KQWw5bAhzRbW1i4c9PKTotPmtGBJoSbOY21pHsNwXajqE3Glr9hszOCzh5j4fXAaS3NHcZjZg8bxiQbN8Y22QSkWP04b+CMY/JlL2BoPWjcx7m7ZdXHTW4JB5Fen2VoPGNLvI/qBti1vDYGOJzBpGbMMgOtsxINgYefBp2RmR0RDBYl12EWJsD1XG4J2I0O40TBA4xCZj33jZkZlYMtrHMGAPJ6zr3dmO+xGgTdCEEr0UjLq6mA3EzHfMOc/Q1btxCd+axXoCP8fF5BIf3CPatjklyhZOe/lI9HpMfwt/tHYpPlOm9xZW4FZriVWXTgLSW7DuCvwftz63+IKRKUi0MJEIQgfIQhAIQhALifxHfJPqXaEqYzfHXXcSq5W1JA8qsuPxFj3stsTbu5fQqbW5iTYFYL5etjdxVcUN5nE6mw9Wy+kfBuP8oof1aL+EL5sxEWlcO71BfRHQLGaZmF0THVEIc2lgDmmRgcHcNt2kE3BB5Lbh7Y8vl99/1mVTHiUuH4ecMlc0COoMoZUxQ9Z1Q5zczXyNubX5KY6R1tVGcSNK9wqXTYRC1zS0kvdAAW5jpqXfSr0OjuDu2p8PPcyD2BPaLo/QRtyxQ07G8SOWzA0DiRm8b7DmDsrKMzLnyUhko8MqTOXWqCeAIZ6mJ9nSzESF5dHK17m2ABJN7hRUDZK3PXVxY6WkNLSyUjZC1zpjUcEz1UbQA0535wBoTHbZbj9joSZXZRedobKQTdzQ0tAJB00cdu1Q2HdAMPgkMkVPkc4ODiJJSDmBBzNL7E6mxIuL3CB70XwR1JHI1876h0kzpS94ayxc1gytYyzWt6t7AAdYr5+8Jjr4xW/pWD0QRBfSlJTNijZGy+VjWtbclxytFhdziS42G5N180eEY/5vW/ph/KjHsQQNO1pe0PNmkgON7dW+uuV1tOeU9xUnhlJSu4jZpBGLwFkly5wux/Fs3IM4zFlxYEb3IBJjKZ7Q9pcLtBuRbNcdmXML+kKToq+FgmBYevkyERsNgGuB0e45SHFr9CcxZY2B0Je5wmjNw2osbXaXvhy5rzCzst9Puceov9+abck6GDUoLstY0nI8NPEjaAXNdlJLX3IBDQ5oHWzDS17NcTxOnlZFkibG8Tve88NmXhl7i1psOvZpYLWt1Tptf1+HURMoMdgfhLo3CNgc0ve3gsFgb2aHEF2g4ltMosD+bCWM0+EzRPMRc0uktYiWMPz9Zuoa95cAb9ZxAOU5vH7FSBxY3EZDcvFwZMhN4ASSZRfMaga2Nwxx12UdFUUvAjDmN4ohqA8kPP3QtHALerqcwvuAAbZuS4aKN802cmOPIBEWMcQXBoD5MpN2lxDiAbgcTUdWxCcpsCnzsL6uTrWcQ0uc/Q2OuZzXEOnd2gtL3bEhEeDVIY0CodnLmNZ4wj0ja8aFmZpGSNrTyNh1VBY1BSBr+BkvxmZADITwuF1wc+htJoHWBO/dDho7EFrrcOrcrWGZkrZTCyzLuFpXF0dzw7NYN9xYFoA2AYw9FJ3AEOisWucCTI3qty3NjHcaPabWv22IIUKJD2n0ldipf8d/P8Z3M3PPmdUHE0Za5zTu1xae9pIP0hcpXEk3JuTqSdSTzJKRBN9C5ctdD5czfSw+5axidRZixzo8/LVwH/AFWfSbe1arirtFj6j0yel0V/Cz+0FA69Q3vA9JstaKx2Z2RwcNbG3l209q1ykkzRsd2safSAuvB4cOs90ehSJSkXdjIhCED5CEIBCEIBCEj3WBPYEJ6qz0tpdQ/4wse8f2sqJXRWutKxEmRmoGXeypmK0rTe2h+jzrzuSy5bj1uHDKYarKMV+/P7x6gmhaOxO8VBE8gO+bX0BNVvx9seZn7r/rgxN7B6AkEDfit9AXohWVI0W207tF7MqXjZ7x3OcPUV5IQO24pUDaoqB3TSj1OTaWRznFznOc46lziXOJ7S46k965QgEIQgEIQgEIQgEIQgEIQgEIQg96CTLLG7se0+hwWnPqg9od5NFlsAu5vePWr9h77xi/YsvUTdjf0d9K8pX9bzrQOhWJcSN0ZOrNW/JO48x/iWf1O6edGcSMVXF2FwYe52n9/Mo4stVPUYd0rWCkSlItbziIQhA+QhCAQhCAXnUeI75J9S9EKLNzSZdXauS1vVIVWxWXdP8dvFI5vIHTu5KuVVZpqvNu96r3MbNbjP8b/CZe8H0taUyuroAM+awJBB1AO3erXDTwvjD+FGbi/iM8427VqnPJJ6MGXS223bILpVpdXSxHaKP5jfcoqpo4h/42fNb7lM6ifCPs8vlSUK5YZBG2QOMEUjQdWPYC0jmNtD5eStdfheHzNY6KlbG6xD2ZbAbW1G531CvObHTnemzl0yJC0qTo9Tf+lv7w9qZT9HqblH+8/3qPr4p+0z+YoSFbpcCg5MPzne9eP2DiPI/OKn62J9rn/SroVnOBRdjvnJPsDF+f6f7J9XFH22asoVidgMfa/0j3Lz+wbPjP8Ao9yn6uKPts0ChTbsGZ8Z/wBHuXrBgMbjYvePmn2J9TFH0M/hX0LVqHwTwTRNkZVyWcObGGx5jftSyeBsfi1Z88QPqeujjfRlCFpz/A5JyrGdxhcPpEmirON9CpKaUx8ZjyACSGubuL2tr5PSouUnlbHG5XUVyl++N+UPWrlQS6WVfiwSRr2klpAIJ37e5T9PDbks3NlL4bemxyxl3HtU9qOjFIZq2Jv54J7m9Y+q3nXE55K1eDaj68sp/FaGj/cSSR5m/SqcU3ktzZaxtX0pEpSLa80iEIQPkIQgEIQgEIQgqXTKDrh3a31ae5USubZar0gouLCbeM3Ue0fXsWW4k2xKw82Pbn/r1Om5N4a+EUXWUtgVba7HeKTp5Hf3UOYySvZjcoVHap6rbuoaZhcbBTGGzCUZXHrAfOHanb6H4oVPC0qOocO0CmeFYWTmjp7C53XE7efJWVN3M0UdMpZ2yj52aqSI98Sb8PVSghuvNtP1k2kzEKXgKUFMlFMp2qhpYV5Mp7qdbQFx8i5qKW11EqKrk8Vl4w3J2U0+hLu5cjD7K21dLL0JxrhHhPPUcdz+K7t7jz8yv6yGGO2weT5BdXTozjdgIpSRyYXAtI/NN+S78XJ+qy8/F/KLSs0x+LPUzO/PcPm9UepaFiVVwo3O57NH5x29/mVKhpiSc2pJJJ7bm91XqcvEW6PDzkgxQ+RdPorclYRSW5JnWQ2BWfbWqdWxaJ0EpstIHc3vcfMDlH8J9KoFaOstSwGHJSwt/wBNpPeRmPrXfp567Y+qvpo+KRKUi1sREIQgfIQhAIQhAIQhAKidLMIa2TMB1X6jyHmPr2q9phjVDxoi0eMNW9/Z51y5sO7F24OTsyZNUNDeSjppNVMYjDlcVDvjubLDHqO6V5zBwJB3BV5wSrErLkDO3xh/UO9VOlpLC5/6TqlrOA/PuLEEbXFv+j5k3s0uMptqmVQvSgkEgB7V1WQkBTSGDXcvQuDFdcsNnJ/w9NFG0+DMQ2RBT3cTyCdOYn1LTWbc7n6hQi1Gui2XXCubJ7Iyy9qSk5kKdq30cQUuUXTaWkznyfXRTfC0Xm2CylRCPo/IvE4bfdWJ0N1xwdVC8RENJbYJZIB2e5TrKYXQ6kU7v6LJUazO/KHEkN28iespB506ip8vIbL3aNUk35RbJNRFTx2UNiJ0Vjr22F1V8VkFimRiq9SLvWuQss1o7GgegWWSwDNK0drgPSVrxWrp56MfVX1jkpEpSLQyEQhCB8hCEAhCEAhCEAhCEFO6X4IC/iDZ2/yv7qsNoQ1apUwB7S12xH1KoOL0hieWn09vYVi58O27nh6HTcvdO2ootAGqi6rraDnonlZIQFIdGMKL3h7hoNlwbN6iYwqmyNbfkAn1bqF7TMsSmlWVO1J6oOrFipPDH3BumdWy+y7w99r93tVdr3wkqanzPA5bnuUpMxeWGMs0uO7rehejNVM8ON8m5p8zgLac+5SAitsvakh0v2/UL2MdlbGK5ZzejOSK23NdmIJwWJcia9Ve4y4V155bJ9w+SThpYvM3iwL3YAiONejI9VfGK5ZFyXCYTygJ/KQFDYmzTMNwrZTSMHjWz7qq4tLupKqrbhQWIahca7w3wKPPVRD/AFG+gEE+pauVm3QqC9Y3saHO/dI9ZC0krbwT8XndTfyclIlKRdmciEIQPkIQgEIQgEIQgEIQgFVumW7fk+0oQuPUex36f3qLiO4V2wD7235Lf4QhCwx6d8H0vNMaz6+hCFN8GKMk2XnT8+4JULmtVqbt5vclj59xQhXcalY9l21CF2xZq4YlG318qEKE1w3dcOSIRaPRmy9GpEK2KuRvNzUZV80ITJ1x8KhV+N50zq9kIXKuqQ6B/hTv0Tv4mK/FCFt4fa83qPe5KRCF1cSIQhB//9k="/>
          <p:cNvSpPr>
            <a:spLocks noChangeAspect="1" noChangeArrowheads="1"/>
          </p:cNvSpPr>
          <p:nvPr/>
        </p:nvSpPr>
        <p:spPr bwMode="auto">
          <a:xfrm>
            <a:off x="215900" y="-1588"/>
            <a:ext cx="304800" cy="304801"/>
          </a:xfrm>
          <a:prstGeom prst="rect">
            <a:avLst/>
          </a:prstGeom>
          <a:noFill/>
          <a:ln w="9525">
            <a:noFill/>
            <a:miter lim="800000"/>
            <a:headEnd/>
            <a:tailEnd/>
          </a:ln>
        </p:spPr>
        <p:txBody>
          <a:bodyPr/>
          <a:lstStyle/>
          <a:p>
            <a:endParaRPr lang="en-US"/>
          </a:p>
        </p:txBody>
      </p:sp>
      <p:sp>
        <p:nvSpPr>
          <p:cNvPr id="4" name="Rectangle 3"/>
          <p:cNvSpPr/>
          <p:nvPr/>
        </p:nvSpPr>
        <p:spPr>
          <a:xfrm>
            <a:off x="520700" y="908050"/>
            <a:ext cx="6246813" cy="1000125"/>
          </a:xfrm>
          <a:prstGeom prst="rect">
            <a:avLst/>
          </a:prstGeom>
          <a:ln>
            <a:noFill/>
            <a:prstDash val="sysDash"/>
          </a:ln>
        </p:spPr>
        <p:txBody>
          <a:bodyPr>
            <a:spAutoFit/>
          </a:bodyPr>
          <a:lstStyle/>
          <a:p>
            <a:pPr>
              <a:defRPr/>
            </a:pPr>
            <a:r>
              <a:rPr lang="en-GB" sz="2400" dirty="0">
                <a:latin typeface="Berlin Sans FB Demi" pitchFamily="34" charset="0"/>
                <a:cs typeface="+mn-cs"/>
              </a:rPr>
              <a:t>60% of people make an online purchase within a week of receiving a catalogue. </a:t>
            </a:r>
            <a:br>
              <a:rPr lang="en-GB" sz="2400" dirty="0">
                <a:latin typeface="Berlin Sans FB Demi" pitchFamily="34" charset="0"/>
                <a:cs typeface="+mn-cs"/>
              </a:rPr>
            </a:br>
            <a:r>
              <a:rPr lang="en-GB" sz="1100" i="1" dirty="0">
                <a:latin typeface="Arial" pitchFamily="34" charset="0"/>
                <a:cs typeface="+mn-cs"/>
              </a:rPr>
              <a:t>(Source: Royal Mail’s Market Reach initiative, 2013)</a:t>
            </a:r>
          </a:p>
        </p:txBody>
      </p:sp>
      <p:sp>
        <p:nvSpPr>
          <p:cNvPr id="5" name="Rectangle 4"/>
          <p:cNvSpPr/>
          <p:nvPr/>
        </p:nvSpPr>
        <p:spPr>
          <a:xfrm>
            <a:off x="423863" y="4683125"/>
            <a:ext cx="3640137" cy="1554163"/>
          </a:xfrm>
          <a:prstGeom prst="rect">
            <a:avLst/>
          </a:prstGeom>
          <a:ln>
            <a:noFill/>
            <a:prstDash val="sysDash"/>
          </a:ln>
        </p:spPr>
        <p:txBody>
          <a:bodyPr>
            <a:spAutoFit/>
          </a:bodyPr>
          <a:lstStyle/>
          <a:p>
            <a:pPr>
              <a:defRPr/>
            </a:pPr>
            <a:r>
              <a:rPr lang="en-GB" sz="2800" dirty="0">
                <a:latin typeface="Bernard MT Condensed" pitchFamily="18" charset="0"/>
                <a:cs typeface="+mn-cs"/>
              </a:rPr>
              <a:t>Only 11% of those who read digital press don’t use paper anymore. </a:t>
            </a:r>
            <a:r>
              <a:rPr lang="en-GB" sz="1100" i="1" dirty="0">
                <a:latin typeface="Arial" pitchFamily="34" charset="0"/>
                <a:cs typeface="+mn-cs"/>
              </a:rPr>
              <a:t>(</a:t>
            </a:r>
            <a:r>
              <a:rPr lang="en-GB" sz="1100" i="1" dirty="0" err="1">
                <a:latin typeface="Arial" pitchFamily="34" charset="0"/>
                <a:cs typeface="+mn-cs"/>
              </a:rPr>
              <a:t>Gfk</a:t>
            </a:r>
            <a:r>
              <a:rPr lang="en-GB" sz="1100" i="1" dirty="0">
                <a:latin typeface="Arial" pitchFamily="34" charset="0"/>
                <a:cs typeface="+mn-cs"/>
              </a:rPr>
              <a:t> France, 2011)</a:t>
            </a:r>
          </a:p>
        </p:txBody>
      </p:sp>
      <p:sp>
        <p:nvSpPr>
          <p:cNvPr id="22" name="TextBox 21"/>
          <p:cNvSpPr txBox="1"/>
          <p:nvPr/>
        </p:nvSpPr>
        <p:spPr>
          <a:xfrm>
            <a:off x="4762500" y="1844675"/>
            <a:ext cx="3913188" cy="2822575"/>
          </a:xfrm>
          <a:prstGeom prst="rect">
            <a:avLst/>
          </a:prstGeom>
          <a:noFill/>
          <a:ln>
            <a:noFill/>
            <a:prstDash val="sysDash"/>
          </a:ln>
        </p:spPr>
        <p:txBody>
          <a:bodyPr>
            <a:spAutoFit/>
          </a:bodyPr>
          <a:lstStyle/>
          <a:p>
            <a:pPr>
              <a:defRPr/>
            </a:pPr>
            <a:r>
              <a:rPr lang="en-GB" sz="2800" b="1" dirty="0">
                <a:latin typeface="BrowalliaUPC" pitchFamily="34" charset="-34"/>
                <a:cs typeface="BrowalliaUPC" pitchFamily="34" charset="-34"/>
              </a:rPr>
              <a:t>44.8% of consumers expect that the standard way to receive a bill is both postal mail and electronic copy. </a:t>
            </a:r>
            <a:r>
              <a:rPr lang="en-GB" sz="1100" i="1" dirty="0">
                <a:latin typeface="Arial" pitchFamily="34" charset="0"/>
                <a:cs typeface="+mn-cs"/>
              </a:rPr>
              <a:t>(</a:t>
            </a:r>
            <a:r>
              <a:rPr lang="en-GB" sz="1100" i="1" dirty="0" err="1">
                <a:latin typeface="Arial" pitchFamily="34" charset="0"/>
                <a:cs typeface="+mn-cs"/>
              </a:rPr>
              <a:t>TwoSides</a:t>
            </a:r>
            <a:r>
              <a:rPr lang="en-GB" sz="1100" i="1" dirty="0">
                <a:latin typeface="Arial" pitchFamily="34" charset="0"/>
                <a:cs typeface="+mn-cs"/>
              </a:rPr>
              <a:t> survey, 2013)</a:t>
            </a:r>
          </a:p>
        </p:txBody>
      </p:sp>
      <p:sp>
        <p:nvSpPr>
          <p:cNvPr id="63494" name="Rectangle 8"/>
          <p:cNvSpPr>
            <a:spLocks noChangeArrowheads="1"/>
          </p:cNvSpPr>
          <p:nvPr/>
        </p:nvSpPr>
        <p:spPr bwMode="auto">
          <a:xfrm>
            <a:off x="88900" y="60325"/>
            <a:ext cx="8947150" cy="523875"/>
          </a:xfrm>
          <a:prstGeom prst="rect">
            <a:avLst/>
          </a:prstGeom>
          <a:noFill/>
          <a:ln w="9525">
            <a:noFill/>
            <a:miter lim="800000"/>
            <a:headEnd/>
            <a:tailEnd/>
          </a:ln>
        </p:spPr>
        <p:txBody>
          <a:bodyPr>
            <a:spAutoFit/>
          </a:bodyPr>
          <a:lstStyle/>
          <a:p>
            <a:r>
              <a:rPr lang="en-GB" sz="2800" b="1">
                <a:solidFill>
                  <a:srgbClr val="FF0000"/>
                </a:solidFill>
              </a:rPr>
              <a:t>Not print OR digital but print AND digital</a:t>
            </a:r>
          </a:p>
        </p:txBody>
      </p:sp>
      <p:sp>
        <p:nvSpPr>
          <p:cNvPr id="63495" name="AutoShape 2" descr="data:image/jpeg;base64,/9j/4AAQSkZJRgABAQAAAQABAAD/2wCEAAkGBhQPEBUUEBQUFBQUFBQVFRQVFBUUFRQUFBQVFBQVFBQXHCYeFxkjGRUUHy8gJCcpLCwsFR4xNTAqNSYsLCkBCQoKDgwOGg8PFCwkHBwpKiwpKSwpKSksLCwpKSkqLCwpKSksLCwqLCwtLCwsLCwpLCwpLCksLCktLCksKiwsLf/AABEIAKoBKQMBIgACEQEDEQH/xAAbAAACAwEBAQAAAAAAAAAAAAADBAECBQYAB//EAEMQAAICAQMCAwUDCgQDCQEAAAECAAMRBBIhBTETQVEiYXGBkQYyoSMzQlJicpKiscEUgrLwQ1PRFSQ0VGNzs8LxB//EABgBAQEBAQEAAAAAAAAAAAAAAAABAgME/8QAKhEBAQACAAUDAwMFAAAAAAAAAAECEQMSITFBUaHwImHxcZHhMmKBsdH/2gAMAwEAAhEDEQA/AOJrWM1LBVrGqlmVHqWN1pA1LHKkhRKkjdaQdaxqtYF60jCLK1rDosC6LDIsqqy6tEgKqwyrBI0YRh6y6FlSE2S6LCBJAsVkYjD1wJECAJ4iWxIcShG3T7mwfT+/9+ZGvLJTY1a5fa21R5tjCj+8PbrVQgN5+ff6wwVXHByPcZuZJpxmg0Hh6mrT5OxA9tZPJA8PYy8/ttkfE+k60UgKBj0wMcYHbiLdPHiNY5GMuQMjBCJheQfI4J+cfRcn4f7H4TfEzud6+Ek0DRz7Xodq/wB/9+4ytuBn0Hn/AL+B+h9YwSAOOMZC+fxMVtGeOMDn6dgfd6+4TIGqnhfNs/IcZ888D8Wh7SOFXsvAiPUOof4erdzus4QHuB5sf6/FhMqnrJHrJa1I3SJWV01hZcmExIPYg2WGxIZZEJukWsSPusXsSBn2JFLUmlYkUtSBm2pE7UmnakTtSEZtqQOyOWrA7YAK1jdSwFSxypZlR6ljlSwFSxytYUatYzWsFWsaQQCViMIIJBDoIBFEkLJUSZrFKsFlwshTCKJpEoI1U59YJBCiAwHz3g7KfSV3Sd8zpQwsk1ZjFbg94Q1SDGu6R4jZJxIPS/CBZbCuBk5HGB6+6bBSK9Q0viJtzgEjOPNQQSvzHHzjS7ci/UfCusPdjpfEYcjNlluKlxkgdwPp6RleoXdPrQavdf4hYtbUv5sjb7JUDlcZOfwi9vR7Rr63YFlusJtIyVRaCXoQ+gIVM+8GP9Z1ZOu0iK3le7Dz2bAn4sfwm0H6V1qvWbvA3gIQuWUrnjyz3/8AyM+CCxGfZ5LZ44Hn8OMfAGHZtqk+oOMeSgZz/v3TD+0Wt8KoVDh7eXx+ig4C/hj5H1l3ojG6r1D/ABFxb9Eeyg/ZHn8+8np2m3uIoqzpOjaPauTMOluo0ETAxLBZIEuqyuaAs8RCbZBWQLOsBYsbYQLrARsSK2pH7FitqwM61Inas0rVidqwjNtWA2Ry1YDbAWqEbqEXqEcqEypmoRypYrUI7UIUesRlFgaxGUEAqCGQQaiGUQLqJYJIWHRZrFEJVDLUJKiWzNokTyOCMggj1HPaeAnzPTdSWtNTfVZjUPrsVoH5dS6qVarOGUjdzjy7yD6XYeJQtxK1apLA2xgdrFWwfusvdW9CIPQ6tbq1ev2kcZU4IyO3Ywo62dvcZoq8yTwsb0NuVx6GZKdgrJO6ULwBumQQOM9/7xZtIGYOQN2NucDcFz23d8H098D1DVFSNpwYbR9QWzg8N6evwllUG6wb2LfdrAYnnyGVUe/uT/lnF6u5rrGsbux7eg8h8hOr6y4/Nr2J3N7z5f8AX6TDfRekWrC/T9LuadRWm0ARXpeg2jMfKyxLUKIRRPKsIBIiuJBEJiVMgCwgXEYYQLiArYsVtWPOIrYsBC1Ynas0LVidqwjOtWA2xu4QG2AlUI5UItUI3UJlo1UI7UIpUI5UIDNYjKCArjCCAVRCqINIZYFwIexgilj2UEn4AZgUEr1fUrXVlj3ZVA5JOWHAA5JxngTphN3SVajqCsOxACbyT5LuYfX2SYyLRkDIyRkDPJA74E5+hbHS3/hjZWpyAbPzYJHov3z6nnym7Ro1rztHJ7scszfFjyZ1zwmLMolwJUhSA2DgkZAPkSB3mP8AZroQ0mmRLgjPW1jeJgH7zFtwJGV4P4TSbUbWbccKFT+Ilv68QteoViQCMgKSPMbhlcjy4nPSuGoqVdFdrwWFrPqnrZSRnxW8Kse/GFIm5V9o/At8G1CQiaYPaoGFsuO3DqMAAtg8frdvOaHVeirqKxXnYosSzCgYYq2/DDzBPfGJz+q0FnjhbVwdRrltYrlk8HT1hq13Y4JKjg47GZV0ht3c+R5h9Dbg4ienXCKB6D+kkPhhItbZgXlqXyJLLNMsbqMzQeZuazT5Ex30xB+JmLG5QhknOSSTyfWamn0WVyRkwdPTyH57TaRMCbkS0vQ+Rjawx58YhDp89oVoMGVlTwcSdsOLZbg+6ZCpEqRGmo9OYBlkUFoJhDNBtAWcRawRxxFrBAStETtEetEUtEIz7hF8Ru4RfEBCqN1CK1RyqZaN1RuqKVRuqA3XGEgK4wkIKsKsGsKsqi1jmJ6s7Lge7E1lSQCEQ2JWyoPInOc+/wB0dq7zL61q1rsBbyFOFHLMTeDhR5n2e07cGbumMmnbs9sHC5AZm4Hf2QSfXj8I1Of0dDW6xnvGNta7K8kqhDZBbyZ/aPPl5es3L7wiMx7KCT8AMy5461NkrJ6vqdocKCzNYqgD9mreSfRRwSY102rw/FySx3gsx8yKq84HkPQeUFT0+t3e1CS7Fgd36HAR1A8hlefU/AQFvV608cM2CbGA88khU2rj7zADJA7Tp3nLjP19k+9M6PWO1gUnIxzx7jk/Vf5pq4nNdJ1zuzNXS7cYBdlrHPfvlvIeU0NRdaQBbsTLAjYzMQAcHJIHqDwP0TJnw+ullFqrCgAdgAB59oG84IkrqOBnuccfFsQeq7iefWmmnobeI4Zm9OmkZUDaBbTgkfEGGM8veBcCTienpRBlDLmVgeM8DJaVkBFaSWz3EoJ6AN6vSLuhjLQRbEmgo4i9gmgzA9xF7KgexkGbaIncJpXUxC5YGfcIviNXCL4gZ1UbqilUbqkU3VHK4pVG65A3XGEi1cYSUHWFWCWFWFGpmceilmNrOLLDsCEqAtaLZvwmMnkdznmaAbAJ9BmY3Tuq+FSAwHsV17AO7s6gqP5hn5md+FMtbxYrTSgreG7hlsyQOB7SFQfkD9J7rd6rVhyFVnRSScDbnc+T+6rRqgEKA5BbAyR5nzwPTMT6p0sXjPcqjhAT7AZhjfj9bHAPlzLjZzTfgvZidLWy51zurRmy3JWxsI9rDj7qZuHv7dpv36apdi7QvGFIAGApBxnyGSPmYHSUEXnIwPyrD4Fq0X+VIr13VkOFQZcLgDI7tlix9w2J/EPWdcrz5aiTpGj03TCsMAwbLZ+AIGB/v1mb1fXk2mur2nAGf1UyDgv8d5wBycfOaHTtDsqKqxyS2XwNxOSobGMdgMDsAAIjodOquFXONxJJOWJyXLMT3Jz+ExjqW29Vqgp8O0IMtsUsSTyWGeT8SxPyhb7QxGPePnwf7wXibrrmII42jIwdq4GfgSSR7iJKD8nWfUE/U5/vMZTzVavTZokzP6Z2jxMwipMsneUEvWO8iiSJ6RKPGRPGeBkHmlMzhdLdqNR1TWLprjWlQHskb6ntG1MMh7AlXyVweJ0P2f8AtCNVpzYw8Nqy6XLnIR6/vYPmMcwNndLbopo9alyB6mV0bkMpyD5f1/pGDA8xgnkkyjtAE8C5hXMXeAN7IrawMLaYpa0gXvr9Ir4cLa0D4h9YGTXG6onWY3UZlTtUcqMSqMbqMBuuMpFUMYrMBhTCrArDLAMFypHqCPwnN9IpZm32Kynw6kUMOAB4KFgcd2weM9lHrOlri9OtS9eCQC+0eRLLhxj5cz0cPK4y9GbGZ1bqIr1QJ711Hao7s9hKqoHmSdn090j7NJYNu8+0d7Pg5Xah8KtR7s+I3vOTK29GLaizVezYR+aVTnHhphR+8bM59NvvMOrf4euwcl9q01KBlnNdQ+6PMb3Y57Cei3HkmOPfU+e7PndGp65yS+0INxz6IoLZ95Iar6mCShWc2Al2dwrMUK8bkKqoI+6EVufMkxLp2g3MTaASGRVXgrXm0g7Tjk7al5+k6D/HAWMrcYGc+nAJz/Es55yY36VnXuo9pWtMd9u4/HHAP+dl+kU6Zq/HPjKFFahwz/rsD3HuGDk+ZJx2zF/tA7sWGCqEbc5IZ9uSduOy7mTnuccccx8IKaEQ4AAG7PACqN75+hHzmdSY781fKvVaNynAzuAU44wucsc/D+ggLPuJ85XQ9QyCWBCZUKSOWJBBO08gZHn+tC6zgr8/7TnlLOlVo9MHsxxor077sZaSogQlfaDhV7TKh36lU27v02CDjPtEEjPp2MvmZ/VuWoXzbUKflWj2H/SB85iWdTfNS6babtRfZeVJwPAw6o9mOdmBUfU4wJ3x4XNOnz5pm3Tqsyl14rRnbsilj8FBJ/ATN6EgWguxyzs7vYe77WKh/wBkbUXCjgDA98PYKtXSqWjK3oGFbHDEYDeRzkZHbtOeWOrdeGtuW/8A5mn/AHe/U2cG65mJP6qDJP8AEz/SY3Q+qGnp2s1W1WWzUn2Hzh1farrkdjhzzz90zp9T9ibBSdPp9W9WnOc1mtHYBiSyrZ7LYJJ4Oe/eYX210ddGn0mgpP37kyD3K5KlmPqWcn5TA6jpuqo0unoUlNOrIClb2DIL+2VDMctgt3myH4nA9VsoHWN2pas1V6bAV8FVfn2GB4DFS7AeflEPs91G3TdMt1IclQ+2umz26im9Vwvmudzrwcez2gd907qtWqTxKHDrkrnBGCOSCCO/I+sYecbqvtKmg6dU9NK1vcBYlIDtWC5DP7XH6PlkHkcYE6mjUFkVjjLKpODkZIBIB8xnzgXYwFhhGeL2NADaYnaYxY0UtMBS4xfdC3GAgZ1ZjdRiNZjdRmFP1GN1GI1mN1NAdrMZrMUrMYQwGkMMpi6GGUwC2k7G28na2Pjg4nPaWttuWOETxrAqEhmYsaUDN5ZAIwMfGdIk81Ct3A/R/lbcv0PM74Z8sZs2Tq/IptXGK0RBn7pduST7uQfmZbp2uqu3XKMHG0ue20cgBjxjkE44yfPEQ6j0uyw/lGHhm7OxTjcGOFLnGT3UbRxhec5jXUWxRgY9tjx5YUs2PogHznSyWd+tQ0NGAylBwX3tzxwjAY+ZzMXqGqLWWiv9ZVZxj2DkeyB5sfDHB4wc+gOno7CXCIfZTdu4yMKAiKD65G4/H3wF+mVGpVDkWXBj79isSSfMk5JPvjC6vUpsdLrCLUScnLE5JLsBtdmJ9d39PSV6phmIOCVXKqOSS7AZI9BgYz3PwiXW9WTYUrwXCA4PZRyxY4/aFQA8/rHek6AIgOSSbGYscbnxuRMn3LjA8sSasnNav2I62wJWpY8DLE/D2R9dp+svZqN+3HlkEeYIOOZPU9ExsDEAVpgKoPLMFYhiBwFGX49efIRPQrwT+tZYf5sD8AIslmx02g+4IYmC0owghBOVFoWDXyhDMxXK/abqjC4JpwrPXU+4k8VNe9ddZYebHkBf2sniW0Ogr0l1mzJGm0oy7HLM75Ylj7kpQAdgDgTbPSqslvDUMWVyQMFmVy6liO/tHPMzL+nWMupGCDfei9x+YAqrZv4RZx7568eJOXlnSfz+WNddr6io16BK/wBJq6qf81u2s/Tcx+UJRtOqdjwunqWse42Yss+iLV+MjrmpRLKPEYIod7WLEAAVVsBn/NYk50a+/UU3nTqEqvvI8d+7rYyadRUn7oHtHtzLhhcsd+vn9b/FLdNy/wC0q6fSq97flXrNi1gZf2gXUbB5KCASePZhOn6OzUU/9+SoltjLWozswByWJ+9nnjt2zFtb0SrT6axawS9uyprWO6x/FdK+XPOMN2GBHPtRqCulcJw9pWlP3rmFYPyBJ+UzZjlJMJ3vf9u3p3Wb8uBoXVsuo1lKVPVbbYbtLYNx/Ikgkhh94c8Dn3HtJ+2PXU1HTdOtQCeO64rGBtFe5SBgYwHxN7XdHrK6t91tddQWs+A+xrfDpXxBZn2XY7guSM8HmadGk0oQaIBGFa4NTDcQMBtzccE7s7vU8ThcLF25f7Y1CzU6DSfo7hkeW0FU/wBKPNjU6G3T7K+npVXW7u1pfcy15AxsTcDg4PA4yfKX+0P2aey6nUaZkFtGRts3bHU54JHIPtN9Zzuvus/7R2a296K/CVk8Oxq62fam4Kx7+1v788ATCt3o32hN112nuVVup7lCSjrkDcueR3HB9Zj6bqNjdWtqR28FQWdCdw3BFB25+77bDgRb7B+3fqr2JYZChmxuILM5LcDnCpI+wo8W3U6g/pvtHzJsb+qQOssMVtMPYYpa0Ba4xfMJc0BukGdW0bqMQraN1NMq0KmjdTTPqaOVNAeraMoYlW0ZRoDiGHQxStowhlDimXBgVMuDNIu9YbGfIgj4g5Ez+rozGpKgMlyTxwqgcsR6eXxImgDJA5z5+s1jlq7CWnr8Gsgd1rGfe7Ekk+8sc/OKdN1I3ovBOGfn/h1c4YemR4Q/iMb6tW3hP4YLOcYA9RgD4DIBJ+MS0+h8Gtw+C7BEdgODuO3Az5LWFHynWastvlBLtOULueSdrMccfrkA/qgVVr8/fGtSmErrHBwB88CvP85PyinS72vWxcELkHcexJYFlTnsCLF+PwMD1PVtba60nbsBDWYyAQu3Yh7F91wH7OPXAmtW3V8IdTqYtYrt3KMF28lLk+HWP2tpUn0B98VXTeEdvOA3HmcHbiGrpSin8moC+ISAPMVg4yfMnwwc++Qmq8Rx5lSQcdgc8D6Y+s55f29lbiDCj4SRPGeWc6Rde8vKLJzIr0mVJkgyjN6106uxRa9QtehXetcZy23ONvZslR384oul8GjR1HytqDe9lrew5+Lr+M3TKbczpOJZNJpndZ/4C/ramr+XdZ/9Ih9odeiajTi1gqVi3UNnz2L4dYA8zusJx+zNnU6IWNWSSPDs3jGME7HTB92HJ+QnN9Y6SSpsubddea9MAANtSWXe0Kz35rzk+fPrideDy2yW/L0Sl1qusoppcLUNTaXfndaQWbUWNj7qAYUc7u4yBNP7MoqadrefytltxZiWYpuIQsx5PsKD84Hq2r9vUWL202nNaf8AvXAMcfACkf5jD9YTwNA1a/o0ilfiwFQ/Ezed5pMe3Nf9/mJFOmdSbZpUfLPdU1jsTyoCq3z5dVhtJqV1NSW7cB1DgNglc/398VwBq3x2o0qIPdvZmP8ALUswv+1GHTVSgbmFFaM+cLW1oChQR96zL/dHbzI7HF4fP2np77v/AA3o3b9nTp6L00ZAN36NhJVSVKsVbG7JGO+QMRf7I9PbT6XZYpV/EcsDjuSMEEcEbQvM1eqav/C6ZmHtFECqCSdzcIgJ7nJxBtrV3isn8ps3lRnGM7Sc/GebluttJsaKWtD2tFLWkUva0X3S9rQG6QZ1bRqpohW0aqaZVoVtG62mfW0bqaBoVvGUaIVtGq3lD1bRmoxGtozW8B8GXDRZLMwitNIYBk5gg0sGgEzM/rmneytVr/XG/wBdhBUhR64bv5d46plsy45au1Z+lr8GhgowVUKAOwbaMAf52MIty4CMRkswr9W8JgBk+eWXJ+fpI6lqFpQFjgeIGPmTjNmAPMkqBj3xDS6ZiQ1mA/5KpQD+bDYst9rzYjuR8Pj2k5pzVnt0X6zea1pqTBs2kgHt+TC7mPuA3n39vOT03ThGVR2GfmdxJJ957/OG1PSsM9u5nZgc7seyuR7KY7KEL8eZPrLdNr/Kc+QA+YAB/GS5Tlkg2CZYQUvmcasEUz2ZRTJzAmTmUJkZgFzPEwYaTvgSTBW1K2NwBwQwyM4YdiPQj1lyZRmlHMW6dhSiWDD6nXbnHf2Ra1nl5eHSvyjX2l1KqKQ5AVr0ZiewWoNcxP8AAPrNLU6ZXZGYc1kshyeCylCcefBMzx0422CzUbSUY+Eg5Wvy3kn7zkAc9h5es7ziS2W+N/v9vZnTndVqXsp1t6sa6yWUcFbX8Opawpz9xdxPvOcceb+u04RNJQAAPEryBwNtCGxv5gv1iupocaEKysHu1I3LjkCzVbjux2G3H1mnqtIzalLdw2JXYoXHO9yvtZ9NoxOmecn+N+0kiaJ9abxLtPV5b2ub4UjK/wA7L9Ino7Q1uovP3QRUp/YpBLn4bifpK6/XbNRfb/5fTKo/fsJfH4IPnFdZQa9NTph963CMfd9+5v6/xTMn0yev5vtpfJf/ABrrpWsyfEvsJrB52mwgVgA+ijM0nbjnn3+sU1AD6pFH3aE348t7+yg+SgmHuaceJZ6d+qwC1ovulrXgN05KQRozW0SSM1zIereN1vEKo3XCnq3jNbxGuM1wHq3jKPEa40koM1WTkEg+o/uIxVeezfUdj/0gEhRAbVpcNFajxDiUFVpcNALCCUC1unFijgEgjBP6IPsuR79pYfOUqUm0ZH6Vj/6ak+oJjQgq/wA6f3E/1PNTLoK6K4u7kk7RkAeXLED8EB/zyvSjnc3qZXpH5o/BP/hrk9I/N/OXLujQUy2YNZInMFzPbpErKLbpG6VM9AtukbpUyIFi8qWlTKtAhmgneWaBeBVmi9jy7xd4GP8AaE7hWn/MvqU+9VJsP4JFVbxNU7eVSisfvv7b/htE17VB7gHHI9x7ZH1Mw+l/ctP/AK9/+qdZl9Pzz+E8hdMfd4tn/MtbH7qewv8AQ/WFteL9F/8ADV/u/wBzCWzPE/qpOxa14HdL2wE5q//Z"/>
          <p:cNvSpPr>
            <a:spLocks noChangeAspect="1" noChangeArrowheads="1"/>
          </p:cNvSpPr>
          <p:nvPr/>
        </p:nvSpPr>
        <p:spPr bwMode="auto">
          <a:xfrm>
            <a:off x="368300" y="150813"/>
            <a:ext cx="304800" cy="304800"/>
          </a:xfrm>
          <a:prstGeom prst="rect">
            <a:avLst/>
          </a:prstGeom>
          <a:noFill/>
          <a:ln w="9525">
            <a:noFill/>
            <a:miter lim="800000"/>
            <a:headEnd/>
            <a:tailEnd/>
          </a:ln>
        </p:spPr>
        <p:txBody>
          <a:bodyPr/>
          <a:lstStyle/>
          <a:p>
            <a:endParaRPr lang="en-US"/>
          </a:p>
        </p:txBody>
      </p:sp>
      <p:sp>
        <p:nvSpPr>
          <p:cNvPr id="10" name="TextBox 9"/>
          <p:cNvSpPr txBox="1"/>
          <p:nvPr/>
        </p:nvSpPr>
        <p:spPr>
          <a:xfrm>
            <a:off x="4643438" y="4767263"/>
            <a:ext cx="4248150" cy="1554162"/>
          </a:xfrm>
          <a:prstGeom prst="rect">
            <a:avLst/>
          </a:prstGeom>
          <a:noFill/>
          <a:ln cap="rnd">
            <a:noFill/>
            <a:prstDash val="sysDash"/>
          </a:ln>
        </p:spPr>
        <p:txBody>
          <a:bodyPr>
            <a:spAutoFit/>
          </a:bodyPr>
          <a:lstStyle/>
          <a:p>
            <a:pPr>
              <a:defRPr/>
            </a:pPr>
            <a:r>
              <a:rPr lang="en-GB" sz="2800" b="1" dirty="0">
                <a:latin typeface="Baskerville Old Face" pitchFamily="18" charset="0"/>
                <a:cs typeface="+mn-cs"/>
              </a:rPr>
              <a:t>90% of digital news shoppers wish to continue receiving paper at home or in store. </a:t>
            </a:r>
            <a:r>
              <a:rPr lang="en-GB" sz="1100" i="1" dirty="0">
                <a:latin typeface="Arial" pitchFamily="34" charset="0"/>
                <a:cs typeface="+mn-cs"/>
              </a:rPr>
              <a:t>(Nielsen media research, 2011)</a:t>
            </a:r>
          </a:p>
        </p:txBody>
      </p:sp>
      <p:pic>
        <p:nvPicPr>
          <p:cNvPr id="63497" name="Picture 2"/>
          <p:cNvPicPr>
            <a:picLocks noChangeAspect="1" noChangeArrowheads="1"/>
          </p:cNvPicPr>
          <p:nvPr/>
        </p:nvPicPr>
        <p:blipFill>
          <a:blip r:embed="rId3"/>
          <a:srcRect/>
          <a:stretch>
            <a:fillRect/>
          </a:stretch>
        </p:blipFill>
        <p:spPr bwMode="auto">
          <a:xfrm>
            <a:off x="-180975" y="3641725"/>
            <a:ext cx="5202238" cy="723900"/>
          </a:xfrm>
          <a:prstGeom prst="rect">
            <a:avLst/>
          </a:prstGeom>
          <a:noFill/>
          <a:ln w="9525">
            <a:noFill/>
            <a:miter lim="800000"/>
            <a:headEnd/>
            <a:tailEnd/>
          </a:ln>
        </p:spPr>
      </p:pic>
      <p:pic>
        <p:nvPicPr>
          <p:cNvPr id="63498" name="Picture 6" descr="http://fariskaddoura.files.wordpress.com/2011/05/online-news.jpg"/>
          <p:cNvPicPr>
            <a:picLocks noChangeAspect="1" noChangeArrowheads="1"/>
          </p:cNvPicPr>
          <p:nvPr/>
        </p:nvPicPr>
        <p:blipFill>
          <a:blip r:embed="rId4"/>
          <a:srcRect/>
          <a:stretch>
            <a:fillRect/>
          </a:stretch>
        </p:blipFill>
        <p:spPr bwMode="auto">
          <a:xfrm>
            <a:off x="571500" y="2481263"/>
            <a:ext cx="1673225" cy="125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5537" name="Group 1"/>
          <p:cNvGrpSpPr>
            <a:grpSpLocks/>
          </p:cNvGrpSpPr>
          <p:nvPr/>
        </p:nvGrpSpPr>
        <p:grpSpPr bwMode="auto">
          <a:xfrm>
            <a:off x="481013" y="1341438"/>
            <a:ext cx="8347075" cy="3343275"/>
            <a:chOff x="683568" y="1988840"/>
            <a:chExt cx="8346132" cy="3168352"/>
          </a:xfrm>
        </p:grpSpPr>
        <p:sp>
          <p:nvSpPr>
            <p:cNvPr id="3" name="Trapezoid 2"/>
            <p:cNvSpPr/>
            <p:nvPr>
              <p:custDataLst>
                <p:tags r:id="rId1"/>
              </p:custDataLst>
            </p:nvPr>
          </p:nvSpPr>
          <p:spPr>
            <a:xfrm rot="16200000">
              <a:off x="3645764" y="1341550"/>
              <a:ext cx="3005872" cy="4336560"/>
            </a:xfrm>
            <a:prstGeom prst="trapezoid">
              <a:avLst/>
            </a:prstGeom>
            <a:solidFill>
              <a:srgbClr val="E1E1E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nvGrpSpPr>
            <p:cNvPr id="65542" name="Group 3"/>
            <p:cNvGrpSpPr>
              <a:grpSpLocks/>
            </p:cNvGrpSpPr>
            <p:nvPr>
              <p:custDataLst>
                <p:tags r:id="rId2"/>
              </p:custDataLst>
            </p:nvPr>
          </p:nvGrpSpPr>
          <p:grpSpPr bwMode="auto">
            <a:xfrm>
              <a:off x="5230590" y="1988840"/>
              <a:ext cx="3683221" cy="3168352"/>
              <a:chOff x="4618856" y="1988840"/>
              <a:chExt cx="3683221" cy="3168352"/>
            </a:xfrm>
          </p:grpSpPr>
          <p:sp>
            <p:nvSpPr>
              <p:cNvPr id="26" name="Dodecagon 25"/>
              <p:cNvSpPr/>
              <p:nvPr/>
            </p:nvSpPr>
            <p:spPr>
              <a:xfrm>
                <a:off x="4644904" y="1988840"/>
                <a:ext cx="3455598" cy="3168352"/>
              </a:xfrm>
              <a:prstGeom prst="dodecagon">
                <a:avLst/>
              </a:prstGeom>
              <a:solidFill>
                <a:srgbClr val="51A00B"/>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27" name="Rectangle 26"/>
              <p:cNvSpPr/>
              <p:nvPr/>
            </p:nvSpPr>
            <p:spPr>
              <a:xfrm>
                <a:off x="5756029" y="3153277"/>
                <a:ext cx="1233349" cy="780804"/>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solidFill>
                      <a:schemeClr val="tx1"/>
                    </a:solidFill>
                  </a:rPr>
                  <a:t>Media channels today</a:t>
                </a:r>
              </a:p>
            </p:txBody>
          </p:sp>
          <p:sp>
            <p:nvSpPr>
              <p:cNvPr id="65566" name="TextBox 27"/>
              <p:cNvSpPr txBox="1">
                <a:spLocks noChangeArrowheads="1"/>
              </p:cNvSpPr>
              <p:nvPr/>
            </p:nvSpPr>
            <p:spPr bwMode="auto">
              <a:xfrm>
                <a:off x="5431580" y="2366043"/>
                <a:ext cx="726481" cy="261610"/>
              </a:xfrm>
              <a:prstGeom prst="rect">
                <a:avLst/>
              </a:prstGeom>
              <a:noFill/>
              <a:ln w="9525">
                <a:noFill/>
                <a:miter lim="800000"/>
                <a:headEnd/>
                <a:tailEnd/>
              </a:ln>
            </p:spPr>
            <p:txBody>
              <a:bodyPr wrap="none">
                <a:spAutoFit/>
              </a:bodyPr>
              <a:lstStyle/>
              <a:p>
                <a:r>
                  <a:rPr lang="en-US" sz="1100">
                    <a:solidFill>
                      <a:schemeClr val="bg1"/>
                    </a:solidFill>
                  </a:rPr>
                  <a:t>TV…ITV</a:t>
                </a:r>
              </a:p>
            </p:txBody>
          </p:sp>
          <p:sp>
            <p:nvSpPr>
              <p:cNvPr id="65567" name="TextBox 28"/>
              <p:cNvSpPr txBox="1">
                <a:spLocks noChangeArrowheads="1"/>
              </p:cNvSpPr>
              <p:nvPr/>
            </p:nvSpPr>
            <p:spPr bwMode="auto">
              <a:xfrm>
                <a:off x="6259388" y="2466322"/>
                <a:ext cx="1606530" cy="261610"/>
              </a:xfrm>
              <a:prstGeom prst="rect">
                <a:avLst/>
              </a:prstGeom>
              <a:noFill/>
              <a:ln w="9525">
                <a:noFill/>
                <a:miter lim="800000"/>
                <a:headEnd/>
                <a:tailEnd/>
              </a:ln>
            </p:spPr>
            <p:txBody>
              <a:bodyPr wrap="none">
                <a:spAutoFit/>
              </a:bodyPr>
              <a:lstStyle/>
              <a:p>
                <a:r>
                  <a:rPr lang="en-US" sz="1100">
                    <a:solidFill>
                      <a:schemeClr val="bg1"/>
                    </a:solidFill>
                  </a:rPr>
                  <a:t>Viral and online videos</a:t>
                </a:r>
              </a:p>
            </p:txBody>
          </p:sp>
          <p:sp>
            <p:nvSpPr>
              <p:cNvPr id="65568" name="TextBox 29"/>
              <p:cNvSpPr txBox="1">
                <a:spLocks noChangeArrowheads="1"/>
              </p:cNvSpPr>
              <p:nvPr/>
            </p:nvSpPr>
            <p:spPr bwMode="auto">
              <a:xfrm>
                <a:off x="4827013" y="2627653"/>
                <a:ext cx="1448419" cy="261610"/>
              </a:xfrm>
              <a:prstGeom prst="rect">
                <a:avLst/>
              </a:prstGeom>
              <a:noFill/>
              <a:ln w="9525">
                <a:noFill/>
                <a:miter lim="800000"/>
                <a:headEnd/>
                <a:tailEnd/>
              </a:ln>
            </p:spPr>
            <p:txBody>
              <a:bodyPr>
                <a:spAutoFit/>
              </a:bodyPr>
              <a:lstStyle/>
              <a:p>
                <a:pPr marL="85725" lvl="1"/>
                <a:r>
                  <a:rPr lang="en-US" sz="1100">
                    <a:solidFill>
                      <a:schemeClr val="bg1"/>
                    </a:solidFill>
                  </a:rPr>
                  <a:t>Radio..online radio</a:t>
                </a:r>
              </a:p>
            </p:txBody>
          </p:sp>
          <p:sp>
            <p:nvSpPr>
              <p:cNvPr id="65569" name="TextBox 30"/>
              <p:cNvSpPr txBox="1">
                <a:spLocks noChangeArrowheads="1"/>
              </p:cNvSpPr>
              <p:nvPr/>
            </p:nvSpPr>
            <p:spPr bwMode="auto">
              <a:xfrm>
                <a:off x="4669656" y="3544870"/>
                <a:ext cx="1414512" cy="430887"/>
              </a:xfrm>
              <a:prstGeom prst="rect">
                <a:avLst/>
              </a:prstGeom>
              <a:noFill/>
              <a:ln w="9525">
                <a:noFill/>
                <a:miter lim="800000"/>
                <a:headEnd/>
                <a:tailEnd/>
              </a:ln>
            </p:spPr>
            <p:txBody>
              <a:bodyPr>
                <a:spAutoFit/>
              </a:bodyPr>
              <a:lstStyle/>
              <a:p>
                <a:r>
                  <a:rPr lang="en-US" sz="1100">
                    <a:solidFill>
                      <a:schemeClr val="bg1"/>
                    </a:solidFill>
                  </a:rPr>
                  <a:t>Internet search pages</a:t>
                </a:r>
              </a:p>
            </p:txBody>
          </p:sp>
          <p:sp>
            <p:nvSpPr>
              <p:cNvPr id="65570" name="TextBox 31"/>
              <p:cNvSpPr txBox="1">
                <a:spLocks noChangeArrowheads="1"/>
              </p:cNvSpPr>
              <p:nvPr/>
            </p:nvSpPr>
            <p:spPr bwMode="auto">
              <a:xfrm>
                <a:off x="4827013" y="4009945"/>
                <a:ext cx="1414512" cy="247929"/>
              </a:xfrm>
              <a:prstGeom prst="rect">
                <a:avLst/>
              </a:prstGeom>
              <a:noFill/>
              <a:ln w="9525">
                <a:noFill/>
                <a:miter lim="800000"/>
                <a:headEnd/>
                <a:tailEnd/>
              </a:ln>
            </p:spPr>
            <p:txBody>
              <a:bodyPr>
                <a:spAutoFit/>
              </a:bodyPr>
              <a:lstStyle/>
              <a:p>
                <a:r>
                  <a:rPr lang="en-US" sz="1100">
                    <a:solidFill>
                      <a:schemeClr val="bg1"/>
                    </a:solidFill>
                  </a:rPr>
                  <a:t>Tablets</a:t>
                </a:r>
              </a:p>
            </p:txBody>
          </p:sp>
          <p:sp>
            <p:nvSpPr>
              <p:cNvPr id="65571" name="TextBox 32"/>
              <p:cNvSpPr txBox="1">
                <a:spLocks noChangeArrowheads="1"/>
              </p:cNvSpPr>
              <p:nvPr/>
            </p:nvSpPr>
            <p:spPr bwMode="auto">
              <a:xfrm>
                <a:off x="5024750" y="4311546"/>
                <a:ext cx="927720" cy="261610"/>
              </a:xfrm>
              <a:prstGeom prst="rect">
                <a:avLst/>
              </a:prstGeom>
              <a:noFill/>
              <a:ln w="9525">
                <a:noFill/>
                <a:miter lim="800000"/>
                <a:headEnd/>
                <a:tailEnd/>
              </a:ln>
            </p:spPr>
            <p:txBody>
              <a:bodyPr>
                <a:spAutoFit/>
              </a:bodyPr>
              <a:lstStyle/>
              <a:p>
                <a:r>
                  <a:rPr lang="en-US" sz="1100">
                    <a:solidFill>
                      <a:schemeClr val="bg1"/>
                    </a:solidFill>
                  </a:rPr>
                  <a:t>Events, PR</a:t>
                </a:r>
              </a:p>
            </p:txBody>
          </p:sp>
          <p:sp>
            <p:nvSpPr>
              <p:cNvPr id="65572" name="TextBox 33"/>
              <p:cNvSpPr txBox="1">
                <a:spLocks noChangeArrowheads="1"/>
              </p:cNvSpPr>
              <p:nvPr/>
            </p:nvSpPr>
            <p:spPr bwMode="auto">
              <a:xfrm>
                <a:off x="5728907" y="3966152"/>
                <a:ext cx="1286585" cy="261610"/>
              </a:xfrm>
              <a:prstGeom prst="rect">
                <a:avLst/>
              </a:prstGeom>
              <a:noFill/>
              <a:ln w="9525">
                <a:noFill/>
                <a:miter lim="800000"/>
                <a:headEnd/>
                <a:tailEnd/>
              </a:ln>
            </p:spPr>
            <p:txBody>
              <a:bodyPr>
                <a:spAutoFit/>
              </a:bodyPr>
              <a:lstStyle/>
              <a:p>
                <a:r>
                  <a:rPr lang="en-US" sz="1100">
                    <a:solidFill>
                      <a:schemeClr val="bg1"/>
                    </a:solidFill>
                  </a:rPr>
                  <a:t>Microblogging</a:t>
                </a:r>
              </a:p>
            </p:txBody>
          </p:sp>
          <p:sp>
            <p:nvSpPr>
              <p:cNvPr id="65573" name="TextBox 34"/>
              <p:cNvSpPr txBox="1">
                <a:spLocks noChangeArrowheads="1"/>
              </p:cNvSpPr>
              <p:nvPr/>
            </p:nvSpPr>
            <p:spPr bwMode="auto">
              <a:xfrm>
                <a:off x="7255293" y="2890728"/>
                <a:ext cx="895908" cy="430887"/>
              </a:xfrm>
              <a:prstGeom prst="rect">
                <a:avLst/>
              </a:prstGeom>
              <a:noFill/>
              <a:ln w="9525">
                <a:noFill/>
                <a:miter lim="800000"/>
                <a:headEnd/>
                <a:tailEnd/>
              </a:ln>
            </p:spPr>
            <p:txBody>
              <a:bodyPr>
                <a:spAutoFit/>
              </a:bodyPr>
              <a:lstStyle/>
              <a:p>
                <a:r>
                  <a:rPr lang="en-US" sz="1100">
                    <a:solidFill>
                      <a:schemeClr val="bg1"/>
                    </a:solidFill>
                  </a:rPr>
                  <a:t>Online newspages</a:t>
                </a:r>
              </a:p>
            </p:txBody>
          </p:sp>
          <p:sp>
            <p:nvSpPr>
              <p:cNvPr id="65574" name="TextBox 35"/>
              <p:cNvSpPr txBox="1">
                <a:spLocks noChangeArrowheads="1"/>
              </p:cNvSpPr>
              <p:nvPr/>
            </p:nvSpPr>
            <p:spPr bwMode="auto">
              <a:xfrm>
                <a:off x="6285238" y="4183653"/>
                <a:ext cx="988014" cy="261610"/>
              </a:xfrm>
              <a:prstGeom prst="rect">
                <a:avLst/>
              </a:prstGeom>
              <a:noFill/>
              <a:ln w="9525">
                <a:noFill/>
                <a:miter lim="800000"/>
                <a:headEnd/>
                <a:tailEnd/>
              </a:ln>
            </p:spPr>
            <p:txBody>
              <a:bodyPr>
                <a:spAutoFit/>
              </a:bodyPr>
              <a:lstStyle/>
              <a:p>
                <a:r>
                  <a:rPr lang="en-US" sz="1100">
                    <a:solidFill>
                      <a:schemeClr val="bg1"/>
                    </a:solidFill>
                  </a:rPr>
                  <a:t>Newspapers</a:t>
                </a:r>
              </a:p>
            </p:txBody>
          </p:sp>
          <p:sp>
            <p:nvSpPr>
              <p:cNvPr id="65575" name="TextBox 36"/>
              <p:cNvSpPr txBox="1">
                <a:spLocks noChangeArrowheads="1"/>
              </p:cNvSpPr>
              <p:nvPr/>
            </p:nvSpPr>
            <p:spPr bwMode="auto">
              <a:xfrm>
                <a:off x="7163187" y="3730243"/>
                <a:ext cx="988014" cy="261610"/>
              </a:xfrm>
              <a:prstGeom prst="rect">
                <a:avLst/>
              </a:prstGeom>
              <a:noFill/>
              <a:ln w="9525">
                <a:noFill/>
                <a:miter lim="800000"/>
                <a:headEnd/>
                <a:tailEnd/>
              </a:ln>
            </p:spPr>
            <p:txBody>
              <a:bodyPr>
                <a:spAutoFit/>
              </a:bodyPr>
              <a:lstStyle/>
              <a:p>
                <a:r>
                  <a:rPr lang="en-US" sz="1100">
                    <a:solidFill>
                      <a:schemeClr val="bg1"/>
                    </a:solidFill>
                  </a:rPr>
                  <a:t>Magazines</a:t>
                </a:r>
              </a:p>
            </p:txBody>
          </p:sp>
          <p:sp>
            <p:nvSpPr>
              <p:cNvPr id="65576" name="TextBox 37"/>
              <p:cNvSpPr txBox="1">
                <a:spLocks noChangeArrowheads="1"/>
              </p:cNvSpPr>
              <p:nvPr/>
            </p:nvSpPr>
            <p:spPr bwMode="auto">
              <a:xfrm>
                <a:off x="5331396" y="4663272"/>
                <a:ext cx="1296144" cy="261610"/>
              </a:xfrm>
              <a:prstGeom prst="rect">
                <a:avLst/>
              </a:prstGeom>
              <a:noFill/>
              <a:ln w="9525">
                <a:noFill/>
                <a:miter lim="800000"/>
                <a:headEnd/>
                <a:tailEnd/>
              </a:ln>
            </p:spPr>
            <p:txBody>
              <a:bodyPr>
                <a:spAutoFit/>
              </a:bodyPr>
              <a:lstStyle/>
              <a:p>
                <a:r>
                  <a:rPr lang="en-US" sz="1100">
                    <a:solidFill>
                      <a:schemeClr val="bg1"/>
                    </a:solidFill>
                  </a:rPr>
                  <a:t>Internet banners</a:t>
                </a:r>
              </a:p>
            </p:txBody>
          </p:sp>
          <p:sp>
            <p:nvSpPr>
              <p:cNvPr id="65577" name="TextBox 38"/>
              <p:cNvSpPr txBox="1">
                <a:spLocks noChangeArrowheads="1"/>
              </p:cNvSpPr>
              <p:nvPr/>
            </p:nvSpPr>
            <p:spPr bwMode="auto">
              <a:xfrm>
                <a:off x="5724126" y="4856288"/>
                <a:ext cx="1296144" cy="261610"/>
              </a:xfrm>
              <a:prstGeom prst="rect">
                <a:avLst/>
              </a:prstGeom>
              <a:noFill/>
              <a:ln w="9525">
                <a:noFill/>
                <a:miter lim="800000"/>
                <a:headEnd/>
                <a:tailEnd/>
              </a:ln>
            </p:spPr>
            <p:txBody>
              <a:bodyPr>
                <a:spAutoFit/>
              </a:bodyPr>
              <a:lstStyle/>
              <a:p>
                <a:r>
                  <a:rPr lang="en-US" sz="1100">
                    <a:solidFill>
                      <a:schemeClr val="bg1"/>
                    </a:solidFill>
                  </a:rPr>
                  <a:t>Outdoor, posters</a:t>
                </a:r>
              </a:p>
            </p:txBody>
          </p:sp>
          <p:sp>
            <p:nvSpPr>
              <p:cNvPr id="65578" name="TextBox 39"/>
              <p:cNvSpPr txBox="1">
                <a:spLocks noChangeArrowheads="1"/>
              </p:cNvSpPr>
              <p:nvPr/>
            </p:nvSpPr>
            <p:spPr bwMode="auto">
              <a:xfrm>
                <a:off x="4618856" y="3190810"/>
                <a:ext cx="1377406" cy="261610"/>
              </a:xfrm>
              <a:prstGeom prst="rect">
                <a:avLst/>
              </a:prstGeom>
              <a:noFill/>
              <a:ln w="9525">
                <a:noFill/>
                <a:miter lim="800000"/>
                <a:headEnd/>
                <a:tailEnd/>
              </a:ln>
            </p:spPr>
            <p:txBody>
              <a:bodyPr>
                <a:spAutoFit/>
              </a:bodyPr>
              <a:lstStyle/>
              <a:p>
                <a:r>
                  <a:rPr lang="en-US" sz="1100">
                    <a:solidFill>
                      <a:schemeClr val="bg1"/>
                    </a:solidFill>
                  </a:rPr>
                  <a:t>Social networks</a:t>
                </a:r>
              </a:p>
            </p:txBody>
          </p:sp>
          <p:sp>
            <p:nvSpPr>
              <p:cNvPr id="65579" name="TextBox 40"/>
              <p:cNvSpPr txBox="1">
                <a:spLocks noChangeArrowheads="1"/>
              </p:cNvSpPr>
              <p:nvPr/>
            </p:nvSpPr>
            <p:spPr bwMode="auto">
              <a:xfrm>
                <a:off x="7015492" y="4002007"/>
                <a:ext cx="1286585" cy="261610"/>
              </a:xfrm>
              <a:prstGeom prst="rect">
                <a:avLst/>
              </a:prstGeom>
              <a:noFill/>
              <a:ln w="9525">
                <a:noFill/>
                <a:miter lim="800000"/>
                <a:headEnd/>
                <a:tailEnd/>
              </a:ln>
            </p:spPr>
            <p:txBody>
              <a:bodyPr>
                <a:spAutoFit/>
              </a:bodyPr>
              <a:lstStyle/>
              <a:p>
                <a:r>
                  <a:rPr lang="en-US" sz="1100">
                    <a:solidFill>
                      <a:schemeClr val="bg1"/>
                    </a:solidFill>
                  </a:rPr>
                  <a:t>Online games</a:t>
                </a:r>
              </a:p>
            </p:txBody>
          </p:sp>
          <p:sp>
            <p:nvSpPr>
              <p:cNvPr id="65580" name="TextBox 41"/>
              <p:cNvSpPr txBox="1">
                <a:spLocks noChangeArrowheads="1"/>
              </p:cNvSpPr>
              <p:nvPr/>
            </p:nvSpPr>
            <p:spPr bwMode="auto">
              <a:xfrm>
                <a:off x="4936110" y="2929200"/>
                <a:ext cx="851515" cy="261610"/>
              </a:xfrm>
              <a:prstGeom prst="rect">
                <a:avLst/>
              </a:prstGeom>
              <a:noFill/>
              <a:ln w="9525">
                <a:noFill/>
                <a:miter lim="800000"/>
                <a:headEnd/>
                <a:tailEnd/>
              </a:ln>
            </p:spPr>
            <p:txBody>
              <a:bodyPr wrap="none">
                <a:spAutoFit/>
              </a:bodyPr>
              <a:lstStyle/>
              <a:p>
                <a:r>
                  <a:rPr lang="en-US" sz="1100">
                    <a:solidFill>
                      <a:schemeClr val="bg1"/>
                    </a:solidFill>
                  </a:rPr>
                  <a:t>Direct mail</a:t>
                </a:r>
              </a:p>
            </p:txBody>
          </p:sp>
          <p:sp>
            <p:nvSpPr>
              <p:cNvPr id="65581" name="TextBox 42"/>
              <p:cNvSpPr txBox="1">
                <a:spLocks noChangeArrowheads="1"/>
              </p:cNvSpPr>
              <p:nvPr/>
            </p:nvSpPr>
            <p:spPr bwMode="auto">
              <a:xfrm>
                <a:off x="6033036" y="2828242"/>
                <a:ext cx="1258678" cy="261610"/>
              </a:xfrm>
              <a:prstGeom prst="rect">
                <a:avLst/>
              </a:prstGeom>
              <a:noFill/>
              <a:ln w="9525">
                <a:noFill/>
                <a:miter lim="800000"/>
                <a:headEnd/>
                <a:tailEnd/>
              </a:ln>
            </p:spPr>
            <p:txBody>
              <a:bodyPr wrap="none">
                <a:spAutoFit/>
              </a:bodyPr>
              <a:lstStyle/>
              <a:p>
                <a:r>
                  <a:rPr lang="en-US" sz="1100">
                    <a:solidFill>
                      <a:schemeClr val="bg1"/>
                    </a:solidFill>
                  </a:rPr>
                  <a:t>Mobile Marketing</a:t>
                </a:r>
              </a:p>
            </p:txBody>
          </p:sp>
          <p:sp>
            <p:nvSpPr>
              <p:cNvPr id="65582" name="TextBox 43"/>
              <p:cNvSpPr txBox="1">
                <a:spLocks noChangeArrowheads="1"/>
              </p:cNvSpPr>
              <p:nvPr/>
            </p:nvSpPr>
            <p:spPr bwMode="auto">
              <a:xfrm>
                <a:off x="6084168" y="2104433"/>
                <a:ext cx="1242648" cy="261610"/>
              </a:xfrm>
              <a:prstGeom prst="rect">
                <a:avLst/>
              </a:prstGeom>
              <a:noFill/>
              <a:ln w="9525">
                <a:noFill/>
                <a:miter lim="800000"/>
                <a:headEnd/>
                <a:tailEnd/>
              </a:ln>
            </p:spPr>
            <p:txBody>
              <a:bodyPr wrap="none">
                <a:spAutoFit/>
              </a:bodyPr>
              <a:lstStyle/>
              <a:p>
                <a:r>
                  <a:rPr lang="en-US" sz="1100">
                    <a:solidFill>
                      <a:schemeClr val="bg1"/>
                    </a:solidFill>
                  </a:rPr>
                  <a:t>E-mail Marketing</a:t>
                </a:r>
              </a:p>
            </p:txBody>
          </p:sp>
        </p:grpSp>
        <p:grpSp>
          <p:nvGrpSpPr>
            <p:cNvPr id="65543" name="Group 4"/>
            <p:cNvGrpSpPr>
              <a:grpSpLocks/>
            </p:cNvGrpSpPr>
            <p:nvPr>
              <p:custDataLst>
                <p:tags r:id="rId3"/>
              </p:custDataLst>
            </p:nvPr>
          </p:nvGrpSpPr>
          <p:grpSpPr bwMode="auto">
            <a:xfrm>
              <a:off x="683568" y="2168860"/>
              <a:ext cx="3096344" cy="2813624"/>
              <a:chOff x="1115616" y="2168860"/>
              <a:chExt cx="3096344" cy="2813624"/>
            </a:xfrm>
          </p:grpSpPr>
          <p:sp>
            <p:nvSpPr>
              <p:cNvPr id="9" name="Heptagon 8"/>
              <p:cNvSpPr/>
              <p:nvPr/>
            </p:nvSpPr>
            <p:spPr>
              <a:xfrm>
                <a:off x="1115616" y="2169373"/>
                <a:ext cx="3096862" cy="2807286"/>
              </a:xfrm>
              <a:prstGeom prst="heptagon">
                <a:avLst/>
              </a:prstGeom>
              <a:solidFill>
                <a:schemeClr val="bg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0" name="Isosceles Triangle 9"/>
              <p:cNvSpPr/>
              <p:nvPr/>
            </p:nvSpPr>
            <p:spPr>
              <a:xfrm rot="12240047">
                <a:off x="2374361" y="2399552"/>
                <a:ext cx="1341286" cy="1120809"/>
              </a:xfrm>
              <a:prstGeom prst="triangle">
                <a:avLst/>
              </a:prstGeom>
              <a:solidFill>
                <a:srgbClr val="51A00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1" name="Isosceles Triangle 10"/>
              <p:cNvSpPr/>
              <p:nvPr/>
            </p:nvSpPr>
            <p:spPr>
              <a:xfrm rot="15360000">
                <a:off x="2853697" y="2914992"/>
                <a:ext cx="1295323" cy="1146045"/>
              </a:xfrm>
              <a:prstGeom prst="triangle">
                <a:avLst/>
              </a:prstGeom>
              <a:solidFill>
                <a:srgbClr val="51A00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2" name="Isosceles Triangle 11"/>
              <p:cNvSpPr/>
              <p:nvPr/>
            </p:nvSpPr>
            <p:spPr>
              <a:xfrm rot="18547310">
                <a:off x="2664166" y="3572302"/>
                <a:ext cx="1358509" cy="1122235"/>
              </a:xfrm>
              <a:prstGeom prst="triangle">
                <a:avLst/>
              </a:prstGeom>
              <a:solidFill>
                <a:srgbClr val="51A00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3" name="Isosceles Triangle 12"/>
              <p:cNvSpPr/>
              <p:nvPr/>
            </p:nvSpPr>
            <p:spPr>
              <a:xfrm>
                <a:off x="1990229" y="3861868"/>
                <a:ext cx="1358746" cy="1120809"/>
              </a:xfrm>
              <a:prstGeom prst="triangle">
                <a:avLst/>
              </a:prstGeom>
              <a:solidFill>
                <a:srgbClr val="51A00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4" name="Isosceles Triangle 13"/>
              <p:cNvSpPr/>
              <p:nvPr/>
            </p:nvSpPr>
            <p:spPr>
              <a:xfrm rot="3036606">
                <a:off x="1350091" y="3576104"/>
                <a:ext cx="1280278" cy="1120648"/>
              </a:xfrm>
              <a:prstGeom prst="triangle">
                <a:avLst/>
              </a:prstGeom>
              <a:solidFill>
                <a:srgbClr val="51A00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5" name="Isosceles Triangle 14"/>
              <p:cNvSpPr/>
              <p:nvPr/>
            </p:nvSpPr>
            <p:spPr>
              <a:xfrm rot="6148239">
                <a:off x="1135576" y="2916365"/>
                <a:ext cx="1358509" cy="1122236"/>
              </a:xfrm>
              <a:prstGeom prst="triangle">
                <a:avLst/>
              </a:prstGeom>
              <a:solidFill>
                <a:srgbClr val="51A00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6" name="Isosceles Triangle 15"/>
              <p:cNvSpPr/>
              <p:nvPr/>
            </p:nvSpPr>
            <p:spPr>
              <a:xfrm rot="9254408">
                <a:off x="1628320" y="2392030"/>
                <a:ext cx="1358746" cy="1122313"/>
              </a:xfrm>
              <a:prstGeom prst="triangle">
                <a:avLst/>
              </a:prstGeom>
              <a:solidFill>
                <a:srgbClr val="51A00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65555" name="TextBox 16"/>
              <p:cNvSpPr txBox="1">
                <a:spLocks noChangeArrowheads="1"/>
              </p:cNvSpPr>
              <p:nvPr/>
            </p:nvSpPr>
            <p:spPr bwMode="auto">
              <a:xfrm>
                <a:off x="2026862" y="2522321"/>
                <a:ext cx="381836" cy="276999"/>
              </a:xfrm>
              <a:prstGeom prst="rect">
                <a:avLst/>
              </a:prstGeom>
              <a:noFill/>
              <a:ln w="9525">
                <a:noFill/>
                <a:miter lim="800000"/>
                <a:headEnd/>
                <a:tailEnd/>
              </a:ln>
            </p:spPr>
            <p:txBody>
              <a:bodyPr wrap="none">
                <a:spAutoFit/>
              </a:bodyPr>
              <a:lstStyle/>
              <a:p>
                <a:r>
                  <a:rPr lang="en-US" sz="1200">
                    <a:solidFill>
                      <a:schemeClr val="bg1"/>
                    </a:solidFill>
                  </a:rPr>
                  <a:t>TV</a:t>
                </a:r>
              </a:p>
            </p:txBody>
          </p:sp>
          <p:sp>
            <p:nvSpPr>
              <p:cNvPr id="65556" name="TextBox 17"/>
              <p:cNvSpPr txBox="1">
                <a:spLocks noChangeArrowheads="1"/>
              </p:cNvSpPr>
              <p:nvPr/>
            </p:nvSpPr>
            <p:spPr bwMode="auto">
              <a:xfrm>
                <a:off x="2267488" y="4647883"/>
                <a:ext cx="712054" cy="276999"/>
              </a:xfrm>
              <a:prstGeom prst="rect">
                <a:avLst/>
              </a:prstGeom>
              <a:noFill/>
              <a:ln w="9525">
                <a:noFill/>
                <a:miter lim="800000"/>
                <a:headEnd/>
                <a:tailEnd/>
              </a:ln>
            </p:spPr>
            <p:txBody>
              <a:bodyPr wrap="none">
                <a:spAutoFit/>
              </a:bodyPr>
              <a:lstStyle/>
              <a:p>
                <a:r>
                  <a:rPr lang="en-US" sz="1200">
                    <a:solidFill>
                      <a:schemeClr val="bg1"/>
                    </a:solidFill>
                  </a:rPr>
                  <a:t>Cinema</a:t>
                </a:r>
              </a:p>
            </p:txBody>
          </p:sp>
          <p:sp>
            <p:nvSpPr>
              <p:cNvPr id="65557" name="TextBox 18"/>
              <p:cNvSpPr txBox="1">
                <a:spLocks noChangeArrowheads="1"/>
              </p:cNvSpPr>
              <p:nvPr/>
            </p:nvSpPr>
            <p:spPr bwMode="auto">
              <a:xfrm rot="-715835">
                <a:off x="3087083" y="3304336"/>
                <a:ext cx="1035861" cy="276999"/>
              </a:xfrm>
              <a:prstGeom prst="rect">
                <a:avLst/>
              </a:prstGeom>
              <a:noFill/>
              <a:ln w="9525">
                <a:noFill/>
                <a:miter lim="800000"/>
                <a:headEnd/>
                <a:tailEnd/>
              </a:ln>
            </p:spPr>
            <p:txBody>
              <a:bodyPr wrap="none">
                <a:spAutoFit/>
              </a:bodyPr>
              <a:lstStyle/>
              <a:p>
                <a:r>
                  <a:rPr lang="en-US" sz="1200">
                    <a:solidFill>
                      <a:schemeClr val="bg1"/>
                    </a:solidFill>
                  </a:rPr>
                  <a:t>Newspapers</a:t>
                </a:r>
              </a:p>
            </p:txBody>
          </p:sp>
          <p:sp>
            <p:nvSpPr>
              <p:cNvPr id="65558" name="TextBox 19"/>
              <p:cNvSpPr txBox="1">
                <a:spLocks noChangeArrowheads="1"/>
              </p:cNvSpPr>
              <p:nvPr/>
            </p:nvSpPr>
            <p:spPr bwMode="auto">
              <a:xfrm rot="1419003">
                <a:off x="3032781" y="3994313"/>
                <a:ext cx="925253" cy="276999"/>
              </a:xfrm>
              <a:prstGeom prst="rect">
                <a:avLst/>
              </a:prstGeom>
              <a:noFill/>
              <a:ln w="9525">
                <a:noFill/>
                <a:miter lim="800000"/>
                <a:headEnd/>
                <a:tailEnd/>
              </a:ln>
            </p:spPr>
            <p:txBody>
              <a:bodyPr wrap="none">
                <a:spAutoFit/>
              </a:bodyPr>
              <a:lstStyle/>
              <a:p>
                <a:r>
                  <a:rPr lang="en-US" sz="1200">
                    <a:solidFill>
                      <a:schemeClr val="bg1"/>
                    </a:solidFill>
                  </a:rPr>
                  <a:t>Magazines</a:t>
                </a:r>
              </a:p>
            </p:txBody>
          </p:sp>
          <p:sp>
            <p:nvSpPr>
              <p:cNvPr id="65559" name="TextBox 20"/>
              <p:cNvSpPr txBox="1">
                <a:spLocks noChangeArrowheads="1"/>
              </p:cNvSpPr>
              <p:nvPr/>
            </p:nvSpPr>
            <p:spPr bwMode="auto">
              <a:xfrm>
                <a:off x="2276771" y="4371914"/>
                <a:ext cx="739305" cy="276999"/>
              </a:xfrm>
              <a:prstGeom prst="rect">
                <a:avLst/>
              </a:prstGeom>
              <a:noFill/>
              <a:ln w="9525">
                <a:noFill/>
                <a:miter lim="800000"/>
                <a:headEnd/>
                <a:tailEnd/>
              </a:ln>
            </p:spPr>
            <p:txBody>
              <a:bodyPr wrap="none">
                <a:spAutoFit/>
              </a:bodyPr>
              <a:lstStyle/>
              <a:p>
                <a:r>
                  <a:rPr lang="en-US" sz="1200">
                    <a:solidFill>
                      <a:schemeClr val="bg1"/>
                    </a:solidFill>
                  </a:rPr>
                  <a:t>Outdoor</a:t>
                </a:r>
              </a:p>
            </p:txBody>
          </p:sp>
          <p:sp>
            <p:nvSpPr>
              <p:cNvPr id="65560" name="TextBox 21"/>
              <p:cNvSpPr txBox="1">
                <a:spLocks noChangeArrowheads="1"/>
              </p:cNvSpPr>
              <p:nvPr/>
            </p:nvSpPr>
            <p:spPr bwMode="auto">
              <a:xfrm>
                <a:off x="1415811" y="3920565"/>
                <a:ext cx="851677" cy="461665"/>
              </a:xfrm>
              <a:prstGeom prst="rect">
                <a:avLst/>
              </a:prstGeom>
              <a:noFill/>
              <a:ln w="9525">
                <a:noFill/>
                <a:miter lim="800000"/>
                <a:headEnd/>
                <a:tailEnd/>
              </a:ln>
            </p:spPr>
            <p:txBody>
              <a:bodyPr>
                <a:spAutoFit/>
              </a:bodyPr>
              <a:lstStyle/>
              <a:p>
                <a:r>
                  <a:rPr lang="en-US" sz="1200">
                    <a:solidFill>
                      <a:schemeClr val="bg1"/>
                    </a:solidFill>
                  </a:rPr>
                  <a:t>Direct marketing</a:t>
                </a:r>
              </a:p>
            </p:txBody>
          </p:sp>
          <p:sp>
            <p:nvSpPr>
              <p:cNvPr id="65561" name="TextBox 22"/>
              <p:cNvSpPr txBox="1">
                <a:spLocks noChangeArrowheads="1"/>
              </p:cNvSpPr>
              <p:nvPr/>
            </p:nvSpPr>
            <p:spPr bwMode="auto">
              <a:xfrm>
                <a:off x="1289556" y="3164406"/>
                <a:ext cx="987215" cy="646331"/>
              </a:xfrm>
              <a:prstGeom prst="rect">
                <a:avLst/>
              </a:prstGeom>
              <a:noFill/>
              <a:ln w="9525">
                <a:noFill/>
                <a:miter lim="800000"/>
                <a:headEnd/>
                <a:tailEnd/>
              </a:ln>
            </p:spPr>
            <p:txBody>
              <a:bodyPr>
                <a:spAutoFit/>
              </a:bodyPr>
              <a:lstStyle/>
              <a:p>
                <a:r>
                  <a:rPr lang="en-US" sz="1200">
                    <a:solidFill>
                      <a:schemeClr val="bg1"/>
                    </a:solidFill>
                  </a:rPr>
                  <a:t>Events</a:t>
                </a:r>
              </a:p>
              <a:p>
                <a:r>
                  <a:rPr lang="en-US" sz="1200">
                    <a:solidFill>
                      <a:schemeClr val="bg1"/>
                    </a:solidFill>
                  </a:rPr>
                  <a:t>PR</a:t>
                </a:r>
              </a:p>
              <a:p>
                <a:r>
                  <a:rPr lang="en-US" sz="1200">
                    <a:solidFill>
                      <a:schemeClr val="bg1"/>
                    </a:solidFill>
                  </a:rPr>
                  <a:t>Directories</a:t>
                </a:r>
              </a:p>
            </p:txBody>
          </p:sp>
          <p:sp>
            <p:nvSpPr>
              <p:cNvPr id="65562" name="TextBox 23"/>
              <p:cNvSpPr txBox="1">
                <a:spLocks noChangeArrowheads="1"/>
              </p:cNvSpPr>
              <p:nvPr/>
            </p:nvSpPr>
            <p:spPr bwMode="auto">
              <a:xfrm>
                <a:off x="2826850" y="2652201"/>
                <a:ext cx="583814" cy="276999"/>
              </a:xfrm>
              <a:prstGeom prst="rect">
                <a:avLst/>
              </a:prstGeom>
              <a:noFill/>
              <a:ln w="9525">
                <a:noFill/>
                <a:miter lim="800000"/>
                <a:headEnd/>
                <a:tailEnd/>
              </a:ln>
            </p:spPr>
            <p:txBody>
              <a:bodyPr wrap="none">
                <a:spAutoFit/>
              </a:bodyPr>
              <a:lstStyle/>
              <a:p>
                <a:r>
                  <a:rPr lang="en-US" sz="1200">
                    <a:solidFill>
                      <a:schemeClr val="bg1"/>
                    </a:solidFill>
                  </a:rPr>
                  <a:t>Radio</a:t>
                </a:r>
              </a:p>
            </p:txBody>
          </p:sp>
          <p:sp>
            <p:nvSpPr>
              <p:cNvPr id="25" name="Rectangle 24"/>
              <p:cNvSpPr/>
              <p:nvPr/>
            </p:nvSpPr>
            <p:spPr>
              <a:xfrm>
                <a:off x="2171184" y="3257083"/>
                <a:ext cx="960329" cy="676998"/>
              </a:xfrm>
              <a:prstGeom prst="rect">
                <a:avLst/>
              </a:prstGeom>
              <a:solidFill>
                <a:srgbClr val="E1E1E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100" dirty="0">
                    <a:solidFill>
                      <a:schemeClr val="tx1"/>
                    </a:solidFill>
                  </a:rPr>
                  <a:t>Single-channel media world</a:t>
                </a:r>
              </a:p>
            </p:txBody>
          </p:sp>
        </p:grpSp>
        <p:sp>
          <p:nvSpPr>
            <p:cNvPr id="65544" name="TextBox 5"/>
            <p:cNvSpPr txBox="1">
              <a:spLocks noChangeArrowheads="1"/>
            </p:cNvSpPr>
            <p:nvPr/>
          </p:nvSpPr>
          <p:spPr bwMode="auto">
            <a:xfrm>
              <a:off x="3616546" y="3140968"/>
              <a:ext cx="1738699" cy="554195"/>
            </a:xfrm>
            <a:prstGeom prst="rect">
              <a:avLst/>
            </a:prstGeom>
            <a:noFill/>
            <a:ln w="9525">
              <a:noFill/>
              <a:miter lim="800000"/>
              <a:headEnd/>
              <a:tailEnd/>
            </a:ln>
          </p:spPr>
          <p:txBody>
            <a:bodyPr>
              <a:spAutoFit/>
            </a:bodyPr>
            <a:lstStyle/>
            <a:p>
              <a:pPr algn="ctr"/>
              <a:r>
                <a:rPr lang="en-US" sz="1600"/>
                <a:t>media convergence</a:t>
              </a:r>
            </a:p>
          </p:txBody>
        </p:sp>
        <p:sp>
          <p:nvSpPr>
            <p:cNvPr id="65545" name="TextBox 6"/>
            <p:cNvSpPr txBox="1">
              <a:spLocks noChangeArrowheads="1"/>
            </p:cNvSpPr>
            <p:nvPr/>
          </p:nvSpPr>
          <p:spPr bwMode="auto">
            <a:xfrm>
              <a:off x="7532297" y="3389475"/>
              <a:ext cx="1497403" cy="261610"/>
            </a:xfrm>
            <a:prstGeom prst="rect">
              <a:avLst/>
            </a:prstGeom>
            <a:noFill/>
            <a:ln w="9525">
              <a:noFill/>
              <a:miter lim="800000"/>
              <a:headEnd/>
              <a:tailEnd/>
            </a:ln>
          </p:spPr>
          <p:txBody>
            <a:bodyPr>
              <a:spAutoFit/>
            </a:bodyPr>
            <a:lstStyle/>
            <a:p>
              <a:r>
                <a:rPr lang="en-US" sz="1100">
                  <a:solidFill>
                    <a:schemeClr val="bg1"/>
                  </a:solidFill>
                </a:rPr>
                <a:t>Digital magazines</a:t>
              </a:r>
            </a:p>
          </p:txBody>
        </p:sp>
        <p:sp>
          <p:nvSpPr>
            <p:cNvPr id="65546" name="TextBox 7"/>
            <p:cNvSpPr txBox="1">
              <a:spLocks noChangeArrowheads="1"/>
            </p:cNvSpPr>
            <p:nvPr/>
          </p:nvSpPr>
          <p:spPr bwMode="auto">
            <a:xfrm>
              <a:off x="6980249" y="4421766"/>
              <a:ext cx="1497403" cy="261610"/>
            </a:xfrm>
            <a:prstGeom prst="rect">
              <a:avLst/>
            </a:prstGeom>
            <a:noFill/>
            <a:ln w="9525">
              <a:noFill/>
              <a:miter lim="800000"/>
              <a:headEnd/>
              <a:tailEnd/>
            </a:ln>
          </p:spPr>
          <p:txBody>
            <a:bodyPr>
              <a:spAutoFit/>
            </a:bodyPr>
            <a:lstStyle/>
            <a:p>
              <a:r>
                <a:rPr lang="en-US" sz="1100">
                  <a:solidFill>
                    <a:schemeClr val="bg1"/>
                  </a:solidFill>
                </a:rPr>
                <a:t>Digital Newspapers</a:t>
              </a:r>
            </a:p>
          </p:txBody>
        </p:sp>
      </p:grpSp>
      <p:sp>
        <p:nvSpPr>
          <p:cNvPr id="46" name="Rectangle 45"/>
          <p:cNvSpPr/>
          <p:nvPr/>
        </p:nvSpPr>
        <p:spPr>
          <a:xfrm>
            <a:off x="468313" y="4868863"/>
            <a:ext cx="8020050" cy="708025"/>
          </a:xfrm>
          <a:prstGeom prst="rect">
            <a:avLst/>
          </a:prstGeom>
        </p:spPr>
        <p:txBody>
          <a:bodyPr>
            <a:spAutoFit/>
          </a:bodyPr>
          <a:lstStyle/>
          <a:p>
            <a:pPr>
              <a:defRPr/>
            </a:pPr>
            <a:r>
              <a:rPr lang="en-GB" b="1" dirty="0">
                <a:solidFill>
                  <a:srgbClr val="339933"/>
                </a:solidFill>
                <a:latin typeface="Arial (Headings)"/>
                <a:ea typeface="+mj-ea"/>
                <a:cs typeface="+mj-cs"/>
              </a:rPr>
              <a:t>M</a:t>
            </a:r>
            <a:r>
              <a:rPr lang="en-GB" sz="2000" b="1" dirty="0">
                <a:solidFill>
                  <a:srgbClr val="339933"/>
                </a:solidFill>
                <a:latin typeface="Arial (Headings)"/>
                <a:ea typeface="+mj-ea"/>
                <a:cs typeface="+mj-cs"/>
              </a:rPr>
              <a:t>arketers are looking for the best marketing mix to reach the best audience aggregation </a:t>
            </a:r>
            <a:endParaRPr lang="en-US" dirty="0">
              <a:solidFill>
                <a:srgbClr val="339933"/>
              </a:solidFill>
              <a:cs typeface="+mn-cs"/>
            </a:endParaRPr>
          </a:p>
        </p:txBody>
      </p:sp>
      <p:pic>
        <p:nvPicPr>
          <p:cNvPr id="65539" name="Picture 46" descr="logo_centerslogan"/>
          <p:cNvPicPr>
            <a:picLocks noChangeAspect="1" noChangeArrowheads="1"/>
          </p:cNvPicPr>
          <p:nvPr/>
        </p:nvPicPr>
        <p:blipFill>
          <a:blip r:embed="rId6"/>
          <a:srcRect/>
          <a:stretch>
            <a:fillRect/>
          </a:stretch>
        </p:blipFill>
        <p:spPr bwMode="auto">
          <a:xfrm>
            <a:off x="8050213" y="4989513"/>
            <a:ext cx="982662" cy="982662"/>
          </a:xfrm>
          <a:prstGeom prst="rect">
            <a:avLst/>
          </a:prstGeom>
          <a:noFill/>
          <a:ln w="9525">
            <a:noFill/>
            <a:miter lim="800000"/>
            <a:headEnd/>
            <a:tailEnd/>
          </a:ln>
        </p:spPr>
      </p:pic>
      <p:sp>
        <p:nvSpPr>
          <p:cNvPr id="65540" name="Rectangle 9"/>
          <p:cNvSpPr>
            <a:spLocks noChangeArrowheads="1"/>
          </p:cNvSpPr>
          <p:nvPr/>
        </p:nvSpPr>
        <p:spPr bwMode="auto">
          <a:xfrm>
            <a:off x="107950" y="115888"/>
            <a:ext cx="7773988" cy="523875"/>
          </a:xfrm>
          <a:prstGeom prst="rect">
            <a:avLst/>
          </a:prstGeom>
          <a:noFill/>
          <a:ln w="9525">
            <a:noFill/>
            <a:miter lim="800000"/>
            <a:headEnd/>
            <a:tailEnd/>
          </a:ln>
        </p:spPr>
        <p:txBody>
          <a:bodyPr>
            <a:spAutoFit/>
          </a:bodyPr>
          <a:lstStyle/>
          <a:p>
            <a:r>
              <a:rPr lang="en-GB" sz="2800" b="1">
                <a:solidFill>
                  <a:srgbClr val="FF0000"/>
                </a:solidFill>
              </a:rPr>
              <a:t>Single Channel to media integration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srcRect/>
          <a:stretch>
            <a:fillRect/>
          </a:stretch>
        </p:blipFill>
        <p:spPr bwMode="auto">
          <a:xfrm>
            <a:off x="971550" y="665163"/>
            <a:ext cx="7924800" cy="6083300"/>
          </a:xfrm>
          <a:prstGeom prst="rect">
            <a:avLst/>
          </a:prstGeom>
          <a:noFill/>
          <a:ln w="9525">
            <a:noFill/>
            <a:miter lim="800000"/>
            <a:headEnd/>
            <a:tailEnd/>
          </a:ln>
        </p:spPr>
      </p:pic>
      <p:sp>
        <p:nvSpPr>
          <p:cNvPr id="67586" name="Rectangle 2"/>
          <p:cNvSpPr>
            <a:spLocks noChangeArrowheads="1"/>
          </p:cNvSpPr>
          <p:nvPr/>
        </p:nvSpPr>
        <p:spPr bwMode="auto">
          <a:xfrm>
            <a:off x="88900" y="60325"/>
            <a:ext cx="8947150" cy="523875"/>
          </a:xfrm>
          <a:prstGeom prst="rect">
            <a:avLst/>
          </a:prstGeom>
          <a:noFill/>
          <a:ln w="9525">
            <a:noFill/>
            <a:miter lim="800000"/>
            <a:headEnd/>
            <a:tailEnd/>
          </a:ln>
        </p:spPr>
        <p:txBody>
          <a:bodyPr>
            <a:spAutoFit/>
          </a:bodyPr>
          <a:lstStyle/>
          <a:p>
            <a:r>
              <a:rPr lang="en-GB" sz="2800" b="1">
                <a:solidFill>
                  <a:srgbClr val="FF0000"/>
                </a:solidFill>
              </a:rPr>
              <a:t>Print + digital = success story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88900" y="60325"/>
            <a:ext cx="8947150" cy="461963"/>
          </a:xfrm>
          <a:prstGeom prst="rect">
            <a:avLst/>
          </a:prstGeom>
          <a:noFill/>
          <a:ln w="9525">
            <a:noFill/>
            <a:miter lim="800000"/>
            <a:headEnd/>
            <a:tailEnd/>
          </a:ln>
        </p:spPr>
        <p:txBody>
          <a:bodyPr>
            <a:spAutoFit/>
          </a:bodyPr>
          <a:lstStyle/>
          <a:p>
            <a:r>
              <a:rPr lang="en-GB" sz="2400" b="1">
                <a:solidFill>
                  <a:srgbClr val="FF0000"/>
                </a:solidFill>
              </a:rPr>
              <a:t>Coexistence of print and digital in practice</a:t>
            </a:r>
          </a:p>
        </p:txBody>
      </p:sp>
      <p:pic>
        <p:nvPicPr>
          <p:cNvPr id="39938" name="Picture 3" descr="image005"/>
          <p:cNvPicPr>
            <a:picLocks noChangeAspect="1" noChangeArrowheads="1"/>
          </p:cNvPicPr>
          <p:nvPr/>
        </p:nvPicPr>
        <p:blipFill>
          <a:blip r:embed="rId3"/>
          <a:srcRect/>
          <a:stretch>
            <a:fillRect/>
          </a:stretch>
        </p:blipFill>
        <p:spPr bwMode="auto">
          <a:xfrm>
            <a:off x="6076950" y="792163"/>
            <a:ext cx="2139950" cy="1603375"/>
          </a:xfrm>
          <a:prstGeom prst="rect">
            <a:avLst/>
          </a:prstGeom>
          <a:noFill/>
        </p:spPr>
      </p:pic>
      <p:pic>
        <p:nvPicPr>
          <p:cNvPr id="69635" name="Picture 4" descr="http://screenshots.en.sftcdn.net/blog/en/2011/12/facebook.png">
            <a:hlinkClick r:id="rId4"/>
          </p:cNvPr>
          <p:cNvPicPr>
            <a:picLocks noChangeAspect="1" noChangeArrowheads="1"/>
          </p:cNvPicPr>
          <p:nvPr/>
        </p:nvPicPr>
        <p:blipFill>
          <a:blip r:embed="rId5"/>
          <a:srcRect/>
          <a:stretch>
            <a:fillRect/>
          </a:stretch>
        </p:blipFill>
        <p:spPr bwMode="auto">
          <a:xfrm>
            <a:off x="3051175" y="4857750"/>
            <a:ext cx="5715000" cy="1704975"/>
          </a:xfrm>
          <a:prstGeom prst="rect">
            <a:avLst/>
          </a:prstGeom>
          <a:noFill/>
          <a:ln w="9525">
            <a:noFill/>
            <a:miter lim="800000"/>
            <a:headEnd/>
            <a:tailEnd/>
          </a:ln>
        </p:spPr>
      </p:pic>
      <p:sp>
        <p:nvSpPr>
          <p:cNvPr id="69636" name="AutoShape 6" descr="data:image/jpeg;base64,/9j/4AAQSkZJRgABAQAAAQABAAD/2wCEAAkGBg8QDw8QDw8PDxQPEA8QDxAPDw8PDxAQFBAVFRUQFBIXGyYeFxkjGRQVHy8gIycpLCwtFR4xNTAqNSYrLCkBCQoKDgwOGg8PGiwkHyUsLSotKik0KSosLi8tLSwtNSksLC0sLC0sNSkpLCk1KSwsLDApLDUsKSksNC0sNSksLP/AABEIALoBDgMBIgACEQEDEQH/xAAbAAACAwEBAQAAAAAAAAAAAAABAgAEBQMGB//EAD0QAAEDAgMGAwUFBgcBAAAAAAEAAgMEERIhMQUGE0FRYSJxgRQyQpGhIzNSsdEkYnKSwfAVNENTguHx0v/EABkBAQADAQEAAAAAAAAAAAAAAAABAgMEBf/EACwRAQEAAgAEBQIGAwEAAAAAAAABAhEDEiExBEFRYfBx0TKBkaGx4SJC8RP/2gAMAwEAAhEDEQA/APqgCcBABOAoSgCaygCYBAAEwCICNkEClkUUAsoiogCiZSyBbKWTWRsgWyKNkbIFspZNZRAtlCEShZALKWRUQKomshZAEEyCAIJkLIFQTEIIAgiUEASOZddFEHMBOAgE4CCAJrIBMAggRsoigiiiNkERAQRQSylkVEEsoAjdBBFFFjbS3rghl4AbLNLleOBmNwyvnmM7Z2CmS3srbJ3bK5T1DI2l0j2MaNXPcGj5leart55ZouJs9zS6E3qKeSL7fCDmQL5jUG2ffkkqxDtijvHZs0Xia1xF2Ptm0nmx3Xy6K3J6qc88m/tTaJhgdNHE6osMWGNwzbb3r8x5XXPYe3YquIPiOYsJGH3mO6HqOh5rw+7G0auna8RYphC4+0UbriSMA2MkXrkbaHUZ3V6SBsjvb9kutI3OopbWJB1+z536DI6jNXuEnT91JxLev7PdqWWLsfe6mnhMj3shcz71kjg3CeoJ1C06GvinZxIXtkbci7eo1BGoKyss7tplL2d1LIlRQsUhCyeyhCBCECE9kCECEIFMQogQoJiECECqI2QsgATAIBOEBARURsgARUUugNlELqIDdG65SzMYLvc1g6ucGj5ldLIgVFCP+lAUGTtneaKmeyIskllksWRRC7iCbDM9SCqbd53VDJ4YI5IKljHFkcrOY76A20vbkrW8G7EdXgfidFLH93KzUZ3AI5i+eoIuqAftem1ZDXNGrm+CYgddLn0K0kx17srcpfZgbJNTOx7oqupbWROcXQyvOGRoOjWnmOYKfG6sPtNP9jXU/wB7EMuMGixcxp+K2RafLouldIysl4tKJKWth8ToXeF0uHXCebwOtrjJUdqbWilDKkF1NWxOaJGBrgJSMsYyyPUHyzyW3f586Oe6k7/Pu9XuvtOlqS+YQxx1IH29m/aG2Rc3nY2z59e+JVsY+aSr2U4iWEkz05YWGRvxPbGdRyLfyOukzdx1U2CtY51FUuaHPwt8LjpiLOVxn65hXtibrOhqH1U05mleHAkMEbM7XNhqcuyz3JutdZXU1+bym12trme2Ugc2ZoDKuBhPEIOQkbbNw5H0voVuQ7lxmOCaldNRTNAJLyXuz1a9v6WHUdPUwUcbC4sjYwvJc4ta1pcTqSRquyreJfJecKd6wZN16J0oknbHJK4DFciNsjv9zgg2uVWqt6eHOKOlpC6RpsGvwU8YAz8I5i3l6rE21sZlNUyvq2OngqnZVALjNTvJJHy+oA8lzqYrcOCskuLYqDaTLmw1DXu5t053H1V+Xfe7UuWu00+iMJIFxY2Fxe9j0vzRsvH7tbSmiqpIK6aXivw8IPc0wSN5OYbantkb9V7FZZTVbY5c02ClkbKKq5bIFMgQgUhAhOQlsgWyBCYoIFQRIUQAJguMjrA+RQpKgOb5ILF1EqYIhFxqa6KK3FkjjuQBje1pJPQFUdubMnnDGw1T6YAniYBcub2IsQfXmvCbR2SKCtjdVNNXA/R8lyXDnfPNzdbaEK+OMy82eedx8numbz05qjS3e2QEjxsLWl34QTqSNOqyWb0yiqkpKtop8fhikiJFifdfiPI8jyIz5p96d3m1ULKiltxI2NdGWf6sYzDQeo5fJecbLU7Vwx2gD6dhJc4lssnI/W18rAq+OMs2zyzyl1+nuPsTYK7h7TxzNd7kr3vwkE5PPbkRyXvtm7XppSY4JWP4QaMLb5N0FidRyuF4/Z0za6F1DVeCohvwJHDxXaM2nqcrHqM9Qhu3t2OgM1PVxCN8ZNpGRgvd+4SNRzB0spym/qjDLlvtfmn0FAj+/wCizdibcbVNe5sUsQaRhMjbB46tOnotNY2adEu5uICsTb+wJp3xywVUkD4/dF3GI98IOR+d1qtrIyXBj2Pc0G7GPY5+XLDdeai33klfI2nopJODnI10rI5QASDaOxJz5Zq2MveK53HWq60W6cvtTaurqGyPZhIETBG3wtsC49Ldloy7foRMyMyxOkc4NGFokIPK7wDb5rzdXt2V/wC3Uz3yxMHDq6KXMRg5E4dMJ68vK4FeGYULhXUbeNST5SRmwfA78BOZbYn62PInTlt7sueY/h+e7YqN56p9VPTwRwNMN7Nne4ST25MtYXOvkvSUMsjo2uli4LyPFHiD8J8wsOipotpQNlqaVjCSeE9kgLyzkcbcxnyKyHVXA43se0XE098VNWDJwbq1hdYnpkFWyXpFua49b1j3Siz939re1U7JsOAm4cOWJpsS08wtFZ2aay7m45VFOyRrmPaHtcLOa4XBHReSqdzahscsFPLE+CU4hHUBxdA6/vMcOfdexc4DMkDzScQn3Wnzd4R8tVMys7IyxmXdk0u68Xs0EFQBUGDNrnYgQbk2FjfDyt2WtxWjIZkfC3Mjz6eqHCv7xJ7Dwt/U+pXRrQMgAOwFlFtqZJOwNJtmLdr3RRUUJBBGyhCJBAhFBApQsmKCBSlTFAoOTmrPkBifiHuuOfQH9CtQrlPCHAg80HRjg4Aj++yYLNo5jG4sd6HqOq0z1RAqntjZMdVC6KQZOza4ascNHBXAUVKLN9K8FuxtZ9DUOoKo2aXfZvJ8LS7Qg/gd9D6q9t/dedtSyroLB5d9o27Wtxc355WOhHfut7a81LCBUVLWeDwte6PG4XzwjIqtPvG19HLU0eGUxtuWPuC22uJozva572WnNd7kZcsk5bfu57Q3UZUyRVD3OglaG8TgEHE4WtZxHI87aK5Wvo2l00oje+BgxuwNllY2+RIAuM+y8rS7ak2nTyQcUw1Dbvj4bjGydn4CAf7yPVLuvtqhponCeIxTtLo5fA975ATnkdOhGWinlvmiZ476efm9JS7zR1MMxoyDKxri2KUEONtPCDmD2PmvN7O3lkr4ZqOZ4illB4EgGBriDfgutpe1vU+tbbexG0c7KmJz2wSkGOWK+One7MEdR2OouNVVGz3OnME5Yw1J4tLUR5RGY5h7SPhfoRyNtLK8xx7xnlnlvVddm7MbIwwRt9lr6QuLSCW+0AZkE394dfLle1kSvqf2qmHBrqb/ADMQFjMBkZAzmeRb6dEwhfWnA4+z7RozYOJwcdrTkSfxDr36HK3HsevmrIKh1OykfHh48okaRNY5kMB5tuLd+yW+vz+qiT0+faxnbvV8sPEq2NFUyX/PRhuGWIlxOIN0LTc56ag2srcDRE/2jZ7faqWpOCopAMTmF3wlnLnY+mma9XBu3BHVOqo8bHPBDmtdhjcTqS22d/lfNXoooosmNZHck4WNAJJ52aM1S5zya48K61fn/XmKbdOqic9lLVGnp5bPwuBdMwnVgB0Pe45dFuR7vQYWCZjal7BbizMY6RwGlzbP1V/E46DD3dr/ACj9Usoa1pdK7wtF3F5DWAdTyHqs7na0x4cnYWPaAGsFwMgGAYQOnQI4XHUhvYZn5nL6LHrt76aOIyxftLWECQQOYTGD8TgTk3vpposTau9zzIwsdxKSeNzSYAWVMTgLuzvcPA8VtCL9LrHLi4x3cPwfFz8tfX+Pr6PUV21KWmsZpWMJ0DiXSHyaLn6LNqd6z9oIIXPfA688L/BMYP8AehAuHjnqsGlpIHkQ1BaJJ8MlFtOPJ0xb7uJ3KQWAIOvnYmzVUxqj7LVn2etia7gVDbtZUR9QRqDndvLPuFneJle3z55OvHw3Cwv+W76/T1k72d99dz0et2ftCKojbLE4Pa4ZHmDzaRyI6KyvFbC2fUxOx08BgcxzYqylkc4U8th9/DIb52z56r2q1wyuU6uHxHCx4eesbufv+f37VFEj5gMtT0Aufkqs20AOYHlZzv0H1V3OuOcBrl55KLNpnukcCAQBq45u8sXL0stIBTZpEu0KCKBChIIFFCyJKUEUEChEhAJkFOtpcQuMiM2nujQVWIWORGVv6K2Qs6qhLHcRv/K3Tr6INHRMuVPMHtv8/wBV0b0RDlWUbJo3xyNxNeCHD+o6FfNWbNloKx0TZMDnj9nkf9zO0n7qUaWOnY9jcfUVl7x7BZWQGN1g4eKJ/wCF1vyOhWmGWul7MuJhzdZ3fO9nUUjnSRsa6CqpnOlhbo5zQbuhz1I1HUE9Vq1R9rjbtClAZU0xHtMQF8WH/UDefP0uOS9HQbuSOZTPqnAVFO4YZojdzox8EhI8WWS1qfZUEckkrI2MfJnI8anr5dVe8SM8eFdMCn23PXNbH/h7jDIAJ3yvwNsRmY762OY10VrZu57WQvp5pOPFjxwtLS18OerXg3B00W7xx8N3eWnz0RwuOpDf4cz8ys+b0bTD16lNPG13ELWB1g3iENxkDQYtU3FJ91pPc+Efqg5rGAvPwgkuN3GwFz3+Sx9q7zhtH7XStbUNDrO8Tm4RexcRa+RtllrdZ3KTu34fCyzusZ56/OtkRuOrj5NyHz1VPaW2KelwCS4dITgZHG6SR9tThaLlec2ptQ19MySmL8UDhJU0eN0ckkdgbXbYkcwRrfrkgzZlPNR8eOtc0MfjpJJngOpH5XhdITci9sj2t3yvE3+F2YeEmOrxbe+rP49fr26zeuvRZ2pve/7F1MYOBK7AamUSOEcv+3JGLFnLMq3s3aDNoQ1NNUNYHscYpRE+7HjUSRnW1x6WXlZ61rONLIxjH5R7TonODWzgnKph788tDnou53aqQGR00TXAOZPSVt2wyRRuzMcvNxzGX/iymeVvr7O3Lw/Cxxk/DfK/35+X1mrOu42jQz0ha1rqOqD28FjZwynqpIwPug/R+XULzbdmRyHFC2aNnGweFpfPQ1AOTHhv3kROh1GemYP0Or2XFPG1lRGyWwBuRazrZuadW59E1JSQU7eHExsYvfCwZk9TzJWl4W77OTDxvJjb/t+k+fl9dzo87S7pPc1zJQxsUuIzQAkiOcZCopnD3A7Wx62W/FsuMMhEv27oLFkswa6QH8V7ZH9E8taB0Hnm7+UaepVKWsJ0z7uz+Q0C1x4cjj4vic8+9/T56NB9UBpn3Js35nX0uqcu0O5PZt2t+ep+ipPeSbkk+ZQWvK5bmd87jloOgyH/AGuWFNZFrbm3VWU7tXZsl4wPw3B/NWlwpaXANbk6rus62nZECiooSUhKnSlApSolBElCYJAUwQOkey4TIoMxhMT7fCdP/laQNwCPRcamAOFlwopy0ljv77oLwKZKRz+aYIgHB3IgdSRcpRAOd3fxZ/TRdFEBUUUQReR2xRmglfURsx0tR4a2AZhmLLitHr9e4t65cK2hjnjdFK3Gx1sTSSL2NxmO4VM8eae7fgcX/wA8uva957feeT59Q7JndVMggnZHwIzNR1OBznywPzbGXA2LRfQ9/JbUW6U0rJS54ozUeGqhY2OeGQg/esB+7J17L1LBHG1rGgNDWhrWNGjRoAByXKavA6N8/E7+UaepVMeDPN08Tx+dv+PT9PnW9fa9nOHYsDWRNdGyXgMaxj5WMe8BoyOIhWnVLQLjPvo3+YrLm2gToL93Z/JugVfE955uPzXRMNPOy4ty73bQm2kORJ7NyH8xz/JVH1Tjf4QdbZX8zqV1bsuS3Idic1BsyS+gHe6t0jO81cI4y42AJ8labsx51sPW6vU1NwxYZ31XQTNJwhzSRq0OGL5aqtyXmCqzZbOZJ+i7R0cbdGj1zXWSRrRdxAC58VzvcFv3nAgEdQNVG06hZKGM/Dbu3JLFs9jTfM20uuzpQ0eJw/qfIKNe4nIWHU6n0TZqOiiiBUJFAqLlUVLI2l0j2sA1LiAEHQrnLIGi7iABqSbALzddvoCCKWPGBkZpTw4B5E5u9Fjmkqas3lc6Ycsd4qZvlHq/1QelG8kMjzHC4PIyL7Hhg9AfiPktNhyWNszYIjIJNyNAAGsb5MGX5rZaESS6cFcwnCBwmSApggJCpVlP8Q1H1HRXQg4IONFUYh3H5Lvoeyz5WmN2IaE59j1V+N4c24/8KDopZK08imCIFAm2uSEgNsjb0uuHsxOp9T4z6ch8kDvqgMxn3Phb8z/RU5tpDS5PZvhH82p+iuexs+IYj1cbpP8ADovw/UqZpF35MqSrcdPCOjcr+Z1KWOne73Wk/l81vMhaMg0D0CdW5vRXk33ZkGyPxn0H6rQhgawWaAPz+adRVttWkkREJXE2yFz8lyfCT7zyG2za2w87u1/JQlV23jkgmigfhlewtYRfI9yPdyuL8rr50NjyiMRigqWVIcC2Vgf7wt4jITaxz001uvp7JRmGC/7w92+mbuaJhc6+J2R+FuQ9TqsuJwpndu7w3jMuBLjJvz+es9lehxMijExxyhjGyluZL8OasNL3AXGDqL4j8xkPquoFskVrOjit3dkbC0G9s9L6m3mnUVHaO2YIB9rIATo0Zvd5NGZRC8q1btGKFuKWRrB+8dewHNeZrd6J5DhhZwAdC4Y5nDq2Maeq40e78kjscpdc/HIRJL6fCz0uiVqt3tkflTR4QdJZgRf+CMeJyox7EmncHzOc864pswP4IRkPVelo9jxx5gXPNxzcfUq82MBBjUm78bSHOu9w0L7G3kNG+i1Gwgcl1UQLZRQqIOATgrmCmBQdAUwK5hMgcFFKCjdAksdxYqpBIY3YTofyV4qvVQYh35FBaOeYRaVUoai/hOo/uysnLNB0UQBRRCKKKICogigiDnWF0VES48Vx9xtv3n3A+WpRFNcguJcRpyaD1AXVS6IRotoigXAa5LD2hvbBGSyO87x8MeYHm7QIN1Ze0d5KeA4S7G/lHGMbz6DT1XnpautqzYu4bD8EJt6OlP8ARX9nbssaMwM9QMr+Z1PqiVSo2zWVBLYxwG9GWfLbu73Wp6Hdg3xOJBPvG5dI7zkOfysvRwUbWiwAFugsu4CCjSbKjjHhaB16nzPNXWsARUQRAlQlAoIULqFKgKCiCDgEwShMEDApgUiYIGCYJAUwKBkCoCigo1URBxt5aq5TTB4v81HtVIExv7H+7INAZJ7pAQQPoi0/RA6iF0UERCCiA3UVasr4oW4pZGsH7xsvOVm+bnZUsVxpxZbtZ/xbq5B6mWZrAXPcGgakmwXnq7fKPNtMwzkZY/diH/M6+iyW7JqKlwdO90nPx+GMfwxj+q3aLYDGWuMRGlwLDyGgQYjoaurP2zzhPwMvHF+rlrUG7bGAXAPYCzfl+q2o4QOS6AIOUVM1ugXYBS6CA3Uugogl0FLoICSlUUQRBQoIIgoVEHAJwkCYIGRCVMEBCYJUUDBFAI3QErhPFiC7KFBUo5y04HeivEc1Qq4fiGo+q70dTiFjqEFoKLK2vvDBTDxuxPd7kbPE93pyHcrzFTtytqThb+ztPwx+KYjudGoPW7S29T04+1kaDyaM3nyAXnKveupm8NPHwWnR8gxSH+FgSbO3XzxOvc5lxOOQ+bjp6L0VHsljNG+Z1J8yg81S7uPkdjmLnu/FKcbvRujV6Ki2KxmdrnqcytFsYGieyBGRAJ1FEEUUQQG6iCCAoKIICgooghQUUQRBRRAECiUEHAFMEicIGCKCiA3TBKEUDhG6RMEDXUQUCAOasXbNHKY5GxXBe0tBBsQSLXW4kcg8dsndMttiAbYAEjOR3dzv0XpqPZjGCzWgK2AnCANYAnCCiAqXQUQG6iiBQS6l1FEEUKiCCKIBFBEFFCgl0FFEEUQUKCJUxSlB/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en-US"/>
          </a:p>
        </p:txBody>
      </p:sp>
      <p:pic>
        <p:nvPicPr>
          <p:cNvPr id="25606" name="Picture 7"/>
          <p:cNvPicPr>
            <a:picLocks noChangeAspect="1" noChangeArrowheads="1"/>
          </p:cNvPicPr>
          <p:nvPr/>
        </p:nvPicPr>
        <p:blipFill>
          <a:blip r:embed="rId6"/>
          <a:srcRect/>
          <a:stretch>
            <a:fillRect/>
          </a:stretch>
        </p:blipFill>
        <p:spPr bwMode="auto">
          <a:xfrm>
            <a:off x="244475" y="4816475"/>
            <a:ext cx="2674938" cy="1846263"/>
          </a:xfrm>
          <a:prstGeom prst="rect">
            <a:avLst/>
          </a:prstGeom>
          <a:noFill/>
        </p:spPr>
      </p:pic>
      <p:pic>
        <p:nvPicPr>
          <p:cNvPr id="25607" name="Picture 8"/>
          <p:cNvPicPr>
            <a:picLocks noChangeAspect="1" noChangeArrowheads="1"/>
          </p:cNvPicPr>
          <p:nvPr/>
        </p:nvPicPr>
        <p:blipFill>
          <a:blip r:embed="rId7"/>
          <a:srcRect/>
          <a:stretch>
            <a:fillRect/>
          </a:stretch>
        </p:blipFill>
        <p:spPr bwMode="auto">
          <a:xfrm>
            <a:off x="822325" y="2670175"/>
            <a:ext cx="3603625" cy="1957388"/>
          </a:xfrm>
          <a:prstGeom prst="rect">
            <a:avLst/>
          </a:prstGeom>
          <a:noFill/>
        </p:spPr>
      </p:pic>
      <p:pic>
        <p:nvPicPr>
          <p:cNvPr id="39946" name="Picture 10" descr="http://t1.gstatic.com/images?q=tbn:ANd9GcSxwsw98A-3rTeavdyeyPhjxq0jRhBHknGELTwY9JJc0HaGqfA3pw"/>
          <p:cNvPicPr>
            <a:picLocks noChangeAspect="1" noChangeArrowheads="1"/>
          </p:cNvPicPr>
          <p:nvPr/>
        </p:nvPicPr>
        <p:blipFill>
          <a:blip r:embed="rId8"/>
          <a:srcRect/>
          <a:stretch>
            <a:fillRect/>
          </a:stretch>
        </p:blipFill>
        <p:spPr bwMode="auto">
          <a:xfrm>
            <a:off x="4846638" y="2719388"/>
            <a:ext cx="2474912" cy="1858962"/>
          </a:xfrm>
          <a:prstGeom prst="rect">
            <a:avLst/>
          </a:prstGeom>
          <a:noFill/>
        </p:spPr>
      </p:pic>
      <p:pic>
        <p:nvPicPr>
          <p:cNvPr id="39948" name="Picture 12" descr="http://t3.gstatic.com/images?q=tbn:ANd9GcS-OfvUAuNYtFB6WnHfbCLSUFnq8eKvFGH3xjZF5zx5HHdxfsvY"/>
          <p:cNvPicPr>
            <a:picLocks noChangeAspect="1" noChangeArrowheads="1"/>
          </p:cNvPicPr>
          <p:nvPr/>
        </p:nvPicPr>
        <p:blipFill>
          <a:blip r:embed="rId9"/>
          <a:srcRect/>
          <a:stretch>
            <a:fillRect/>
          </a:stretch>
        </p:blipFill>
        <p:spPr bwMode="auto">
          <a:xfrm>
            <a:off x="3267075" y="792163"/>
            <a:ext cx="2414588" cy="1603375"/>
          </a:xfrm>
          <a:prstGeom prst="rect">
            <a:avLst/>
          </a:prstGeom>
          <a:noFill/>
        </p:spPr>
      </p:pic>
      <p:sp>
        <p:nvSpPr>
          <p:cNvPr id="69641" name="AutoShape 14" descr="data:image/jpeg;base64,/9j/4AAQSkZJRgABAQAAAQABAAD/2wCEAAkGBxQSEBQUExQVFRUVFBQXFRUXGBcUFRgVGBQWFxUUFBQYHCggGBolHBUXITEhJSksLi4uFyAzODMsNygtLisBCgoKDg0OGhAQGCskHyQsNCwsLCwsLCwsLCwsLCwsLCwsLCwsLCwsLCwsLCwsNywsLCwsLCwsLC0sLCwsLCwsLP/AABEIALEBHQMBIgACEQEDEQH/xAAcAAABBQEBAQAAAAAAAAAAAAAAAQQFBgcCAwj/xABLEAABAwIEAgQIBhAGAwEAAAABAAIDBBEFEiExE0EGIlFxBzJhgZGxwdEUUnKSofAVFiMzNEJUYnN0k6Kys8LhJCVjgqPxQ1OkRP/EABkBAQADAQEAAAAAAAAAAAAAAAABAgQDBf/EACYRAQEAAgEDAwQDAQAAAAAAAAABAhEDBBIxITJRExQiQUJhcTP/2gAMAwEAAhEDEQA/ANeQhCAQhCAQhCAQuHytG7gO8hdMeDsQe7VRuJ1SoQhSgIQhAIQhB5VEuUeU7KKrSbXzH0rjHqvI8C/4o9ZUHU4vfmsPNyflY9TpuKTCX5STMdfGet1h5d/SrDR1TZWB7DcH0g9hWYVteO1SHQ/HxHLkceo8gHyHkVbg5ct6qvU8GOu7Hy0VCELY80IQhAIQhAIQhBykKVIUHJXJXRXJQclIUpSFByUiUpECIQhA+QhCAQhCAXhVy2Gm59XNe6hsbnLXj5PtN1y5su3F26fCZZyVxVNGVV+tqiw3aSD5NE9krLqDxR6w168n6qO6c9L5vgkbGSPjl47TxGOLCYxHJdpLT8Ys7/MqN9tNb+WVP7V/vTrpo7WIeVx+ge9V5b+K24zbyefGTksiY+2qu/LKj9q/3o+2uu/K6j9q/wB6h0Lo4pn7ba78sqP2jvel+26u/LKj9o73qFQgkarHqmU3kqJnG1rl7jp2bpsa+X/2P+cU3Qo7Z8LTLKft7/DZPju9K6ZiEo2e76PcmyE7Z8Hfl81ZofCBiLQAKpxAAAuyI6DbXInLPCZiI/8AM098UfsAVQQpVXZvhUxAc4T3xe5wXuzwtVw3ZTn/AGPH9aoSEGis8L9VzggPdnH9RXuzwxTc6WI90jh/SVmaEGps8MjudIPNKfaxe7PDGznSP80gPraslQg2Fnhgg500w7nMPtC9meFykO8VQPNGf61jCEG50fhOopHsYBMHPc1rbsFruIAuQ7tKuRXzRgP4XT/rEP8AMavpdyIclIUpSFByUiUpECIQhA+QhCAQhCATDGcP40dho4atPsKfoUWSzVWxyuN3GY1L3RuLXDUaedMqiqFtVd+luEZ28Vo6w8Ydo7e9ZpiIIWHPj7bp63FzfUx2rXSiYPkbbkHexQ6kMZHWb5/Yox0gG5A7zZbOP2x53P8A9K7QvMTN+M30hdB47QruLpCS6VAIQhAIQhAIQhAIQhAIQhAIQhAIQhA/6PfhlN+sQ/zGr6Wcvmro5+G036xD/MavpUohyUhSlIUHJSJSkQIhCED5CEIBCEIBCEIArPOm+BCP7o3xHX8x7Fdq+oI6rdDbUqt4pVOLHMeS5p3DtfXss/LyY+G3p+HP3RieMuu8eQH1refA7CDgtNcA3dU7gflUyxvplhwje2RninqkdjtSLeQ2PoW2eCRtsGpe6Y+molPtXTjsuM04c8s5LtJS4nhxc5rpaPM0lrml8Nw4GxBBNwQRZelPSUE18jKSS2+VsT7d9gbLIMfqJ4aWN9LRRVLpazFDMXUoqSA2rIZcgG27t+zyKxYRRZZKjhwiF8lBhT5GQZKK0j5ZTI47Bo3zNOpALdbro4r27ozQPAJpKVwdseFEQeemmqbnoThjv/xUh7oox6gorCqumNRCwlrjE0wRcNuSkbVwskMzaeE3dG8R3618paQASbrIMVxGloaXDwcOpZ3TUbJnyPzteXF7x4zSPihBuJ8H2GfkUA7m29SxLwo4XDS4k+KBgjjEURDRe1yCSdfMtg8H9BHBUYlHC3JGyqiDGAkhv+EhcbXJO7ifOso8Mjr4xN5I4R/xg+1BSgLkAak6ADUk8gBzXUjC0lrgWuG7XAtcO8HUbr0or8WOwzHiR2bcNzHOLNzHRtzpfle6u+L9KHPleZ8OZnzZi7qVFh8HswCQxOYQ3O2Tq6dY3FzmRKhJCbbq6wYzTOeGuwxpeWsaG5IW3MZzyOsYgM55nsNje4XnFjLZXUzoKWRraSSSeVsUcZaA9jBmDWgDeMO1ta9mluVpAU1rwdiCuldavpRSTMIdSyyMa/O7MRZrnOnMZL2uuLukiYdswL+drxONVlFKzLR07mPJabnM4iNsbjJYiQi9w25y7NcdLoIBCS6WyAQhCAQhCCS6ND/G0v6xD/MavpMr5v6Jn/H0n6xD/GF9HveBubKLdElvghSFcNnaTYOF+xdlJZfBZZ5clIlKRSgiEIQPkIQgEIQgEIQghq2sF3H66aKrYvUXXpidSWPcD2lRE8115uWVt9XuccmOM0rXTBw+DO+Uy3fnH91sXgsFsHpP0ZPpkefasL6YVN8kY5uLj3N0H0n6FvPgzH+UUX6Bh9OvtWzgmsXmdVlvkUGeCRhq3RUlY2GB0sj3w4rJHE4Evke6JoaGk6OzNGx03Tepr6Q0ctQIKyspp20pmldUsleDBLnEPCm+6ZWvuCctiCTtqn+GVVHHJM1tVVvoZJS/4OKWse0PDvurOMGlroXv4mZmWxzW74zpBSwPqI6rDBCxlPNBDLSw0z6WeVtU9jHRSueGtcHBrrXAADjc63XZmc4LPwGtrhw24bDPJUtaxhZM11a00/wcNc7LaESsJIGUjYm1k5wzpDRRNZTw4xVxxsldAzMKNzGsZHnEt3R34R8QHfNpbmvHpW2jp3zS4hwmzNio/gdJA208EcUrnMjdmcYybFrXlptZjrckxxnpZU4m2OV7J4cKdHHHWlkcRaJg45ixzjmDMzohe4NroNN8Gb4ZaeSohqX1BqJRJK6QRNkY/hMZw5GxdVrg1rdPKsg8Ljr4xU+QQj/hYfatu6EvZwHshhEVPFJw6ZzXF7ZYBGwtma86uBLiL3N8u6wvwquvjNZ5HQj/AOaH3oKxBKWPa8WuxzXC+ou0hwuOYuFOHphU6n7ndxDicmt2tDW3N+tZotrfy3UJTQ55GMvbM5rb2vbMQL2577KSw3AzM57RIxmRkbznBb1Xszkj5Nx33BCJOIuls7RYCO1nNseIdC7MNS++hJ56g63sLeJ6RyGpdUObG57mtbYg5BleyQWbfUXjGh0sSE8HQ6QkATQm7eJu8fc9Puh6ug1Gm65HROQ0rJw7KSJTIyUcHII5Xx6OdqSSwaEDxtbWQI7pY85rxtOZj4z1nAZXOzE5Rpm2BPPKL7L0k6W5iSaeMl3Ev1uTwRbxb9Vpyg9hcPxtGx6Kz3IBjdZz2mxfoWPkYblzBa74ntB2Jt2i/cXRV9jnlja69g0dcu++Dq23OaJ7Q3clptc2BB7D0mpzrJTgHiZi0MjeHM4LmWc8gdYuLdQAAANDbVnhXSJscIilhEoMkj3guHCu/KQWw5bAhzRbW1i4c9PKTotPmtGBJoSbOY21pHsNwXajqE3Glr9hszOCzh5j4fXAaS3NHcZjZg8bxiQbN8Y22QSkWP04b+CMY/JlL2BoPWjcx7m7ZdXHTW4JB5Fen2VoPGNLvI/qBti1vDYGOJzBpGbMMgOtsxINgYefBp2RmR0RDBYl12EWJsD1XG4J2I0O40TBA4xCZj33jZkZlYMtrHMGAPJ6zr3dmO+xGgTdCEEr0UjLq6mA3EzHfMOc/Q1btxCd+axXoCP8fF5BIf3CPatjklyhZOe/lI9HpMfwt/tHYpPlOm9xZW4FZriVWXTgLSW7DuCvwftz63+IKRKUi0MJEIQgfIQhAIQhALifxHfJPqXaEqYzfHXXcSq5W1JA8qsuPxFj3stsTbu5fQqbW5iTYFYL5etjdxVcUN5nE6mw9Wy+kfBuP8oof1aL+EL5sxEWlcO71BfRHQLGaZmF0THVEIc2lgDmmRgcHcNt2kE3BB5Lbh7Y8vl99/1mVTHiUuH4ecMlc0COoMoZUxQ9Z1Q5zczXyNubX5KY6R1tVGcSNK9wqXTYRC1zS0kvdAAW5jpqXfSr0OjuDu2p8PPcyD2BPaLo/QRtyxQ07G8SOWzA0DiRm8b7DmDsrKMzLnyUhko8MqTOXWqCeAIZ6mJ9nSzESF5dHK17m2ABJN7hRUDZK3PXVxY6WkNLSyUjZC1zpjUcEz1UbQA0535wBoTHbZbj9joSZXZRedobKQTdzQ0tAJB00cdu1Q2HdAMPgkMkVPkc4ODiJJSDmBBzNL7E6mxIuL3CB70XwR1JHI1876h0kzpS94ayxc1gytYyzWt6t7AAdYr5+8Jjr4xW/pWD0QRBfSlJTNijZGy+VjWtbclxytFhdziS42G5N180eEY/5vW/ph/KjHsQQNO1pe0PNmkgON7dW+uuV1tOeU9xUnhlJSu4jZpBGLwFkly5wux/Fs3IM4zFlxYEb3IBJjKZ7Q9pcLtBuRbNcdmXML+kKToq+FgmBYevkyERsNgGuB0e45SHFr9CcxZY2B0Je5wmjNw2osbXaXvhy5rzCzst9Puceov9+abck6GDUoLstY0nI8NPEjaAXNdlJLX3IBDQ5oHWzDS17NcTxOnlZFkibG8Tve88NmXhl7i1psOvZpYLWt1Tptf1+HURMoMdgfhLo3CNgc0ve3gsFgb2aHEF2g4ltMosD+bCWM0+EzRPMRc0uktYiWMPz9Zuoa95cAb9ZxAOU5vH7FSBxY3EZDcvFwZMhN4ASSZRfMaga2Nwxx12UdFUUvAjDmN4ohqA8kPP3QtHALerqcwvuAAbZuS4aKN802cmOPIBEWMcQXBoD5MpN2lxDiAbgcTUdWxCcpsCnzsL6uTrWcQ0uc/Q2OuZzXEOnd2gtL3bEhEeDVIY0CodnLmNZ4wj0ja8aFmZpGSNrTyNh1VBY1BSBr+BkvxmZADITwuF1wc+htJoHWBO/dDho7EFrrcOrcrWGZkrZTCyzLuFpXF0dzw7NYN9xYFoA2AYw9FJ3AEOisWucCTI3qty3NjHcaPabWv22IIUKJD2n0ldipf8d/P8Z3M3PPmdUHE0Za5zTu1xae9pIP0hcpXEk3JuTqSdSTzJKRBN9C5ctdD5czfSw+5axidRZixzo8/LVwH/AFWfSbe1arirtFj6j0yel0V/Cz+0FA69Q3vA9JstaKx2Z2RwcNbG3l209q1ykkzRsd2safSAuvB4cOs90ehSJSkXdjIhCED5CEIBCEIBCEj3WBPYEJ6qz0tpdQ/4wse8f2sqJXRWutKxEmRmoGXeypmK0rTe2h+jzrzuSy5bj1uHDKYarKMV+/P7x6gmhaOxO8VBE8gO+bX0BNVvx9seZn7r/rgxN7B6AkEDfit9AXohWVI0W207tF7MqXjZ7x3OcPUV5IQO24pUDaoqB3TSj1OTaWRznFznOc46lziXOJ7S46k965QgEIQgEIQgEIQgEIQgEIQgEIQg96CTLLG7se0+hwWnPqg9od5NFlsAu5vePWr9h77xi/YsvUTdjf0d9K8pX9bzrQOhWJcSN0ZOrNW/JO48x/iWf1O6edGcSMVXF2FwYe52n9/Mo4stVPUYd0rWCkSlItbziIQhA+QhCAQhCAXnUeI75J9S9EKLNzSZdXauS1vVIVWxWXdP8dvFI5vIHTu5KuVVZpqvNu96r3MbNbjP8b/CZe8H0taUyuroAM+awJBB1AO3erXDTwvjD+FGbi/iM8427VqnPJJ6MGXS223bILpVpdXSxHaKP5jfcoqpo4h/42fNb7lM6ifCPs8vlSUK5YZBG2QOMEUjQdWPYC0jmNtD5eStdfheHzNY6KlbG6xD2ZbAbW1G531CvObHTnemzl0yJC0qTo9Tf+lv7w9qZT9HqblH+8/3qPr4p+0z+YoSFbpcCg5MPzne9eP2DiPI/OKn62J9rn/SroVnOBRdjvnJPsDF+f6f7J9XFH22asoVidgMfa/0j3Lz+wbPjP8Ao9yn6uKPts0ChTbsGZ8Z/wBHuXrBgMbjYvePmn2J9TFH0M/hX0LVqHwTwTRNkZVyWcObGGx5jftSyeBsfi1Z88QPqeujjfRlCFpz/A5JyrGdxhcPpEmirON9CpKaUx8ZjyACSGubuL2tr5PSouUnlbHG5XUVyl++N+UPWrlQS6WVfiwSRr2klpAIJ37e5T9PDbks3NlL4bemxyxl3HtU9qOjFIZq2Jv54J7m9Y+q3nXE55K1eDaj68sp/FaGj/cSSR5m/SqcU3ktzZaxtX0pEpSLa80iEIQPkIQgEIQgEIQgqXTKDrh3a31ae5USubZar0gouLCbeM3Ue0fXsWW4k2xKw82Pbn/r1Om5N4a+EUXWUtgVba7HeKTp5Hf3UOYySvZjcoVHap6rbuoaZhcbBTGGzCUZXHrAfOHanb6H4oVPC0qOocO0CmeFYWTmjp7C53XE7efJWVN3M0UdMpZ2yj52aqSI98Sb8PVSghuvNtP1k2kzEKXgKUFMlFMp2qhpYV5Mp7qdbQFx8i5qKW11EqKrk8Vl4w3J2U0+hLu5cjD7K21dLL0JxrhHhPPUcdz+K7t7jz8yv6yGGO2weT5BdXTozjdgIpSRyYXAtI/NN+S78XJ+qy8/F/KLSs0x+LPUzO/PcPm9UepaFiVVwo3O57NH5x29/mVKhpiSc2pJJJ7bm91XqcvEW6PDzkgxQ+RdPorclYRSW5JnWQ2BWfbWqdWxaJ0EpstIHc3vcfMDlH8J9KoFaOstSwGHJSwt/wBNpPeRmPrXfp567Y+qvpo+KRKUi1sREIQgfIQhAIQhAIQhAKidLMIa2TMB1X6jyHmPr2q9phjVDxoi0eMNW9/Z51y5sO7F24OTsyZNUNDeSjppNVMYjDlcVDvjubLDHqO6V5zBwJB3BV5wSrErLkDO3xh/UO9VOlpLC5/6TqlrOA/PuLEEbXFv+j5k3s0uMptqmVQvSgkEgB7V1WQkBTSGDXcvQuDFdcsNnJ/w9NFG0+DMQ2RBT3cTyCdOYn1LTWbc7n6hQi1Gui2XXCubJ7Iyy9qSk5kKdq30cQUuUXTaWkznyfXRTfC0Xm2CylRCPo/IvE4bfdWJ0N1xwdVC8RENJbYJZIB2e5TrKYXQ6kU7v6LJUazO/KHEkN28iespB506ip8vIbL3aNUk35RbJNRFTx2UNiJ0Vjr22F1V8VkFimRiq9SLvWuQss1o7GgegWWSwDNK0drgPSVrxWrp56MfVX1jkpEpSLQyEQhCB8hCEAhCEAhCEAhCEFO6X4IC/iDZ2/yv7qsNoQ1apUwB7S12xH1KoOL0hieWn09vYVi58O27nh6HTcvdO2ootAGqi6rraDnonlZIQFIdGMKL3h7hoNlwbN6iYwqmyNbfkAn1bqF7TMsSmlWVO1J6oOrFipPDH3BumdWy+y7w99r93tVdr3wkqanzPA5bnuUpMxeWGMs0uO7rehejNVM8ON8m5p8zgLac+5SAitsvakh0v2/UL2MdlbGK5ZzejOSK23NdmIJwWJcia9Ve4y4V155bJ9w+SThpYvM3iwL3YAiONejI9VfGK5ZFyXCYTygJ/KQFDYmzTMNwrZTSMHjWz7qq4tLupKqrbhQWIahca7w3wKPPVRD/AFG+gEE+pauVm3QqC9Y3saHO/dI9ZC0krbwT8XndTfyclIlKRdmciEIQPkIQgEIQgEIQgEIQgFVumW7fk+0oQuPUex36f3qLiO4V2wD7235Lf4QhCwx6d8H0vNMaz6+hCFN8GKMk2XnT8+4JULmtVqbt5vclj59xQhXcalY9l21CF2xZq4YlG318qEKE1w3dcOSIRaPRmy9GpEK2KuRvNzUZV80ITJ1x8KhV+N50zq9kIXKuqQ6B/hTv0Tv4mK/FCFt4fa83qPe5KRCF1cSIQhB//9k="/>
          <p:cNvSpPr>
            <a:spLocks noChangeAspect="1" noChangeArrowheads="1"/>
          </p:cNvSpPr>
          <p:nvPr/>
        </p:nvSpPr>
        <p:spPr bwMode="auto">
          <a:xfrm>
            <a:off x="215900" y="-1588"/>
            <a:ext cx="304800" cy="304801"/>
          </a:xfrm>
          <a:prstGeom prst="rect">
            <a:avLst/>
          </a:prstGeom>
          <a:noFill/>
          <a:ln w="9525">
            <a:noFill/>
            <a:miter lim="800000"/>
            <a:headEnd/>
            <a:tailEnd/>
          </a:ln>
        </p:spPr>
        <p:txBody>
          <a:bodyPr/>
          <a:lstStyle/>
          <a:p>
            <a:endParaRPr lang="en-US"/>
          </a:p>
        </p:txBody>
      </p:sp>
      <p:pic>
        <p:nvPicPr>
          <p:cNvPr id="25611" name="Picture 15"/>
          <p:cNvPicPr>
            <a:picLocks noChangeAspect="1" noChangeArrowheads="1"/>
          </p:cNvPicPr>
          <p:nvPr/>
        </p:nvPicPr>
        <p:blipFill>
          <a:blip r:embed="rId10"/>
          <a:srcRect/>
          <a:stretch>
            <a:fillRect/>
          </a:stretch>
        </p:blipFill>
        <p:spPr bwMode="auto">
          <a:xfrm>
            <a:off x="328613" y="762000"/>
            <a:ext cx="2732087" cy="16954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Title 1"/>
          <p:cNvSpPr>
            <a:spLocks noGrp="1"/>
          </p:cNvSpPr>
          <p:nvPr>
            <p:ph type="title"/>
          </p:nvPr>
        </p:nvSpPr>
        <p:spPr>
          <a:xfrm>
            <a:off x="395288" y="981075"/>
            <a:ext cx="8280400" cy="1143000"/>
          </a:xfrm>
        </p:spPr>
        <p:txBody>
          <a:bodyPr/>
          <a:lstStyle/>
          <a:p>
            <a:r>
              <a:rPr lang="en-GB" smtClean="0">
                <a:solidFill>
                  <a:srgbClr val="FF0000"/>
                </a:solidFill>
                <a:latin typeface="Aharoni"/>
                <a:ea typeface="Aharoni"/>
                <a:cs typeface="Aharoni"/>
              </a:rPr>
              <a:t>Looking at the future ?</a:t>
            </a:r>
          </a:p>
        </p:txBody>
      </p:sp>
      <p:pic>
        <p:nvPicPr>
          <p:cNvPr id="7" name="Picture 6" descr="Image of Post-Digital Print - The Mutation of Publishing Since 1894 - Alessandro Ludovico"/>
          <p:cNvPicPr>
            <a:picLocks noChangeAspect="1" noChangeArrowheads="1"/>
          </p:cNvPicPr>
          <p:nvPr/>
        </p:nvPicPr>
        <p:blipFill>
          <a:blip r:embed="rId3"/>
          <a:srcRect/>
          <a:stretch>
            <a:fillRect/>
          </a:stretch>
        </p:blipFill>
        <p:spPr bwMode="auto">
          <a:xfrm>
            <a:off x="2916238" y="2924175"/>
            <a:ext cx="3168650" cy="2376488"/>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0825" y="2349500"/>
            <a:ext cx="5257800" cy="3455988"/>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Oval 2"/>
          <p:cNvSpPr/>
          <p:nvPr/>
        </p:nvSpPr>
        <p:spPr>
          <a:xfrm>
            <a:off x="3563938" y="1427163"/>
            <a:ext cx="5400675" cy="4495800"/>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ular Callout 4"/>
          <p:cNvSpPr/>
          <p:nvPr/>
        </p:nvSpPr>
        <p:spPr>
          <a:xfrm>
            <a:off x="1042988" y="995363"/>
            <a:ext cx="3816350" cy="863600"/>
          </a:xfrm>
          <a:prstGeom prst="wedgeRectCallout">
            <a:avLst>
              <a:gd name="adj1" fmla="val 34008"/>
              <a:gd name="adj2" fmla="val 32979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732" name="TextBox 5"/>
          <p:cNvSpPr txBox="1">
            <a:spLocks noChangeArrowheads="1"/>
          </p:cNvSpPr>
          <p:nvPr/>
        </p:nvSpPr>
        <p:spPr bwMode="auto">
          <a:xfrm>
            <a:off x="1042988" y="995363"/>
            <a:ext cx="3816350" cy="831850"/>
          </a:xfrm>
          <a:prstGeom prst="rect">
            <a:avLst/>
          </a:prstGeom>
          <a:noFill/>
          <a:ln w="9525">
            <a:noFill/>
            <a:miter lim="800000"/>
            <a:headEnd/>
            <a:tailEnd/>
          </a:ln>
        </p:spPr>
        <p:txBody>
          <a:bodyPr>
            <a:spAutoFit/>
          </a:bodyPr>
          <a:lstStyle/>
          <a:p>
            <a:pPr algn="ctr"/>
            <a:r>
              <a:rPr lang="en-GB" sz="2400" b="1">
                <a:solidFill>
                  <a:srgbClr val="FF0000"/>
                </a:solidFill>
                <a:latin typeface="Aharoni"/>
                <a:ea typeface="Aharoni"/>
                <a:cs typeface="Aharoni"/>
              </a:rPr>
              <a:t>Room for further innovation opportunities</a:t>
            </a:r>
          </a:p>
        </p:txBody>
      </p:sp>
      <p:sp>
        <p:nvSpPr>
          <p:cNvPr id="73733" name="TextBox 6"/>
          <p:cNvSpPr txBox="1">
            <a:spLocks noChangeArrowheads="1"/>
          </p:cNvSpPr>
          <p:nvPr/>
        </p:nvSpPr>
        <p:spPr bwMode="auto">
          <a:xfrm>
            <a:off x="1092200" y="3779838"/>
            <a:ext cx="2016125" cy="830262"/>
          </a:xfrm>
          <a:prstGeom prst="rect">
            <a:avLst/>
          </a:prstGeom>
          <a:noFill/>
          <a:ln w="9525">
            <a:noFill/>
            <a:miter lim="800000"/>
            <a:headEnd/>
            <a:tailEnd/>
          </a:ln>
        </p:spPr>
        <p:txBody>
          <a:bodyPr>
            <a:spAutoFit/>
          </a:bodyPr>
          <a:lstStyle/>
          <a:p>
            <a:pPr algn="ctr"/>
            <a:r>
              <a:rPr lang="en-GB" sz="4800" b="1">
                <a:latin typeface="Aharoni"/>
                <a:ea typeface="Aharoni"/>
                <a:cs typeface="Aharoni"/>
              </a:rPr>
              <a:t>PRINT</a:t>
            </a:r>
          </a:p>
        </p:txBody>
      </p:sp>
      <p:sp>
        <p:nvSpPr>
          <p:cNvPr id="73734" name="TextBox 7"/>
          <p:cNvSpPr txBox="1">
            <a:spLocks noChangeArrowheads="1"/>
          </p:cNvSpPr>
          <p:nvPr/>
        </p:nvSpPr>
        <p:spPr bwMode="auto">
          <a:xfrm>
            <a:off x="5003800" y="2116138"/>
            <a:ext cx="3097213" cy="823912"/>
          </a:xfrm>
          <a:prstGeom prst="rect">
            <a:avLst/>
          </a:prstGeom>
          <a:noFill/>
          <a:ln w="9525">
            <a:noFill/>
            <a:miter lim="800000"/>
            <a:headEnd/>
            <a:tailEnd/>
          </a:ln>
        </p:spPr>
        <p:txBody>
          <a:bodyPr>
            <a:spAutoFit/>
          </a:bodyPr>
          <a:lstStyle/>
          <a:p>
            <a:pPr algn="ctr"/>
            <a:r>
              <a:rPr lang="en-GB" sz="4800" b="1">
                <a:latin typeface="Aharoni"/>
                <a:ea typeface="Aharoni"/>
                <a:cs typeface="Aharoni"/>
              </a:rPr>
              <a:t>DIGITAL</a:t>
            </a:r>
          </a:p>
        </p:txBody>
      </p:sp>
      <p:sp>
        <p:nvSpPr>
          <p:cNvPr id="73735" name="Rectangle 1"/>
          <p:cNvSpPr>
            <a:spLocks noChangeArrowheads="1"/>
          </p:cNvSpPr>
          <p:nvPr/>
        </p:nvSpPr>
        <p:spPr bwMode="auto">
          <a:xfrm>
            <a:off x="0" y="60325"/>
            <a:ext cx="9144000" cy="430213"/>
          </a:xfrm>
          <a:prstGeom prst="rect">
            <a:avLst/>
          </a:prstGeom>
          <a:noFill/>
          <a:ln w="9525">
            <a:noFill/>
            <a:miter lim="800000"/>
            <a:headEnd/>
            <a:tailEnd/>
          </a:ln>
        </p:spPr>
        <p:txBody>
          <a:bodyPr>
            <a:spAutoFit/>
          </a:bodyPr>
          <a:lstStyle/>
          <a:p>
            <a:r>
              <a:rPr lang="en-GB" sz="2200" b="1">
                <a:solidFill>
                  <a:srgbClr val="FF0000"/>
                </a:solidFill>
              </a:rPr>
              <a:t>Coexistence of print and e-media gives innovation opportunities</a:t>
            </a:r>
          </a:p>
        </p:txBody>
      </p:sp>
      <p:sp>
        <p:nvSpPr>
          <p:cNvPr id="73736" name="TextBox 9"/>
          <p:cNvSpPr txBox="1">
            <a:spLocks noChangeArrowheads="1"/>
          </p:cNvSpPr>
          <p:nvPr/>
        </p:nvSpPr>
        <p:spPr bwMode="auto">
          <a:xfrm>
            <a:off x="5867400" y="2979738"/>
            <a:ext cx="2574925" cy="831850"/>
          </a:xfrm>
          <a:prstGeom prst="rect">
            <a:avLst/>
          </a:prstGeom>
          <a:noFill/>
          <a:ln w="9525">
            <a:noFill/>
            <a:miter lim="800000"/>
            <a:headEnd/>
            <a:tailEnd/>
          </a:ln>
        </p:spPr>
        <p:txBody>
          <a:bodyPr>
            <a:spAutoFit/>
          </a:bodyPr>
          <a:lstStyle/>
          <a:p>
            <a:pPr algn="ctr"/>
            <a:r>
              <a:rPr lang="en-GB" sz="4800" b="1">
                <a:latin typeface="Aharoni"/>
                <a:ea typeface="Aharoni"/>
                <a:cs typeface="Aharoni"/>
              </a:rPr>
              <a:t>MOBILE</a:t>
            </a:r>
          </a:p>
        </p:txBody>
      </p:sp>
      <p:sp>
        <p:nvSpPr>
          <p:cNvPr id="73737" name="TextBox 10"/>
          <p:cNvSpPr txBox="1">
            <a:spLocks noChangeArrowheads="1"/>
          </p:cNvSpPr>
          <p:nvPr/>
        </p:nvSpPr>
        <p:spPr bwMode="auto">
          <a:xfrm>
            <a:off x="5795963" y="3933825"/>
            <a:ext cx="2574925" cy="1568450"/>
          </a:xfrm>
          <a:prstGeom prst="rect">
            <a:avLst/>
          </a:prstGeom>
          <a:noFill/>
          <a:ln w="9525">
            <a:noFill/>
            <a:miter lim="800000"/>
            <a:headEnd/>
            <a:tailEnd/>
          </a:ln>
        </p:spPr>
        <p:txBody>
          <a:bodyPr>
            <a:spAutoFit/>
          </a:bodyPr>
          <a:lstStyle/>
          <a:p>
            <a:pPr algn="ctr"/>
            <a:r>
              <a:rPr lang="en-GB" sz="4800" b="1">
                <a:latin typeface="Aharoni"/>
                <a:ea typeface="Aharoni"/>
                <a:cs typeface="Aharoni"/>
              </a:rPr>
              <a:t>SOCIAL MEDIA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Box 1"/>
          <p:cNvSpPr txBox="1">
            <a:spLocks noChangeArrowheads="1"/>
          </p:cNvSpPr>
          <p:nvPr/>
        </p:nvSpPr>
        <p:spPr bwMode="auto">
          <a:xfrm>
            <a:off x="0" y="115888"/>
            <a:ext cx="9144000" cy="431800"/>
          </a:xfrm>
          <a:prstGeom prst="rect">
            <a:avLst/>
          </a:prstGeom>
          <a:noFill/>
          <a:ln w="9525">
            <a:noFill/>
            <a:miter lim="800000"/>
            <a:headEnd/>
            <a:tailEnd/>
          </a:ln>
        </p:spPr>
        <p:txBody>
          <a:bodyPr>
            <a:spAutoFit/>
          </a:bodyPr>
          <a:lstStyle/>
          <a:p>
            <a:r>
              <a:rPr lang="en-GB" sz="2200">
                <a:solidFill>
                  <a:srgbClr val="FF0000"/>
                </a:solidFill>
              </a:rPr>
              <a:t>Coexistence of print and digital is vital for the European graphic industry</a:t>
            </a:r>
          </a:p>
        </p:txBody>
      </p:sp>
      <p:sp>
        <p:nvSpPr>
          <p:cNvPr id="75778" name="TextBox 1"/>
          <p:cNvSpPr txBox="1">
            <a:spLocks noChangeArrowheads="1"/>
          </p:cNvSpPr>
          <p:nvPr/>
        </p:nvSpPr>
        <p:spPr bwMode="auto">
          <a:xfrm>
            <a:off x="3563938" y="1287463"/>
            <a:ext cx="5400675" cy="830262"/>
          </a:xfrm>
          <a:prstGeom prst="rect">
            <a:avLst/>
          </a:prstGeom>
          <a:noFill/>
          <a:ln w="9525">
            <a:noFill/>
            <a:miter lim="800000"/>
            <a:headEnd/>
            <a:tailEnd/>
          </a:ln>
        </p:spPr>
        <p:txBody>
          <a:bodyPr>
            <a:spAutoFit/>
          </a:bodyPr>
          <a:lstStyle/>
          <a:p>
            <a:pPr algn="ctr"/>
            <a:r>
              <a:rPr lang="en-GB" sz="2400">
                <a:latin typeface="Aharoni"/>
                <a:ea typeface="Aharoni"/>
                <a:cs typeface="Aharoni"/>
              </a:rPr>
              <a:t>International confederation</a:t>
            </a:r>
          </a:p>
          <a:p>
            <a:pPr algn="ctr"/>
            <a:r>
              <a:rPr lang="en-GB" sz="2400">
                <a:latin typeface="Aharoni"/>
                <a:ea typeface="Aharoni"/>
                <a:cs typeface="Aharoni"/>
              </a:rPr>
              <a:t>for Printing and Allied Industries </a:t>
            </a:r>
          </a:p>
        </p:txBody>
      </p:sp>
      <p:sp>
        <p:nvSpPr>
          <p:cNvPr id="75779" name="TextBox 3"/>
          <p:cNvSpPr txBox="1">
            <a:spLocks noChangeArrowheads="1"/>
          </p:cNvSpPr>
          <p:nvPr/>
        </p:nvSpPr>
        <p:spPr bwMode="auto">
          <a:xfrm>
            <a:off x="3276600" y="4110038"/>
            <a:ext cx="5640388" cy="831850"/>
          </a:xfrm>
          <a:prstGeom prst="rect">
            <a:avLst/>
          </a:prstGeom>
          <a:noFill/>
          <a:ln w="9525">
            <a:noFill/>
            <a:miter lim="800000"/>
            <a:headEnd/>
            <a:tailEnd/>
          </a:ln>
        </p:spPr>
        <p:txBody>
          <a:bodyPr>
            <a:spAutoFit/>
          </a:bodyPr>
          <a:lstStyle/>
          <a:p>
            <a:pPr algn="ctr"/>
            <a:r>
              <a:rPr lang="en-GB" sz="2400">
                <a:latin typeface="Aharoni"/>
                <a:ea typeface="Aharoni"/>
                <a:cs typeface="Aharoni"/>
              </a:rPr>
              <a:t>European Federation</a:t>
            </a:r>
          </a:p>
          <a:p>
            <a:pPr algn="ctr"/>
            <a:r>
              <a:rPr lang="en-GB" sz="2400">
                <a:latin typeface="Aharoni"/>
                <a:ea typeface="Aharoni"/>
                <a:cs typeface="Aharoni"/>
              </a:rPr>
              <a:t>for Print and Digital Communication</a:t>
            </a:r>
          </a:p>
        </p:txBody>
      </p:sp>
      <p:sp>
        <p:nvSpPr>
          <p:cNvPr id="3" name="Down Arrow 2"/>
          <p:cNvSpPr/>
          <p:nvPr/>
        </p:nvSpPr>
        <p:spPr>
          <a:xfrm>
            <a:off x="5724525" y="2492375"/>
            <a:ext cx="719138" cy="9366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8" descr="http://t3.gstatic.com/images?q=tbn:ANd9GcQXmTzwTG6P9yev3XR4KMr8bWiiVOQ29m5_CRAwQlvLkDHQnudf"/>
          <p:cNvPicPr>
            <a:picLocks noChangeAspect="1" noChangeArrowheads="1"/>
          </p:cNvPicPr>
          <p:nvPr/>
        </p:nvPicPr>
        <p:blipFill>
          <a:blip r:embed="rId3"/>
          <a:srcRect/>
          <a:stretch>
            <a:fillRect/>
          </a:stretch>
        </p:blipFill>
        <p:spPr bwMode="auto">
          <a:xfrm>
            <a:off x="-30163" y="1042988"/>
            <a:ext cx="3438526" cy="1931987"/>
          </a:xfrm>
          <a:prstGeom prst="rect">
            <a:avLst/>
          </a:prstGeom>
          <a:noFill/>
        </p:spPr>
      </p:pic>
      <p:sp>
        <p:nvSpPr>
          <p:cNvPr id="5" name="Rectangle 4"/>
          <p:cNvSpPr/>
          <p:nvPr/>
        </p:nvSpPr>
        <p:spPr>
          <a:xfrm>
            <a:off x="539750" y="4865688"/>
            <a:ext cx="2376488" cy="1084262"/>
          </a:xfrm>
          <a:prstGeom prst="rect">
            <a:avLst/>
          </a:prstGeom>
        </p:spPr>
        <p:txBody>
          <a:bodyPr>
            <a:spAutoFit/>
          </a:bodyPr>
          <a:lstStyle/>
          <a:p>
            <a:pPr>
              <a:spcBef>
                <a:spcPct val="50000"/>
              </a:spcBef>
              <a:defRPr/>
            </a:pPr>
            <a:r>
              <a:rPr lang="fr-FR" sz="1400" dirty="0">
                <a:solidFill>
                  <a:schemeClr val="bg1">
                    <a:lumMod val="50000"/>
                  </a:schemeClr>
                </a:solidFill>
                <a:latin typeface="+mj-lt"/>
                <a:cs typeface="Times New Roman" pitchFamily="18" charset="0"/>
              </a:rPr>
              <a:t>bklose@intergraf.eu</a:t>
            </a:r>
          </a:p>
          <a:p>
            <a:pPr>
              <a:lnSpc>
                <a:spcPct val="70000"/>
              </a:lnSpc>
              <a:defRPr/>
            </a:pPr>
            <a:endParaRPr lang="fr-FR" sz="1200" dirty="0">
              <a:cs typeface="Times New Roman" pitchFamily="18" charset="0"/>
            </a:endParaRPr>
          </a:p>
          <a:p>
            <a:pPr>
              <a:lnSpc>
                <a:spcPct val="70000"/>
              </a:lnSpc>
              <a:defRPr/>
            </a:pPr>
            <a:endParaRPr lang="fr-FR" sz="1200" dirty="0">
              <a:cs typeface="Times New Roman" pitchFamily="18" charset="0"/>
            </a:endParaRPr>
          </a:p>
          <a:p>
            <a:pPr>
              <a:lnSpc>
                <a:spcPct val="70000"/>
              </a:lnSpc>
              <a:defRPr/>
            </a:pPr>
            <a:endParaRPr lang="fr-FR" sz="1200" dirty="0">
              <a:cs typeface="Times New Roman" pitchFamily="18" charset="0"/>
            </a:endParaRPr>
          </a:p>
          <a:p>
            <a:pPr>
              <a:lnSpc>
                <a:spcPct val="70000"/>
              </a:lnSpc>
              <a:defRPr/>
            </a:pPr>
            <a:endParaRPr lang="fr-FR" sz="1200" dirty="0">
              <a:cs typeface="Times New Roman" pitchFamily="18" charset="0"/>
            </a:endParaRPr>
          </a:p>
          <a:p>
            <a:pPr>
              <a:lnSpc>
                <a:spcPct val="70000"/>
              </a:lnSpc>
              <a:defRPr/>
            </a:pPr>
            <a:r>
              <a:rPr lang="fr-FR" sz="1200" dirty="0">
                <a:solidFill>
                  <a:schemeClr val="bg1">
                    <a:lumMod val="50000"/>
                  </a:schemeClr>
                </a:solidFill>
                <a:cs typeface="Times New Roman" pitchFamily="18" charset="0"/>
              </a:rPr>
              <a:t>Avenue Louise 130A, </a:t>
            </a:r>
          </a:p>
          <a:p>
            <a:pPr>
              <a:lnSpc>
                <a:spcPct val="70000"/>
              </a:lnSpc>
              <a:defRPr/>
            </a:pPr>
            <a:r>
              <a:rPr lang="fr-FR" sz="1200" dirty="0">
                <a:solidFill>
                  <a:schemeClr val="bg1">
                    <a:lumMod val="50000"/>
                  </a:schemeClr>
                </a:solidFill>
                <a:cs typeface="Times New Roman" pitchFamily="18" charset="0"/>
              </a:rPr>
              <a:t>BE - 1050 Brussels</a:t>
            </a:r>
            <a:r>
              <a:rPr lang="en-US" sz="1200" dirty="0">
                <a:solidFill>
                  <a:schemeClr val="bg1">
                    <a:lumMod val="50000"/>
                  </a:schemeClr>
                </a:solidFill>
                <a:cs typeface="Arial" pitchFamily="34" charset="0"/>
              </a:rPr>
              <a:t> </a:t>
            </a:r>
          </a:p>
        </p:txBody>
      </p:sp>
      <p:pic>
        <p:nvPicPr>
          <p:cNvPr id="75783" name="Picture 7" descr="T:\Forms\Intergraf logo\Intergraf Logo 2013\Intergraf2013BaseRGB.png"/>
          <p:cNvPicPr>
            <a:picLocks noChangeAspect="1" noChangeArrowheads="1"/>
          </p:cNvPicPr>
          <p:nvPr/>
        </p:nvPicPr>
        <p:blipFill>
          <a:blip r:embed="rId4"/>
          <a:srcRect/>
          <a:stretch>
            <a:fillRect/>
          </a:stretch>
        </p:blipFill>
        <p:spPr bwMode="auto">
          <a:xfrm>
            <a:off x="611188" y="5238750"/>
            <a:ext cx="1785937"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36"/>
          <p:cNvSpPr txBox="1">
            <a:spLocks noGrp="1" noChangeArrowheads="1"/>
          </p:cNvSpPr>
          <p:nvPr/>
        </p:nvSpPr>
        <p:spPr bwMode="auto">
          <a:xfrm>
            <a:off x="3122613" y="6226175"/>
            <a:ext cx="2547937" cy="557213"/>
          </a:xfrm>
          <a:prstGeom prst="rect">
            <a:avLst/>
          </a:prstGeom>
          <a:noFill/>
          <a:ln w="9525">
            <a:noFill/>
            <a:miter lim="800000"/>
            <a:headEnd/>
            <a:tailEnd/>
          </a:ln>
        </p:spPr>
        <p:txBody>
          <a:bodyPr lIns="79672" tIns="39836" rIns="79672" bIns="39836">
            <a:spAutoFit/>
          </a:bodyPr>
          <a:lstStyle/>
          <a:p>
            <a:r>
              <a:rPr lang="en-US" sz="3100" b="1">
                <a:solidFill>
                  <a:srgbClr val="FF0000"/>
                </a:solidFill>
                <a:latin typeface="Times New Roman" pitchFamily="18" charset="0"/>
              </a:rPr>
              <a:t>I</a:t>
            </a:r>
            <a:r>
              <a:rPr lang="en-US" sz="3100" b="1">
                <a:solidFill>
                  <a:srgbClr val="EAEAEA"/>
                </a:solidFill>
                <a:latin typeface="Times New Roman" pitchFamily="18" charset="0"/>
              </a:rPr>
              <a:t>NTER</a:t>
            </a:r>
            <a:r>
              <a:rPr lang="en-US" sz="3100" b="1">
                <a:solidFill>
                  <a:srgbClr val="FF0000"/>
                </a:solidFill>
                <a:latin typeface="Times New Roman" pitchFamily="18" charset="0"/>
              </a:rPr>
              <a:t>G</a:t>
            </a:r>
            <a:r>
              <a:rPr lang="en-US" sz="3100" b="1">
                <a:solidFill>
                  <a:srgbClr val="EAEAEA"/>
                </a:solidFill>
                <a:latin typeface="Times New Roman" pitchFamily="18" charset="0"/>
              </a:rPr>
              <a:t>RAF</a:t>
            </a:r>
            <a:endParaRPr lang="en-US" sz="2400" b="1">
              <a:solidFill>
                <a:srgbClr val="EAEAEA"/>
              </a:solidFill>
              <a:latin typeface="Times New Roman" pitchFamily="18" charset="0"/>
            </a:endParaRPr>
          </a:p>
        </p:txBody>
      </p:sp>
      <p:sp>
        <p:nvSpPr>
          <p:cNvPr id="21506" name="Rectangle 340"/>
          <p:cNvSpPr txBox="1">
            <a:spLocks noGrp="1" noChangeArrowheads="1"/>
          </p:cNvSpPr>
          <p:nvPr/>
        </p:nvSpPr>
        <p:spPr bwMode="auto">
          <a:xfrm>
            <a:off x="127000" y="6400800"/>
            <a:ext cx="446088" cy="352425"/>
          </a:xfrm>
          <a:prstGeom prst="rect">
            <a:avLst/>
          </a:prstGeom>
          <a:noFill/>
          <a:ln w="9525">
            <a:noFill/>
            <a:miter lim="800000"/>
            <a:headEnd/>
            <a:tailEnd/>
          </a:ln>
        </p:spPr>
        <p:txBody>
          <a:bodyPr lIns="88198" tIns="44099" rIns="88198" bIns="44099"/>
          <a:lstStyle/>
          <a:p>
            <a:pPr algn="r" defTabSz="1011238"/>
            <a:fld id="{ED3343FD-C71C-48AC-88CF-84A21E774938}" type="slidenum">
              <a:rPr lang="en-US" sz="1200" b="1">
                <a:latin typeface="Times New Roman" pitchFamily="18" charset="0"/>
              </a:rPr>
              <a:pPr algn="r" defTabSz="1011238"/>
              <a:t>3</a:t>
            </a:fld>
            <a:endParaRPr lang="en-US" sz="1200" b="1">
              <a:latin typeface="Times New Roman" pitchFamily="18" charset="0"/>
            </a:endParaRPr>
          </a:p>
        </p:txBody>
      </p:sp>
      <p:sp>
        <p:nvSpPr>
          <p:cNvPr id="147458" name="Rectangle 2"/>
          <p:cNvSpPr>
            <a:spLocks noChangeArrowheads="1"/>
          </p:cNvSpPr>
          <p:nvPr/>
        </p:nvSpPr>
        <p:spPr bwMode="auto">
          <a:xfrm>
            <a:off x="446088" y="492125"/>
            <a:ext cx="7678737" cy="492125"/>
          </a:xfrm>
          <a:prstGeom prst="rect">
            <a:avLst/>
          </a:prstGeom>
          <a:solidFill>
            <a:srgbClr val="FF0000"/>
          </a:solidFill>
          <a:ln w="12700">
            <a:solidFill>
              <a:schemeClr val="bg1"/>
            </a:solidFill>
            <a:miter lim="800000"/>
            <a:headEnd/>
            <a:tailEnd/>
          </a:ln>
          <a:effectLst/>
        </p:spPr>
        <p:txBody>
          <a:bodyPr wrap="none" lIns="96171" tIns="48086" rIns="96171" bIns="48086" anchor="ctr"/>
          <a:lstStyle/>
          <a:p>
            <a:pPr>
              <a:defRPr/>
            </a:pPr>
            <a:endParaRPr lang="en-GB">
              <a:effectLst>
                <a:outerShdw blurRad="38100" dist="38100" dir="2700000" algn="tl">
                  <a:srgbClr val="000000">
                    <a:alpha val="43137"/>
                  </a:srgbClr>
                </a:outerShdw>
              </a:effectLst>
              <a:latin typeface="Arial" pitchFamily="34" charset="0"/>
              <a:cs typeface="Arial" pitchFamily="34" charset="0"/>
            </a:endParaRPr>
          </a:p>
        </p:txBody>
      </p:sp>
      <p:sp>
        <p:nvSpPr>
          <p:cNvPr id="147460" name="Rectangle 4"/>
          <p:cNvSpPr>
            <a:spLocks noChangeArrowheads="1"/>
          </p:cNvSpPr>
          <p:nvPr/>
        </p:nvSpPr>
        <p:spPr bwMode="auto">
          <a:xfrm>
            <a:off x="446088" y="503238"/>
            <a:ext cx="8280400" cy="1125537"/>
          </a:xfrm>
          <a:prstGeom prst="rect">
            <a:avLst/>
          </a:prstGeom>
          <a:noFill/>
          <a:ln w="9525">
            <a:noFill/>
            <a:miter lim="800000"/>
            <a:headEnd/>
            <a:tailEnd/>
          </a:ln>
          <a:effectLst/>
        </p:spPr>
        <p:txBody>
          <a:bodyPr lIns="79672" tIns="39836" rIns="79672" bIns="39836"/>
          <a:lstStyle/>
          <a:p>
            <a:pPr defTabSz="881092">
              <a:defRPr/>
            </a:pPr>
            <a:r>
              <a:rPr lang="fr-FR" sz="2300" i="1" dirty="0" err="1">
                <a:solidFill>
                  <a:srgbClr val="DDDDDD"/>
                </a:solidFill>
                <a:effectLst>
                  <a:outerShdw blurRad="38100" dist="38100" dir="2700000" algn="tl">
                    <a:srgbClr val="C0C0C0"/>
                  </a:outerShdw>
                </a:effectLst>
                <a:cs typeface="Times New Roman" pitchFamily="18" charset="0"/>
              </a:rPr>
              <a:t>Why</a:t>
            </a:r>
            <a:r>
              <a:rPr lang="fr-FR" sz="2300" i="1" dirty="0">
                <a:solidFill>
                  <a:srgbClr val="DDDDDD"/>
                </a:solidFill>
                <a:effectLst>
                  <a:outerShdw blurRad="38100" dist="38100" dir="2700000" algn="tl">
                    <a:srgbClr val="C0C0C0"/>
                  </a:outerShdw>
                </a:effectLst>
                <a:cs typeface="Times New Roman" pitchFamily="18" charset="0"/>
              </a:rPr>
              <a:t> a </a:t>
            </a:r>
            <a:r>
              <a:rPr lang="fr-FR" sz="2300" i="1" dirty="0" err="1">
                <a:solidFill>
                  <a:srgbClr val="DDDDDD"/>
                </a:solidFill>
                <a:effectLst>
                  <a:outerShdw blurRad="38100" dist="38100" dir="2700000" algn="tl">
                    <a:srgbClr val="C0C0C0"/>
                  </a:outerShdw>
                </a:effectLst>
                <a:cs typeface="Times New Roman" pitchFamily="18" charset="0"/>
              </a:rPr>
              <a:t>European</a:t>
            </a:r>
            <a:r>
              <a:rPr lang="fr-FR" sz="2300" i="1" dirty="0">
                <a:solidFill>
                  <a:srgbClr val="DDDDDD"/>
                </a:solidFill>
                <a:effectLst>
                  <a:outerShdw blurRad="38100" dist="38100" dir="2700000" algn="tl">
                    <a:srgbClr val="C0C0C0"/>
                  </a:outerShdw>
                </a:effectLst>
                <a:cs typeface="Times New Roman" pitchFamily="18" charset="0"/>
              </a:rPr>
              <a:t> Association </a:t>
            </a:r>
            <a:r>
              <a:rPr lang="fr-FR" i="1" dirty="0">
                <a:solidFill>
                  <a:srgbClr val="DDDDDD"/>
                </a:solidFill>
                <a:effectLst>
                  <a:outerShdw blurRad="38100" dist="38100" dir="2700000" algn="tl">
                    <a:srgbClr val="C0C0C0"/>
                  </a:outerShdw>
                </a:effectLst>
                <a:cs typeface="Times New Roman" pitchFamily="18" charset="0"/>
              </a:rPr>
              <a:t>for </a:t>
            </a:r>
            <a:r>
              <a:rPr lang="fr-FR" i="1" dirty="0" err="1">
                <a:solidFill>
                  <a:srgbClr val="DDDDDD"/>
                </a:solidFill>
                <a:effectLst>
                  <a:outerShdw blurRad="38100" dist="38100" dir="2700000" algn="tl">
                    <a:srgbClr val="C0C0C0"/>
                  </a:outerShdw>
                </a:effectLst>
                <a:cs typeface="Times New Roman" pitchFamily="18" charset="0"/>
              </a:rPr>
              <a:t>print</a:t>
            </a:r>
            <a:r>
              <a:rPr lang="fr-FR" i="1" dirty="0">
                <a:solidFill>
                  <a:srgbClr val="DDDDDD"/>
                </a:solidFill>
                <a:effectLst>
                  <a:outerShdw blurRad="38100" dist="38100" dir="2700000" algn="tl">
                    <a:srgbClr val="C0C0C0"/>
                  </a:outerShdw>
                </a:effectLst>
                <a:cs typeface="Times New Roman" pitchFamily="18" charset="0"/>
              </a:rPr>
              <a:t> and digital communication?</a:t>
            </a:r>
            <a:endParaRPr lang="en-US" i="1" dirty="0">
              <a:solidFill>
                <a:srgbClr val="FFFF99"/>
              </a:solidFill>
              <a:effectLst>
                <a:outerShdw blurRad="38100" dist="38100" dir="2700000" algn="tl">
                  <a:srgbClr val="C0C0C0"/>
                </a:outerShdw>
              </a:effectLst>
              <a:cs typeface="Arial" pitchFamily="34" charset="0"/>
            </a:endParaRPr>
          </a:p>
        </p:txBody>
      </p:sp>
      <p:sp>
        <p:nvSpPr>
          <p:cNvPr id="173062" name="Text Box 6"/>
          <p:cNvSpPr txBox="1">
            <a:spLocks noChangeArrowheads="1"/>
          </p:cNvSpPr>
          <p:nvPr/>
        </p:nvSpPr>
        <p:spPr bwMode="auto">
          <a:xfrm>
            <a:off x="477838" y="1471613"/>
            <a:ext cx="8347075" cy="4621212"/>
          </a:xfrm>
          <a:prstGeom prst="rect">
            <a:avLst/>
          </a:prstGeom>
          <a:noFill/>
          <a:ln>
            <a:noFill/>
          </a:ln>
          <a:effectLst/>
          <a:extLst/>
        </p:spPr>
        <p:txBody>
          <a:bodyPr lIns="96171" tIns="48086" rIns="96171" bIns="48086">
            <a:spAutoFit/>
          </a:bodyPr>
          <a:lstStyle>
            <a:lvl1pPr marL="358775" indent="-358775">
              <a:defRPr sz="2000" b="1">
                <a:solidFill>
                  <a:schemeClr val="tx1"/>
                </a:solidFill>
                <a:latin typeface="Helvetica" pitchFamily="34" charset="0"/>
              </a:defRPr>
            </a:lvl1pPr>
            <a:lvl2pPr marL="919163" indent="-381000">
              <a:defRPr sz="2000" b="1">
                <a:solidFill>
                  <a:schemeClr val="tx1"/>
                </a:solidFill>
                <a:latin typeface="Helvetica" pitchFamily="34" charset="0"/>
              </a:defRPr>
            </a:lvl2pPr>
            <a:lvl3pPr marL="1479550" indent="-381000">
              <a:defRPr sz="2000" b="1">
                <a:solidFill>
                  <a:schemeClr val="tx1"/>
                </a:solidFill>
                <a:latin typeface="Helvetica" pitchFamily="34" charset="0"/>
              </a:defRPr>
            </a:lvl3pPr>
            <a:lvl4pPr marL="2039938" indent="-381000">
              <a:defRPr sz="2000" b="1">
                <a:solidFill>
                  <a:schemeClr val="tx1"/>
                </a:solidFill>
                <a:latin typeface="Helvetica" pitchFamily="34" charset="0"/>
              </a:defRPr>
            </a:lvl4pPr>
            <a:lvl5pPr marL="2600325" indent="-381000">
              <a:defRPr sz="2000" b="1">
                <a:solidFill>
                  <a:schemeClr val="tx1"/>
                </a:solidFill>
                <a:latin typeface="Helvetica" pitchFamily="34" charset="0"/>
              </a:defRPr>
            </a:lvl5pPr>
            <a:lvl6pPr marL="3057525" indent="-381000" algn="ctr" eaLnBrk="0" fontAlgn="base" hangingPunct="0">
              <a:spcBef>
                <a:spcPct val="0"/>
              </a:spcBef>
              <a:spcAft>
                <a:spcPct val="0"/>
              </a:spcAft>
              <a:defRPr sz="2000" b="1">
                <a:solidFill>
                  <a:schemeClr val="tx1"/>
                </a:solidFill>
                <a:latin typeface="Helvetica" pitchFamily="34" charset="0"/>
              </a:defRPr>
            </a:lvl6pPr>
            <a:lvl7pPr marL="3514725" indent="-381000" algn="ctr" eaLnBrk="0" fontAlgn="base" hangingPunct="0">
              <a:spcBef>
                <a:spcPct val="0"/>
              </a:spcBef>
              <a:spcAft>
                <a:spcPct val="0"/>
              </a:spcAft>
              <a:defRPr sz="2000" b="1">
                <a:solidFill>
                  <a:schemeClr val="tx1"/>
                </a:solidFill>
                <a:latin typeface="Helvetica" pitchFamily="34" charset="0"/>
              </a:defRPr>
            </a:lvl7pPr>
            <a:lvl8pPr marL="3971925" indent="-381000" algn="ctr" eaLnBrk="0" fontAlgn="base" hangingPunct="0">
              <a:spcBef>
                <a:spcPct val="0"/>
              </a:spcBef>
              <a:spcAft>
                <a:spcPct val="0"/>
              </a:spcAft>
              <a:defRPr sz="2000" b="1">
                <a:solidFill>
                  <a:schemeClr val="tx1"/>
                </a:solidFill>
                <a:latin typeface="Helvetica" pitchFamily="34" charset="0"/>
              </a:defRPr>
            </a:lvl8pPr>
            <a:lvl9pPr marL="4429125" indent="-381000" algn="ctr" eaLnBrk="0" fontAlgn="base" hangingPunct="0">
              <a:spcBef>
                <a:spcPct val="0"/>
              </a:spcBef>
              <a:spcAft>
                <a:spcPct val="0"/>
              </a:spcAft>
              <a:defRPr sz="2000" b="1">
                <a:solidFill>
                  <a:schemeClr val="tx1"/>
                </a:solidFill>
                <a:latin typeface="Helvetica" pitchFamily="34" charset="0"/>
              </a:defRPr>
            </a:lvl9pPr>
          </a:lstStyle>
          <a:p>
            <a:pPr>
              <a:spcBef>
                <a:spcPct val="50000"/>
              </a:spcBef>
              <a:buFontTx/>
              <a:buChar char="•"/>
              <a:defRPr/>
            </a:pPr>
            <a:r>
              <a:rPr lang="en-GB" sz="2100" dirty="0">
                <a:effectLst>
                  <a:outerShdw blurRad="38100" dist="38100" dir="2700000" algn="tl">
                    <a:srgbClr val="C0C0C0"/>
                  </a:outerShdw>
                </a:effectLst>
                <a:latin typeface="Arial" charset="0"/>
                <a:cs typeface="Times New Roman" pitchFamily="18" charset="0"/>
              </a:rPr>
              <a:t>Political Decisions are taken increasingly in Brussels</a:t>
            </a:r>
          </a:p>
          <a:p>
            <a:pPr>
              <a:spcBef>
                <a:spcPct val="50000"/>
              </a:spcBef>
              <a:buFontTx/>
              <a:buChar char="•"/>
              <a:defRPr/>
            </a:pPr>
            <a:r>
              <a:rPr lang="en-GB" sz="2100">
                <a:effectLst>
                  <a:outerShdw blurRad="38100" dist="38100" dir="2700000" algn="tl">
                    <a:srgbClr val="C0C0C0"/>
                  </a:outerShdw>
                </a:effectLst>
                <a:latin typeface="Arial" charset="0"/>
                <a:cs typeface="Times New Roman" pitchFamily="18" charset="0"/>
              </a:rPr>
              <a:t>The European Commission works with European Associations who represent the industry and provide “industry consensus”</a:t>
            </a:r>
          </a:p>
          <a:p>
            <a:pPr>
              <a:spcBef>
                <a:spcPct val="50000"/>
              </a:spcBef>
              <a:buFontTx/>
              <a:buChar char="•"/>
              <a:defRPr/>
            </a:pPr>
            <a:r>
              <a:rPr lang="en-GB" sz="2100" dirty="0">
                <a:effectLst>
                  <a:outerShdw blurRad="38100" dist="38100" dir="2700000" algn="tl">
                    <a:srgbClr val="C0C0C0"/>
                  </a:outerShdw>
                </a:effectLst>
                <a:latin typeface="Arial" charset="0"/>
                <a:cs typeface="Times New Roman" pitchFamily="18" charset="0"/>
              </a:rPr>
              <a:t>Monitoring and Influencing the decision making process</a:t>
            </a:r>
          </a:p>
          <a:p>
            <a:pPr>
              <a:spcBef>
                <a:spcPct val="50000"/>
              </a:spcBef>
              <a:buFontTx/>
              <a:buChar char="•"/>
              <a:defRPr/>
            </a:pPr>
            <a:r>
              <a:rPr lang="en-GB" sz="2100" dirty="0">
                <a:effectLst>
                  <a:outerShdw blurRad="38100" dist="38100" dir="2700000" algn="tl">
                    <a:srgbClr val="C0C0C0"/>
                  </a:outerShdw>
                </a:effectLst>
                <a:latin typeface="Arial" charset="0"/>
                <a:cs typeface="Times New Roman" pitchFamily="18" charset="0"/>
              </a:rPr>
              <a:t>Alert function for national associations (EU and bilateral)</a:t>
            </a:r>
          </a:p>
          <a:p>
            <a:pPr>
              <a:spcBef>
                <a:spcPct val="50000"/>
              </a:spcBef>
              <a:buFontTx/>
              <a:buChar char="•"/>
              <a:defRPr/>
            </a:pPr>
            <a:r>
              <a:rPr lang="en-GB" sz="2100" dirty="0">
                <a:effectLst>
                  <a:outerShdw blurRad="38100" dist="38100" dir="2700000" algn="tl">
                    <a:srgbClr val="C0C0C0"/>
                  </a:outerShdw>
                </a:effectLst>
                <a:latin typeface="Arial" charset="0"/>
                <a:cs typeface="Times New Roman" pitchFamily="18" charset="0"/>
              </a:rPr>
              <a:t>Necessary counterweight to other industry representations (paper, publishers etc.)</a:t>
            </a:r>
          </a:p>
          <a:p>
            <a:pPr>
              <a:spcBef>
                <a:spcPct val="50000"/>
              </a:spcBef>
              <a:buFontTx/>
              <a:buChar char="•"/>
              <a:defRPr/>
            </a:pPr>
            <a:r>
              <a:rPr lang="en-GB" sz="2100" dirty="0">
                <a:effectLst>
                  <a:outerShdw blurRad="38100" dist="38100" dir="2700000" algn="tl">
                    <a:srgbClr val="C0C0C0"/>
                  </a:outerShdw>
                </a:effectLst>
                <a:latin typeface="Arial" charset="0"/>
                <a:cs typeface="Times New Roman" pitchFamily="18" charset="0"/>
              </a:rPr>
              <a:t>Information and best practice exchange between countries</a:t>
            </a:r>
          </a:p>
          <a:p>
            <a:pPr>
              <a:spcBef>
                <a:spcPct val="50000"/>
              </a:spcBef>
              <a:buFontTx/>
              <a:buChar char="•"/>
              <a:defRPr/>
            </a:pPr>
            <a:r>
              <a:rPr lang="en-GB" sz="2100" dirty="0">
                <a:effectLst>
                  <a:outerShdw blurRad="38100" dist="38100" dir="2700000" algn="tl">
                    <a:srgbClr val="C0C0C0"/>
                  </a:outerShdw>
                </a:effectLst>
                <a:latin typeface="Arial" charset="0"/>
                <a:cs typeface="Times New Roman" pitchFamily="18" charset="0"/>
              </a:rPr>
              <a:t>Projects and Studies for the benefit of the European Graphic Industry</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36"/>
          <p:cNvSpPr txBox="1">
            <a:spLocks noGrp="1" noChangeArrowheads="1"/>
          </p:cNvSpPr>
          <p:nvPr/>
        </p:nvSpPr>
        <p:spPr bwMode="auto">
          <a:xfrm>
            <a:off x="3122613" y="6226175"/>
            <a:ext cx="2547937" cy="557213"/>
          </a:xfrm>
          <a:prstGeom prst="rect">
            <a:avLst/>
          </a:prstGeom>
          <a:noFill/>
          <a:ln w="9525">
            <a:noFill/>
            <a:miter lim="800000"/>
            <a:headEnd/>
            <a:tailEnd/>
          </a:ln>
        </p:spPr>
        <p:txBody>
          <a:bodyPr lIns="79672" tIns="39836" rIns="79672" bIns="39836">
            <a:spAutoFit/>
          </a:bodyPr>
          <a:lstStyle/>
          <a:p>
            <a:r>
              <a:rPr lang="en-US" sz="3100" b="1">
                <a:solidFill>
                  <a:srgbClr val="FF0000"/>
                </a:solidFill>
                <a:latin typeface="Times New Roman" pitchFamily="18" charset="0"/>
              </a:rPr>
              <a:t>I</a:t>
            </a:r>
            <a:r>
              <a:rPr lang="en-US" sz="3100" b="1">
                <a:solidFill>
                  <a:srgbClr val="EAEAEA"/>
                </a:solidFill>
                <a:latin typeface="Times New Roman" pitchFamily="18" charset="0"/>
              </a:rPr>
              <a:t>NTER</a:t>
            </a:r>
            <a:r>
              <a:rPr lang="en-US" sz="3100" b="1">
                <a:solidFill>
                  <a:srgbClr val="FF0000"/>
                </a:solidFill>
                <a:latin typeface="Times New Roman" pitchFamily="18" charset="0"/>
              </a:rPr>
              <a:t>G</a:t>
            </a:r>
            <a:r>
              <a:rPr lang="en-US" sz="3100" b="1">
                <a:solidFill>
                  <a:srgbClr val="EAEAEA"/>
                </a:solidFill>
                <a:latin typeface="Times New Roman" pitchFamily="18" charset="0"/>
              </a:rPr>
              <a:t>RAF</a:t>
            </a:r>
            <a:endParaRPr lang="en-US" sz="2400" b="1">
              <a:solidFill>
                <a:srgbClr val="EAEAEA"/>
              </a:solidFill>
              <a:latin typeface="Times New Roman" pitchFamily="18" charset="0"/>
            </a:endParaRPr>
          </a:p>
        </p:txBody>
      </p:sp>
      <p:sp>
        <p:nvSpPr>
          <p:cNvPr id="147459" name="Text Box 3"/>
          <p:cNvSpPr txBox="1">
            <a:spLocks noChangeArrowheads="1"/>
          </p:cNvSpPr>
          <p:nvPr/>
        </p:nvSpPr>
        <p:spPr bwMode="auto">
          <a:xfrm>
            <a:off x="461963" y="1198563"/>
            <a:ext cx="8101012" cy="5183187"/>
          </a:xfrm>
          <a:prstGeom prst="rect">
            <a:avLst/>
          </a:prstGeom>
          <a:noFill/>
          <a:ln w="12700">
            <a:noFill/>
            <a:miter lim="800000"/>
            <a:headEnd/>
            <a:tailEnd/>
          </a:ln>
          <a:effectLst/>
        </p:spPr>
        <p:txBody>
          <a:bodyPr lIns="96171" tIns="48086" rIns="96171" bIns="48086">
            <a:spAutoFit/>
          </a:bodyPr>
          <a:lstStyle>
            <a:lvl1pPr>
              <a:defRPr sz="2000" b="1">
                <a:solidFill>
                  <a:schemeClr val="tx1"/>
                </a:solidFill>
                <a:latin typeface="Helvetica" pitchFamily="34" charset="0"/>
              </a:defRPr>
            </a:lvl1pPr>
            <a:lvl2pPr marL="742950" indent="-285750">
              <a:defRPr sz="2000" b="1">
                <a:solidFill>
                  <a:schemeClr val="tx1"/>
                </a:solidFill>
                <a:latin typeface="Helvetica" pitchFamily="34" charset="0"/>
              </a:defRPr>
            </a:lvl2pPr>
            <a:lvl3pPr marL="1143000" indent="-228600">
              <a:defRPr sz="2000" b="1">
                <a:solidFill>
                  <a:schemeClr val="tx1"/>
                </a:solidFill>
                <a:latin typeface="Helvetica" pitchFamily="34" charset="0"/>
              </a:defRPr>
            </a:lvl3pPr>
            <a:lvl4pPr marL="1600200" indent="-228600">
              <a:defRPr sz="2000" b="1">
                <a:solidFill>
                  <a:schemeClr val="tx1"/>
                </a:solidFill>
                <a:latin typeface="Helvetica" pitchFamily="34" charset="0"/>
              </a:defRPr>
            </a:lvl4pPr>
            <a:lvl5pPr marL="2057400" indent="-228600">
              <a:defRPr sz="2000" b="1">
                <a:solidFill>
                  <a:schemeClr val="tx1"/>
                </a:solidFill>
                <a:latin typeface="Helvetica" pitchFamily="34" charset="0"/>
              </a:defRPr>
            </a:lvl5pPr>
            <a:lvl6pPr marL="2514600" indent="-228600" algn="ctr" eaLnBrk="0" fontAlgn="base" hangingPunct="0">
              <a:spcBef>
                <a:spcPct val="0"/>
              </a:spcBef>
              <a:spcAft>
                <a:spcPct val="0"/>
              </a:spcAft>
              <a:defRPr sz="2000" b="1">
                <a:solidFill>
                  <a:schemeClr val="tx1"/>
                </a:solidFill>
                <a:latin typeface="Helvetica" pitchFamily="34" charset="0"/>
              </a:defRPr>
            </a:lvl6pPr>
            <a:lvl7pPr marL="2971800" indent="-228600" algn="ctr" eaLnBrk="0" fontAlgn="base" hangingPunct="0">
              <a:spcBef>
                <a:spcPct val="0"/>
              </a:spcBef>
              <a:spcAft>
                <a:spcPct val="0"/>
              </a:spcAft>
              <a:defRPr sz="2000" b="1">
                <a:solidFill>
                  <a:schemeClr val="tx1"/>
                </a:solidFill>
                <a:latin typeface="Helvetica" pitchFamily="34" charset="0"/>
              </a:defRPr>
            </a:lvl7pPr>
            <a:lvl8pPr marL="3429000" indent="-228600" algn="ctr" eaLnBrk="0" fontAlgn="base" hangingPunct="0">
              <a:spcBef>
                <a:spcPct val="0"/>
              </a:spcBef>
              <a:spcAft>
                <a:spcPct val="0"/>
              </a:spcAft>
              <a:defRPr sz="2000" b="1">
                <a:solidFill>
                  <a:schemeClr val="tx1"/>
                </a:solidFill>
                <a:latin typeface="Helvetica" pitchFamily="34" charset="0"/>
              </a:defRPr>
            </a:lvl8pPr>
            <a:lvl9pPr marL="3886200" indent="-228600" algn="ctr" eaLnBrk="0" fontAlgn="base" hangingPunct="0">
              <a:spcBef>
                <a:spcPct val="0"/>
              </a:spcBef>
              <a:spcAft>
                <a:spcPct val="0"/>
              </a:spcAft>
              <a:defRPr sz="2000" b="1">
                <a:solidFill>
                  <a:schemeClr val="tx1"/>
                </a:solidFill>
                <a:latin typeface="Helvetica" pitchFamily="34" charset="0"/>
              </a:defRPr>
            </a:lvl9pPr>
          </a:lstStyle>
          <a:p>
            <a:pPr>
              <a:lnSpc>
                <a:spcPct val="115000"/>
              </a:lnSpc>
              <a:spcBef>
                <a:spcPts val="0"/>
              </a:spcBef>
              <a:defRPr/>
            </a:pPr>
            <a:r>
              <a:rPr lang="en-GB" dirty="0">
                <a:effectLst>
                  <a:outerShdw blurRad="38100" dist="38100" dir="2700000" algn="tl">
                    <a:srgbClr val="000000">
                      <a:alpha val="43137"/>
                    </a:srgbClr>
                  </a:outerShdw>
                </a:effectLst>
                <a:latin typeface="Arial" pitchFamily="34" charset="0"/>
                <a:cs typeface="Times New Roman" pitchFamily="18" charset="0"/>
              </a:rPr>
              <a:t>EU environmental legislation</a:t>
            </a:r>
          </a:p>
          <a:p>
            <a:pPr marL="946101" lvl="1" indent="-298769">
              <a:lnSpc>
                <a:spcPct val="115000"/>
              </a:lnSpc>
              <a:spcBef>
                <a:spcPts val="0"/>
              </a:spcBef>
              <a:buFont typeface="Wingdings" pitchFamily="2" charset="2"/>
              <a:buChar char="§"/>
              <a:defRPr/>
            </a:pPr>
            <a:r>
              <a:rPr lang="en-GB" sz="1900" b="0" dirty="0">
                <a:latin typeface="Arial" pitchFamily="34" charset="0"/>
                <a:cs typeface="Times New Roman" pitchFamily="18" charset="0"/>
              </a:rPr>
              <a:t>Air pollution: Volatile Organic Compounds (VOCs)</a:t>
            </a:r>
          </a:p>
          <a:p>
            <a:pPr marL="946101" lvl="1" indent="-298769">
              <a:lnSpc>
                <a:spcPct val="115000"/>
              </a:lnSpc>
              <a:spcBef>
                <a:spcPts val="0"/>
              </a:spcBef>
              <a:buFont typeface="Wingdings" pitchFamily="2" charset="2"/>
              <a:buChar char="§"/>
              <a:defRPr/>
            </a:pPr>
            <a:r>
              <a:rPr lang="en-GB" sz="1900" b="0" dirty="0">
                <a:latin typeface="Arial" pitchFamily="34" charset="0"/>
                <a:cs typeface="Times New Roman" pitchFamily="18" charset="0"/>
              </a:rPr>
              <a:t>Chemical policy: REACH</a:t>
            </a:r>
          </a:p>
          <a:p>
            <a:pPr marL="946101" lvl="1" indent="-298769">
              <a:lnSpc>
                <a:spcPct val="115000"/>
              </a:lnSpc>
              <a:spcBef>
                <a:spcPts val="0"/>
              </a:spcBef>
              <a:buFont typeface="Wingdings" pitchFamily="2" charset="2"/>
              <a:buChar char="§"/>
              <a:defRPr/>
            </a:pPr>
            <a:r>
              <a:rPr lang="en-GB" sz="1900" b="0" dirty="0">
                <a:latin typeface="Arial" pitchFamily="34" charset="0"/>
                <a:cs typeface="Times New Roman" pitchFamily="18" charset="0"/>
              </a:rPr>
              <a:t>Marketing green products: EU </a:t>
            </a:r>
            <a:r>
              <a:rPr lang="en-GB" sz="1900" b="0" dirty="0" err="1">
                <a:latin typeface="Arial" pitchFamily="34" charset="0"/>
                <a:cs typeface="Times New Roman" pitchFamily="18" charset="0"/>
              </a:rPr>
              <a:t>Ecolabel</a:t>
            </a:r>
            <a:endParaRPr lang="en-GB" sz="1900" b="0" dirty="0">
              <a:latin typeface="Arial" pitchFamily="34" charset="0"/>
              <a:cs typeface="Times New Roman" pitchFamily="18" charset="0"/>
            </a:endParaRPr>
          </a:p>
          <a:p>
            <a:pPr marL="946101" lvl="1" indent="-298769">
              <a:lnSpc>
                <a:spcPct val="115000"/>
              </a:lnSpc>
              <a:spcBef>
                <a:spcPts val="0"/>
              </a:spcBef>
              <a:buFont typeface="Wingdings" pitchFamily="2" charset="2"/>
              <a:buChar char="§"/>
              <a:defRPr/>
            </a:pPr>
            <a:r>
              <a:rPr lang="en-GB" sz="1900" b="0" dirty="0">
                <a:latin typeface="Arial" pitchFamily="34" charset="0"/>
                <a:cs typeface="Times New Roman" pitchFamily="18" charset="0"/>
              </a:rPr>
              <a:t>Illegal logging and deforestation: Due Diligence</a:t>
            </a:r>
          </a:p>
          <a:p>
            <a:pPr>
              <a:lnSpc>
                <a:spcPct val="115000"/>
              </a:lnSpc>
              <a:spcBef>
                <a:spcPts val="0"/>
              </a:spcBef>
              <a:defRPr/>
            </a:pPr>
            <a:r>
              <a:rPr lang="en-GB" dirty="0" smtClean="0">
                <a:effectLst>
                  <a:outerShdw blurRad="38100" dist="38100" dir="2700000" algn="tl">
                    <a:srgbClr val="000000">
                      <a:alpha val="43137"/>
                    </a:srgbClr>
                  </a:outerShdw>
                </a:effectLst>
                <a:latin typeface="Arial" pitchFamily="34" charset="0"/>
                <a:cs typeface="Times New Roman" pitchFamily="18" charset="0"/>
              </a:rPr>
              <a:t>Industry </a:t>
            </a:r>
            <a:r>
              <a:rPr lang="en-GB" dirty="0">
                <a:effectLst>
                  <a:outerShdw blurRad="38100" dist="38100" dir="2700000" algn="tl">
                    <a:srgbClr val="000000">
                      <a:alpha val="43137"/>
                    </a:srgbClr>
                  </a:outerShdw>
                </a:effectLst>
                <a:latin typeface="Arial" pitchFamily="34" charset="0"/>
                <a:cs typeface="Times New Roman" pitchFamily="18" charset="0"/>
              </a:rPr>
              <a:t>voluntary </a:t>
            </a:r>
            <a:r>
              <a:rPr lang="en-GB" dirty="0" smtClean="0">
                <a:effectLst>
                  <a:outerShdw blurRad="38100" dist="38100" dir="2700000" algn="tl">
                    <a:srgbClr val="000000">
                      <a:alpha val="43137"/>
                    </a:srgbClr>
                  </a:outerShdw>
                </a:effectLst>
                <a:latin typeface="Arial" pitchFamily="34" charset="0"/>
                <a:cs typeface="Times New Roman" pitchFamily="18" charset="0"/>
              </a:rPr>
              <a:t>initiatives in Environment</a:t>
            </a:r>
            <a:endParaRPr lang="en-GB" dirty="0">
              <a:effectLst>
                <a:outerShdw blurRad="38100" dist="38100" dir="2700000" algn="tl">
                  <a:srgbClr val="000000">
                    <a:alpha val="43137"/>
                  </a:srgbClr>
                </a:outerShdw>
              </a:effectLst>
              <a:latin typeface="Arial" pitchFamily="34" charset="0"/>
              <a:cs typeface="Times New Roman" pitchFamily="18" charset="0"/>
            </a:endParaRPr>
          </a:p>
          <a:p>
            <a:pPr marL="946101" lvl="1" indent="-298769">
              <a:lnSpc>
                <a:spcPct val="115000"/>
              </a:lnSpc>
              <a:spcBef>
                <a:spcPts val="0"/>
              </a:spcBef>
              <a:buFont typeface="Wingdings" pitchFamily="2" charset="2"/>
              <a:buChar char="§"/>
              <a:defRPr/>
            </a:pPr>
            <a:r>
              <a:rPr lang="en-GB" sz="1900" b="0" dirty="0">
                <a:latin typeface="Arial" pitchFamily="34" charset="0"/>
                <a:cs typeface="Times New Roman" pitchFamily="18" charset="0"/>
              </a:rPr>
              <a:t>Carbon footprint	</a:t>
            </a:r>
          </a:p>
          <a:p>
            <a:pPr marL="946101" lvl="1" indent="-298769">
              <a:lnSpc>
                <a:spcPct val="115000"/>
              </a:lnSpc>
              <a:spcBef>
                <a:spcPts val="0"/>
              </a:spcBef>
              <a:buFont typeface="Wingdings" pitchFamily="2" charset="2"/>
              <a:buChar char="§"/>
              <a:defRPr/>
            </a:pPr>
            <a:r>
              <a:rPr lang="en-GB" sz="1900" b="0" dirty="0">
                <a:latin typeface="Arial" pitchFamily="34" charset="0"/>
                <a:cs typeface="Times New Roman" pitchFamily="18" charset="0"/>
              </a:rPr>
              <a:t>Energy efficiency</a:t>
            </a:r>
          </a:p>
          <a:p>
            <a:pPr marL="946101" lvl="1" indent="-298769">
              <a:lnSpc>
                <a:spcPct val="115000"/>
              </a:lnSpc>
              <a:spcBef>
                <a:spcPts val="0"/>
              </a:spcBef>
              <a:buFont typeface="Wingdings" pitchFamily="2" charset="2"/>
              <a:buChar char="§"/>
              <a:defRPr/>
            </a:pPr>
            <a:r>
              <a:rPr lang="en-GB" sz="1900" b="0" dirty="0">
                <a:latin typeface="Arial" pitchFamily="34" charset="0"/>
                <a:cs typeface="Times New Roman" pitchFamily="18" charset="0"/>
              </a:rPr>
              <a:t>European Declaration on Paper Recycling</a:t>
            </a:r>
          </a:p>
          <a:p>
            <a:pPr marL="946101" lvl="1" indent="-298769">
              <a:lnSpc>
                <a:spcPct val="115000"/>
              </a:lnSpc>
              <a:spcBef>
                <a:spcPts val="0"/>
              </a:spcBef>
              <a:buFont typeface="Wingdings" pitchFamily="2" charset="2"/>
              <a:buChar char="§"/>
              <a:defRPr/>
            </a:pPr>
            <a:r>
              <a:rPr lang="en-GB" sz="1900" b="0" dirty="0" smtClean="0">
                <a:latin typeface="Arial" pitchFamily="34" charset="0"/>
                <a:cs typeface="Times New Roman" pitchFamily="18" charset="0"/>
              </a:rPr>
              <a:t>European </a:t>
            </a:r>
            <a:r>
              <a:rPr lang="en-GB" sz="1900" b="0" dirty="0">
                <a:latin typeface="Arial" pitchFamily="34" charset="0"/>
                <a:cs typeface="Times New Roman" pitchFamily="18" charset="0"/>
              </a:rPr>
              <a:t>Eco-Label for printed products</a:t>
            </a:r>
          </a:p>
          <a:p>
            <a:pPr>
              <a:lnSpc>
                <a:spcPct val="115000"/>
              </a:lnSpc>
              <a:spcBef>
                <a:spcPct val="50000"/>
              </a:spcBef>
              <a:defRPr/>
            </a:pPr>
            <a:r>
              <a:rPr lang="en-GB" dirty="0" smtClean="0">
                <a:effectLst>
                  <a:outerShdw blurRad="38100" dist="38100" dir="2700000" algn="tl">
                    <a:srgbClr val="000000">
                      <a:alpha val="43137"/>
                    </a:srgbClr>
                  </a:outerShdw>
                </a:effectLst>
                <a:latin typeface="Arial" pitchFamily="34" charset="0"/>
                <a:cs typeface="Times New Roman" pitchFamily="18" charset="0"/>
              </a:rPr>
              <a:t>Competitiveness</a:t>
            </a:r>
          </a:p>
          <a:p>
            <a:pPr marL="946101" lvl="1" indent="-298769">
              <a:lnSpc>
                <a:spcPct val="115000"/>
              </a:lnSpc>
              <a:spcBef>
                <a:spcPts val="0"/>
              </a:spcBef>
              <a:buFont typeface="Wingdings" pitchFamily="2" charset="2"/>
              <a:buChar char="§"/>
              <a:defRPr/>
            </a:pPr>
            <a:r>
              <a:rPr lang="en-GB" sz="1900" b="0" dirty="0" smtClean="0">
                <a:latin typeface="Arial" pitchFamily="34" charset="0"/>
                <a:cs typeface="Times New Roman" pitchFamily="18" charset="0"/>
              </a:rPr>
              <a:t>Data Protection</a:t>
            </a:r>
            <a:r>
              <a:rPr lang="en-GB" sz="1900" b="0" dirty="0">
                <a:latin typeface="Arial" pitchFamily="34" charset="0"/>
                <a:cs typeface="Times New Roman" pitchFamily="18" charset="0"/>
              </a:rPr>
              <a:t>	</a:t>
            </a:r>
            <a:endParaRPr lang="en-GB" sz="1900" b="0" dirty="0" smtClean="0">
              <a:latin typeface="Arial" pitchFamily="34" charset="0"/>
              <a:cs typeface="Times New Roman" pitchFamily="18" charset="0"/>
            </a:endParaRPr>
          </a:p>
          <a:p>
            <a:pPr marL="946101" lvl="1" indent="-298769">
              <a:lnSpc>
                <a:spcPct val="115000"/>
              </a:lnSpc>
              <a:spcBef>
                <a:spcPts val="0"/>
              </a:spcBef>
              <a:buFont typeface="Wingdings" pitchFamily="2" charset="2"/>
              <a:buChar char="§"/>
              <a:defRPr/>
            </a:pPr>
            <a:r>
              <a:rPr lang="en-GB" sz="1900" b="0" dirty="0" smtClean="0">
                <a:latin typeface="Arial" pitchFamily="34" charset="0"/>
                <a:cs typeface="Times New Roman" pitchFamily="18" charset="0"/>
              </a:rPr>
              <a:t>Economic Information</a:t>
            </a:r>
            <a:endParaRPr lang="en-GB" sz="1900" b="0" dirty="0">
              <a:latin typeface="Arial" pitchFamily="34" charset="0"/>
              <a:cs typeface="Times New Roman" pitchFamily="18" charset="0"/>
            </a:endParaRPr>
          </a:p>
          <a:p>
            <a:pPr>
              <a:lnSpc>
                <a:spcPct val="115000"/>
              </a:lnSpc>
              <a:spcBef>
                <a:spcPct val="50000"/>
              </a:spcBef>
              <a:defRPr/>
            </a:pPr>
            <a:endParaRPr lang="en-GB" b="0" dirty="0" smtClean="0">
              <a:effectLst>
                <a:outerShdw blurRad="38100" dist="38100" dir="2700000" algn="tl">
                  <a:srgbClr val="C0C0C0"/>
                </a:outerShdw>
              </a:effectLst>
              <a:latin typeface="Arial" pitchFamily="34" charset="0"/>
              <a:cs typeface="Times New Roman" pitchFamily="18" charset="0"/>
            </a:endParaRPr>
          </a:p>
        </p:txBody>
      </p:sp>
      <p:sp>
        <p:nvSpPr>
          <p:cNvPr id="260102" name="Rectangle 6"/>
          <p:cNvSpPr>
            <a:spLocks noChangeArrowheads="1"/>
          </p:cNvSpPr>
          <p:nvPr/>
        </p:nvSpPr>
        <p:spPr bwMode="auto">
          <a:xfrm>
            <a:off x="533400" y="369888"/>
            <a:ext cx="7620000" cy="533400"/>
          </a:xfrm>
          <a:prstGeom prst="rect">
            <a:avLst/>
          </a:prstGeom>
          <a:solidFill>
            <a:srgbClr val="FF0000"/>
          </a:solidFill>
          <a:ln w="12700">
            <a:solidFill>
              <a:schemeClr val="bg1"/>
            </a:solidFill>
            <a:miter lim="800000"/>
            <a:headEnd/>
            <a:tailEnd/>
          </a:ln>
          <a:effectLst/>
        </p:spPr>
        <p:txBody>
          <a:bodyPr wrap="none" lIns="110367" tIns="55184" rIns="110367" bIns="55184" anchor="ctr"/>
          <a:lstStyle/>
          <a:p>
            <a:pPr defTabSz="914288">
              <a:defRPr/>
            </a:pPr>
            <a:r>
              <a:rPr lang="fr-BE" sz="2700" i="1" dirty="0" err="1">
                <a:solidFill>
                  <a:srgbClr val="DDDDDD"/>
                </a:solidFill>
                <a:effectLst>
                  <a:outerShdw blurRad="38100" dist="38100" dir="2700000" algn="tl">
                    <a:srgbClr val="000000"/>
                  </a:outerShdw>
                </a:effectLst>
                <a:cs typeface="Arial" pitchFamily="34" charset="0"/>
              </a:rPr>
              <a:t>Environment</a:t>
            </a:r>
            <a:r>
              <a:rPr lang="fr-BE" sz="2700" i="1" dirty="0">
                <a:solidFill>
                  <a:srgbClr val="DDDDDD"/>
                </a:solidFill>
                <a:effectLst>
                  <a:outerShdw blurRad="38100" dist="38100" dir="2700000" algn="tl">
                    <a:srgbClr val="000000"/>
                  </a:outerShdw>
                </a:effectLst>
                <a:cs typeface="Arial" pitchFamily="34" charset="0"/>
              </a:rPr>
              <a:t> &amp; </a:t>
            </a:r>
            <a:r>
              <a:rPr lang="fr-BE" sz="2700" i="1" dirty="0" err="1">
                <a:solidFill>
                  <a:srgbClr val="DDDDDD"/>
                </a:solidFill>
                <a:effectLst>
                  <a:outerShdw blurRad="38100" dist="38100" dir="2700000" algn="tl">
                    <a:srgbClr val="000000"/>
                  </a:outerShdw>
                </a:effectLst>
                <a:cs typeface="Arial" pitchFamily="34" charset="0"/>
              </a:rPr>
              <a:t>Competitiveness</a:t>
            </a:r>
            <a:endParaRPr lang="en-US" sz="2700" i="1" dirty="0">
              <a:solidFill>
                <a:srgbClr val="DDDDDD"/>
              </a:solidFill>
              <a:effectLst>
                <a:outerShdw blurRad="38100" dist="38100" dir="2700000" algn="tl">
                  <a:srgbClr val="000000"/>
                </a:outerShdw>
              </a:effectLst>
              <a:cs typeface="Arial" pitchFamily="34" charset="0"/>
            </a:endParaRPr>
          </a:p>
        </p:txBody>
      </p:sp>
      <p:pic>
        <p:nvPicPr>
          <p:cNvPr id="23556" name="Picture 15"/>
          <p:cNvPicPr>
            <a:picLocks noChangeAspect="1" noChangeArrowheads="1"/>
          </p:cNvPicPr>
          <p:nvPr/>
        </p:nvPicPr>
        <p:blipFill>
          <a:blip r:embed="rId3"/>
          <a:srcRect/>
          <a:stretch>
            <a:fillRect/>
          </a:stretch>
        </p:blipFill>
        <p:spPr bwMode="auto">
          <a:xfrm>
            <a:off x="6499225" y="638175"/>
            <a:ext cx="2438400" cy="730250"/>
          </a:xfrm>
          <a:prstGeom prst="rect">
            <a:avLst/>
          </a:prstGeom>
          <a:noFill/>
          <a:ln w="9525">
            <a:noFill/>
            <a:miter lim="800000"/>
            <a:headEnd/>
            <a:tailEnd/>
          </a:ln>
        </p:spPr>
      </p:pic>
      <p:pic>
        <p:nvPicPr>
          <p:cNvPr id="23557" name="Picture 2"/>
          <p:cNvPicPr>
            <a:picLocks noChangeAspect="1" noChangeArrowheads="1"/>
          </p:cNvPicPr>
          <p:nvPr/>
        </p:nvPicPr>
        <p:blipFill>
          <a:blip r:embed="rId4"/>
          <a:srcRect/>
          <a:stretch>
            <a:fillRect/>
          </a:stretch>
        </p:blipFill>
        <p:spPr bwMode="auto">
          <a:xfrm>
            <a:off x="6999288" y="3687763"/>
            <a:ext cx="2014537" cy="1820862"/>
          </a:xfrm>
          <a:prstGeom prst="rect">
            <a:avLst/>
          </a:prstGeom>
          <a:noFill/>
          <a:ln w="9525">
            <a:noFill/>
            <a:miter lim="800000"/>
            <a:headEnd/>
            <a:tailEnd/>
          </a:ln>
        </p:spPr>
      </p:pic>
      <p:pic>
        <p:nvPicPr>
          <p:cNvPr id="23558" name="Picture 3"/>
          <p:cNvPicPr>
            <a:picLocks noChangeAspect="1" noChangeArrowheads="1"/>
          </p:cNvPicPr>
          <p:nvPr/>
        </p:nvPicPr>
        <p:blipFill>
          <a:blip r:embed="rId5"/>
          <a:srcRect/>
          <a:stretch>
            <a:fillRect/>
          </a:stretch>
        </p:blipFill>
        <p:spPr bwMode="auto">
          <a:xfrm>
            <a:off x="6084888" y="3068638"/>
            <a:ext cx="719137" cy="1238250"/>
          </a:xfrm>
          <a:prstGeom prst="rect">
            <a:avLst/>
          </a:prstGeom>
          <a:noFill/>
          <a:ln w="9525">
            <a:noFill/>
            <a:miter lim="800000"/>
            <a:headEnd/>
            <a:tailEnd/>
          </a:ln>
        </p:spPr>
      </p:pic>
      <p:pic>
        <p:nvPicPr>
          <p:cNvPr id="23559" name="Picture 4"/>
          <p:cNvPicPr>
            <a:picLocks noChangeAspect="1" noChangeArrowheads="1"/>
          </p:cNvPicPr>
          <p:nvPr/>
        </p:nvPicPr>
        <p:blipFill>
          <a:blip r:embed="rId6"/>
          <a:srcRect/>
          <a:stretch>
            <a:fillRect/>
          </a:stretch>
        </p:blipFill>
        <p:spPr bwMode="auto">
          <a:xfrm>
            <a:off x="7467600" y="1809750"/>
            <a:ext cx="1079500" cy="1079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36"/>
          <p:cNvSpPr txBox="1">
            <a:spLocks noGrp="1" noChangeArrowheads="1"/>
          </p:cNvSpPr>
          <p:nvPr/>
        </p:nvSpPr>
        <p:spPr bwMode="auto">
          <a:xfrm>
            <a:off x="3122613" y="6226175"/>
            <a:ext cx="2547937" cy="557213"/>
          </a:xfrm>
          <a:prstGeom prst="rect">
            <a:avLst/>
          </a:prstGeom>
          <a:noFill/>
          <a:ln w="9525">
            <a:noFill/>
            <a:miter lim="800000"/>
            <a:headEnd/>
            <a:tailEnd/>
          </a:ln>
        </p:spPr>
        <p:txBody>
          <a:bodyPr lIns="79672" tIns="39836" rIns="79672" bIns="39836">
            <a:spAutoFit/>
          </a:bodyPr>
          <a:lstStyle/>
          <a:p>
            <a:r>
              <a:rPr lang="en-US" sz="3100" b="1">
                <a:solidFill>
                  <a:srgbClr val="FF0000"/>
                </a:solidFill>
                <a:latin typeface="Times New Roman" pitchFamily="18" charset="0"/>
              </a:rPr>
              <a:t>I</a:t>
            </a:r>
            <a:r>
              <a:rPr lang="en-US" sz="3100" b="1">
                <a:solidFill>
                  <a:srgbClr val="EAEAEA"/>
                </a:solidFill>
                <a:latin typeface="Times New Roman" pitchFamily="18" charset="0"/>
              </a:rPr>
              <a:t>NTER</a:t>
            </a:r>
            <a:r>
              <a:rPr lang="en-US" sz="3100" b="1">
                <a:solidFill>
                  <a:srgbClr val="FF0000"/>
                </a:solidFill>
                <a:latin typeface="Times New Roman" pitchFamily="18" charset="0"/>
              </a:rPr>
              <a:t>G</a:t>
            </a:r>
            <a:r>
              <a:rPr lang="en-US" sz="3100" b="1">
                <a:solidFill>
                  <a:srgbClr val="EAEAEA"/>
                </a:solidFill>
                <a:latin typeface="Times New Roman" pitchFamily="18" charset="0"/>
              </a:rPr>
              <a:t>RAF</a:t>
            </a:r>
            <a:endParaRPr lang="en-US" sz="2400" b="1">
              <a:solidFill>
                <a:srgbClr val="EAEAEA"/>
              </a:solidFill>
              <a:latin typeface="Times New Roman" pitchFamily="18" charset="0"/>
            </a:endParaRPr>
          </a:p>
        </p:txBody>
      </p:sp>
      <p:sp>
        <p:nvSpPr>
          <p:cNvPr id="147459" name="Text Box 3"/>
          <p:cNvSpPr txBox="1">
            <a:spLocks noChangeArrowheads="1"/>
          </p:cNvSpPr>
          <p:nvPr/>
        </p:nvSpPr>
        <p:spPr bwMode="auto">
          <a:xfrm>
            <a:off x="461963" y="1198563"/>
            <a:ext cx="8101012" cy="420687"/>
          </a:xfrm>
          <a:prstGeom prst="rect">
            <a:avLst/>
          </a:prstGeom>
          <a:noFill/>
          <a:ln w="12700">
            <a:noFill/>
            <a:miter lim="800000"/>
            <a:headEnd/>
            <a:tailEnd/>
          </a:ln>
          <a:effectLst/>
        </p:spPr>
        <p:txBody>
          <a:bodyPr lIns="96171" tIns="48086" rIns="96171" bIns="48086">
            <a:spAutoFit/>
          </a:bodyPr>
          <a:lstStyle>
            <a:lvl1pPr>
              <a:defRPr sz="2000" b="1">
                <a:solidFill>
                  <a:schemeClr val="tx1"/>
                </a:solidFill>
                <a:latin typeface="Helvetica" pitchFamily="34" charset="0"/>
              </a:defRPr>
            </a:lvl1pPr>
            <a:lvl2pPr marL="742950" indent="-285750">
              <a:defRPr sz="2000" b="1">
                <a:solidFill>
                  <a:schemeClr val="tx1"/>
                </a:solidFill>
                <a:latin typeface="Helvetica" pitchFamily="34" charset="0"/>
              </a:defRPr>
            </a:lvl2pPr>
            <a:lvl3pPr marL="1143000" indent="-228600">
              <a:defRPr sz="2000" b="1">
                <a:solidFill>
                  <a:schemeClr val="tx1"/>
                </a:solidFill>
                <a:latin typeface="Helvetica" pitchFamily="34" charset="0"/>
              </a:defRPr>
            </a:lvl3pPr>
            <a:lvl4pPr marL="1600200" indent="-228600">
              <a:defRPr sz="2000" b="1">
                <a:solidFill>
                  <a:schemeClr val="tx1"/>
                </a:solidFill>
                <a:latin typeface="Helvetica" pitchFamily="34" charset="0"/>
              </a:defRPr>
            </a:lvl4pPr>
            <a:lvl5pPr marL="2057400" indent="-228600">
              <a:defRPr sz="2000" b="1">
                <a:solidFill>
                  <a:schemeClr val="tx1"/>
                </a:solidFill>
                <a:latin typeface="Helvetica" pitchFamily="34" charset="0"/>
              </a:defRPr>
            </a:lvl5pPr>
            <a:lvl6pPr marL="2514600" indent="-228600" algn="ctr" eaLnBrk="0" fontAlgn="base" hangingPunct="0">
              <a:spcBef>
                <a:spcPct val="0"/>
              </a:spcBef>
              <a:spcAft>
                <a:spcPct val="0"/>
              </a:spcAft>
              <a:defRPr sz="2000" b="1">
                <a:solidFill>
                  <a:schemeClr val="tx1"/>
                </a:solidFill>
                <a:latin typeface="Helvetica" pitchFamily="34" charset="0"/>
              </a:defRPr>
            </a:lvl6pPr>
            <a:lvl7pPr marL="2971800" indent="-228600" algn="ctr" eaLnBrk="0" fontAlgn="base" hangingPunct="0">
              <a:spcBef>
                <a:spcPct val="0"/>
              </a:spcBef>
              <a:spcAft>
                <a:spcPct val="0"/>
              </a:spcAft>
              <a:defRPr sz="2000" b="1">
                <a:solidFill>
                  <a:schemeClr val="tx1"/>
                </a:solidFill>
                <a:latin typeface="Helvetica" pitchFamily="34" charset="0"/>
              </a:defRPr>
            </a:lvl7pPr>
            <a:lvl8pPr marL="3429000" indent="-228600" algn="ctr" eaLnBrk="0" fontAlgn="base" hangingPunct="0">
              <a:spcBef>
                <a:spcPct val="0"/>
              </a:spcBef>
              <a:spcAft>
                <a:spcPct val="0"/>
              </a:spcAft>
              <a:defRPr sz="2000" b="1">
                <a:solidFill>
                  <a:schemeClr val="tx1"/>
                </a:solidFill>
                <a:latin typeface="Helvetica" pitchFamily="34" charset="0"/>
              </a:defRPr>
            </a:lvl8pPr>
            <a:lvl9pPr marL="3886200" indent="-228600" algn="ctr" eaLnBrk="0" fontAlgn="base" hangingPunct="0">
              <a:spcBef>
                <a:spcPct val="0"/>
              </a:spcBef>
              <a:spcAft>
                <a:spcPct val="0"/>
              </a:spcAft>
              <a:defRPr sz="2000" b="1">
                <a:solidFill>
                  <a:schemeClr val="tx1"/>
                </a:solidFill>
                <a:latin typeface="Helvetica" pitchFamily="34" charset="0"/>
              </a:defRPr>
            </a:lvl9pPr>
          </a:lstStyle>
          <a:p>
            <a:pPr>
              <a:lnSpc>
                <a:spcPct val="115000"/>
              </a:lnSpc>
              <a:spcBef>
                <a:spcPts val="0"/>
              </a:spcBef>
              <a:defRPr/>
            </a:pPr>
            <a:r>
              <a:rPr lang="en-GB" dirty="0" smtClean="0">
                <a:effectLst>
                  <a:outerShdw blurRad="38100" dist="38100" dir="2700000" algn="tl">
                    <a:srgbClr val="000000">
                      <a:alpha val="43137"/>
                    </a:srgbClr>
                  </a:outerShdw>
                </a:effectLst>
                <a:latin typeface="Arial" pitchFamily="34" charset="0"/>
                <a:cs typeface="Times New Roman" pitchFamily="18" charset="0"/>
              </a:rPr>
              <a:t>Promoting the Print Value Chain – our Partners at EU level</a:t>
            </a:r>
            <a:endParaRPr lang="en-GB" b="0" dirty="0" smtClean="0">
              <a:effectLst>
                <a:outerShdw blurRad="38100" dist="38100" dir="2700000" algn="tl">
                  <a:srgbClr val="C0C0C0"/>
                </a:outerShdw>
              </a:effectLst>
              <a:latin typeface="Arial" pitchFamily="34" charset="0"/>
              <a:cs typeface="Times New Roman" pitchFamily="18" charset="0"/>
            </a:endParaRPr>
          </a:p>
        </p:txBody>
      </p:sp>
      <p:sp>
        <p:nvSpPr>
          <p:cNvPr id="260102" name="Rectangle 6"/>
          <p:cNvSpPr>
            <a:spLocks noChangeArrowheads="1"/>
          </p:cNvSpPr>
          <p:nvPr/>
        </p:nvSpPr>
        <p:spPr bwMode="auto">
          <a:xfrm>
            <a:off x="533400" y="369888"/>
            <a:ext cx="7620000" cy="533400"/>
          </a:xfrm>
          <a:prstGeom prst="rect">
            <a:avLst/>
          </a:prstGeom>
          <a:solidFill>
            <a:srgbClr val="FF0000"/>
          </a:solidFill>
          <a:ln w="12700">
            <a:solidFill>
              <a:schemeClr val="bg1"/>
            </a:solidFill>
            <a:miter lim="800000"/>
            <a:headEnd/>
            <a:tailEnd/>
          </a:ln>
          <a:effectLst/>
        </p:spPr>
        <p:txBody>
          <a:bodyPr wrap="none" lIns="110367" tIns="55184" rIns="110367" bIns="55184" anchor="ctr"/>
          <a:lstStyle/>
          <a:p>
            <a:pPr defTabSz="914288">
              <a:defRPr/>
            </a:pPr>
            <a:r>
              <a:rPr lang="fr-BE" sz="2700" i="1" dirty="0">
                <a:solidFill>
                  <a:srgbClr val="DDDDDD"/>
                </a:solidFill>
                <a:effectLst>
                  <a:outerShdw blurRad="38100" dist="38100" dir="2700000" algn="tl">
                    <a:srgbClr val="000000"/>
                  </a:outerShdw>
                </a:effectLst>
                <a:cs typeface="Arial" pitchFamily="34" charset="0"/>
              </a:rPr>
              <a:t>Networking</a:t>
            </a:r>
            <a:endParaRPr lang="en-US" sz="2700" i="1" dirty="0">
              <a:solidFill>
                <a:srgbClr val="DDDDDD"/>
              </a:solidFill>
              <a:effectLst>
                <a:outerShdw blurRad="38100" dist="38100" dir="2700000" algn="tl">
                  <a:srgbClr val="000000"/>
                </a:outerShdw>
              </a:effectLst>
              <a:cs typeface="Arial" pitchFamily="34" charset="0"/>
            </a:endParaRPr>
          </a:p>
        </p:txBody>
      </p:sp>
      <p:pic>
        <p:nvPicPr>
          <p:cNvPr id="25604" name="Picture 2"/>
          <p:cNvPicPr>
            <a:picLocks noChangeAspect="1" noChangeArrowheads="1"/>
          </p:cNvPicPr>
          <p:nvPr/>
        </p:nvPicPr>
        <p:blipFill>
          <a:blip r:embed="rId3"/>
          <a:srcRect/>
          <a:stretch>
            <a:fillRect/>
          </a:stretch>
        </p:blipFill>
        <p:spPr bwMode="auto">
          <a:xfrm>
            <a:off x="2916238" y="3357563"/>
            <a:ext cx="3343275" cy="604837"/>
          </a:xfrm>
          <a:prstGeom prst="rect">
            <a:avLst/>
          </a:prstGeom>
          <a:noFill/>
          <a:ln w="9525">
            <a:noFill/>
            <a:miter lim="800000"/>
            <a:headEnd/>
            <a:tailEnd/>
          </a:ln>
        </p:spPr>
      </p:pic>
      <p:pic>
        <p:nvPicPr>
          <p:cNvPr id="25605" name="Picture 5" descr="European Recovered Paper Council"/>
          <p:cNvPicPr>
            <a:picLocks noChangeAspect="1" noChangeArrowheads="1"/>
          </p:cNvPicPr>
          <p:nvPr/>
        </p:nvPicPr>
        <p:blipFill>
          <a:blip r:embed="rId4"/>
          <a:srcRect/>
          <a:stretch>
            <a:fillRect/>
          </a:stretch>
        </p:blipFill>
        <p:spPr bwMode="auto">
          <a:xfrm>
            <a:off x="568325" y="1989138"/>
            <a:ext cx="1076325" cy="990600"/>
          </a:xfrm>
          <a:prstGeom prst="rect">
            <a:avLst/>
          </a:prstGeom>
          <a:noFill/>
          <a:ln w="9525">
            <a:noFill/>
            <a:miter lim="800000"/>
            <a:headEnd/>
            <a:tailEnd/>
          </a:ln>
        </p:spPr>
      </p:pic>
      <p:pic>
        <p:nvPicPr>
          <p:cNvPr id="25606" name="Picture 6"/>
          <p:cNvPicPr>
            <a:picLocks noChangeAspect="1" noChangeArrowheads="1"/>
          </p:cNvPicPr>
          <p:nvPr/>
        </p:nvPicPr>
        <p:blipFill>
          <a:blip r:embed="rId5"/>
          <a:srcRect/>
          <a:stretch>
            <a:fillRect/>
          </a:stretch>
        </p:blipFill>
        <p:spPr bwMode="auto">
          <a:xfrm>
            <a:off x="4859338" y="1781175"/>
            <a:ext cx="2128837" cy="725488"/>
          </a:xfrm>
          <a:prstGeom prst="rect">
            <a:avLst/>
          </a:prstGeom>
          <a:noFill/>
          <a:ln w="9525">
            <a:noFill/>
            <a:miter lim="800000"/>
            <a:headEnd/>
            <a:tailEnd/>
          </a:ln>
        </p:spPr>
      </p:pic>
      <p:pic>
        <p:nvPicPr>
          <p:cNvPr id="25607" name="Picture 8" descr="http://www.cepi.org/sites/all/themes/cepi/layout/logo_t.png"/>
          <p:cNvPicPr>
            <a:picLocks noChangeAspect="1" noChangeArrowheads="1"/>
          </p:cNvPicPr>
          <p:nvPr/>
        </p:nvPicPr>
        <p:blipFill>
          <a:blip r:embed="rId6"/>
          <a:srcRect/>
          <a:stretch>
            <a:fillRect/>
          </a:stretch>
        </p:blipFill>
        <p:spPr bwMode="auto">
          <a:xfrm>
            <a:off x="684213" y="4683125"/>
            <a:ext cx="766762" cy="908050"/>
          </a:xfrm>
          <a:prstGeom prst="rect">
            <a:avLst/>
          </a:prstGeom>
          <a:noFill/>
          <a:ln w="9525">
            <a:noFill/>
            <a:miter lim="800000"/>
            <a:headEnd/>
            <a:tailEnd/>
          </a:ln>
        </p:spPr>
      </p:pic>
      <p:pic>
        <p:nvPicPr>
          <p:cNvPr id="25608" name="Picture 10" descr="fepe logo"/>
          <p:cNvPicPr>
            <a:picLocks noChangeAspect="1" noChangeArrowheads="1"/>
          </p:cNvPicPr>
          <p:nvPr/>
        </p:nvPicPr>
        <p:blipFill>
          <a:blip r:embed="rId7"/>
          <a:srcRect/>
          <a:stretch>
            <a:fillRect/>
          </a:stretch>
        </p:blipFill>
        <p:spPr bwMode="auto">
          <a:xfrm>
            <a:off x="454025" y="3451225"/>
            <a:ext cx="1741488" cy="754063"/>
          </a:xfrm>
          <a:prstGeom prst="rect">
            <a:avLst/>
          </a:prstGeom>
          <a:noFill/>
          <a:ln w="9525">
            <a:noFill/>
            <a:miter lim="800000"/>
            <a:headEnd/>
            <a:tailEnd/>
          </a:ln>
        </p:spPr>
      </p:pic>
      <p:pic>
        <p:nvPicPr>
          <p:cNvPr id="25609" name="Picture 13" descr="http://fep-fee.eu/local/cache-vignettes/L171xH59/siteon0-4a35c.png"/>
          <p:cNvPicPr>
            <a:picLocks noChangeAspect="1" noChangeArrowheads="1"/>
          </p:cNvPicPr>
          <p:nvPr/>
        </p:nvPicPr>
        <p:blipFill>
          <a:blip r:embed="rId8"/>
          <a:srcRect/>
          <a:stretch>
            <a:fillRect/>
          </a:stretch>
        </p:blipFill>
        <p:spPr bwMode="auto">
          <a:xfrm>
            <a:off x="2489200" y="1922463"/>
            <a:ext cx="1628775" cy="561975"/>
          </a:xfrm>
          <a:prstGeom prst="rect">
            <a:avLst/>
          </a:prstGeom>
          <a:noFill/>
          <a:ln w="9525">
            <a:noFill/>
            <a:miter lim="800000"/>
            <a:headEnd/>
            <a:tailEnd/>
          </a:ln>
        </p:spPr>
      </p:pic>
      <p:pic>
        <p:nvPicPr>
          <p:cNvPr id="25610" name="Picture 15" descr="Cefic - The European Chemical Industry Council">
            <a:hlinkClick r:id="rId9" tooltip="Cefic - The European Chemical Industry Council"/>
          </p:cNvPr>
          <p:cNvPicPr>
            <a:picLocks noChangeAspect="1" noChangeArrowheads="1"/>
          </p:cNvPicPr>
          <p:nvPr/>
        </p:nvPicPr>
        <p:blipFill>
          <a:blip r:embed="rId10"/>
          <a:srcRect/>
          <a:stretch>
            <a:fillRect/>
          </a:stretch>
        </p:blipFill>
        <p:spPr bwMode="auto">
          <a:xfrm>
            <a:off x="7400925" y="3524250"/>
            <a:ext cx="1162050" cy="504825"/>
          </a:xfrm>
          <a:prstGeom prst="rect">
            <a:avLst/>
          </a:prstGeom>
          <a:noFill/>
          <a:ln w="9525">
            <a:noFill/>
            <a:miter lim="800000"/>
            <a:headEnd/>
            <a:tailEnd/>
          </a:ln>
        </p:spPr>
      </p:pic>
      <p:pic>
        <p:nvPicPr>
          <p:cNvPr id="25611" name="Picture 17" descr="http://www.fespa.com/images/show-logos/fespa-profit-for-purpose.png">
            <a:hlinkClick r:id="rId11"/>
          </p:cNvPr>
          <p:cNvPicPr>
            <a:picLocks noChangeAspect="1" noChangeArrowheads="1"/>
          </p:cNvPicPr>
          <p:nvPr/>
        </p:nvPicPr>
        <p:blipFill>
          <a:blip r:embed="rId12"/>
          <a:srcRect/>
          <a:stretch>
            <a:fillRect/>
          </a:stretch>
        </p:blipFill>
        <p:spPr bwMode="auto">
          <a:xfrm>
            <a:off x="7881938" y="4349750"/>
            <a:ext cx="681037" cy="681038"/>
          </a:xfrm>
          <a:prstGeom prst="rect">
            <a:avLst/>
          </a:prstGeom>
          <a:noFill/>
          <a:ln w="9525">
            <a:noFill/>
            <a:miter lim="800000"/>
            <a:headEnd/>
            <a:tailEnd/>
          </a:ln>
        </p:spPr>
      </p:pic>
      <p:pic>
        <p:nvPicPr>
          <p:cNvPr id="25612" name="Picture 19" descr="http://www.ecma.org/gfx/logo.jpg"/>
          <p:cNvPicPr>
            <a:picLocks noChangeAspect="1" noChangeArrowheads="1"/>
          </p:cNvPicPr>
          <p:nvPr/>
        </p:nvPicPr>
        <p:blipFill>
          <a:blip r:embed="rId13"/>
          <a:srcRect/>
          <a:stretch>
            <a:fillRect/>
          </a:stretch>
        </p:blipFill>
        <p:spPr bwMode="auto">
          <a:xfrm>
            <a:off x="5795963" y="4205288"/>
            <a:ext cx="1296987" cy="758825"/>
          </a:xfrm>
          <a:prstGeom prst="rect">
            <a:avLst/>
          </a:prstGeom>
          <a:noFill/>
          <a:ln w="9525">
            <a:noFill/>
            <a:miter lim="800000"/>
            <a:headEnd/>
            <a:tailEnd/>
          </a:ln>
        </p:spPr>
      </p:pic>
      <p:pic>
        <p:nvPicPr>
          <p:cNvPr id="25613" name="Picture 21" descr="http://www.citpa-europe.org/sites/default/files/citpa-logo_1.png">
            <a:hlinkClick r:id="rId14"/>
          </p:cNvPr>
          <p:cNvPicPr>
            <a:picLocks noChangeAspect="1" noChangeArrowheads="1"/>
          </p:cNvPicPr>
          <p:nvPr/>
        </p:nvPicPr>
        <p:blipFill>
          <a:blip r:embed="rId15"/>
          <a:srcRect/>
          <a:stretch>
            <a:fillRect/>
          </a:stretch>
        </p:blipFill>
        <p:spPr bwMode="auto">
          <a:xfrm>
            <a:off x="2035175" y="5507038"/>
            <a:ext cx="2476500" cy="395287"/>
          </a:xfrm>
          <a:prstGeom prst="rect">
            <a:avLst/>
          </a:prstGeom>
          <a:noFill/>
          <a:ln w="9525">
            <a:noFill/>
            <a:miter lim="800000"/>
            <a:headEnd/>
            <a:tailEnd/>
          </a:ln>
        </p:spPr>
      </p:pic>
      <p:pic>
        <p:nvPicPr>
          <p:cNvPr id="25614" name="Picture 23" descr="http://www.ingede.org/image/gif/ingede-e.gif"/>
          <p:cNvPicPr>
            <a:picLocks noChangeAspect="1" noChangeArrowheads="1"/>
          </p:cNvPicPr>
          <p:nvPr/>
        </p:nvPicPr>
        <p:blipFill>
          <a:blip r:embed="rId16"/>
          <a:srcRect/>
          <a:stretch>
            <a:fillRect/>
          </a:stretch>
        </p:blipFill>
        <p:spPr bwMode="auto">
          <a:xfrm>
            <a:off x="8069263" y="2200275"/>
            <a:ext cx="717550" cy="785813"/>
          </a:xfrm>
          <a:prstGeom prst="rect">
            <a:avLst/>
          </a:prstGeom>
          <a:noFill/>
          <a:ln w="9525">
            <a:noFill/>
            <a:miter lim="800000"/>
            <a:headEnd/>
            <a:tailEnd/>
          </a:ln>
        </p:spPr>
      </p:pic>
      <p:pic>
        <p:nvPicPr>
          <p:cNvPr id="25615" name="Picture 25" descr="http://www.businesseurope.eu/Objects/14/Images/LogoBE.jpg">
            <a:hlinkClick r:id="rId17"/>
          </p:cNvPr>
          <p:cNvPicPr>
            <a:picLocks noChangeAspect="1" noChangeArrowheads="1"/>
          </p:cNvPicPr>
          <p:nvPr/>
        </p:nvPicPr>
        <p:blipFill>
          <a:blip r:embed="rId18"/>
          <a:srcRect/>
          <a:stretch>
            <a:fillRect/>
          </a:stretch>
        </p:blipFill>
        <p:spPr bwMode="auto">
          <a:xfrm>
            <a:off x="2862263" y="4581525"/>
            <a:ext cx="2368550" cy="449263"/>
          </a:xfrm>
          <a:prstGeom prst="rect">
            <a:avLst/>
          </a:prstGeom>
          <a:noFill/>
          <a:ln w="9525">
            <a:noFill/>
            <a:miter lim="800000"/>
            <a:headEnd/>
            <a:tailEnd/>
          </a:ln>
        </p:spPr>
      </p:pic>
      <p:pic>
        <p:nvPicPr>
          <p:cNvPr id="25616" name="Picture 27" descr="FINAT Logo"/>
          <p:cNvPicPr>
            <a:picLocks noChangeAspect="1" noChangeArrowheads="1"/>
          </p:cNvPicPr>
          <p:nvPr/>
        </p:nvPicPr>
        <p:blipFill>
          <a:blip r:embed="rId19"/>
          <a:srcRect/>
          <a:stretch>
            <a:fillRect/>
          </a:stretch>
        </p:blipFill>
        <p:spPr bwMode="auto">
          <a:xfrm>
            <a:off x="5060950" y="5030788"/>
            <a:ext cx="3822700" cy="871537"/>
          </a:xfrm>
          <a:prstGeom prst="rect">
            <a:avLst/>
          </a:prstGeom>
          <a:noFill/>
          <a:ln w="9525">
            <a:noFill/>
            <a:miter lim="800000"/>
            <a:headEnd/>
            <a:tailEnd/>
          </a:ln>
        </p:spPr>
      </p:pic>
      <p:pic>
        <p:nvPicPr>
          <p:cNvPr id="25617" name="Picture 28"/>
          <p:cNvPicPr>
            <a:picLocks noChangeAspect="1" noChangeArrowheads="1"/>
          </p:cNvPicPr>
          <p:nvPr/>
        </p:nvPicPr>
        <p:blipFill>
          <a:blip r:embed="rId20"/>
          <a:srcRect/>
          <a:stretch>
            <a:fillRect/>
          </a:stretch>
        </p:blipFill>
        <p:spPr bwMode="auto">
          <a:xfrm>
            <a:off x="1908175" y="2649538"/>
            <a:ext cx="1008063" cy="625475"/>
          </a:xfrm>
          <a:prstGeom prst="rect">
            <a:avLst/>
          </a:prstGeom>
          <a:noFill/>
          <a:ln w="9525">
            <a:noFill/>
            <a:miter lim="800000"/>
            <a:headEnd/>
            <a:tailEnd/>
          </a:ln>
        </p:spPr>
      </p:pic>
      <p:pic>
        <p:nvPicPr>
          <p:cNvPr id="25618" name="Picture 29"/>
          <p:cNvPicPr>
            <a:picLocks noChangeAspect="1" noChangeArrowheads="1"/>
          </p:cNvPicPr>
          <p:nvPr/>
        </p:nvPicPr>
        <p:blipFill>
          <a:blip r:embed="rId21"/>
          <a:srcRect/>
          <a:stretch>
            <a:fillRect/>
          </a:stretch>
        </p:blipFill>
        <p:spPr bwMode="auto">
          <a:xfrm>
            <a:off x="6259513" y="2674938"/>
            <a:ext cx="1258887" cy="622300"/>
          </a:xfrm>
          <a:prstGeom prst="rect">
            <a:avLst/>
          </a:prstGeom>
          <a:noFill/>
          <a:ln w="9525">
            <a:noFill/>
            <a:miter lim="800000"/>
            <a:headEnd/>
            <a:tailEnd/>
          </a:ln>
        </p:spPr>
      </p:pic>
      <p:pic>
        <p:nvPicPr>
          <p:cNvPr id="25619" name="Picture 30"/>
          <p:cNvPicPr>
            <a:picLocks noChangeAspect="1" noChangeArrowheads="1"/>
          </p:cNvPicPr>
          <p:nvPr/>
        </p:nvPicPr>
        <p:blipFill>
          <a:blip r:embed="rId22"/>
          <a:srcRect/>
          <a:stretch>
            <a:fillRect/>
          </a:stretch>
        </p:blipFill>
        <p:spPr bwMode="auto">
          <a:xfrm>
            <a:off x="1847850" y="4508500"/>
            <a:ext cx="695325" cy="455613"/>
          </a:xfrm>
          <a:prstGeom prst="rect">
            <a:avLst/>
          </a:prstGeom>
          <a:noFill/>
          <a:ln w="9525">
            <a:noFill/>
            <a:miter lim="800000"/>
            <a:headEnd/>
            <a:tailEnd/>
          </a:ln>
        </p:spPr>
      </p:pic>
      <p:pic>
        <p:nvPicPr>
          <p:cNvPr id="25620" name="Picture 31"/>
          <p:cNvPicPr>
            <a:picLocks noChangeAspect="1" noChangeArrowheads="1"/>
          </p:cNvPicPr>
          <p:nvPr/>
        </p:nvPicPr>
        <p:blipFill>
          <a:blip r:embed="rId23"/>
          <a:srcRect/>
          <a:stretch>
            <a:fillRect/>
          </a:stretch>
        </p:blipFill>
        <p:spPr bwMode="auto">
          <a:xfrm>
            <a:off x="6988175" y="1849438"/>
            <a:ext cx="998538" cy="646112"/>
          </a:xfrm>
          <a:prstGeom prst="rect">
            <a:avLst/>
          </a:prstGeom>
          <a:noFill/>
          <a:ln w="9525">
            <a:noFill/>
            <a:miter lim="800000"/>
            <a:headEnd/>
            <a:tailEnd/>
          </a:ln>
        </p:spPr>
      </p:pic>
      <p:pic>
        <p:nvPicPr>
          <p:cNvPr id="25621" name="Picture 5" descr="http://www.egin.nl/images/egin.gif"/>
          <p:cNvPicPr>
            <a:picLocks noChangeAspect="1" noChangeArrowheads="1"/>
          </p:cNvPicPr>
          <p:nvPr/>
        </p:nvPicPr>
        <p:blipFill>
          <a:blip r:embed="rId24"/>
          <a:srcRect/>
          <a:stretch>
            <a:fillRect/>
          </a:stretch>
        </p:blipFill>
        <p:spPr bwMode="auto">
          <a:xfrm>
            <a:off x="7713663" y="1052513"/>
            <a:ext cx="1452562" cy="936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36"/>
          <p:cNvSpPr txBox="1">
            <a:spLocks noGrp="1" noChangeArrowheads="1"/>
          </p:cNvSpPr>
          <p:nvPr/>
        </p:nvSpPr>
        <p:spPr bwMode="auto">
          <a:xfrm>
            <a:off x="3122613" y="6226175"/>
            <a:ext cx="2547937" cy="557213"/>
          </a:xfrm>
          <a:prstGeom prst="rect">
            <a:avLst/>
          </a:prstGeom>
          <a:noFill/>
          <a:ln w="9525">
            <a:noFill/>
            <a:miter lim="800000"/>
            <a:headEnd/>
            <a:tailEnd/>
          </a:ln>
        </p:spPr>
        <p:txBody>
          <a:bodyPr lIns="79665" tIns="39832" rIns="79665" bIns="39832">
            <a:spAutoFit/>
          </a:bodyPr>
          <a:lstStyle/>
          <a:p>
            <a:r>
              <a:rPr lang="en-US" sz="3100" b="1">
                <a:solidFill>
                  <a:srgbClr val="FF0000"/>
                </a:solidFill>
                <a:latin typeface="Times New Roman" pitchFamily="18" charset="0"/>
              </a:rPr>
              <a:t>I</a:t>
            </a:r>
            <a:r>
              <a:rPr lang="en-US" sz="3100" b="1">
                <a:solidFill>
                  <a:srgbClr val="EAEAEA"/>
                </a:solidFill>
                <a:latin typeface="Times New Roman" pitchFamily="18" charset="0"/>
              </a:rPr>
              <a:t>NTER</a:t>
            </a:r>
            <a:r>
              <a:rPr lang="en-US" sz="3100" b="1">
                <a:solidFill>
                  <a:srgbClr val="FF0000"/>
                </a:solidFill>
                <a:latin typeface="Times New Roman" pitchFamily="18" charset="0"/>
              </a:rPr>
              <a:t>G</a:t>
            </a:r>
            <a:r>
              <a:rPr lang="en-US" sz="3100" b="1">
                <a:solidFill>
                  <a:srgbClr val="EAEAEA"/>
                </a:solidFill>
                <a:latin typeface="Times New Roman" pitchFamily="18" charset="0"/>
              </a:rPr>
              <a:t>RAF</a:t>
            </a:r>
            <a:endParaRPr lang="en-US" sz="2400" b="1">
              <a:solidFill>
                <a:srgbClr val="EAEAEA"/>
              </a:solidFill>
              <a:latin typeface="Times New Roman" pitchFamily="18" charset="0"/>
            </a:endParaRPr>
          </a:p>
        </p:txBody>
      </p:sp>
      <p:sp>
        <p:nvSpPr>
          <p:cNvPr id="305162" name="Rectangle 10"/>
          <p:cNvSpPr>
            <a:spLocks noChangeArrowheads="1"/>
          </p:cNvSpPr>
          <p:nvPr/>
        </p:nvSpPr>
        <p:spPr bwMode="auto">
          <a:xfrm>
            <a:off x="446088" y="492125"/>
            <a:ext cx="6372225" cy="492125"/>
          </a:xfrm>
          <a:prstGeom prst="rect">
            <a:avLst/>
          </a:prstGeom>
          <a:solidFill>
            <a:srgbClr val="FF0000"/>
          </a:solidFill>
          <a:ln w="12700">
            <a:solidFill>
              <a:schemeClr val="bg1"/>
            </a:solidFill>
            <a:miter lim="800000"/>
            <a:headEnd/>
            <a:tailEnd/>
          </a:ln>
        </p:spPr>
        <p:txBody>
          <a:bodyPr wrap="none" lIns="96162" tIns="48081" rIns="96162" bIns="48081" anchor="ctr"/>
          <a:lstStyle/>
          <a:p>
            <a:pPr>
              <a:defRPr/>
            </a:pPr>
            <a:endParaRPr lang="en-GB">
              <a:effectLst>
                <a:outerShdw blurRad="38100" dist="38100" dir="2700000" algn="tl">
                  <a:srgbClr val="000000">
                    <a:alpha val="43137"/>
                  </a:srgbClr>
                </a:outerShdw>
              </a:effectLst>
              <a:latin typeface="Arial" pitchFamily="34" charset="0"/>
              <a:cs typeface="Arial" pitchFamily="34" charset="0"/>
            </a:endParaRPr>
          </a:p>
        </p:txBody>
      </p:sp>
      <p:sp>
        <p:nvSpPr>
          <p:cNvPr id="305161" name="Rectangle 9"/>
          <p:cNvSpPr>
            <a:spLocks noChangeArrowheads="1"/>
          </p:cNvSpPr>
          <p:nvPr/>
        </p:nvSpPr>
        <p:spPr bwMode="auto">
          <a:xfrm>
            <a:off x="446088" y="492125"/>
            <a:ext cx="7773987" cy="628650"/>
          </a:xfrm>
          <a:prstGeom prst="rect">
            <a:avLst/>
          </a:prstGeom>
          <a:noFill/>
          <a:ln>
            <a:noFill/>
          </a:ln>
          <a:extLst/>
        </p:spPr>
        <p:txBody>
          <a:bodyPr lIns="79665" tIns="39832" rIns="79665" bIns="39832"/>
          <a:lstStyle/>
          <a:p>
            <a:pPr defTabSz="881092">
              <a:defRPr/>
            </a:pPr>
            <a:r>
              <a:rPr lang="en-GB" sz="2700" i="1" dirty="0">
                <a:solidFill>
                  <a:srgbClr val="DDDDDD"/>
                </a:solidFill>
                <a:effectLst>
                  <a:outerShdw blurRad="38100" dist="38100" dir="2700000" algn="tl">
                    <a:srgbClr val="C0C0C0"/>
                  </a:outerShdw>
                </a:effectLst>
                <a:cs typeface="Times New Roman" pitchFamily="18" charset="0"/>
              </a:rPr>
              <a:t>EU Projects – DG Employment Funding</a:t>
            </a:r>
            <a:endParaRPr lang="en-GB" sz="2700" i="1" dirty="0">
              <a:solidFill>
                <a:srgbClr val="FFFF99"/>
              </a:solidFill>
              <a:effectLst>
                <a:outerShdw blurRad="38100" dist="38100" dir="2700000" algn="tl">
                  <a:srgbClr val="C0C0C0"/>
                </a:outerShdw>
              </a:effectLst>
              <a:cs typeface="Arial" pitchFamily="34" charset="0"/>
            </a:endParaRPr>
          </a:p>
        </p:txBody>
      </p:sp>
      <p:sp>
        <p:nvSpPr>
          <p:cNvPr id="27652" name="Rectangle 8"/>
          <p:cNvSpPr>
            <a:spLocks noChangeArrowheads="1"/>
          </p:cNvSpPr>
          <p:nvPr/>
        </p:nvSpPr>
        <p:spPr bwMode="auto">
          <a:xfrm>
            <a:off x="382588" y="1303338"/>
            <a:ext cx="8524875" cy="4435475"/>
          </a:xfrm>
          <a:prstGeom prst="rect">
            <a:avLst/>
          </a:prstGeom>
          <a:noFill/>
          <a:ln w="9525">
            <a:noFill/>
            <a:miter lim="800000"/>
            <a:headEnd/>
            <a:tailEnd/>
          </a:ln>
        </p:spPr>
        <p:txBody>
          <a:bodyPr lIns="79665" tIns="39832" rIns="79665" bIns="39832"/>
          <a:lstStyle/>
          <a:p>
            <a:pPr marL="311150" indent="-311150">
              <a:spcBef>
                <a:spcPts val="1563"/>
              </a:spcBef>
            </a:pPr>
            <a:r>
              <a:rPr lang="en-GB" sz="2100" u="sng"/>
              <a:t>Socially Responsible Restructuring of Printing Companies</a:t>
            </a:r>
            <a:r>
              <a:rPr lang="en-GB" sz="2100"/>
              <a:t>  </a:t>
            </a:r>
          </a:p>
          <a:p>
            <a:pPr marL="311150" indent="-311150">
              <a:spcBef>
                <a:spcPts val="1563"/>
              </a:spcBef>
              <a:buFontTx/>
              <a:buChar char="•"/>
            </a:pPr>
            <a:r>
              <a:rPr lang="en-GB" sz="2100"/>
              <a:t>Project Funding of EUR 750,000 obtained from DG Employment for 2 projects 2010 and 2012</a:t>
            </a:r>
          </a:p>
          <a:p>
            <a:pPr marL="311150" indent="-311150">
              <a:spcBef>
                <a:spcPts val="1563"/>
              </a:spcBef>
              <a:buFontTx/>
              <a:buChar char="•"/>
            </a:pPr>
            <a:r>
              <a:rPr lang="en-GB" sz="2100"/>
              <a:t>Joint project with the graphic unions</a:t>
            </a:r>
          </a:p>
          <a:p>
            <a:pPr marL="311150" indent="-311150">
              <a:spcBef>
                <a:spcPts val="1563"/>
              </a:spcBef>
              <a:buFontTx/>
              <a:buChar char="•"/>
            </a:pPr>
            <a:r>
              <a:rPr lang="en-GB" sz="2100"/>
              <a:t>Workshops on Restructuring in different countries during 2010 and 2012</a:t>
            </a:r>
          </a:p>
          <a:p>
            <a:pPr marL="311150" indent="-311150">
              <a:spcBef>
                <a:spcPts val="1563"/>
              </a:spcBef>
              <a:buFontTx/>
              <a:buChar char="•"/>
            </a:pPr>
            <a:r>
              <a:rPr lang="en-GB" sz="2100"/>
              <a:t>1 Project Study on the industry </a:t>
            </a:r>
          </a:p>
          <a:p>
            <a:pPr marL="311150" indent="-311150">
              <a:spcBef>
                <a:spcPts val="1563"/>
              </a:spcBef>
              <a:buFontTx/>
              <a:buChar char="•"/>
            </a:pPr>
            <a:r>
              <a:rPr lang="en-GB" sz="2100"/>
              <a:t>1 Practical Toolkit for companies</a:t>
            </a:r>
          </a:p>
          <a:p>
            <a:pPr marL="311150" indent="-311150">
              <a:spcBef>
                <a:spcPts val="1563"/>
              </a:spcBef>
              <a:buFontTx/>
              <a:buChar char="•"/>
            </a:pPr>
            <a:r>
              <a:rPr lang="en-GB" sz="2100"/>
              <a:t>Conferences in Brussels in November 2010 and September 2012</a:t>
            </a:r>
          </a:p>
          <a:p>
            <a:pPr marL="311150" indent="-311150">
              <a:spcBef>
                <a:spcPts val="1563"/>
              </a:spcBef>
              <a:buFontTx/>
              <a:buChar char="•"/>
            </a:pPr>
            <a:endParaRPr lang="en-GB" sz="2100"/>
          </a:p>
          <a:p>
            <a:pPr marL="311150" indent="-311150">
              <a:spcBef>
                <a:spcPts val="1563"/>
              </a:spcBef>
              <a:buFontTx/>
              <a:buChar char="•"/>
            </a:pPr>
            <a:endParaRPr lang="en-GB" sz="2100"/>
          </a:p>
        </p:txBody>
      </p:sp>
      <p:pic>
        <p:nvPicPr>
          <p:cNvPr id="27653" name="Picture 6" descr="project logo"/>
          <p:cNvPicPr>
            <a:picLocks noChangeAspect="1" noChangeArrowheads="1"/>
          </p:cNvPicPr>
          <p:nvPr/>
        </p:nvPicPr>
        <p:blipFill>
          <a:blip r:embed="rId3"/>
          <a:srcRect/>
          <a:stretch>
            <a:fillRect/>
          </a:stretch>
        </p:blipFill>
        <p:spPr bwMode="auto">
          <a:xfrm>
            <a:off x="7019925" y="188913"/>
            <a:ext cx="1927225" cy="7826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36"/>
          <p:cNvSpPr txBox="1">
            <a:spLocks noGrp="1" noChangeArrowheads="1"/>
          </p:cNvSpPr>
          <p:nvPr/>
        </p:nvSpPr>
        <p:spPr bwMode="auto">
          <a:xfrm>
            <a:off x="3122613" y="6226175"/>
            <a:ext cx="2547937" cy="557213"/>
          </a:xfrm>
          <a:prstGeom prst="rect">
            <a:avLst/>
          </a:prstGeom>
          <a:noFill/>
          <a:ln w="9525">
            <a:noFill/>
            <a:miter lim="800000"/>
            <a:headEnd/>
            <a:tailEnd/>
          </a:ln>
        </p:spPr>
        <p:txBody>
          <a:bodyPr lIns="79665" tIns="39832" rIns="79665" bIns="39832">
            <a:spAutoFit/>
          </a:bodyPr>
          <a:lstStyle/>
          <a:p>
            <a:r>
              <a:rPr lang="en-US" sz="3100" b="1">
                <a:solidFill>
                  <a:srgbClr val="FF0000"/>
                </a:solidFill>
                <a:latin typeface="Times New Roman" pitchFamily="18" charset="0"/>
              </a:rPr>
              <a:t>I</a:t>
            </a:r>
            <a:r>
              <a:rPr lang="en-US" sz="3100" b="1">
                <a:solidFill>
                  <a:srgbClr val="EAEAEA"/>
                </a:solidFill>
                <a:latin typeface="Times New Roman" pitchFamily="18" charset="0"/>
              </a:rPr>
              <a:t>NTER</a:t>
            </a:r>
            <a:r>
              <a:rPr lang="en-US" sz="3100" b="1">
                <a:solidFill>
                  <a:srgbClr val="FF0000"/>
                </a:solidFill>
                <a:latin typeface="Times New Roman" pitchFamily="18" charset="0"/>
              </a:rPr>
              <a:t>G</a:t>
            </a:r>
            <a:r>
              <a:rPr lang="en-US" sz="3100" b="1">
                <a:solidFill>
                  <a:srgbClr val="EAEAEA"/>
                </a:solidFill>
                <a:latin typeface="Times New Roman" pitchFamily="18" charset="0"/>
              </a:rPr>
              <a:t>RAF</a:t>
            </a:r>
            <a:endParaRPr lang="en-US" sz="2400" b="1">
              <a:solidFill>
                <a:srgbClr val="EAEAEA"/>
              </a:solidFill>
              <a:latin typeface="Times New Roman" pitchFamily="18" charset="0"/>
            </a:endParaRPr>
          </a:p>
        </p:txBody>
      </p:sp>
      <p:sp>
        <p:nvSpPr>
          <p:cNvPr id="305162" name="Rectangle 10"/>
          <p:cNvSpPr>
            <a:spLocks noChangeArrowheads="1"/>
          </p:cNvSpPr>
          <p:nvPr/>
        </p:nvSpPr>
        <p:spPr bwMode="auto">
          <a:xfrm>
            <a:off x="446088" y="492125"/>
            <a:ext cx="6372225" cy="492125"/>
          </a:xfrm>
          <a:prstGeom prst="rect">
            <a:avLst/>
          </a:prstGeom>
          <a:solidFill>
            <a:srgbClr val="FF0000"/>
          </a:solidFill>
          <a:ln w="12700">
            <a:solidFill>
              <a:schemeClr val="bg1"/>
            </a:solidFill>
            <a:miter lim="800000"/>
            <a:headEnd/>
            <a:tailEnd/>
          </a:ln>
        </p:spPr>
        <p:txBody>
          <a:bodyPr wrap="none" lIns="96162" tIns="48081" rIns="96162" bIns="48081" anchor="ctr"/>
          <a:lstStyle/>
          <a:p>
            <a:pPr>
              <a:defRPr/>
            </a:pPr>
            <a:endParaRPr lang="en-GB">
              <a:effectLst>
                <a:outerShdw blurRad="38100" dist="38100" dir="2700000" algn="tl">
                  <a:srgbClr val="000000">
                    <a:alpha val="43137"/>
                  </a:srgbClr>
                </a:outerShdw>
              </a:effectLst>
              <a:latin typeface="Arial" pitchFamily="34" charset="0"/>
              <a:cs typeface="Arial" pitchFamily="34" charset="0"/>
            </a:endParaRPr>
          </a:p>
        </p:txBody>
      </p:sp>
      <p:sp>
        <p:nvSpPr>
          <p:cNvPr id="305161" name="Rectangle 9"/>
          <p:cNvSpPr>
            <a:spLocks noChangeArrowheads="1"/>
          </p:cNvSpPr>
          <p:nvPr/>
        </p:nvSpPr>
        <p:spPr bwMode="auto">
          <a:xfrm>
            <a:off x="446088" y="492125"/>
            <a:ext cx="7773987" cy="628650"/>
          </a:xfrm>
          <a:prstGeom prst="rect">
            <a:avLst/>
          </a:prstGeom>
          <a:noFill/>
          <a:ln>
            <a:noFill/>
          </a:ln>
          <a:extLst/>
        </p:spPr>
        <p:txBody>
          <a:bodyPr lIns="79665" tIns="39832" rIns="79665" bIns="39832"/>
          <a:lstStyle/>
          <a:p>
            <a:pPr defTabSz="881092">
              <a:defRPr/>
            </a:pPr>
            <a:r>
              <a:rPr lang="en-GB" sz="2700" i="1">
                <a:solidFill>
                  <a:srgbClr val="DDDDDD"/>
                </a:solidFill>
                <a:effectLst>
                  <a:outerShdw blurRad="38100" dist="38100" dir="2700000" algn="tl">
                    <a:srgbClr val="C0C0C0"/>
                  </a:outerShdw>
                </a:effectLst>
                <a:cs typeface="Times New Roman" pitchFamily="18" charset="0"/>
              </a:rPr>
              <a:t>EU Project – Results</a:t>
            </a:r>
            <a:endParaRPr lang="en-GB" sz="2700" i="1">
              <a:solidFill>
                <a:srgbClr val="FFFF99"/>
              </a:solidFill>
              <a:effectLst>
                <a:outerShdw blurRad="38100" dist="38100" dir="2700000" algn="tl">
                  <a:srgbClr val="C0C0C0"/>
                </a:outerShdw>
              </a:effectLst>
              <a:cs typeface="Arial" pitchFamily="34" charset="0"/>
            </a:endParaRPr>
          </a:p>
        </p:txBody>
      </p:sp>
      <p:pic>
        <p:nvPicPr>
          <p:cNvPr id="29700" name="Picture 5"/>
          <p:cNvPicPr>
            <a:picLocks noChangeAspect="1" noChangeArrowheads="1"/>
          </p:cNvPicPr>
          <p:nvPr/>
        </p:nvPicPr>
        <p:blipFill>
          <a:blip r:embed="rId3"/>
          <a:srcRect/>
          <a:stretch>
            <a:fillRect/>
          </a:stretch>
        </p:blipFill>
        <p:spPr bwMode="auto">
          <a:xfrm>
            <a:off x="1287463" y="984250"/>
            <a:ext cx="2809875" cy="4106863"/>
          </a:xfrm>
          <a:prstGeom prst="rect">
            <a:avLst/>
          </a:prstGeom>
          <a:noFill/>
          <a:ln w="9525">
            <a:noFill/>
            <a:miter lim="800000"/>
            <a:headEnd/>
            <a:tailEnd/>
          </a:ln>
        </p:spPr>
      </p:pic>
      <p:pic>
        <p:nvPicPr>
          <p:cNvPr id="29701" name="Picture 8" descr="COVER_study_EN"/>
          <p:cNvPicPr>
            <a:picLocks noChangeAspect="1" noChangeArrowheads="1"/>
          </p:cNvPicPr>
          <p:nvPr/>
        </p:nvPicPr>
        <p:blipFill>
          <a:blip r:embed="rId4"/>
          <a:srcRect/>
          <a:stretch>
            <a:fillRect/>
          </a:stretch>
        </p:blipFill>
        <p:spPr bwMode="auto">
          <a:xfrm>
            <a:off x="5076825" y="993775"/>
            <a:ext cx="2901950" cy="4102100"/>
          </a:xfrm>
          <a:prstGeom prst="rect">
            <a:avLst/>
          </a:prstGeom>
          <a:noFill/>
          <a:ln w="9525">
            <a:noFill/>
            <a:miter lim="800000"/>
            <a:headEnd/>
            <a:tailEnd/>
          </a:ln>
        </p:spPr>
      </p:pic>
      <p:sp>
        <p:nvSpPr>
          <p:cNvPr id="8" name="Oval Callout 7"/>
          <p:cNvSpPr>
            <a:spLocks noChangeArrowheads="1"/>
          </p:cNvSpPr>
          <p:nvPr/>
        </p:nvSpPr>
        <p:spPr bwMode="auto">
          <a:xfrm>
            <a:off x="55563" y="4498975"/>
            <a:ext cx="2657475" cy="1555750"/>
          </a:xfrm>
          <a:prstGeom prst="wedgeEllipseCallout">
            <a:avLst>
              <a:gd name="adj1" fmla="val 27244"/>
              <a:gd name="adj2" fmla="val -91970"/>
            </a:avLst>
          </a:prstGeom>
          <a:solidFill>
            <a:srgbClr val="FFC000"/>
          </a:solidFill>
          <a:ln>
            <a:noFill/>
          </a:ln>
          <a:extLst/>
        </p:spPr>
        <p:style>
          <a:lnRef idx="1">
            <a:schemeClr val="dk1"/>
          </a:lnRef>
          <a:fillRef idx="2">
            <a:schemeClr val="dk1"/>
          </a:fillRef>
          <a:effectRef idx="1">
            <a:schemeClr val="dk1"/>
          </a:effectRef>
          <a:fontRef idx="minor">
            <a:schemeClr val="dk1"/>
          </a:fontRef>
        </p:style>
        <p:txBody>
          <a:bodyPr lIns="79665" tIns="39832" rIns="79665" bIns="39832"/>
          <a:lstStyle/>
          <a:p>
            <a:pPr marL="149384" indent="-149384">
              <a:spcBef>
                <a:spcPts val="0"/>
              </a:spcBef>
              <a:buFont typeface="Wingdings" pitchFamily="2" charset="2"/>
              <a:buChar char="§"/>
              <a:defRPr/>
            </a:pPr>
            <a:r>
              <a:rPr lang="en-GB" sz="1000" dirty="0"/>
              <a:t>Pressures facing the industry</a:t>
            </a:r>
          </a:p>
          <a:p>
            <a:pPr marL="149384" indent="-149384">
              <a:spcBef>
                <a:spcPts val="0"/>
              </a:spcBef>
              <a:buFont typeface="Wingdings" pitchFamily="2" charset="2"/>
              <a:buChar char="§"/>
              <a:defRPr/>
            </a:pPr>
            <a:r>
              <a:rPr lang="en-GB" sz="1000" dirty="0"/>
              <a:t>Impact on companies</a:t>
            </a:r>
          </a:p>
          <a:p>
            <a:pPr marL="149384" indent="-149384">
              <a:spcBef>
                <a:spcPts val="0"/>
              </a:spcBef>
              <a:buFont typeface="Wingdings" pitchFamily="2" charset="2"/>
              <a:buChar char="§"/>
              <a:defRPr/>
            </a:pPr>
            <a:r>
              <a:rPr lang="en-GB" sz="1000" dirty="0"/>
              <a:t>Workforce implications</a:t>
            </a:r>
          </a:p>
          <a:p>
            <a:pPr marL="149384" indent="-149384">
              <a:spcBef>
                <a:spcPts val="0"/>
              </a:spcBef>
              <a:buFont typeface="Wingdings" pitchFamily="2" charset="2"/>
              <a:buChar char="§"/>
              <a:defRPr/>
            </a:pPr>
            <a:r>
              <a:rPr lang="en-GB" sz="1000" dirty="0"/>
              <a:t>Customers and Suppliers</a:t>
            </a:r>
          </a:p>
          <a:p>
            <a:pPr marL="149384" indent="-149384">
              <a:spcBef>
                <a:spcPts val="0"/>
              </a:spcBef>
              <a:buFont typeface="Wingdings" pitchFamily="2" charset="2"/>
              <a:buChar char="§"/>
              <a:defRPr/>
            </a:pPr>
            <a:r>
              <a:rPr lang="en-GB" sz="1000" dirty="0"/>
              <a:t>Challenges</a:t>
            </a:r>
          </a:p>
          <a:p>
            <a:pPr marL="149384" indent="-149384">
              <a:spcBef>
                <a:spcPts val="0"/>
              </a:spcBef>
              <a:buFont typeface="Wingdings" pitchFamily="2" charset="2"/>
              <a:buChar char="§"/>
              <a:defRPr/>
            </a:pPr>
            <a:r>
              <a:rPr lang="en-GB" sz="1000" dirty="0"/>
              <a:t>Case Studies</a:t>
            </a:r>
          </a:p>
          <a:p>
            <a:pPr>
              <a:spcBef>
                <a:spcPts val="0"/>
              </a:spcBef>
              <a:defRPr/>
            </a:pPr>
            <a:endParaRPr lang="en-GB" sz="1000" dirty="0"/>
          </a:p>
          <a:p>
            <a:pPr>
              <a:spcBef>
                <a:spcPts val="0"/>
              </a:spcBef>
              <a:defRPr/>
            </a:pPr>
            <a:endParaRPr lang="en-GB" sz="1000" dirty="0"/>
          </a:p>
        </p:txBody>
      </p:sp>
      <p:sp>
        <p:nvSpPr>
          <p:cNvPr id="9" name="Oval Callout 8"/>
          <p:cNvSpPr>
            <a:spLocks noChangeArrowheads="1"/>
          </p:cNvSpPr>
          <p:nvPr/>
        </p:nvSpPr>
        <p:spPr bwMode="auto">
          <a:xfrm>
            <a:off x="5475288" y="4160838"/>
            <a:ext cx="3613150" cy="1817687"/>
          </a:xfrm>
          <a:prstGeom prst="wedgeEllipseCallout">
            <a:avLst>
              <a:gd name="adj1" fmla="val -46039"/>
              <a:gd name="adj2" fmla="val -69320"/>
            </a:avLst>
          </a:prstGeom>
          <a:solidFill>
            <a:srgbClr val="FFC000"/>
          </a:solidFill>
          <a:ln>
            <a:noFill/>
          </a:ln>
          <a:extLst/>
        </p:spPr>
        <p:style>
          <a:lnRef idx="1">
            <a:schemeClr val="dk1"/>
          </a:lnRef>
          <a:fillRef idx="2">
            <a:schemeClr val="dk1"/>
          </a:fillRef>
          <a:effectRef idx="1">
            <a:schemeClr val="dk1"/>
          </a:effectRef>
          <a:fontRef idx="minor">
            <a:schemeClr val="dk1"/>
          </a:fontRef>
        </p:style>
        <p:txBody>
          <a:bodyPr lIns="79665" tIns="39832" rIns="79665" bIns="39832"/>
          <a:lstStyle/>
          <a:p>
            <a:pPr marL="149384" indent="-149384">
              <a:spcBef>
                <a:spcPts val="0"/>
              </a:spcBef>
              <a:buFont typeface="Wingdings" pitchFamily="2" charset="2"/>
              <a:buChar char="§"/>
              <a:defRPr/>
            </a:pPr>
            <a:r>
              <a:rPr lang="en-GB" sz="1000" dirty="0"/>
              <a:t>Specifically developed by and for the printing industry</a:t>
            </a:r>
          </a:p>
          <a:p>
            <a:pPr marL="149384" indent="-149384">
              <a:spcBef>
                <a:spcPts val="0"/>
              </a:spcBef>
              <a:buFont typeface="Wingdings" pitchFamily="2" charset="2"/>
              <a:buChar char="§"/>
              <a:defRPr/>
            </a:pPr>
            <a:r>
              <a:rPr lang="en-GB" sz="1000" dirty="0"/>
              <a:t>Adopting a holistic business approach</a:t>
            </a:r>
          </a:p>
          <a:p>
            <a:pPr marL="149384" indent="-149384">
              <a:spcBef>
                <a:spcPts val="0"/>
              </a:spcBef>
              <a:buFont typeface="Wingdings" pitchFamily="2" charset="2"/>
              <a:buChar char="§"/>
              <a:defRPr/>
            </a:pPr>
            <a:r>
              <a:rPr lang="en-GB" sz="1000" dirty="0"/>
              <a:t>Predicated upon a partnership approach</a:t>
            </a:r>
          </a:p>
          <a:p>
            <a:pPr marL="149384" indent="-149384">
              <a:spcBef>
                <a:spcPts val="0"/>
              </a:spcBef>
              <a:buFont typeface="Wingdings" pitchFamily="2" charset="2"/>
              <a:buChar char="§"/>
              <a:defRPr/>
            </a:pPr>
            <a:r>
              <a:rPr lang="en-GB" sz="1000" dirty="0"/>
              <a:t>Valuing the contribution of trade unions</a:t>
            </a:r>
          </a:p>
          <a:p>
            <a:pPr marL="149384" indent="-149384">
              <a:spcBef>
                <a:spcPts val="0"/>
              </a:spcBef>
              <a:buFont typeface="Wingdings" pitchFamily="2" charset="2"/>
              <a:buChar char="§"/>
              <a:defRPr/>
            </a:pPr>
            <a:r>
              <a:rPr lang="en-GB" sz="1000" dirty="0"/>
              <a:t>Valuing engagement of all stakeholders in our businesses </a:t>
            </a:r>
          </a:p>
          <a:p>
            <a:pPr>
              <a:spcBef>
                <a:spcPts val="0"/>
              </a:spcBef>
              <a:defRPr/>
            </a:pPr>
            <a:endParaRPr lang="en-GB" sz="1000" dirty="0"/>
          </a:p>
          <a:p>
            <a:pPr>
              <a:spcBef>
                <a:spcPts val="0"/>
              </a:spcBef>
              <a:defRPr/>
            </a:pPr>
            <a:endParaRPr lang="en-GB" sz="1000" dirty="0"/>
          </a:p>
        </p:txBody>
      </p:sp>
      <p:sp>
        <p:nvSpPr>
          <p:cNvPr id="29704" name="Text Box 7"/>
          <p:cNvSpPr txBox="1">
            <a:spLocks noChangeArrowheads="1"/>
          </p:cNvSpPr>
          <p:nvPr/>
        </p:nvSpPr>
        <p:spPr bwMode="auto">
          <a:xfrm>
            <a:off x="2555875" y="4957763"/>
            <a:ext cx="3311525" cy="1200150"/>
          </a:xfrm>
          <a:prstGeom prst="rect">
            <a:avLst/>
          </a:prstGeom>
          <a:noFill/>
          <a:ln w="9525">
            <a:noFill/>
            <a:miter lim="800000"/>
            <a:headEnd/>
            <a:tailEnd/>
          </a:ln>
        </p:spPr>
        <p:txBody>
          <a:bodyPr lIns="91432" tIns="45715" rIns="91432" bIns="45715">
            <a:spAutoFit/>
          </a:bodyPr>
          <a:lstStyle/>
          <a:p>
            <a:pPr algn="ctr" defTabSz="1049338">
              <a:spcBef>
                <a:spcPct val="50000"/>
              </a:spcBef>
            </a:pPr>
            <a:r>
              <a:rPr lang="en-GB"/>
              <a:t>Available in English, French, Dutch, German, Italian, </a:t>
            </a:r>
            <a:br>
              <a:rPr lang="en-GB"/>
            </a:br>
            <a:r>
              <a:rPr lang="en-GB"/>
              <a:t>Norwegian, Hungarian and Portuguese</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4213" y="1341438"/>
            <a:ext cx="7772400" cy="1143000"/>
          </a:xfrm>
        </p:spPr>
        <p:txBody>
          <a:bodyPr/>
          <a:lstStyle/>
          <a:p>
            <a:r>
              <a:rPr lang="en-GB" smtClean="0">
                <a:solidFill>
                  <a:srgbClr val="FF0000"/>
                </a:solidFill>
                <a:latin typeface="Aharoni"/>
                <a:ea typeface="Aharoni"/>
                <a:cs typeface="Aharoni"/>
              </a:rPr>
              <a:t>Does the digital revolution lead to the end of print ?</a:t>
            </a:r>
          </a:p>
        </p:txBody>
      </p:sp>
      <p:pic>
        <p:nvPicPr>
          <p:cNvPr id="60418" name="Picture 2"/>
          <p:cNvPicPr>
            <a:picLocks noChangeAspect="1" noChangeArrowheads="1"/>
          </p:cNvPicPr>
          <p:nvPr/>
        </p:nvPicPr>
        <p:blipFill>
          <a:blip r:embed="rId3"/>
          <a:srcRect/>
          <a:stretch>
            <a:fillRect/>
          </a:stretch>
        </p:blipFill>
        <p:spPr bwMode="auto">
          <a:xfrm>
            <a:off x="944563" y="3206750"/>
            <a:ext cx="2998787" cy="4535488"/>
          </a:xfrm>
          <a:prstGeom prst="rect">
            <a:avLst/>
          </a:prstGeom>
          <a:noFill/>
        </p:spPr>
      </p:pic>
      <p:pic>
        <p:nvPicPr>
          <p:cNvPr id="60419" name="Picture 3"/>
          <p:cNvPicPr>
            <a:picLocks noChangeAspect="1" noChangeArrowheads="1"/>
          </p:cNvPicPr>
          <p:nvPr/>
        </p:nvPicPr>
        <p:blipFill>
          <a:blip r:embed="rId4"/>
          <a:srcRect/>
          <a:stretch>
            <a:fillRect/>
          </a:stretch>
        </p:blipFill>
        <p:spPr bwMode="auto">
          <a:xfrm>
            <a:off x="4548188" y="3279775"/>
            <a:ext cx="3101975" cy="43894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5" name="Picture 10" descr="T:\Forms\Intergraf logo\Intergraf Logo 2013\Intergraf2013RGB.png"/>
          <p:cNvPicPr>
            <a:picLocks noChangeAspect="1" noChangeArrowheads="1"/>
          </p:cNvPicPr>
          <p:nvPr/>
        </p:nvPicPr>
        <p:blipFill>
          <a:blip r:embed="rId4"/>
          <a:srcRect/>
          <a:stretch>
            <a:fillRect/>
          </a:stretch>
        </p:blipFill>
        <p:spPr bwMode="auto">
          <a:xfrm>
            <a:off x="3067050" y="6286500"/>
            <a:ext cx="3111500" cy="428625"/>
          </a:xfrm>
          <a:prstGeom prst="rect">
            <a:avLst/>
          </a:prstGeom>
          <a:noFill/>
          <a:ln w="9525">
            <a:noFill/>
            <a:miter lim="800000"/>
            <a:headEnd/>
            <a:tailEnd/>
          </a:ln>
        </p:spPr>
      </p:pic>
      <p:pic>
        <p:nvPicPr>
          <p:cNvPr id="3106" name="Picture 2"/>
          <p:cNvPicPr>
            <a:picLocks noChangeAspect="1" noChangeArrowheads="1"/>
          </p:cNvPicPr>
          <p:nvPr/>
        </p:nvPicPr>
        <p:blipFill>
          <a:blip r:embed="rId5"/>
          <a:srcRect/>
          <a:stretch>
            <a:fillRect/>
          </a:stretch>
        </p:blipFill>
        <p:spPr bwMode="auto">
          <a:xfrm>
            <a:off x="1139825" y="115888"/>
            <a:ext cx="7226300" cy="5983287"/>
          </a:xfrm>
          <a:prstGeom prst="rect">
            <a:avLst/>
          </a:prstGeom>
          <a:noFill/>
          <a:ln w="9525">
            <a:noFill/>
            <a:miter lim="800000"/>
            <a:headEnd/>
            <a:tailEnd/>
          </a:ln>
        </p:spPr>
      </p:pic>
      <p:sp>
        <p:nvSpPr>
          <p:cNvPr id="2" name="Right Arrow 1"/>
          <p:cNvSpPr/>
          <p:nvPr/>
        </p:nvSpPr>
        <p:spPr bwMode="auto">
          <a:xfrm rot="2349295">
            <a:off x="2490788" y="257175"/>
            <a:ext cx="1263650" cy="798513"/>
          </a:xfrm>
          <a:prstGeom prst="rightArrow">
            <a:avLst/>
          </a:prstGeom>
          <a:solidFill>
            <a:srgbClr val="C00000"/>
          </a:solidFill>
          <a:ln w="12700" cap="flat" cmpd="sng" algn="ctr">
            <a:solidFill>
              <a:schemeClr val="bg1"/>
            </a:solidFill>
            <a:prstDash val="solid"/>
            <a:round/>
            <a:headEnd type="none" w="med" len="med"/>
            <a:tailEnd type="none" w="med" len="med"/>
          </a:ln>
          <a:effectLst/>
        </p:spPr>
        <p:txBody>
          <a:bodyPr lIns="96171" tIns="48086" rIns="96171" bIns="48086"/>
          <a:lstStyle/>
          <a:p>
            <a:pPr defTabSz="796717" eaLnBrk="0" hangingPunct="0">
              <a:defRPr/>
            </a:pPr>
            <a:endParaRPr lang="en-GB" sz="1700" b="1">
              <a:solidFill>
                <a:srgbClr val="FF0000"/>
              </a:solidFill>
              <a:effectLst>
                <a:outerShdw blurRad="38100" dist="38100" dir="2700000" algn="tl">
                  <a:srgbClr val="000000">
                    <a:alpha val="43137"/>
                  </a:srgbClr>
                </a:outerShdw>
              </a:effectLst>
              <a:latin typeface="Helvetica" pitchFamily="34" charset="0"/>
              <a:cs typeface="Arial" pitchFamily="34" charset="0"/>
            </a:endParaRPr>
          </a:p>
        </p:txBody>
      </p:sp>
      <p:sp>
        <p:nvSpPr>
          <p:cNvPr id="8" name="Right Arrow 7"/>
          <p:cNvSpPr/>
          <p:nvPr/>
        </p:nvSpPr>
        <p:spPr bwMode="auto">
          <a:xfrm rot="444470">
            <a:off x="2001838" y="2451100"/>
            <a:ext cx="1263650" cy="796925"/>
          </a:xfrm>
          <a:prstGeom prst="rightArrow">
            <a:avLst/>
          </a:prstGeom>
          <a:solidFill>
            <a:srgbClr val="C00000"/>
          </a:solidFill>
          <a:ln w="12700" cap="flat" cmpd="sng" algn="ctr">
            <a:solidFill>
              <a:schemeClr val="bg1"/>
            </a:solidFill>
            <a:prstDash val="solid"/>
            <a:round/>
            <a:headEnd type="none" w="med" len="med"/>
            <a:tailEnd type="none" w="med" len="med"/>
          </a:ln>
          <a:effectLst/>
        </p:spPr>
        <p:txBody>
          <a:bodyPr lIns="96171" tIns="48086" rIns="96171" bIns="48086"/>
          <a:lstStyle/>
          <a:p>
            <a:pPr defTabSz="796717" eaLnBrk="0" hangingPunct="0">
              <a:defRPr/>
            </a:pPr>
            <a:endParaRPr lang="en-GB" sz="1700" b="1">
              <a:solidFill>
                <a:srgbClr val="FF0000"/>
              </a:solidFill>
              <a:effectLst>
                <a:outerShdw blurRad="38100" dist="38100" dir="2700000" algn="tl">
                  <a:srgbClr val="000000">
                    <a:alpha val="43137"/>
                  </a:srgbClr>
                </a:outerShdw>
              </a:effectLst>
              <a:latin typeface="Helvetica" pitchFamily="34" charset="0"/>
              <a:cs typeface="Arial" pitchFamily="34" charset="0"/>
            </a:endParaRPr>
          </a:p>
        </p:txBody>
      </p:sp>
      <p:sp>
        <p:nvSpPr>
          <p:cNvPr id="9" name="Right Arrow 8"/>
          <p:cNvSpPr/>
          <p:nvPr/>
        </p:nvSpPr>
        <p:spPr bwMode="auto">
          <a:xfrm rot="2349295">
            <a:off x="2619375" y="1004888"/>
            <a:ext cx="1263650" cy="796925"/>
          </a:xfrm>
          <a:prstGeom prst="rightArrow">
            <a:avLst/>
          </a:prstGeom>
          <a:solidFill>
            <a:srgbClr val="C00000"/>
          </a:solidFill>
          <a:ln w="12700" cap="flat" cmpd="sng" algn="ctr">
            <a:solidFill>
              <a:schemeClr val="bg1"/>
            </a:solidFill>
            <a:prstDash val="solid"/>
            <a:round/>
            <a:headEnd type="none" w="med" len="med"/>
            <a:tailEnd type="none" w="med" len="med"/>
          </a:ln>
          <a:effectLst/>
        </p:spPr>
        <p:txBody>
          <a:bodyPr lIns="96171" tIns="48086" rIns="96171" bIns="48086"/>
          <a:lstStyle/>
          <a:p>
            <a:pPr defTabSz="796717" eaLnBrk="0" hangingPunct="0">
              <a:defRPr/>
            </a:pPr>
            <a:endParaRPr lang="en-GB" sz="1700" b="1">
              <a:solidFill>
                <a:srgbClr val="FF0000"/>
              </a:solidFill>
              <a:effectLst>
                <a:outerShdw blurRad="38100" dist="38100" dir="2700000" algn="tl">
                  <a:srgbClr val="000000">
                    <a:alpha val="43137"/>
                  </a:srgbClr>
                </a:outerShdw>
              </a:effectLst>
              <a:latin typeface="Helvetica" pitchFamily="34" charset="0"/>
              <a:cs typeface="Arial" pitchFamily="34" charset="0"/>
            </a:endParaRPr>
          </a:p>
        </p:txBody>
      </p:sp>
      <p:sp>
        <p:nvSpPr>
          <p:cNvPr id="10" name="Right Arrow 9"/>
          <p:cNvSpPr/>
          <p:nvPr/>
        </p:nvSpPr>
        <p:spPr bwMode="auto">
          <a:xfrm rot="2349295">
            <a:off x="2835275" y="1806575"/>
            <a:ext cx="1263650" cy="798513"/>
          </a:xfrm>
          <a:prstGeom prst="rightArrow">
            <a:avLst/>
          </a:prstGeom>
          <a:solidFill>
            <a:srgbClr val="C00000"/>
          </a:solidFill>
          <a:ln w="12700" cap="flat" cmpd="sng" algn="ctr">
            <a:solidFill>
              <a:schemeClr val="bg1"/>
            </a:solidFill>
            <a:prstDash val="solid"/>
            <a:round/>
            <a:headEnd type="none" w="med" len="med"/>
            <a:tailEnd type="none" w="med" len="med"/>
          </a:ln>
          <a:effectLst/>
        </p:spPr>
        <p:txBody>
          <a:bodyPr lIns="96171" tIns="48086" rIns="96171" bIns="48086"/>
          <a:lstStyle/>
          <a:p>
            <a:pPr defTabSz="796717" eaLnBrk="0" hangingPunct="0">
              <a:defRPr/>
            </a:pPr>
            <a:endParaRPr lang="en-GB" sz="1700" b="1">
              <a:solidFill>
                <a:srgbClr val="FF0000"/>
              </a:solidFill>
              <a:effectLst>
                <a:outerShdw blurRad="38100" dist="38100" dir="2700000" algn="tl">
                  <a:srgbClr val="000000">
                    <a:alpha val="43137"/>
                  </a:srgbClr>
                </a:outerShdw>
              </a:effectLst>
              <a:latin typeface="Helvetica" pitchFamily="34" charset="0"/>
              <a:cs typeface="Arial" pitchFamily="34" charset="0"/>
            </a:endParaRPr>
          </a:p>
        </p:txBody>
      </p:sp>
      <p:sp>
        <p:nvSpPr>
          <p:cNvPr id="12" name="Right Arrow 11"/>
          <p:cNvSpPr/>
          <p:nvPr/>
        </p:nvSpPr>
        <p:spPr bwMode="auto">
          <a:xfrm rot="10246087">
            <a:off x="5872163" y="2030413"/>
            <a:ext cx="1263650" cy="798512"/>
          </a:xfrm>
          <a:prstGeom prst="rightArrow">
            <a:avLst/>
          </a:prstGeom>
          <a:solidFill>
            <a:srgbClr val="C00000"/>
          </a:solidFill>
          <a:ln w="12700" cap="flat" cmpd="sng" algn="ctr">
            <a:solidFill>
              <a:schemeClr val="bg1"/>
            </a:solidFill>
            <a:prstDash val="solid"/>
            <a:round/>
            <a:headEnd type="none" w="med" len="med"/>
            <a:tailEnd type="none" w="med" len="med"/>
          </a:ln>
          <a:effectLst/>
        </p:spPr>
        <p:txBody>
          <a:bodyPr lIns="96171" tIns="48086" rIns="96171" bIns="48086"/>
          <a:lstStyle/>
          <a:p>
            <a:pPr defTabSz="796717" eaLnBrk="0" hangingPunct="0">
              <a:defRPr/>
            </a:pPr>
            <a:endParaRPr lang="en-GB" sz="1700" b="1">
              <a:solidFill>
                <a:srgbClr val="FF0000"/>
              </a:solidFill>
              <a:effectLst>
                <a:outerShdw blurRad="38100" dist="38100" dir="2700000" algn="tl">
                  <a:srgbClr val="000000">
                    <a:alpha val="43137"/>
                  </a:srgbClr>
                </a:outerShdw>
              </a:effectLst>
              <a:latin typeface="Helvetica" pitchFamily="34" charset="0"/>
              <a:cs typeface="Arial" pitchFamily="34" charset="0"/>
            </a:endParaRPr>
          </a:p>
        </p:txBody>
      </p:sp>
      <p:sp>
        <p:nvSpPr>
          <p:cNvPr id="14" name="Right Arrow 13"/>
          <p:cNvSpPr/>
          <p:nvPr/>
        </p:nvSpPr>
        <p:spPr bwMode="auto">
          <a:xfrm rot="6757295">
            <a:off x="4630738" y="992188"/>
            <a:ext cx="1397000" cy="723900"/>
          </a:xfrm>
          <a:prstGeom prst="rightArrow">
            <a:avLst/>
          </a:prstGeom>
          <a:solidFill>
            <a:srgbClr val="C00000"/>
          </a:solidFill>
          <a:ln w="12700" cap="flat" cmpd="sng" algn="ctr">
            <a:solidFill>
              <a:schemeClr val="bg1"/>
            </a:solidFill>
            <a:prstDash val="solid"/>
            <a:round/>
            <a:headEnd type="none" w="med" len="med"/>
            <a:tailEnd type="none" w="med" len="med"/>
          </a:ln>
          <a:effectLst/>
        </p:spPr>
        <p:txBody>
          <a:bodyPr lIns="96171" tIns="48086" rIns="96171" bIns="48086"/>
          <a:lstStyle/>
          <a:p>
            <a:pPr defTabSz="796717" eaLnBrk="0" hangingPunct="0">
              <a:defRPr/>
            </a:pPr>
            <a:endParaRPr lang="en-GB" sz="1700" b="1">
              <a:solidFill>
                <a:srgbClr val="FF0000"/>
              </a:solidFill>
              <a:effectLst>
                <a:outerShdw blurRad="38100" dist="38100" dir="2700000" algn="tl">
                  <a:srgbClr val="000000">
                    <a:alpha val="43137"/>
                  </a:srgbClr>
                </a:outerShdw>
              </a:effectLst>
              <a:latin typeface="Helvetica" pitchFamily="34" charset="0"/>
              <a:cs typeface="Arial" pitchFamily="34" charset="0"/>
            </a:endParaRPr>
          </a:p>
        </p:txBody>
      </p:sp>
      <p:pic>
        <p:nvPicPr>
          <p:cNvPr id="3113" name="Picture 3"/>
          <p:cNvPicPr>
            <a:picLocks noChangeAspect="1" noChangeArrowheads="1"/>
          </p:cNvPicPr>
          <p:nvPr/>
        </p:nvPicPr>
        <p:blipFill>
          <a:blip r:embed="rId6"/>
          <a:srcRect/>
          <a:stretch>
            <a:fillRect/>
          </a:stretch>
        </p:blipFill>
        <p:spPr bwMode="auto">
          <a:xfrm>
            <a:off x="114300" y="2935288"/>
            <a:ext cx="1531938" cy="1371600"/>
          </a:xfrm>
          <a:prstGeom prst="rect">
            <a:avLst/>
          </a:prstGeom>
          <a:noFill/>
          <a:ln w="9525">
            <a:noFill/>
            <a:miter lim="800000"/>
            <a:headEnd/>
            <a:tailEnd/>
          </a:ln>
        </p:spPr>
      </p:pic>
      <p:pic>
        <p:nvPicPr>
          <p:cNvPr id="3114" name="Picture 4"/>
          <p:cNvPicPr>
            <a:picLocks noChangeAspect="1" noChangeArrowheads="1"/>
          </p:cNvPicPr>
          <p:nvPr/>
        </p:nvPicPr>
        <p:blipFill>
          <a:blip r:embed="rId7"/>
          <a:srcRect/>
          <a:stretch>
            <a:fillRect/>
          </a:stretch>
        </p:blipFill>
        <p:spPr bwMode="auto">
          <a:xfrm>
            <a:off x="7462838" y="1173163"/>
            <a:ext cx="1681162" cy="1857375"/>
          </a:xfrm>
          <a:prstGeom prst="rect">
            <a:avLst/>
          </a:prstGeom>
          <a:noFill/>
          <a:ln w="9525">
            <a:noFill/>
            <a:miter lim="800000"/>
            <a:headEnd/>
            <a:tailEnd/>
          </a:ln>
        </p:spPr>
      </p:pic>
      <p:graphicFrame>
        <p:nvGraphicFramePr>
          <p:cNvPr id="3104" name="Object 32"/>
          <p:cNvGraphicFramePr>
            <a:graphicFrameLocks noChangeAspect="1"/>
          </p:cNvGraphicFramePr>
          <p:nvPr/>
        </p:nvGraphicFramePr>
        <p:xfrm>
          <a:off x="6723063" y="4648200"/>
          <a:ext cx="927100" cy="1449388"/>
        </p:xfrm>
        <a:graphic>
          <a:graphicData uri="http://schemas.openxmlformats.org/presentationml/2006/ole">
            <p:oleObj spid="_x0000_s3104" name="Acrobat Document" r:id="rId8" imgW="5024880" imgH="9472320" progId="AcroExch.Document.7">
              <p:embed/>
            </p:oleObj>
          </a:graphicData>
        </a:graphic>
      </p:graphicFrame>
      <p:pic>
        <p:nvPicPr>
          <p:cNvPr id="3115" name="Picture 7" descr="http://letcteachers.files.wordpress.com/2011/02/red-phone1.jpg">
            <a:hlinkClick r:id="rId9"/>
          </p:cNvPr>
          <p:cNvPicPr>
            <a:picLocks noChangeAspect="1" noChangeArrowheads="1"/>
          </p:cNvPicPr>
          <p:nvPr/>
        </p:nvPicPr>
        <p:blipFill>
          <a:blip r:embed="rId10"/>
          <a:srcRect/>
          <a:stretch>
            <a:fillRect/>
          </a:stretch>
        </p:blipFill>
        <p:spPr bwMode="auto">
          <a:xfrm>
            <a:off x="79375" y="171450"/>
            <a:ext cx="1677988" cy="1238250"/>
          </a:xfrm>
          <a:prstGeom prst="rect">
            <a:avLst/>
          </a:prstGeom>
          <a:noFill/>
          <a:ln w="9525">
            <a:noFill/>
            <a:miter lim="800000"/>
            <a:headEnd/>
            <a:tailEnd/>
          </a:ln>
        </p:spPr>
      </p:pic>
      <p:pic>
        <p:nvPicPr>
          <p:cNvPr id="3116" name="Picture 9" descr="https://lh5.ggpht.com/_XklY7dK6yGsYt53X15RIp7-tbdjWMwQwl_iUAcW-uSq_8zAprmywdn5DQfBHvxZurs1=w300">
            <a:hlinkClick r:id="rId11"/>
          </p:cNvPr>
          <p:cNvPicPr>
            <a:picLocks noChangeAspect="1" noChangeArrowheads="1"/>
          </p:cNvPicPr>
          <p:nvPr/>
        </p:nvPicPr>
        <p:blipFill>
          <a:blip r:embed="rId12"/>
          <a:srcRect/>
          <a:stretch>
            <a:fillRect/>
          </a:stretch>
        </p:blipFill>
        <p:spPr bwMode="auto">
          <a:xfrm>
            <a:off x="233363" y="5424488"/>
            <a:ext cx="549275" cy="606425"/>
          </a:xfrm>
          <a:prstGeom prst="rect">
            <a:avLst/>
          </a:prstGeom>
          <a:noFill/>
          <a:ln w="9525">
            <a:noFill/>
            <a:miter lim="800000"/>
            <a:headEnd/>
            <a:tailEnd/>
          </a:ln>
        </p:spPr>
      </p:pic>
      <p:pic>
        <p:nvPicPr>
          <p:cNvPr id="3117" name="Picture 11" descr="https://si0.twimg.com/profile_images/2284174758/v65oai7fxn47qv9nectx.png">
            <a:hlinkClick r:id="rId13"/>
          </p:cNvPr>
          <p:cNvPicPr>
            <a:picLocks noChangeAspect="1" noChangeArrowheads="1"/>
          </p:cNvPicPr>
          <p:nvPr/>
        </p:nvPicPr>
        <p:blipFill>
          <a:blip r:embed="rId14"/>
          <a:srcRect/>
          <a:stretch>
            <a:fillRect/>
          </a:stretch>
        </p:blipFill>
        <p:spPr bwMode="auto">
          <a:xfrm>
            <a:off x="119063" y="4292600"/>
            <a:ext cx="903287" cy="996950"/>
          </a:xfrm>
          <a:prstGeom prst="rect">
            <a:avLst/>
          </a:prstGeom>
          <a:noFill/>
          <a:ln w="9525">
            <a:noFill/>
            <a:miter lim="800000"/>
            <a:headEnd/>
            <a:tailEnd/>
          </a:ln>
        </p:spPr>
      </p:pic>
      <p:pic>
        <p:nvPicPr>
          <p:cNvPr id="3118" name="Picture 14" descr="73077_mappe_Page_1"/>
          <p:cNvPicPr>
            <a:picLocks noChangeAspect="1" noChangeArrowheads="1"/>
          </p:cNvPicPr>
          <p:nvPr/>
        </p:nvPicPr>
        <p:blipFill>
          <a:blip r:embed="rId15"/>
          <a:srcRect/>
          <a:stretch>
            <a:fillRect/>
          </a:stretch>
        </p:blipFill>
        <p:spPr bwMode="auto">
          <a:xfrm>
            <a:off x="7513638" y="3806825"/>
            <a:ext cx="1031875" cy="1611313"/>
          </a:xfrm>
          <a:prstGeom prst="rect">
            <a:avLst/>
          </a:prstGeom>
          <a:noFill/>
          <a:ln w="9525">
            <a:noFill/>
            <a:miter lim="800000"/>
            <a:headEnd/>
            <a:tailEnd/>
          </a:ln>
        </p:spPr>
      </p:pic>
      <p:pic>
        <p:nvPicPr>
          <p:cNvPr id="3119" name="Picture 13" descr="http://www.digibuzzme.com/wp-content/uploads/2013/03/linkedin-logo-square-300x300.png">
            <a:hlinkClick r:id="rId16"/>
          </p:cNvPr>
          <p:cNvPicPr>
            <a:picLocks noChangeAspect="1" noChangeArrowheads="1"/>
          </p:cNvPicPr>
          <p:nvPr/>
        </p:nvPicPr>
        <p:blipFill>
          <a:blip r:embed="rId17"/>
          <a:srcRect/>
          <a:stretch>
            <a:fillRect/>
          </a:stretch>
        </p:blipFill>
        <p:spPr bwMode="auto">
          <a:xfrm>
            <a:off x="898525" y="4964113"/>
            <a:ext cx="835025" cy="920750"/>
          </a:xfrm>
          <a:prstGeom prst="rect">
            <a:avLst/>
          </a:prstGeom>
          <a:noFill/>
          <a:ln w="9525">
            <a:noFill/>
            <a:miter lim="800000"/>
            <a:headEnd/>
            <a:tailEnd/>
          </a:ln>
        </p:spPr>
      </p:pic>
      <p:pic>
        <p:nvPicPr>
          <p:cNvPr id="3120" name="Picture 16" descr="http://teamaltman.com/wp-content/uploads/2011/03/Trend-Postal-Mail.jpg">
            <a:hlinkClick r:id="rId18"/>
          </p:cNvPr>
          <p:cNvPicPr>
            <a:picLocks noChangeAspect="1" noChangeArrowheads="1"/>
          </p:cNvPicPr>
          <p:nvPr/>
        </p:nvPicPr>
        <p:blipFill>
          <a:blip r:embed="rId19"/>
          <a:srcRect/>
          <a:stretch>
            <a:fillRect/>
          </a:stretch>
        </p:blipFill>
        <p:spPr bwMode="auto">
          <a:xfrm>
            <a:off x="7281863" y="93663"/>
            <a:ext cx="1582737" cy="1382712"/>
          </a:xfrm>
          <a:prstGeom prst="rect">
            <a:avLst/>
          </a:prstGeom>
          <a:noFill/>
          <a:ln w="9525">
            <a:noFill/>
            <a:miter lim="800000"/>
            <a:headEnd/>
            <a:tailEnd/>
          </a:ln>
        </p:spPr>
      </p:pic>
      <p:grpSp>
        <p:nvGrpSpPr>
          <p:cNvPr id="3121" name="Group 4"/>
          <p:cNvGrpSpPr>
            <a:grpSpLocks/>
          </p:cNvGrpSpPr>
          <p:nvPr/>
        </p:nvGrpSpPr>
        <p:grpSpPr bwMode="auto">
          <a:xfrm>
            <a:off x="8185150" y="4643438"/>
            <a:ext cx="817563" cy="1425575"/>
            <a:chOff x="2562" y="300"/>
            <a:chExt cx="631" cy="988"/>
          </a:xfrm>
        </p:grpSpPr>
        <p:pic>
          <p:nvPicPr>
            <p:cNvPr id="3127" name="Picture 4" descr="PRINTPOWER-logo-v02.jpg"/>
            <p:cNvPicPr>
              <a:picLocks noChangeAspect="1"/>
            </p:cNvPicPr>
            <p:nvPr/>
          </p:nvPicPr>
          <p:blipFill>
            <a:blip r:embed="rId20"/>
            <a:srcRect/>
            <a:stretch>
              <a:fillRect/>
            </a:stretch>
          </p:blipFill>
          <p:spPr bwMode="auto">
            <a:xfrm>
              <a:off x="2562" y="300"/>
              <a:ext cx="631" cy="988"/>
            </a:xfrm>
            <a:prstGeom prst="rect">
              <a:avLst/>
            </a:prstGeom>
            <a:noFill/>
            <a:ln w="9525">
              <a:noFill/>
              <a:miter lim="800000"/>
              <a:headEnd/>
              <a:tailEnd/>
            </a:ln>
          </p:spPr>
        </p:pic>
        <p:sp>
          <p:nvSpPr>
            <p:cNvPr id="3128" name="Rectangle 6"/>
            <p:cNvSpPr>
              <a:spLocks noChangeArrowheads="1"/>
            </p:cNvSpPr>
            <p:nvPr/>
          </p:nvSpPr>
          <p:spPr bwMode="auto">
            <a:xfrm>
              <a:off x="2581" y="960"/>
              <a:ext cx="138" cy="94"/>
            </a:xfrm>
            <a:prstGeom prst="rect">
              <a:avLst/>
            </a:prstGeom>
            <a:solidFill>
              <a:srgbClr val="FF0000"/>
            </a:solidFill>
            <a:ln w="9525">
              <a:noFill/>
              <a:miter lim="800000"/>
              <a:headEnd/>
              <a:tailEnd/>
            </a:ln>
          </p:spPr>
          <p:txBody>
            <a:bodyPr wrap="none" anchor="ctr"/>
            <a:lstStyle/>
            <a:p>
              <a:endParaRPr lang="hr-HR"/>
            </a:p>
          </p:txBody>
        </p:sp>
      </p:grpSp>
      <p:pic>
        <p:nvPicPr>
          <p:cNvPr id="3122" name="Picture 18" descr="https://encrypted-tbn1.gstatic.com/images?q=tbn:ANd9GcQy6cx15kZpbrszi-8kZL0Inl3-3YHv_tiX7_rmhee4JRgoqFDa"/>
          <p:cNvPicPr>
            <a:picLocks noChangeAspect="1" noChangeArrowheads="1"/>
          </p:cNvPicPr>
          <p:nvPr/>
        </p:nvPicPr>
        <p:blipFill>
          <a:blip r:embed="rId21"/>
          <a:srcRect/>
          <a:stretch>
            <a:fillRect/>
          </a:stretch>
        </p:blipFill>
        <p:spPr bwMode="auto">
          <a:xfrm>
            <a:off x="4300538" y="4365625"/>
            <a:ext cx="1944687" cy="1741488"/>
          </a:xfrm>
          <a:prstGeom prst="rect">
            <a:avLst/>
          </a:prstGeom>
          <a:noFill/>
          <a:ln w="9525">
            <a:noFill/>
            <a:miter lim="800000"/>
            <a:headEnd/>
            <a:tailEnd/>
          </a:ln>
        </p:spPr>
      </p:pic>
      <p:sp>
        <p:nvSpPr>
          <p:cNvPr id="11" name="Right Arrow 10"/>
          <p:cNvSpPr/>
          <p:nvPr/>
        </p:nvSpPr>
        <p:spPr bwMode="auto">
          <a:xfrm rot="13483152">
            <a:off x="5305425" y="3937000"/>
            <a:ext cx="1265238" cy="798513"/>
          </a:xfrm>
          <a:prstGeom prst="rightArrow">
            <a:avLst/>
          </a:prstGeom>
          <a:solidFill>
            <a:srgbClr val="C00000"/>
          </a:solidFill>
          <a:ln w="12700" cap="flat" cmpd="sng" algn="ctr">
            <a:solidFill>
              <a:schemeClr val="bg1"/>
            </a:solidFill>
            <a:prstDash val="solid"/>
            <a:round/>
            <a:headEnd type="none" w="med" len="med"/>
            <a:tailEnd type="none" w="med" len="med"/>
          </a:ln>
          <a:effectLst/>
        </p:spPr>
        <p:txBody>
          <a:bodyPr lIns="96171" tIns="48086" rIns="96171" bIns="48086"/>
          <a:lstStyle/>
          <a:p>
            <a:pPr defTabSz="796717" eaLnBrk="0" hangingPunct="0">
              <a:defRPr/>
            </a:pPr>
            <a:endParaRPr lang="en-GB" sz="1700" b="1">
              <a:solidFill>
                <a:srgbClr val="FF0000"/>
              </a:solidFill>
              <a:effectLst>
                <a:outerShdw blurRad="38100" dist="38100" dir="2700000" algn="tl">
                  <a:srgbClr val="000000">
                    <a:alpha val="43137"/>
                  </a:srgbClr>
                </a:outerShdw>
              </a:effectLst>
              <a:latin typeface="Helvetica" pitchFamily="34" charset="0"/>
              <a:cs typeface="Arial" pitchFamily="34" charset="0"/>
            </a:endParaRPr>
          </a:p>
        </p:txBody>
      </p:sp>
      <p:sp>
        <p:nvSpPr>
          <p:cNvPr id="13" name="Right Arrow 12"/>
          <p:cNvSpPr/>
          <p:nvPr/>
        </p:nvSpPr>
        <p:spPr bwMode="auto">
          <a:xfrm rot="17730713">
            <a:off x="3509169" y="4429919"/>
            <a:ext cx="1395412" cy="723900"/>
          </a:xfrm>
          <a:prstGeom prst="rightArrow">
            <a:avLst/>
          </a:prstGeom>
          <a:solidFill>
            <a:srgbClr val="C00000"/>
          </a:solidFill>
          <a:ln w="12700" cap="flat" cmpd="sng" algn="ctr">
            <a:solidFill>
              <a:schemeClr val="bg1"/>
            </a:solidFill>
            <a:prstDash val="solid"/>
            <a:round/>
            <a:headEnd type="none" w="med" len="med"/>
            <a:tailEnd type="none" w="med" len="med"/>
          </a:ln>
          <a:effectLst/>
        </p:spPr>
        <p:txBody>
          <a:bodyPr lIns="96171" tIns="48086" rIns="96171" bIns="48086"/>
          <a:lstStyle/>
          <a:p>
            <a:pPr defTabSz="796717" eaLnBrk="0" hangingPunct="0">
              <a:defRPr/>
            </a:pPr>
            <a:endParaRPr lang="en-GB" sz="1700" b="1">
              <a:solidFill>
                <a:srgbClr val="FF0000"/>
              </a:solidFill>
              <a:effectLst>
                <a:outerShdw blurRad="38100" dist="38100" dir="2700000" algn="tl">
                  <a:srgbClr val="000000">
                    <a:alpha val="43137"/>
                  </a:srgbClr>
                </a:outerShdw>
              </a:effectLst>
              <a:latin typeface="Helvetica" pitchFamily="34" charset="0"/>
              <a:cs typeface="Arial" pitchFamily="34" charset="0"/>
            </a:endParaRPr>
          </a:p>
        </p:txBody>
      </p:sp>
      <p:pic>
        <p:nvPicPr>
          <p:cNvPr id="3125" name="Picture 24"/>
          <p:cNvPicPr>
            <a:picLocks noChangeAspect="1" noChangeArrowheads="1"/>
          </p:cNvPicPr>
          <p:nvPr/>
        </p:nvPicPr>
        <p:blipFill>
          <a:blip r:embed="rId22"/>
          <a:srcRect/>
          <a:stretch>
            <a:fillRect/>
          </a:stretch>
        </p:blipFill>
        <p:spPr bwMode="auto">
          <a:xfrm>
            <a:off x="2817813" y="5664200"/>
            <a:ext cx="1298575" cy="423863"/>
          </a:xfrm>
          <a:prstGeom prst="rect">
            <a:avLst/>
          </a:prstGeom>
          <a:noFill/>
          <a:ln w="9525">
            <a:noFill/>
            <a:miter lim="800000"/>
            <a:headEnd/>
            <a:tailEnd/>
          </a:ln>
        </p:spPr>
      </p:pic>
      <p:sp>
        <p:nvSpPr>
          <p:cNvPr id="3126" name="Rectangle 1"/>
          <p:cNvSpPr>
            <a:spLocks noChangeArrowheads="1"/>
          </p:cNvSpPr>
          <p:nvPr/>
        </p:nvSpPr>
        <p:spPr bwMode="auto">
          <a:xfrm>
            <a:off x="3579813" y="-26988"/>
            <a:ext cx="2432050" cy="768351"/>
          </a:xfrm>
          <a:prstGeom prst="rect">
            <a:avLst/>
          </a:prstGeom>
          <a:noFill/>
          <a:ln w="9525">
            <a:noFill/>
            <a:miter lim="800000"/>
            <a:headEnd/>
            <a:tailEnd/>
          </a:ln>
        </p:spPr>
        <p:txBody>
          <a:bodyPr>
            <a:spAutoFit/>
          </a:bodyPr>
          <a:lstStyle/>
          <a:p>
            <a:r>
              <a:rPr lang="en-GB" sz="2200" b="1">
                <a:solidFill>
                  <a:srgbClr val="FF0000"/>
                </a:solidFill>
              </a:rPr>
              <a:t>How to reach the consumer?</a:t>
            </a: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UyiXfqJKkyvPNO8UT4C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hKd5bl4MUKZ0aZbtOsv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dGsA2kouUeGAPq2nu0kaA"/>
</p:tagLst>
</file>

<file path=ppt/theme/theme1.xml><?xml version="1.0" encoding="utf-8"?>
<a:theme xmlns:a="http://schemas.openxmlformats.org/drawingml/2006/main" name="Presentation Anna_Young leaders in Pr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Anna_Young leaders in Print</Template>
  <TotalTime>1264</TotalTime>
  <Words>1868</Words>
  <Application>Microsoft Office PowerPoint</Application>
  <PresentationFormat>On-screen Show (4:3)</PresentationFormat>
  <Paragraphs>270</Paragraphs>
  <Slides>29</Slides>
  <Notes>29</Notes>
  <HiddenSlides>0</HiddenSlides>
  <MMClips>0</MMClips>
  <ScaleCrop>false</ScaleCrop>
  <HeadingPairs>
    <vt:vector size="8" baseType="variant">
      <vt:variant>
        <vt:lpstr>Fonts Used</vt:lpstr>
      </vt:variant>
      <vt:variant>
        <vt:i4>14</vt:i4>
      </vt:variant>
      <vt:variant>
        <vt:lpstr>Design Template</vt:lpstr>
      </vt:variant>
      <vt:variant>
        <vt:i4>10</vt:i4>
      </vt:variant>
      <vt:variant>
        <vt:lpstr>Embedded OLE Servers</vt:lpstr>
      </vt:variant>
      <vt:variant>
        <vt:i4>1</vt:i4>
      </vt:variant>
      <vt:variant>
        <vt:lpstr>Slide Titles</vt:lpstr>
      </vt:variant>
      <vt:variant>
        <vt:i4>29</vt:i4>
      </vt:variant>
    </vt:vector>
  </HeadingPairs>
  <TitlesOfParts>
    <vt:vector size="54" baseType="lpstr">
      <vt:lpstr>Arial</vt:lpstr>
      <vt:lpstr>Times New Roman</vt:lpstr>
      <vt:lpstr>Calibri</vt:lpstr>
      <vt:lpstr>Wingdings</vt:lpstr>
      <vt:lpstr>Aharoni</vt:lpstr>
      <vt:lpstr>Helvetica</vt:lpstr>
      <vt:lpstr>Raavi</vt:lpstr>
      <vt:lpstr>Baskerville Old Face</vt:lpstr>
      <vt:lpstr>Berlin Sans FB Demi</vt:lpstr>
      <vt:lpstr>Batang</vt:lpstr>
      <vt:lpstr>Bernard MT Condensed</vt:lpstr>
      <vt:lpstr>BrowalliaUPC</vt:lpstr>
      <vt:lpstr>Arial (Headings)</vt:lpstr>
      <vt:lpstr>Times</vt:lpstr>
      <vt:lpstr>Presentation Anna_Young leaders in Print</vt:lpstr>
      <vt:lpstr>Presentation Anna_Young leaders in Print</vt:lpstr>
      <vt:lpstr>Presentation Anna_Young leaders in Print</vt:lpstr>
      <vt:lpstr>Presentation Anna_Young leaders in Print</vt:lpstr>
      <vt:lpstr>Presentation Anna_Young leaders in Print</vt:lpstr>
      <vt:lpstr>Presentation Anna_Young leaders in Print</vt:lpstr>
      <vt:lpstr>Presentation Anna_Young leaders in Print</vt:lpstr>
      <vt:lpstr>Presentation Anna_Young leaders in Print</vt:lpstr>
      <vt:lpstr>Presentation Anna_Young leaders in Print</vt:lpstr>
      <vt:lpstr>Presentation Anna_Young leaders in Print</vt:lpstr>
      <vt:lpstr>Acrobat Document</vt:lpstr>
      <vt:lpstr>Slide 1</vt:lpstr>
      <vt:lpstr>Slide 2</vt:lpstr>
      <vt:lpstr>Slide 3</vt:lpstr>
      <vt:lpstr>Slide 4</vt:lpstr>
      <vt:lpstr>Slide 5</vt:lpstr>
      <vt:lpstr>Slide 6</vt:lpstr>
      <vt:lpstr>Slide 7</vt:lpstr>
      <vt:lpstr>Does the digital revolution lead to the end of print ?</vt:lpstr>
      <vt:lpstr>Slide 9</vt:lpstr>
      <vt:lpstr>Slide 10</vt:lpstr>
      <vt:lpstr>Slide 11</vt:lpstr>
      <vt:lpstr>Slide 12</vt:lpstr>
      <vt:lpstr>What are the advantages of print ?</vt:lpstr>
      <vt:lpstr>Slide 14</vt:lpstr>
      <vt:lpstr>Slide 15</vt:lpstr>
      <vt:lpstr>Slide 16</vt:lpstr>
      <vt:lpstr>Slide 17</vt:lpstr>
      <vt:lpstr>Slide 18</vt:lpstr>
      <vt:lpstr>Slide 19</vt:lpstr>
      <vt:lpstr>Slide 20</vt:lpstr>
      <vt:lpstr>Can print and digital coexist ?</vt:lpstr>
      <vt:lpstr>Slide 22</vt:lpstr>
      <vt:lpstr>Slide 23</vt:lpstr>
      <vt:lpstr>Slide 24</vt:lpstr>
      <vt:lpstr>Slide 25</vt:lpstr>
      <vt:lpstr>Slide 26</vt:lpstr>
      <vt:lpstr>Looking at the future ?</vt:lpstr>
      <vt:lpstr>Slide 28</vt:lpstr>
      <vt:lpstr>Slide 29</vt:lpstr>
    </vt:vector>
  </TitlesOfParts>
  <Company>Intergraf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Bask</dc:creator>
  <cp:lastModifiedBy>TEST</cp:lastModifiedBy>
  <cp:revision>142</cp:revision>
  <cp:lastPrinted>2013-09-06T16:02:46Z</cp:lastPrinted>
  <dcterms:created xsi:type="dcterms:W3CDTF">2010-06-04T13:05:31Z</dcterms:created>
  <dcterms:modified xsi:type="dcterms:W3CDTF">2014-03-05T07:10:21Z</dcterms:modified>
</cp:coreProperties>
</file>