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21" r:id="rId3"/>
    <p:sldId id="350" r:id="rId4"/>
    <p:sldId id="349" r:id="rId5"/>
    <p:sldId id="290" r:id="rId6"/>
    <p:sldId id="291" r:id="rId7"/>
    <p:sldId id="292" r:id="rId8"/>
    <p:sldId id="29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2" r:id="rId20"/>
    <p:sldId id="263" r:id="rId21"/>
    <p:sldId id="289" r:id="rId22"/>
    <p:sldId id="265" r:id="rId23"/>
    <p:sldId id="266" r:id="rId24"/>
    <p:sldId id="355" r:id="rId25"/>
    <p:sldId id="352" r:id="rId26"/>
    <p:sldId id="342" r:id="rId27"/>
    <p:sldId id="343" r:id="rId28"/>
    <p:sldId id="344" r:id="rId29"/>
    <p:sldId id="347" r:id="rId30"/>
    <p:sldId id="346" r:id="rId31"/>
    <p:sldId id="257" r:id="rId32"/>
    <p:sldId id="260" r:id="rId33"/>
    <p:sldId id="261" r:id="rId34"/>
    <p:sldId id="264" r:id="rId35"/>
    <p:sldId id="364" r:id="rId36"/>
    <p:sldId id="271" r:id="rId37"/>
    <p:sldId id="277" r:id="rId38"/>
    <p:sldId id="311" r:id="rId39"/>
    <p:sldId id="340" r:id="rId40"/>
    <p:sldId id="331" r:id="rId41"/>
    <p:sldId id="334" r:id="rId42"/>
    <p:sldId id="335" r:id="rId43"/>
    <p:sldId id="336" r:id="rId44"/>
    <p:sldId id="339" r:id="rId45"/>
    <p:sldId id="361" r:id="rId46"/>
    <p:sldId id="360" r:id="rId47"/>
    <p:sldId id="362" r:id="rId48"/>
    <p:sldId id="316" r:id="rId49"/>
    <p:sldId id="322" r:id="rId50"/>
    <p:sldId id="324" r:id="rId51"/>
    <p:sldId id="303" r:id="rId52"/>
    <p:sldId id="317" r:id="rId53"/>
    <p:sldId id="318" r:id="rId54"/>
    <p:sldId id="306" r:id="rId55"/>
    <p:sldId id="307" r:id="rId56"/>
    <p:sldId id="308" r:id="rId57"/>
    <p:sldId id="309" r:id="rId58"/>
    <p:sldId id="329" r:id="rId59"/>
    <p:sldId id="359" r:id="rId60"/>
    <p:sldId id="314" r:id="rId61"/>
    <p:sldId id="302" r:id="rId62"/>
    <p:sldId id="295" r:id="rId63"/>
    <p:sldId id="296" r:id="rId64"/>
    <p:sldId id="299" r:id="rId65"/>
    <p:sldId id="300" r:id="rId66"/>
    <p:sldId id="301" r:id="rId67"/>
    <p:sldId id="356" r:id="rId68"/>
    <p:sldId id="357" r:id="rId69"/>
    <p:sldId id="358" r:id="rId70"/>
    <p:sldId id="341" r:id="rId71"/>
    <p:sldId id="267" r:id="rId7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00"/>
    <a:srgbClr val="FFFF89"/>
    <a:srgbClr val="005392"/>
    <a:srgbClr val="9932CC"/>
    <a:srgbClr val="03C03C"/>
    <a:srgbClr val="FF0090"/>
    <a:srgbClr val="00B7EB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A96A8BD-2E1F-4512-AD79-8AFCD426E9D2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6B090A2-2932-4450-BB99-549E0E63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B0891-63FF-46BF-B2D5-1CD4B129AD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16640-1A51-4221-9B18-1E2435D5C2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917C17-5DBA-4D9A-BBD4-32721B8A4D94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371557-3C4E-4BF0-939D-528558F65D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D7A5B-F879-4F05-94D5-EBDBB98FDE4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38A5EF-2014-4372-B371-87BE9ECF453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ECC28D-6C63-426C-A5AD-FD67CF0EBA0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7A554B-FFBF-4EC5-9152-0038F0770A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1059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>
              <a:solidFill>
                <a:srgbClr val="000000"/>
              </a:solidFill>
            </a:endParaRPr>
          </a:p>
        </p:txBody>
      </p:sp>
      <p:sp>
        <p:nvSpPr>
          <p:cNvPr id="11059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990BFC-62BD-4CE5-9D34-46B546EBDC48}" type="datetime3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 February 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HP Confidential</a:t>
            </a:r>
          </a:p>
        </p:txBody>
      </p:sp>
      <p:sp>
        <p:nvSpPr>
          <p:cNvPr id="11059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8224E8-412B-4F7E-B7CD-C7DD319CD8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391445-A148-4BB9-AF5B-EB1B2129F6C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DA962-7CC4-49EB-B394-31AE22A3BD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1150" lvl="2" defTabSz="552450">
              <a:spcBef>
                <a:spcPts val="625"/>
              </a:spcBef>
              <a:spcAft>
                <a:spcPts val="625"/>
              </a:spcAft>
            </a:pPr>
            <a:endParaRPr lang="hr-HR" smtClean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B28BF0-A78B-4AE9-821B-F6D06C17CD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3AEDD-B46E-4BCC-869E-FF102C761D9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11150" lvl="2" defTabSz="552450">
              <a:spcBef>
                <a:spcPts val="625"/>
              </a:spcBef>
              <a:spcAft>
                <a:spcPts val="625"/>
              </a:spcAft>
            </a:pPr>
            <a:endParaRPr lang="hr-HR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C67569-70B8-4AF6-8714-5CF98CA49DA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FCFDB0-2F27-4108-AA6A-F49421D8B5F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94C74-F3AB-4E43-A5D2-2EFB481093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F26B1E-06D8-44BA-BC1F-76D3E76A51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BB5CB8-B3E2-46D2-8AFA-28F58B4011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1AF968-4402-4205-ABF3-9C0AE56659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0B6BD-A258-4E24-8834-6727411563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CED62D-E0FB-4EE3-8D60-84EC3C1837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61C418-246B-4581-AF8C-22AC287B02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5F31FA-CCA9-45FF-9231-29289446AA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986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63E9C2-52ED-44F6-BD60-42518E2B01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3E6DC8-B6ED-45F0-A046-90ADAFD4FD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0275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1299BE-A856-4B19-90A8-4917ED190F2D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86110-0C49-43BE-BF76-B3EE402469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BB7F59-31DF-47ED-9A67-D0E38DF3547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25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ABDCA0-ACC4-4EBE-B054-E1BB7943FE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27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D54482-1DC1-4F27-9ED6-C65B75BEB7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9A252A-33DD-46BF-9F4F-8E3B181FA4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38031-784C-4000-AF3C-DE3203B07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DB8B1B-006B-4EC6-BC34-ED1F928E694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37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64259-E8C7-481B-82E5-3F9A2624F73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Vince to add speaker notes</a:t>
            </a:r>
          </a:p>
        </p:txBody>
      </p:sp>
      <p:sp>
        <p:nvSpPr>
          <p:cNvPr id="23961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/>
          </a:p>
        </p:txBody>
      </p:sp>
      <p:sp>
        <p:nvSpPr>
          <p:cNvPr id="23962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651DF4-4F77-461A-AF85-607F802416EB}" type="datetime3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 February 2013</a:t>
            </a:fld>
            <a:endParaRPr lang="en-US"/>
          </a:p>
        </p:txBody>
      </p:sp>
      <p:sp>
        <p:nvSpPr>
          <p:cNvPr id="239621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HP Confidential</a:t>
            </a:r>
          </a:p>
        </p:txBody>
      </p:sp>
      <p:sp>
        <p:nvSpPr>
          <p:cNvPr id="23962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D47DED-6C62-4880-B149-DBAB5A2686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Vince to add speaker notes</a:t>
            </a:r>
          </a:p>
        </p:txBody>
      </p:sp>
      <p:sp>
        <p:nvSpPr>
          <p:cNvPr id="24166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mtClean="0"/>
          </a:p>
        </p:txBody>
      </p:sp>
      <p:sp>
        <p:nvSpPr>
          <p:cNvPr id="24166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6ECA04-8C11-4938-8700-C0E22DC24500}" type="datetime3">
              <a:rPr lang="sr-Latn-CS"/>
              <a:pPr fontAlgn="base">
                <a:spcBef>
                  <a:spcPct val="0"/>
                </a:spcBef>
                <a:spcAft>
                  <a:spcPct val="0"/>
                </a:spcAft>
              </a:pPr>
              <a:t>22/2/13</a:t>
            </a:fld>
            <a:endParaRPr lang="sr-Latn-CS"/>
          </a:p>
        </p:txBody>
      </p:sp>
      <p:sp>
        <p:nvSpPr>
          <p:cNvPr id="24166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HP Confidential</a:t>
            </a:r>
          </a:p>
        </p:txBody>
      </p:sp>
      <p:sp>
        <p:nvSpPr>
          <p:cNvPr id="24167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415F8E-DCAC-4278-9A39-8C0D5FE49063}" type="slidenum">
              <a:rPr lang="sr-Latn-CS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sr-Latn-C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13288" y="533400"/>
            <a:ext cx="2384425" cy="1789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2519363"/>
            <a:ext cx="6832600" cy="2714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45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534EE-BB70-4300-96AC-6C6A355F69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38488" y="271463"/>
            <a:ext cx="3832225" cy="2873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3360738"/>
            <a:ext cx="6711950" cy="59023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45A5-EAEF-427B-BDAD-4CA180D6EEB7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1A3D-0CB1-4C94-9988-A22057880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8FC7-8EFF-464A-BE0F-7B16EC75756D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E71A-A37B-4BC6-839E-B7D1B610B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1702-74DC-483A-AD4F-AC5A0010FB1D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A824-6FA3-41B9-B421-5F9D07642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713" y="6254750"/>
            <a:ext cx="4016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25" y="420625"/>
            <a:ext cx="8375650" cy="4397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1" y="219075"/>
            <a:ext cx="8567224" cy="800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BF57-F21A-4520-9B9F-E92E37664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HP Confidential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 userDrawn="1"/>
        </p:nvSpPr>
        <p:spPr>
          <a:xfrm>
            <a:off x="328613" y="6386513"/>
            <a:ext cx="8013700" cy="304800"/>
          </a:xfrm>
          <a:prstGeom prst="rect">
            <a:avLst/>
          </a:prstGeom>
          <a:noFill/>
        </p:spPr>
        <p:txBody>
          <a:bodyPr l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prstClr val="white"/>
                </a:solidFill>
                <a:latin typeface="+mn-lt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4" name="Picture 7" descr="HPR_White_RGB_150_SMno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6265863"/>
            <a:ext cx="35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329184" y="256458"/>
            <a:ext cx="7222352" cy="26756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44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Only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4950" y="390144"/>
            <a:ext cx="8375650" cy="67198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749430"/>
            <a:ext cx="8229600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360198"/>
            <a:ext cx="8229600" cy="5232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1200" y="1747842"/>
            <a:ext cx="8466436" cy="393648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49250" y="6329363"/>
            <a:ext cx="182563" cy="165100"/>
          </a:xfrm>
        </p:spPr>
        <p:txBody>
          <a:bodyPr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 sz="700">
                <a:solidFill>
                  <a:srgbClr val="C2C2C2"/>
                </a:solidFill>
                <a:latin typeface="Futura Bk"/>
              </a:defRPr>
            </a:lvl1pPr>
          </a:lstStyle>
          <a:p>
            <a:fld id="{AA27202C-8988-4CC1-8726-F7C89118C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5545-A804-4A15-8D3D-4B94131EEDC3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2CE0-A953-40AF-9857-5F1B9255B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BDA3-BF02-496B-9627-EA0C9F7EE49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AC62-95CA-4405-861F-FACF9C68F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1061-73D5-433C-9C37-0A88483E55E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5AC6-3DE7-445A-A12B-B5EC14542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0E88-958B-436A-A233-C989C9EC4497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B104-9F33-4FC0-8172-D46665719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0166-4366-4126-946E-092E8711C7C4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B838-24D2-4A7D-9BCA-D78596925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D94B-7B64-44A3-8131-1AE39576DC01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AA84-F4F6-4100-BFD9-C3B0A18B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AF7E-60AC-4EB4-920F-1364CFCB3E8C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E6FE-9224-48AD-AE17-141B8B570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4B0E-7EF2-4A62-8120-3B5A0E08B085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760F-9E0D-488F-B7B5-86B8D6257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3A929C-DE34-46F0-8E47-4B9965B3190C}" type="datetimeFigureOut">
              <a:rPr lang="en-US"/>
              <a:pPr>
                <a:defRPr/>
              </a:pPr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C43BC2-EC69-4C86-80E8-889B74DBC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co.il/imgres?imgurl=http://www.cmiper.com/wp-content/uploads/2008/07/punk-monochrome.jpg&amp;imgrefurl=http://www.cmiper.com/?p=422&amp;usg=__5afYxQ_RcOUh61DhmvVH7ZxVBOs=&amp;h=801&amp;w=1000&amp;sz=216&amp;hl=iw&amp;start=8&amp;zoom=1&amp;tbnid=vlDRPBr0aK0cNM:&amp;tbnh=119&amp;tbnw=149&amp;ei=JGYDT73kNM2a-gbkh7StDw&amp;prev=/search?q=monochrome&amp;hl=iw&amp;sa=X&amp;gbv=2&amp;tbm=isch&amp;prmd=ivns&amp;itbs=1" TargetMode="Externa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8.jpeg"/><Relationship Id="rId4" Type="http://schemas.openxmlformats.org/officeDocument/2006/relationships/tags" Target="../tags/tag11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.xml"/><Relationship Id="rId10" Type="http://schemas.openxmlformats.org/officeDocument/2006/relationships/image" Target="../media/image34.jpeg"/><Relationship Id="rId4" Type="http://schemas.openxmlformats.org/officeDocument/2006/relationships/tags" Target="../tags/tag15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8.xml"/><Relationship Id="rId7" Type="http://schemas.openxmlformats.org/officeDocument/2006/relationships/oleObject" Target="../embeddings/oleObject6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7.vml"/><Relationship Id="rId6" Type="http://schemas.openxmlformats.org/officeDocument/2006/relationships/tags" Target="../tags/tag24.xml"/><Relationship Id="rId11" Type="http://schemas.openxmlformats.org/officeDocument/2006/relationships/image" Target="../media/image40.jpeg"/><Relationship Id="rId5" Type="http://schemas.openxmlformats.org/officeDocument/2006/relationships/tags" Target="../tags/tag2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22.xml"/><Relationship Id="rId9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7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0.xml"/><Relationship Id="rId7" Type="http://schemas.openxmlformats.org/officeDocument/2006/relationships/oleObject" Target="../embeddings/oleObject9.bin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0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jpe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3.jpe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oleObject" Target="../embeddings/oleObject11.bin"/><Relationship Id="rId26" Type="http://schemas.openxmlformats.org/officeDocument/2006/relationships/image" Target="../media/image71.png"/><Relationship Id="rId3" Type="http://schemas.openxmlformats.org/officeDocument/2006/relationships/tags" Target="../tags/tag34.xml"/><Relationship Id="rId21" Type="http://schemas.openxmlformats.org/officeDocument/2006/relationships/image" Target="../media/image66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notesSlide" Target="../notesSlides/notesSlide24.xml"/><Relationship Id="rId25" Type="http://schemas.openxmlformats.org/officeDocument/2006/relationships/image" Target="../media/image70.png"/><Relationship Id="rId2" Type="http://schemas.openxmlformats.org/officeDocument/2006/relationships/tags" Target="../tags/tag33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11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69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tags" Target="../tags/tag41.xml"/><Relationship Id="rId19" Type="http://schemas.openxmlformats.org/officeDocument/2006/relationships/image" Target="../media/image64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8.png"/><Relationship Id="rId3" Type="http://schemas.openxmlformats.org/officeDocument/2006/relationships/tags" Target="../tags/tag49.xml"/><Relationship Id="rId21" Type="http://schemas.openxmlformats.org/officeDocument/2006/relationships/image" Target="../media/image71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tags" Target="../tags/tag48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74.png"/><Relationship Id="rId5" Type="http://schemas.openxmlformats.org/officeDocument/2006/relationships/tags" Target="../tags/tag51.xml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tags" Target="../tags/tag56.xml"/><Relationship Id="rId19" Type="http://schemas.openxmlformats.org/officeDocument/2006/relationships/image" Target="../media/image69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77.jpeg"/><Relationship Id="rId22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57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tags" Target="../tags/tag64.xml"/><Relationship Id="rId7" Type="http://schemas.openxmlformats.org/officeDocument/2006/relationships/oleObject" Target="../embeddings/oleObject13.bin"/><Relationship Id="rId2" Type="http://schemas.openxmlformats.org/officeDocument/2006/relationships/tags" Target="../tags/tag63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5.xml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33.xml"/><Relationship Id="rId2" Type="http://schemas.openxmlformats.org/officeDocument/2006/relationships/tags" Target="../tags/tag67.xml"/><Relationship Id="rId16" Type="http://schemas.openxmlformats.org/officeDocument/2006/relationships/image" Target="../media/image100.jpeg"/><Relationship Id="rId1" Type="http://schemas.openxmlformats.org/officeDocument/2006/relationships/vmlDrawing" Target="../drawings/vmlDrawing14.v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0.xml"/><Relationship Id="rId15" Type="http://schemas.openxmlformats.org/officeDocument/2006/relationships/image" Target="../media/image99.jpeg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59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4.pn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1.jpeg"/><Relationship Id="rId26" Type="http://schemas.openxmlformats.org/officeDocument/2006/relationships/image" Target="../media/image119.jpeg"/><Relationship Id="rId3" Type="http://schemas.openxmlformats.org/officeDocument/2006/relationships/tags" Target="../tags/tag77.xml"/><Relationship Id="rId21" Type="http://schemas.openxmlformats.org/officeDocument/2006/relationships/image" Target="../media/image114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110.jpeg"/><Relationship Id="rId25" Type="http://schemas.openxmlformats.org/officeDocument/2006/relationships/image" Target="../media/image118.png"/><Relationship Id="rId2" Type="http://schemas.openxmlformats.org/officeDocument/2006/relationships/tags" Target="../tags/tag76.xml"/><Relationship Id="rId16" Type="http://schemas.openxmlformats.org/officeDocument/2006/relationships/slide" Target="slide35.xml"/><Relationship Id="rId20" Type="http://schemas.openxmlformats.org/officeDocument/2006/relationships/image" Target="../media/image113.jpeg"/><Relationship Id="rId1" Type="http://schemas.openxmlformats.org/officeDocument/2006/relationships/vmlDrawing" Target="../drawings/vmlDrawing1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117.jpeg"/><Relationship Id="rId5" Type="http://schemas.openxmlformats.org/officeDocument/2006/relationships/tags" Target="../tags/tag79.xml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116.jpeg"/><Relationship Id="rId28" Type="http://schemas.openxmlformats.org/officeDocument/2006/relationships/image" Target="../media/image29.png"/><Relationship Id="rId10" Type="http://schemas.openxmlformats.org/officeDocument/2006/relationships/tags" Target="../tags/tag84.xml"/><Relationship Id="rId19" Type="http://schemas.openxmlformats.org/officeDocument/2006/relationships/image" Target="../media/image112.jpe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notesSlide" Target="../notesSlides/notesSlide36.xml"/><Relationship Id="rId22" Type="http://schemas.openxmlformats.org/officeDocument/2006/relationships/image" Target="../media/image115.png"/><Relationship Id="rId27" Type="http://schemas.openxmlformats.org/officeDocument/2006/relationships/image" Target="../media/image12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tags" Target="../tags/tag89.xml"/><Relationship Id="rId7" Type="http://schemas.openxmlformats.org/officeDocument/2006/relationships/image" Target="../media/image122.jpeg"/><Relationship Id="rId2" Type="http://schemas.openxmlformats.org/officeDocument/2006/relationships/tags" Target="../tags/tag8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tags" Target="../tags/tag91.xml"/><Relationship Id="rId7" Type="http://schemas.openxmlformats.org/officeDocument/2006/relationships/image" Target="../media/image4.jpeg"/><Relationship Id="rId2" Type="http://schemas.openxmlformats.org/officeDocument/2006/relationships/tags" Target="../tags/tag9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image" Target="../media/image131.jpeg"/><Relationship Id="rId4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5" Type="http://schemas.openxmlformats.org/officeDocument/2006/relationships/image" Target="../media/image136.jpeg"/><Relationship Id="rId4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1905DuPontMillpcardback.jpg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6.jpeg"/><Relationship Id="rId12" Type="http://schemas.openxmlformats.org/officeDocument/2006/relationships/image" Target="../media/image150.png"/><Relationship Id="rId2" Type="http://schemas.openxmlformats.org/officeDocument/2006/relationships/tags" Target="../tags/tag9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5.png"/><Relationship Id="rId11" Type="http://schemas.openxmlformats.org/officeDocument/2006/relationships/image" Target="../media/image149.jpe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48.png"/><Relationship Id="rId4" Type="http://schemas.openxmlformats.org/officeDocument/2006/relationships/notesSlide" Target="../notesSlides/notesSlide39.xml"/><Relationship Id="rId9" Type="http://schemas.openxmlformats.org/officeDocument/2006/relationships/image" Target="../media/image14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94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15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7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159.jpeg"/><Relationship Id="rId2" Type="http://schemas.openxmlformats.org/officeDocument/2006/relationships/tags" Target="../tags/tag98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02.xml"/><Relationship Id="rId11" Type="http://schemas.openxmlformats.org/officeDocument/2006/relationships/image" Target="../media/image158.jpeg"/><Relationship Id="rId5" Type="http://schemas.openxmlformats.org/officeDocument/2006/relationships/tags" Target="../tags/tag101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00.xml"/><Relationship Id="rId9" Type="http://schemas.openxmlformats.org/officeDocument/2006/relationships/notesSlide" Target="../notesSlides/notesSlide4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57.jpeg"/><Relationship Id="rId4" Type="http://schemas.openxmlformats.org/officeDocument/2006/relationships/notesSlide" Target="../notesSlides/notesSlide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60.png"/><Relationship Id="rId4" Type="http://schemas.openxmlformats.org/officeDocument/2006/relationships/notesSlide" Target="../notesSlides/notesSlide4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image" Target="../media/image161.jpeg"/><Relationship Id="rId4" Type="http://schemas.openxmlformats.org/officeDocument/2006/relationships/tags" Target="../tags/tag110.xml"/><Relationship Id="rId9" Type="http://schemas.openxmlformats.org/officeDocument/2006/relationships/oleObject" Target="../embeddings/oleObject2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5.jpe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3.xml"/><Relationship Id="rId5" Type="http://schemas.openxmlformats.org/officeDocument/2006/relationships/image" Target="../media/image182.jpeg"/><Relationship Id="rId4" Type="http://schemas.openxmlformats.org/officeDocument/2006/relationships/hyperlink" Target="http://www.google.co.il/imgres?imgurl=http://asiabizz.com/wp-content/uploads/2010/09/unilever-alberto-culver.jpg&amp;imgrefurl=http://asiabizz.com/3478/unilever-to-take-over-alberto-culver-for-3-7-billion/&amp;usg=__CKk41sjKrW35MEgg74KxwKvsetI=&amp;h=567&amp;w=512&amp;sz=45&amp;hl=iw&amp;start=2&amp;zoom=1&amp;tbnid=Hl6ouTcm-Uh5iM:&amp;tbnh=134&amp;tbnw=121&amp;ei=MgX_TdnAIorz0gGb0bWwAw&amp;prev=/search?q=unilever&amp;um=1&amp;hl=iw&amp;sa=N&amp;rls=com.microsoft:*:IE-SearchBox&amp;rlz=1I7GGLL_en&amp;tbm=isch&amp;um=1&amp;itbs=1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eg"/><Relationship Id="rId13" Type="http://schemas.openxmlformats.org/officeDocument/2006/relationships/image" Target="../media/image194.jpeg"/><Relationship Id="rId3" Type="http://schemas.openxmlformats.org/officeDocument/2006/relationships/image" Target="../media/image184.jpeg"/><Relationship Id="rId7" Type="http://schemas.openxmlformats.org/officeDocument/2006/relationships/image" Target="../media/image188.jpeg"/><Relationship Id="rId12" Type="http://schemas.openxmlformats.org/officeDocument/2006/relationships/image" Target="../media/image193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eg"/><Relationship Id="rId11" Type="http://schemas.openxmlformats.org/officeDocument/2006/relationships/image" Target="../media/image192.jpeg"/><Relationship Id="rId5" Type="http://schemas.openxmlformats.org/officeDocument/2006/relationships/image" Target="../media/image186.jpeg"/><Relationship Id="rId15" Type="http://schemas.openxmlformats.org/officeDocument/2006/relationships/image" Target="../media/image196.jpeg"/><Relationship Id="rId10" Type="http://schemas.openxmlformats.org/officeDocument/2006/relationships/image" Target="../media/image191.jpeg"/><Relationship Id="rId4" Type="http://schemas.openxmlformats.org/officeDocument/2006/relationships/image" Target="../media/image185.jpeg"/><Relationship Id="rId9" Type="http://schemas.openxmlformats.org/officeDocument/2006/relationships/image" Target="../media/image190.jpeg"/><Relationship Id="rId14" Type="http://schemas.openxmlformats.org/officeDocument/2006/relationships/image" Target="../media/image19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9459" name="Picture 3" descr="bac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55600" y="1393825"/>
            <a:ext cx="64008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b="1" dirty="0">
                <a:solidFill>
                  <a:schemeClr val="bg1"/>
                </a:solidFill>
                <a:latin typeface="+mn-lt"/>
                <a:ea typeface="ＭＳ Ｐゴシック" charset="-128"/>
              </a:rPr>
              <a:t>d PRINT</a:t>
            </a:r>
            <a:endParaRPr lang="en-GB" sz="32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700" dirty="0">
                <a:solidFill>
                  <a:schemeClr val="bg1"/>
                </a:solidFill>
                <a:latin typeface="+mn-lt"/>
                <a:ea typeface="ＭＳ Ｐゴシック" charset="-128"/>
              </a:rPr>
              <a:t>21</a:t>
            </a:r>
            <a:r>
              <a:rPr lang="en-GB" sz="1700" dirty="0">
                <a:solidFill>
                  <a:schemeClr val="bg1"/>
                </a:solidFill>
                <a:latin typeface="+mn-lt"/>
                <a:ea typeface="ＭＳ Ｐゴシック" charset="-128"/>
              </a:rPr>
              <a:t>.</a:t>
            </a:r>
            <a:r>
              <a:rPr lang="hr-HR" sz="1700" dirty="0">
                <a:solidFill>
                  <a:schemeClr val="bg1"/>
                </a:solidFill>
                <a:latin typeface="+mn-lt"/>
                <a:ea typeface="ＭＳ Ｐゴシック" charset="-128"/>
              </a:rPr>
              <a:t>02.2013.</a:t>
            </a:r>
            <a: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rPr>
            </a:br>
            <a: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rPr>
              <a:t/>
            </a:r>
            <a:br>
              <a:rPr lang="en-GB" sz="3200" dirty="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</a:rPr>
            </a:br>
            <a:r>
              <a:rPr lang="en-GB" sz="3200" dirty="0">
                <a:solidFill>
                  <a:schemeClr val="bg1"/>
                </a:solidFill>
                <a:latin typeface="+mn-lt"/>
                <a:ea typeface="ＭＳ Ｐゴシック" charset="-128"/>
              </a:rPr>
              <a:t>Goran Pažin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47663"/>
            <a:ext cx="6680200" cy="119062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hr-HR" sz="3600" b="1" smtClean="0">
                <a:latin typeface="Futura"/>
              </a:rPr>
              <a:t>Spot boje</a:t>
            </a:r>
            <a:r>
              <a:rPr lang="en-US" sz="2400" smtClean="0">
                <a:latin typeface="Futura"/>
              </a:rPr>
              <a:t/>
            </a:r>
            <a:br>
              <a:rPr lang="en-US" sz="2400" smtClean="0">
                <a:latin typeface="Futura"/>
              </a:rPr>
            </a:br>
            <a:r>
              <a:rPr lang="hr-HR" sz="2400" smtClean="0">
                <a:latin typeface="Futura"/>
              </a:rPr>
              <a:t>Točno podudaranje brand i korporativnih boja</a:t>
            </a:r>
            <a:br>
              <a:rPr lang="hr-HR" sz="2400" smtClean="0">
                <a:latin typeface="Futura"/>
              </a:rPr>
            </a:br>
            <a:endParaRPr lang="en-US" sz="2400" b="1" smtClean="0">
              <a:latin typeface="Futura"/>
            </a:endParaRPr>
          </a:p>
        </p:txBody>
      </p:sp>
      <p:sp>
        <p:nvSpPr>
          <p:cNvPr id="162818" name="Rectangle 3"/>
          <p:cNvSpPr>
            <a:spLocks noGrp="1" noChangeArrowheads="1"/>
          </p:cNvSpPr>
          <p:nvPr>
            <p:ph idx="1"/>
          </p:nvPr>
        </p:nvSpPr>
        <p:spPr>
          <a:xfrm>
            <a:off x="131763" y="1943100"/>
            <a:ext cx="6875462" cy="483870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hr-HR" sz="2000" smtClean="0">
              <a:latin typeface="Futura"/>
            </a:endParaRPr>
          </a:p>
          <a:p>
            <a:pPr>
              <a:lnSpc>
                <a:spcPct val="115000"/>
              </a:lnSpc>
            </a:pPr>
            <a:r>
              <a:rPr lang="hr-HR" sz="2000" smtClean="0">
                <a:latin typeface="Futura"/>
              </a:rPr>
              <a:t>Najširi raspon boja: do 97% </a:t>
            </a:r>
            <a:r>
              <a:rPr lang="en-US" sz="2000" smtClean="0">
                <a:latin typeface="Futura"/>
              </a:rPr>
              <a:t>PANTONE® color range </a:t>
            </a:r>
          </a:p>
          <a:p>
            <a:pPr>
              <a:lnSpc>
                <a:spcPct val="115000"/>
              </a:lnSpc>
            </a:pPr>
            <a:r>
              <a:rPr lang="hr-HR" sz="2000" smtClean="0">
                <a:latin typeface="Futura"/>
              </a:rPr>
              <a:t>Više od </a:t>
            </a:r>
            <a:r>
              <a:rPr lang="en-US" sz="2000" smtClean="0">
                <a:latin typeface="Futura"/>
              </a:rPr>
              <a:t>3000 PANTONE® </a:t>
            </a:r>
            <a:r>
              <a:rPr lang="hr-HR" sz="2000" smtClean="0">
                <a:latin typeface="Futura"/>
              </a:rPr>
              <a:t>boja</a:t>
            </a:r>
            <a:r>
              <a:rPr lang="en-US" sz="2000" smtClean="0">
                <a:latin typeface="Futura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hr-HR" sz="2000" smtClean="0">
                <a:latin typeface="Futura"/>
              </a:rPr>
              <a:t>Mogućnost narudžbe gotove boje ili samostalnim miješanjem uz </a:t>
            </a:r>
            <a:r>
              <a:rPr lang="en-US" sz="2000" smtClean="0">
                <a:latin typeface="Futura"/>
              </a:rPr>
              <a:t>IndiChrome Ink Mixing System</a:t>
            </a:r>
          </a:p>
        </p:txBody>
      </p:sp>
      <p:pic>
        <p:nvPicPr>
          <p:cNvPr id="162819" name="Picture 6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447800"/>
            <a:ext cx="16748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7" descr="BMobileServVD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187325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193675" y="1830388"/>
            <a:ext cx="6892925" cy="41132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4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dirty="0" smtClean="0"/>
              <a:t>Pogodna za različite namijene</a:t>
            </a:r>
            <a:r>
              <a:rPr lang="en-US" sz="2000" dirty="0" smtClean="0"/>
              <a:t>: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 smtClean="0"/>
              <a:t>Čestitke</a:t>
            </a:r>
            <a:endParaRPr lang="en-US" dirty="0" smtClean="0"/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Point-of-sale</a:t>
            </a:r>
            <a:r>
              <a:rPr lang="hr-HR" dirty="0" smtClean="0"/>
              <a:t>, displeji za posebne ponude</a:t>
            </a:r>
            <a:r>
              <a:rPr lang="en-US" dirty="0" smtClean="0"/>
              <a:t> 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 smtClean="0"/>
              <a:t>Znakovi za pročelja dućana</a:t>
            </a:r>
            <a:endParaRPr lang="en-US" dirty="0" smtClean="0"/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Dire</a:t>
            </a:r>
            <a:r>
              <a:rPr lang="hr-HR" dirty="0" smtClean="0"/>
              <a:t>k</a:t>
            </a:r>
            <a:r>
              <a:rPr lang="en-US" dirty="0" smtClean="0"/>
              <a:t>t mail </a:t>
            </a:r>
            <a:r>
              <a:rPr lang="hr-HR" dirty="0" smtClean="0"/>
              <a:t>kampanje</a:t>
            </a:r>
            <a:endParaRPr lang="en-US" dirty="0" smtClean="0"/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 smtClean="0"/>
              <a:t>Specijalizirana pakiranje</a:t>
            </a:r>
            <a:r>
              <a:rPr lang="en-US" dirty="0" smtClean="0"/>
              <a:t>...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fontAlgn="auto">
              <a:lnSpc>
                <a:spcPct val="14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000" dirty="0" smtClean="0"/>
              <a:t>Najrazličitije tiskovne podloge</a:t>
            </a:r>
            <a:endParaRPr lang="en-US" sz="2000" dirty="0" smtClean="0"/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r-HR" dirty="0" smtClean="0"/>
              <a:t>Obojene, metalizirane, transparentne...</a:t>
            </a:r>
            <a:endParaRPr lang="en-US" sz="2000" dirty="0" smtClean="0"/>
          </a:p>
          <a:p>
            <a:pPr fontAlgn="auto">
              <a:lnSpc>
                <a:spcPct val="14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4" name="Picture 3" descr="WhiteInk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34912">
            <a:off x="7386638" y="2741613"/>
            <a:ext cx="1420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chemeClr val="bg1">
                <a:alpha val="39999"/>
              </a:schemeClr>
            </a:outerShdw>
          </a:effectLst>
        </p:spPr>
      </p:pic>
      <p:pic>
        <p:nvPicPr>
          <p:cNvPr id="5" name="Picture 4" descr="WhiteInk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3100" y="1535113"/>
            <a:ext cx="1074738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chemeClr val="bg1">
                <a:alpha val="39999"/>
              </a:schemeClr>
            </a:outerShdw>
          </a:effectLst>
        </p:spPr>
      </p:pic>
      <p:sp>
        <p:nvSpPr>
          <p:cNvPr id="168964" name="Text Box 11"/>
          <p:cNvSpPr txBox="1">
            <a:spLocks noChangeArrowheads="1"/>
          </p:cNvSpPr>
          <p:nvPr/>
        </p:nvSpPr>
        <p:spPr bwMode="auto">
          <a:xfrm>
            <a:off x="134938" y="6491288"/>
            <a:ext cx="69453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 </a:t>
            </a:r>
            <a:r>
              <a:rPr lang="hr-HR" sz="1200">
                <a:latin typeface="Calibri" pitchFamily="34" charset="0"/>
              </a:rPr>
              <a:t>Raspoloživost ovisi o različitim HP Indigo strojevima</a:t>
            </a:r>
            <a:endParaRPr lang="en-US" sz="12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  <p:pic>
        <p:nvPicPr>
          <p:cNvPr id="168965" name="Picture 10" descr="3_PhotoPageWhiteIn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4916488"/>
            <a:ext cx="14605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6" name="Picture 14" descr="Geis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2650" y="3297238"/>
            <a:ext cx="14541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1200" y="347663"/>
            <a:ext cx="8432800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atin typeface="Futura"/>
                <a:ea typeface="+mj-ea"/>
                <a:cs typeface="+mj-cs"/>
              </a:rPr>
              <a:t>Bijela boja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hr-HR" sz="2400" dirty="0">
                <a:latin typeface="+mn-lt"/>
                <a:ea typeface="+mj-ea"/>
                <a:cs typeface="+mj-cs"/>
              </a:rPr>
              <a:t>Jedini digitalni stroj na arke s bijelom bojom</a:t>
            </a: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  <a:ea typeface="+mj-ea"/>
                <a:cs typeface="+mj-cs"/>
              </a:rPr>
              <a:t>Za jedinstvene poslove s dodanom vrijednošću</a:t>
            </a:r>
            <a:endParaRPr lang="en-US" sz="2400" i="1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 6"/>
          <p:cNvGrpSpPr>
            <a:grpSpLocks/>
          </p:cNvGrpSpPr>
          <p:nvPr/>
        </p:nvGrpSpPr>
        <p:grpSpPr bwMode="auto">
          <a:xfrm>
            <a:off x="5480050" y="1158875"/>
            <a:ext cx="2957513" cy="4913313"/>
            <a:chOff x="3452" y="730"/>
            <a:chExt cx="1863" cy="3095"/>
          </a:xfrm>
        </p:grpSpPr>
        <p:pic>
          <p:nvPicPr>
            <p:cNvPr id="125953" name="Rectangl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2" y="730"/>
              <a:ext cx="1863" cy="3095"/>
            </a:xfrm>
            <a:prstGeom prst="rect">
              <a:avLst/>
            </a:prstGeom>
            <a:noFill/>
          </p:spPr>
        </p:pic>
        <p:sp>
          <p:nvSpPr>
            <p:cNvPr id="125954" name="Text Box 2"/>
            <p:cNvSpPr txBox="1">
              <a:spLocks noChangeArrowheads="1"/>
            </p:cNvSpPr>
            <p:nvPr/>
          </p:nvSpPr>
          <p:spPr bwMode="auto">
            <a:xfrm>
              <a:off x="3456" y="734"/>
              <a:ext cx="1855" cy="3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hr-HR">
                <a:latin typeface="Calibri" pitchFamily="34" charset="0"/>
              </a:endParaRPr>
            </a:p>
          </p:txBody>
        </p:sp>
      </p:grpSp>
      <p:sp>
        <p:nvSpPr>
          <p:cNvPr id="125956" name="Content Placeholder 2"/>
          <p:cNvSpPr>
            <a:spLocks noGrp="1"/>
          </p:cNvSpPr>
          <p:nvPr>
            <p:ph idx="4294967295"/>
          </p:nvPr>
        </p:nvSpPr>
        <p:spPr>
          <a:xfrm>
            <a:off x="125413" y="1874838"/>
            <a:ext cx="4903787" cy="4114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smtClean="0">
                <a:latin typeface="Futura"/>
              </a:rPr>
              <a:t>Light Cyan </a:t>
            </a:r>
            <a:r>
              <a:rPr lang="hr-HR" sz="2000" smtClean="0">
                <a:latin typeface="Futura"/>
              </a:rPr>
              <a:t>i</a:t>
            </a:r>
            <a:r>
              <a:rPr lang="en-US" sz="2000" smtClean="0">
                <a:latin typeface="Futura"/>
              </a:rPr>
              <a:t> </a:t>
            </a:r>
            <a:r>
              <a:rPr lang="hr-HR" sz="2000" smtClean="0">
                <a:latin typeface="Futura"/>
              </a:rPr>
              <a:t>L</a:t>
            </a:r>
            <a:r>
              <a:rPr lang="en-US" sz="2000" smtClean="0">
                <a:latin typeface="Futura"/>
              </a:rPr>
              <a:t>ight Magenta </a:t>
            </a:r>
            <a:r>
              <a:rPr lang="hr-HR" sz="2000" smtClean="0">
                <a:latin typeface="Futura"/>
              </a:rPr>
              <a:t>se koriste kao 5 i 6 kolorni modul na stroju</a:t>
            </a:r>
            <a:endParaRPr lang="en-US" sz="2000" smtClean="0">
              <a:latin typeface="Futura"/>
            </a:endParaRPr>
          </a:p>
          <a:p>
            <a:pPr lvl="1">
              <a:lnSpc>
                <a:spcPct val="115000"/>
              </a:lnSpc>
              <a:buFontTx/>
              <a:buChar char="•"/>
            </a:pPr>
            <a:endParaRPr lang="en-US" smtClean="0">
              <a:latin typeface="Futura"/>
            </a:endParaRPr>
          </a:p>
          <a:p>
            <a:pPr>
              <a:lnSpc>
                <a:spcPct val="115000"/>
              </a:lnSpc>
            </a:pPr>
            <a:r>
              <a:rPr lang="hr-HR" sz="2000" b="1" smtClean="0">
                <a:latin typeface="Futura"/>
              </a:rPr>
              <a:t>Prednosti</a:t>
            </a:r>
            <a:r>
              <a:rPr lang="en-US" sz="2000" b="1" smtClean="0">
                <a:latin typeface="Futura"/>
              </a:rPr>
              <a:t>: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hr-HR" sz="2400" smtClean="0">
                <a:latin typeface="Futura"/>
              </a:rPr>
              <a:t>Glađi prijelazi</a:t>
            </a:r>
            <a:endParaRPr lang="en-US" sz="2400" smtClean="0">
              <a:latin typeface="Futura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hr-HR" sz="2400" smtClean="0">
                <a:latin typeface="Futura"/>
              </a:rPr>
              <a:t>Smanjena zrnatost</a:t>
            </a:r>
            <a:endParaRPr lang="en-US" sz="2400" smtClean="0">
              <a:latin typeface="Futura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hr-HR" sz="2400" smtClean="0">
                <a:latin typeface="Futura"/>
              </a:rPr>
              <a:t>Foto “</a:t>
            </a:r>
            <a:r>
              <a:rPr lang="en-US" sz="2400" smtClean="0">
                <a:latin typeface="Futura"/>
              </a:rPr>
              <a:t>look and feel</a:t>
            </a:r>
            <a:r>
              <a:rPr lang="hr-HR" sz="2400" smtClean="0">
                <a:latin typeface="Futura"/>
              </a:rPr>
              <a:t>”</a:t>
            </a:r>
            <a:r>
              <a:rPr lang="en-US" sz="2400" smtClean="0">
                <a:latin typeface="Futura"/>
              </a:rPr>
              <a:t> </a:t>
            </a:r>
            <a:r>
              <a:rPr lang="hr-HR" sz="2400" smtClean="0">
                <a:latin typeface="Futura"/>
              </a:rPr>
              <a:t>s lakiranjem ili laminacijom</a:t>
            </a:r>
            <a:endParaRPr lang="en-US" sz="2400" smtClean="0">
              <a:latin typeface="Futura"/>
            </a:endParaRPr>
          </a:p>
        </p:txBody>
      </p:sp>
      <p:pic>
        <p:nvPicPr>
          <p:cNvPr id="125957" name="Picture 5" descr="horse_4colors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100" y="3770313"/>
            <a:ext cx="12525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horse_6colors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3100" y="3760788"/>
            <a:ext cx="12525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7" descr="hikey_102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9163" y="1379538"/>
            <a:ext cx="17065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0" name="Oval Callout 9"/>
          <p:cNvSpPr>
            <a:spLocks noChangeArrowheads="1"/>
          </p:cNvSpPr>
          <p:nvPr/>
        </p:nvSpPr>
        <p:spPr bwMode="auto">
          <a:xfrm>
            <a:off x="6794500" y="1992313"/>
            <a:ext cx="454025" cy="547687"/>
          </a:xfrm>
          <a:prstGeom prst="wedgeEllipseCallout">
            <a:avLst>
              <a:gd name="adj1" fmla="val -11912"/>
              <a:gd name="adj2" fmla="val 335352"/>
            </a:avLst>
          </a:prstGeom>
          <a:solidFill>
            <a:schemeClr val="bg1">
              <a:alpha val="36862"/>
            </a:schemeClr>
          </a:solidFill>
          <a:ln w="38100" algn="ctr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r-HR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0588" y="3167063"/>
            <a:ext cx="576262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MS PGothic"/>
              </a:rPr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0288" y="3167063"/>
            <a:ext cx="576262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MS PGothic"/>
              </a:rPr>
              <a:t>After</a:t>
            </a:r>
          </a:p>
        </p:txBody>
      </p:sp>
      <p:sp>
        <p:nvSpPr>
          <p:cNvPr id="125963" name="Text Box 14"/>
          <p:cNvSpPr txBox="1">
            <a:spLocks noChangeArrowheads="1"/>
          </p:cNvSpPr>
          <p:nvPr/>
        </p:nvSpPr>
        <p:spPr bwMode="auto">
          <a:xfrm>
            <a:off x="134938" y="6491288"/>
            <a:ext cx="69453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 </a:t>
            </a:r>
            <a:r>
              <a:rPr lang="hr-HR" sz="1200">
                <a:latin typeface="Calibri" pitchFamily="34" charset="0"/>
              </a:rPr>
              <a:t>Raspoloživost ovisi o različitim HP Indigo strojevima</a:t>
            </a:r>
            <a:endParaRPr lang="en-US" sz="12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11200" y="333375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atin typeface="+mn-lt"/>
                <a:ea typeface="+mj-ea"/>
                <a:cs typeface="+mj-cs"/>
              </a:rPr>
              <a:t>Boje za Foto aplikacije</a:t>
            </a:r>
            <a:r>
              <a:rPr lang="en-US" sz="3600" dirty="0">
                <a:latin typeface="+mn-lt"/>
                <a:ea typeface="+mj-ea"/>
                <a:cs typeface="+mj-cs"/>
              </a:rPr>
              <a:t/>
            </a:r>
            <a:br>
              <a:rPr lang="en-US" sz="3600" dirty="0">
                <a:latin typeface="+mn-lt"/>
                <a:ea typeface="+mj-ea"/>
                <a:cs typeface="+mj-cs"/>
              </a:rPr>
            </a:br>
            <a:r>
              <a:rPr lang="hr-HR" sz="2400" dirty="0">
                <a:latin typeface="Futura"/>
                <a:ea typeface="+mj-ea"/>
                <a:cs typeface="+mj-cs"/>
              </a:rPr>
              <a:t>Istinska fotografska kvaliteta</a:t>
            </a:r>
            <a:endParaRPr lang="en-US" sz="2400" dirty="0">
              <a:latin typeface="Futura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0" name="think-cell Slide" r:id="rId5" imgW="360" imgH="360" progId="">
              <p:embed/>
            </p:oleObj>
          </a:graphicData>
        </a:graphic>
      </p:graphicFrame>
      <p:pic>
        <p:nvPicPr>
          <p:cNvPr id="7171" name="Picture 4" descr="http://t1.gstatic.com/images?q=tbn:ANd9GcTgTuYDU5THaEdPu8tG9isXNJPoprubTxPfUOps2tHBCIAsHkZ0FBbtZO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6713" y="2362200"/>
            <a:ext cx="24145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1200" y="347663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Futura"/>
                <a:ea typeface="+mj-ea"/>
                <a:cs typeface="+mj-cs"/>
              </a:rPr>
              <a:t>Light Black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hr-HR" sz="2400" dirty="0">
                <a:latin typeface="Futura"/>
                <a:ea typeface="+mj-ea"/>
                <a:cs typeface="+mj-cs"/>
              </a:rPr>
              <a:t>Za visko kvalitetne jednobojne aplikacije</a:t>
            </a:r>
            <a:endParaRPr lang="en-US" sz="2400" i="1" dirty="0">
              <a:latin typeface="Futura"/>
              <a:ea typeface="+mj-ea"/>
              <a:cs typeface="+mj-cs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319088" y="1652588"/>
            <a:ext cx="5111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r-HR" sz="2000">
                <a:latin typeface="Futura"/>
              </a:rPr>
              <a:t>Poboljšanje kvalitete slike uz povećanje brzine tiska i smanjene troška otiska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Futura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r-HR" sz="2000">
                <a:latin typeface="Futura"/>
              </a:rPr>
              <a:t>Dostupna kao spot boja</a:t>
            </a:r>
            <a:endParaRPr lang="en-US" sz="2000">
              <a:latin typeface="Futura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Futura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r-HR" sz="2000">
                <a:latin typeface="Futura"/>
              </a:rPr>
              <a:t>Primjenjiva za čiste crno – bijele poslove</a:t>
            </a:r>
            <a:endParaRPr lang="en-US" sz="2000">
              <a:latin typeface="Futura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Futura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r-HR" sz="2000">
                <a:latin typeface="Futura"/>
              </a:rPr>
              <a:t>Oko 25% niži trošak otiska</a:t>
            </a:r>
            <a:endParaRPr lang="en-US" sz="2000">
              <a:latin typeface="Futur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4" name="think-cell Slide" r:id="rId7" imgW="360" imgH="360" progId="">
              <p:embed/>
            </p:oleObj>
          </a:graphicData>
        </a:graphic>
      </p:graphicFrame>
      <p:sp>
        <p:nvSpPr>
          <p:cNvPr id="8195" name="Action Button: Custom 18">
            <a:hlinkClick r:id="" action="ppaction://noaction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40725" y="0"/>
            <a:ext cx="803275" cy="339725"/>
          </a:xfrm>
          <a:prstGeom prst="actionButtonBlank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hr-H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0038" y="1403350"/>
            <a:ext cx="8058150" cy="507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buFont typeface="Arial" charset="0"/>
              <a:buChar char="•"/>
            </a:pPr>
            <a:r>
              <a:rPr lang="hr-HR" sz="2000">
                <a:solidFill>
                  <a:srgbClr val="000000"/>
                </a:solidFill>
                <a:latin typeface="Futura Bk"/>
              </a:rPr>
              <a:t>Boja koja postaje vidljiva pod UV svjetlom</a:t>
            </a:r>
            <a:endParaRPr lang="en-US" sz="2000">
              <a:solidFill>
                <a:srgbClr val="000000"/>
              </a:solidFill>
              <a:latin typeface="Futura Bk"/>
            </a:endParaRPr>
          </a:p>
          <a:p>
            <a:pPr marL="342900" indent="-342900"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Futura Bk"/>
            </a:endParaRPr>
          </a:p>
          <a:p>
            <a:pPr marL="342900" indent="-342900">
              <a:buFont typeface="Arial" charset="0"/>
              <a:buChar char="•"/>
            </a:pPr>
            <a:r>
              <a:rPr lang="hr-HR" sz="2000">
                <a:solidFill>
                  <a:srgbClr val="000000"/>
                </a:solidFill>
                <a:latin typeface="Futura Bk"/>
              </a:rPr>
              <a:t>Za sigurnosne aplikacije: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r-HR">
                <a:solidFill>
                  <a:srgbClr val="000000"/>
                </a:solidFill>
                <a:latin typeface="Futura Bk"/>
              </a:rPr>
              <a:t>Identifikacijske iskaznice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hr-HR">
                <a:solidFill>
                  <a:srgbClr val="000000"/>
                </a:solidFill>
                <a:latin typeface="Futura Bk"/>
              </a:rPr>
              <a:t>Kreditne kartice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hr-HR">
                <a:solidFill>
                  <a:srgbClr val="000000"/>
                </a:solidFill>
                <a:latin typeface="Futura Bk"/>
              </a:rPr>
              <a:t>Kartice vjernosti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hr-HR">
                <a:solidFill>
                  <a:srgbClr val="000000"/>
                </a:solidFill>
                <a:latin typeface="Futura Bk"/>
              </a:rPr>
              <a:t>Kuponi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hr-HR">
                <a:solidFill>
                  <a:srgbClr val="000000"/>
                </a:solidFill>
                <a:latin typeface="Futura Bk"/>
              </a:rPr>
              <a:t>Ulaznice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hr-HR">
                <a:solidFill>
                  <a:srgbClr val="000000"/>
                </a:solidFill>
                <a:latin typeface="Futura Bk"/>
              </a:rPr>
              <a:t>Nevidljivi barkod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342900" indent="-342900">
              <a:buFont typeface="Arial" charset="0"/>
              <a:buChar char="•"/>
            </a:pPr>
            <a:endParaRPr lang="en-US" sz="2000">
              <a:solidFill>
                <a:srgbClr val="000000"/>
              </a:solidFill>
              <a:latin typeface="Futura Bk"/>
            </a:endParaRPr>
          </a:p>
          <a:p>
            <a:pPr marL="342900" indent="-342900">
              <a:buFont typeface="Arial" charset="0"/>
              <a:buChar char="•"/>
            </a:pPr>
            <a:r>
              <a:rPr lang="hr-HR" sz="2000">
                <a:solidFill>
                  <a:srgbClr val="000000"/>
                </a:solidFill>
                <a:latin typeface="Futura Bk"/>
              </a:rPr>
              <a:t>Za strojeve HP Indigo WS4600, HP 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Indigo 5600 </a:t>
            </a:r>
            <a:r>
              <a:rPr lang="hr-HR" sz="2000">
                <a:solidFill>
                  <a:srgbClr val="000000"/>
                </a:solidFill>
                <a:latin typeface="Futura Bk"/>
              </a:rPr>
              <a:t>i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 </a:t>
            </a:r>
            <a:r>
              <a:rPr lang="hr-HR" sz="2000">
                <a:solidFill>
                  <a:srgbClr val="000000"/>
                </a:solidFill>
                <a:latin typeface="Futura Bk"/>
              </a:rPr>
              <a:t>HP 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Indigo 5500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400">
              <a:solidFill>
                <a:srgbClr val="000000"/>
              </a:solidFill>
              <a:latin typeface="Futura Bk"/>
            </a:endParaRPr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4594225" y="2741613"/>
            <a:ext cx="4338638" cy="1508125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hr-HR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198" name="Picture 2" descr="http://www.printondemandltd.com/print/securityprint/pho/numbere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8575" y="4699000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8" descr="http://www.pkeng.net.au/images/certifica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0038" y="5130800"/>
            <a:ext cx="13430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00588" y="5148263"/>
            <a:ext cx="8477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05921">
            <a:off x="3846513" y="4745038"/>
            <a:ext cx="11588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5" y="2601913"/>
            <a:ext cx="35131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11200" y="320675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Futura"/>
                <a:ea typeface="+mj-ea"/>
                <a:cs typeface="+mj-cs"/>
              </a:rPr>
              <a:t>HP </a:t>
            </a:r>
            <a:r>
              <a:rPr lang="en-US" sz="3600" b="1" dirty="0" err="1">
                <a:latin typeface="Futura"/>
                <a:ea typeface="+mj-ea"/>
                <a:cs typeface="+mj-cs"/>
              </a:rPr>
              <a:t>ElectroInk</a:t>
            </a:r>
            <a:r>
              <a:rPr lang="en-US" sz="3600" b="1" dirty="0">
                <a:latin typeface="Futura"/>
                <a:ea typeface="+mj-ea"/>
                <a:cs typeface="+mj-cs"/>
              </a:rPr>
              <a:t> UV </a:t>
            </a:r>
            <a:r>
              <a:rPr lang="hr-HR" sz="3600" b="1" dirty="0">
                <a:latin typeface="Futura"/>
                <a:ea typeface="+mj-ea"/>
                <a:cs typeface="+mj-cs"/>
              </a:rPr>
              <a:t>Crvena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hr-HR" sz="2400" dirty="0">
                <a:latin typeface="Futura"/>
                <a:ea typeface="+mj-ea"/>
                <a:cs typeface="+mj-cs"/>
              </a:rPr>
              <a:t>Za s</a:t>
            </a:r>
            <a:r>
              <a:rPr lang="hr-HR" sz="2400" i="1" dirty="0">
                <a:latin typeface="Futura"/>
                <a:ea typeface="+mj-ea"/>
                <a:cs typeface="+mj-cs"/>
              </a:rPr>
              <a:t>igurnosne aplikacije</a:t>
            </a:r>
            <a:endParaRPr lang="en-US" sz="2400" i="1" dirty="0">
              <a:latin typeface="Futura"/>
              <a:ea typeface="+mj-ea"/>
              <a:cs typeface="+mj-cs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chemeClr val="bg1">
                  <a:lumMod val="50000"/>
                </a:schemeClr>
              </a:solidFill>
              <a:latin typeface="Futura B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ontent Placeholder 2"/>
          <p:cNvSpPr>
            <a:spLocks noGrp="1"/>
          </p:cNvSpPr>
          <p:nvPr>
            <p:ph idx="4294967295"/>
          </p:nvPr>
        </p:nvSpPr>
        <p:spPr>
          <a:xfrm>
            <a:off x="269875" y="1743075"/>
            <a:ext cx="6005513" cy="411321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hr-HR" sz="2000" smtClean="0">
                <a:latin typeface="Futura"/>
              </a:rPr>
              <a:t>Kontrast u odnosu na sjaj otisnute boje</a:t>
            </a:r>
            <a:endParaRPr lang="en-US" sz="2000" smtClean="0">
              <a:latin typeface="Futura"/>
            </a:endParaRPr>
          </a:p>
          <a:p>
            <a:pPr>
              <a:lnSpc>
                <a:spcPct val="115000"/>
              </a:lnSpc>
            </a:pPr>
            <a:endParaRPr lang="en-US" sz="2000" smtClean="0">
              <a:latin typeface="Futura"/>
            </a:endParaRPr>
          </a:p>
          <a:p>
            <a:pPr>
              <a:lnSpc>
                <a:spcPct val="115000"/>
              </a:lnSpc>
            </a:pPr>
            <a:r>
              <a:rPr lang="hr-HR" sz="2000" smtClean="0">
                <a:latin typeface="Futura"/>
              </a:rPr>
              <a:t>Beskrajne kreativne mogućnosti za marketinške materijale</a:t>
            </a:r>
            <a:endParaRPr lang="en-US" sz="2000" smtClean="0">
              <a:latin typeface="Futura"/>
            </a:endParaRPr>
          </a:p>
          <a:p>
            <a:pPr>
              <a:lnSpc>
                <a:spcPct val="115000"/>
              </a:lnSpc>
            </a:pPr>
            <a:endParaRPr lang="en-US" sz="2000" smtClean="0">
              <a:latin typeface="Futura"/>
            </a:endParaRPr>
          </a:p>
          <a:p>
            <a:pPr>
              <a:lnSpc>
                <a:spcPct val="115000"/>
              </a:lnSpc>
            </a:pPr>
            <a:r>
              <a:rPr lang="hr-HR" sz="2000" smtClean="0">
                <a:latin typeface="Futura"/>
              </a:rPr>
              <a:t>Alternativa za ofsetno spot lakiranje</a:t>
            </a:r>
            <a:r>
              <a:rPr lang="en-US" sz="2000" smtClean="0">
                <a:latin typeface="Futura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hr-HR" sz="2000" smtClean="0">
                <a:latin typeface="Futura"/>
              </a:rPr>
              <a:t>Niži trošak za manje naklade</a:t>
            </a:r>
            <a:endParaRPr lang="en-US" sz="2000" smtClean="0">
              <a:latin typeface="Futura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hr-HR" sz="2000" smtClean="0">
                <a:latin typeface="Futura"/>
              </a:rPr>
              <a:t>Brzo, bez pre-press pripreme</a:t>
            </a:r>
            <a:r>
              <a:rPr lang="en-US" sz="2000" smtClean="0">
                <a:latin typeface="Futura"/>
              </a:rPr>
              <a:t> print-on-the-fly </a:t>
            </a:r>
            <a:br>
              <a:rPr lang="en-US" sz="2000" smtClean="0">
                <a:latin typeface="Futura"/>
              </a:rPr>
            </a:br>
            <a:endParaRPr lang="en-US" sz="2000" smtClean="0">
              <a:latin typeface="Futura"/>
            </a:endParaRPr>
          </a:p>
        </p:txBody>
      </p:sp>
      <p:pic>
        <p:nvPicPr>
          <p:cNvPr id="134146" name="Picture 6" descr="Digital matte1004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7925" y="2274888"/>
            <a:ext cx="2500313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Text Box 9"/>
          <p:cNvSpPr txBox="1">
            <a:spLocks noChangeArrowheads="1"/>
          </p:cNvSpPr>
          <p:nvPr/>
        </p:nvSpPr>
        <p:spPr bwMode="auto">
          <a:xfrm>
            <a:off x="134938" y="6491288"/>
            <a:ext cx="69453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 Availability depends on specific presses </a:t>
            </a:r>
          </a:p>
          <a:p>
            <a:pPr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1200" y="347663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Futura"/>
                <a:ea typeface="+mj-ea"/>
                <a:cs typeface="+mj-cs"/>
              </a:rPr>
              <a:t>Digital Matte ink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hr-HR" sz="2400" dirty="0">
                <a:latin typeface="Futura"/>
                <a:ea typeface="+mj-ea"/>
                <a:cs typeface="+mj-cs"/>
              </a:rPr>
              <a:t>Za sofisticiran glos efekt</a:t>
            </a:r>
            <a:r>
              <a:rPr lang="hr-HR" sz="1600" b="1" i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endParaRPr lang="en-US" sz="1600" b="1" i="1" dirty="0">
              <a:solidFill>
                <a:schemeClr val="bg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chemeClr val="bg1">
                  <a:lumMod val="50000"/>
                </a:schemeClr>
              </a:solidFill>
              <a:latin typeface="Futura B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218" name="think-cell Slide" r:id="rId5" imgW="360" imgH="360" progId="">
              <p:embed/>
            </p:oleObj>
          </a:graphicData>
        </a:graphic>
      </p:graphicFrame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6088" y="2530475"/>
            <a:ext cx="31543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1200" y="347663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atin typeface="Futura"/>
                <a:ea typeface="+mj-ea"/>
                <a:cs typeface="+mj-cs"/>
              </a:rPr>
              <a:t>Novi efekti za daljnju diferencijaciju</a:t>
            </a:r>
            <a:endParaRPr lang="en-US" sz="3600" b="1" i="1" dirty="0">
              <a:latin typeface="Futura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9088" y="1652588"/>
            <a:ext cx="511175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Futura"/>
              </a:rPr>
              <a:t>Textured Effects – </a:t>
            </a:r>
            <a:r>
              <a:rPr lang="hr-HR" sz="2000" dirty="0">
                <a:latin typeface="Futura"/>
              </a:rPr>
              <a:t>kreiranje efekta slijepog tiska na digitalnom stroju koristeći digitalno kreiranu matricu</a:t>
            </a:r>
            <a:endParaRPr lang="en-US" sz="2000" dirty="0">
              <a:latin typeface="Futura"/>
            </a:endParaRPr>
          </a:p>
          <a:p>
            <a:pPr marL="342900" indent="-342900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Futura"/>
            </a:endParaRPr>
          </a:p>
          <a:p>
            <a:pPr marL="342900" indent="-342900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Futura"/>
              </a:rPr>
              <a:t>Raised Print – </a:t>
            </a:r>
            <a:r>
              <a:rPr lang="hr-HR" sz="2000" dirty="0">
                <a:latin typeface="Futura"/>
              </a:rPr>
              <a:t>podizanje površine boje u odnosu na materijal tiskom nekoliko slojeva transparentne boje</a:t>
            </a:r>
            <a:r>
              <a:rPr lang="en-US" sz="2000" dirty="0">
                <a:latin typeface="Futura"/>
              </a:rPr>
              <a:t>. </a:t>
            </a:r>
            <a:r>
              <a:rPr lang="hr-HR" sz="2000" dirty="0">
                <a:latin typeface="Futura"/>
              </a:rPr>
              <a:t>Svaka stranica može biti različita.</a:t>
            </a:r>
            <a:endParaRPr lang="en-US" sz="2000" dirty="0">
              <a:latin typeface="Futura"/>
            </a:endParaRPr>
          </a:p>
          <a:p>
            <a:pPr marL="342900" indent="-342900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Futura"/>
            </a:endParaRPr>
          </a:p>
          <a:p>
            <a:pPr marL="342900" indent="-342900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Futura"/>
              </a:rPr>
              <a:t>Digital Watermarks – </a:t>
            </a:r>
            <a:r>
              <a:rPr lang="hr-HR" sz="2000" dirty="0">
                <a:latin typeface="Futura"/>
              </a:rPr>
              <a:t>stvaranje efekta vodenog žiga </a:t>
            </a:r>
            <a:endParaRPr lang="en-US" sz="2000" dirty="0">
              <a:latin typeface="Futur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42" name="think-cell Slide" r:id="rId8" imgW="360" imgH="360" progId="">
              <p:embed/>
            </p:oleObj>
          </a:graphicData>
        </a:graphic>
      </p:graphicFrame>
      <p:sp>
        <p:nvSpPr>
          <p:cNvPr id="1024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663" y="3406775"/>
            <a:ext cx="5184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hr-HR" b="1">
                <a:solidFill>
                  <a:srgbClr val="000000"/>
                </a:solidFill>
                <a:latin typeface="Futura Bk"/>
              </a:rPr>
              <a:t>Kako radi</a:t>
            </a:r>
            <a:r>
              <a:rPr lang="en-US" b="1">
                <a:solidFill>
                  <a:srgbClr val="000000"/>
                </a:solidFill>
                <a:latin typeface="Futura Bk"/>
              </a:rPr>
              <a:t>:</a:t>
            </a: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Na Digital Mold Media otisne se 250 separacija</a:t>
            </a:r>
          </a:p>
          <a:p>
            <a:pPr defTabSz="457200"/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Uložiti do 500 araka da bi se kreirao efekt embosiranja (slijepog tiska)</a:t>
            </a:r>
          </a:p>
          <a:p>
            <a:pPr defTabSz="457200"/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Nakon 500 arka zamijeniti </a:t>
            </a:r>
            <a:r>
              <a:rPr lang="en-US">
                <a:solidFill>
                  <a:srgbClr val="000000"/>
                </a:solidFill>
                <a:latin typeface="Futura Bk"/>
              </a:rPr>
              <a:t>Digital</a:t>
            </a:r>
            <a:endParaRPr lang="hr-HR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en-US">
                <a:solidFill>
                  <a:srgbClr val="000000"/>
                </a:solidFill>
                <a:latin typeface="Futura Bk"/>
              </a:rPr>
              <a:t>Mold</a:t>
            </a:r>
            <a:r>
              <a:rPr lang="hr-HR">
                <a:solidFill>
                  <a:srgbClr val="000000"/>
                </a:solidFill>
                <a:latin typeface="Futura Bk"/>
              </a:rPr>
              <a:t> </a:t>
            </a:r>
            <a:r>
              <a:rPr lang="en-US">
                <a:solidFill>
                  <a:srgbClr val="000000"/>
                </a:solidFill>
                <a:latin typeface="Futura Bk"/>
              </a:rPr>
              <a:t>Media</a:t>
            </a:r>
          </a:p>
        </p:txBody>
      </p:sp>
      <p:grpSp>
        <p:nvGrpSpPr>
          <p:cNvPr id="10244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335713" y="1298575"/>
            <a:ext cx="1922462" cy="2092325"/>
            <a:chOff x="3168826" y="1925775"/>
            <a:chExt cx="1676399" cy="1825489"/>
          </a:xfrm>
        </p:grpSpPr>
        <p:grpSp>
          <p:nvGrpSpPr>
            <p:cNvPr id="10249" name="Group 16"/>
            <p:cNvGrpSpPr>
              <a:grpSpLocks/>
            </p:cNvGrpSpPr>
            <p:nvPr/>
          </p:nvGrpSpPr>
          <p:grpSpPr bwMode="auto">
            <a:xfrm>
              <a:off x="3168826" y="1925775"/>
              <a:ext cx="1609230" cy="1825489"/>
              <a:chOff x="6016475" y="437326"/>
              <a:chExt cx="1769163" cy="20540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016475" y="437326"/>
                <a:ext cx="940528" cy="92730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44383" y="907990"/>
                <a:ext cx="940528" cy="927302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128976" y="1829058"/>
                <a:ext cx="649847" cy="66235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6" name="TextBox 15"/>
              <p:cNvSpPr txBox="1">
                <a:spLocks noChangeArrowheads="1"/>
              </p:cNvSpPr>
              <p:nvPr/>
            </p:nvSpPr>
            <p:spPr bwMode="auto">
              <a:xfrm>
                <a:off x="6096001" y="728870"/>
                <a:ext cx="77181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sz="1200">
                    <a:solidFill>
                      <a:srgbClr val="000000"/>
                    </a:solidFill>
                    <a:latin typeface="Futura Bk"/>
                  </a:rPr>
                  <a:t>PIP Drum</a:t>
                </a:r>
              </a:p>
            </p:txBody>
          </p:sp>
          <p:sp>
            <p:nvSpPr>
              <p:cNvPr id="10257" name="TextBox 16"/>
              <p:cNvSpPr txBox="1">
                <a:spLocks noChangeArrowheads="1"/>
              </p:cNvSpPr>
              <p:nvPr/>
            </p:nvSpPr>
            <p:spPr bwMode="auto">
              <a:xfrm>
                <a:off x="7003775" y="1225826"/>
                <a:ext cx="6618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sz="1200">
                    <a:solidFill>
                      <a:srgbClr val="000000"/>
                    </a:solidFill>
                    <a:latin typeface="Futura Bk"/>
                  </a:rPr>
                  <a:t>Blanket</a:t>
                </a:r>
              </a:p>
            </p:txBody>
          </p:sp>
          <p:sp>
            <p:nvSpPr>
              <p:cNvPr id="10258" name="TextBox 17"/>
              <p:cNvSpPr txBox="1">
                <a:spLocks noChangeArrowheads="1"/>
              </p:cNvSpPr>
              <p:nvPr/>
            </p:nvSpPr>
            <p:spPr bwMode="auto">
              <a:xfrm>
                <a:off x="7209184" y="2027583"/>
                <a:ext cx="4363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sz="1200">
                    <a:solidFill>
                      <a:srgbClr val="000000"/>
                    </a:solidFill>
                    <a:latin typeface="Futura Bk"/>
                  </a:rPr>
                  <a:t>IMP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716544" y="1882046"/>
                <a:ext cx="385038" cy="1558"/>
              </a:xfrm>
              <a:prstGeom prst="straightConnector1">
                <a:avLst/>
              </a:prstGeom>
              <a:ln w="6350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0" name="Group 24"/>
            <p:cNvGrpSpPr>
              <a:grpSpLocks/>
            </p:cNvGrpSpPr>
            <p:nvPr/>
          </p:nvGrpSpPr>
          <p:grpSpPr bwMode="auto">
            <a:xfrm>
              <a:off x="3778425" y="2611575"/>
              <a:ext cx="1066800" cy="993577"/>
              <a:chOff x="7162800" y="2362200"/>
              <a:chExt cx="1066800" cy="99357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632963" y="3048980"/>
                <a:ext cx="444363" cy="30748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</a:rPr>
                  <a:t>Die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62298" y="2361998"/>
                <a:ext cx="1067302" cy="3074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white"/>
                    </a:solidFill>
                  </a:rPr>
                  <a:t>Counter-die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245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" y="1473200"/>
            <a:ext cx="53292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hr-HR" b="1">
                <a:solidFill>
                  <a:srgbClr val="000000"/>
                </a:solidFill>
                <a:latin typeface="Futura Bk"/>
              </a:rPr>
              <a:t>Prednosti</a:t>
            </a:r>
            <a:r>
              <a:rPr lang="en-US" b="1">
                <a:solidFill>
                  <a:srgbClr val="000000"/>
                </a:solidFill>
                <a:latin typeface="Futura Bk"/>
              </a:rPr>
              <a:t>: </a:t>
            </a:r>
          </a:p>
          <a:p>
            <a:pPr defTabSz="457200"/>
            <a:r>
              <a:rPr lang="en-US">
                <a:solidFill>
                  <a:srgbClr val="000000"/>
                </a:solidFill>
                <a:latin typeface="Futura Bk"/>
              </a:rPr>
              <a:t>Textured Effect </a:t>
            </a:r>
            <a:r>
              <a:rPr lang="hr-HR">
                <a:solidFill>
                  <a:srgbClr val="000000"/>
                </a:solidFill>
                <a:latin typeface="Futura Bk"/>
              </a:rPr>
              <a:t>je ekonomski isplativo rješenje za manje naklade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Za izradu 500 araka potrebno je oko 20 min, klasičnim načinom 1-2 dana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endParaRPr lang="en-US">
              <a:solidFill>
                <a:srgbClr val="000000"/>
              </a:solidFill>
              <a:latin typeface="Futura Bk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85675">
            <a:off x="4829175" y="4884738"/>
            <a:ext cx="10271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0288" y="3733800"/>
            <a:ext cx="2636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11200" y="347663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Futura"/>
                <a:ea typeface="+mj-ea"/>
                <a:cs typeface="+mj-cs"/>
              </a:rPr>
              <a:t>Textured Effects</a:t>
            </a:r>
            <a:endParaRPr lang="hr-HR" sz="3600" b="1" dirty="0">
              <a:latin typeface="Futura"/>
              <a:ea typeface="+mj-ea"/>
              <a:cs typeface="+mj-cs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Futura"/>
                <a:ea typeface="+mj-ea"/>
                <a:cs typeface="+mj-cs"/>
              </a:rPr>
              <a:t> - slijepi tisak uz digitalno izrađenu matricu</a:t>
            </a:r>
            <a:endParaRPr lang="en-US" sz="2400" dirty="0">
              <a:latin typeface="Futura"/>
              <a:ea typeface="+mj-ea"/>
              <a:cs typeface="+mj-cs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chemeClr val="bg1">
                  <a:lumMod val="50000"/>
                </a:schemeClr>
              </a:solidFill>
              <a:latin typeface="Futura B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66" name="think-cell Slide" r:id="rId7" imgW="360" imgH="360" progId="">
              <p:embed/>
            </p:oleObj>
          </a:graphicData>
        </a:graphic>
      </p:graphicFrame>
      <p:sp>
        <p:nvSpPr>
          <p:cNvPr id="1126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975" y="3889375"/>
            <a:ext cx="518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hr-HR" b="1">
                <a:solidFill>
                  <a:srgbClr val="000000"/>
                </a:solidFill>
                <a:latin typeface="Futura Bk"/>
              </a:rPr>
              <a:t>Kako radi</a:t>
            </a:r>
            <a:r>
              <a:rPr lang="en-US" b="1">
                <a:solidFill>
                  <a:srgbClr val="000000"/>
                </a:solidFill>
                <a:latin typeface="Futura Bk"/>
              </a:rPr>
              <a:t>:</a:t>
            </a: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Tisak do 50 slojeva transparentne boje direktno na materijal</a:t>
            </a:r>
          </a:p>
          <a:p>
            <a:pPr defTabSz="457200"/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Visina može varirati tako da se postiže efekt vodenog žiga ili efekt sličan termografiji</a:t>
            </a:r>
            <a:endParaRPr lang="en-US">
              <a:solidFill>
                <a:srgbClr val="000000"/>
              </a:solidFill>
              <a:latin typeface="Futura Bk"/>
            </a:endParaRPr>
          </a:p>
        </p:txBody>
      </p:sp>
      <p:sp>
        <p:nvSpPr>
          <p:cNvPr id="11268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675" y="1620838"/>
            <a:ext cx="53276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hr-HR" b="1">
                <a:solidFill>
                  <a:srgbClr val="000000"/>
                </a:solidFill>
                <a:latin typeface="Futura Bk"/>
              </a:rPr>
              <a:t>Prednosti</a:t>
            </a:r>
            <a:r>
              <a:rPr lang="en-US" b="1">
                <a:solidFill>
                  <a:srgbClr val="000000"/>
                </a:solidFill>
                <a:latin typeface="Futura Bk"/>
              </a:rPr>
              <a:t>: </a:t>
            </a:r>
          </a:p>
          <a:p>
            <a:pPr defTabSz="457200"/>
            <a:r>
              <a:rPr lang="hr-HR">
                <a:solidFill>
                  <a:srgbClr val="000000"/>
                </a:solidFill>
                <a:latin typeface="Futura Bk"/>
              </a:rPr>
              <a:t>Na zahtjev, mogućnost na stroju, svaka stranica može biti različita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endParaRPr lang="en-US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en-US">
                <a:solidFill>
                  <a:srgbClr val="000000"/>
                </a:solidFill>
                <a:latin typeface="Futura Bk"/>
              </a:rPr>
              <a:t>Raised Print </a:t>
            </a:r>
            <a:r>
              <a:rPr lang="hr-HR">
                <a:solidFill>
                  <a:srgbClr val="000000"/>
                </a:solidFill>
                <a:latin typeface="Futura Bk"/>
              </a:rPr>
              <a:t> u usporedbi s termografijom je brži za izradu do 200 stranica</a:t>
            </a:r>
            <a:endParaRPr lang="en-US">
              <a:solidFill>
                <a:srgbClr val="000000"/>
              </a:solidFill>
              <a:latin typeface="Futura Bk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11200" y="333375"/>
            <a:ext cx="8204200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Futura"/>
                <a:ea typeface="+mj-ea"/>
                <a:cs typeface="+mj-cs"/>
              </a:rPr>
              <a:t>Raised Print and Digital Watermark </a:t>
            </a:r>
            <a:endParaRPr lang="hr-HR" sz="3600" b="1" dirty="0">
              <a:latin typeface="Futura"/>
              <a:ea typeface="+mj-ea"/>
              <a:cs typeface="+mj-cs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Futura"/>
                <a:ea typeface="+mj-ea"/>
                <a:cs typeface="+mj-cs"/>
              </a:rPr>
              <a:t>– </a:t>
            </a:r>
            <a:r>
              <a:rPr lang="hr-HR" sz="2400" dirty="0">
                <a:latin typeface="Futura"/>
                <a:ea typeface="+mj-ea"/>
                <a:cs typeface="+mj-cs"/>
              </a:rPr>
              <a:t>“vodeni žig” i efekt “termografije” s transparentnom bojom</a:t>
            </a:r>
            <a:endParaRPr lang="en-US" sz="2400" i="1" dirty="0">
              <a:latin typeface="Futura"/>
              <a:ea typeface="+mj-ea"/>
              <a:cs typeface="+mj-cs"/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89625" y="2413000"/>
            <a:ext cx="28749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ubtitle 2"/>
          <p:cNvSpPr txBox="1">
            <a:spLocks/>
          </p:cNvSpPr>
          <p:nvPr/>
        </p:nvSpPr>
        <p:spPr bwMode="auto">
          <a:xfrm>
            <a:off x="3429000" y="565150"/>
            <a:ext cx="5715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>
              <a:spcBef>
                <a:spcPct val="20000"/>
              </a:spcBef>
            </a:pPr>
            <a:r>
              <a:rPr lang="hr-HR" sz="2400">
                <a:latin typeface="HP Display Beta Light"/>
                <a:ea typeface="ＭＳ Ｐゴシック"/>
                <a:cs typeface="ＭＳ Ｐゴシック"/>
                <a:sym typeface="Futura"/>
              </a:rPr>
              <a:t>Otkriće koje povećava produktivnost i profitabilnost</a:t>
            </a:r>
            <a:endParaRPr lang="en-US" sz="2400">
              <a:latin typeface="Futura"/>
            </a:endParaRPr>
          </a:p>
        </p:txBody>
      </p:sp>
      <p:sp>
        <p:nvSpPr>
          <p:cNvPr id="145410" name="Rectangle 1"/>
          <p:cNvSpPr>
            <a:spLocks/>
          </p:cNvSpPr>
          <p:nvPr/>
        </p:nvSpPr>
        <p:spPr bwMode="auto">
          <a:xfrm>
            <a:off x="4414838" y="1687513"/>
            <a:ext cx="43195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hr-HR" sz="2000">
                <a:latin typeface="HP Display Beta Regular"/>
                <a:ea typeface="ＭＳ Ｐゴシック"/>
                <a:cs typeface="ＭＳ Ｐゴシック"/>
                <a:sym typeface="Futura Bk"/>
              </a:rPr>
              <a:t>Tisak četverobojnih CMYK poslova iz 3 boje</a:t>
            </a:r>
            <a:endParaRPr lang="en-US" sz="2000">
              <a:latin typeface="Futura"/>
              <a:ea typeface="ＭＳ Ｐゴシック"/>
              <a:cs typeface="ＭＳ Ｐゴシック"/>
              <a:sym typeface="Futura Bk"/>
            </a:endParaRPr>
          </a:p>
          <a:p>
            <a:endParaRPr lang="en-US" sz="2000">
              <a:latin typeface="Futura"/>
              <a:ea typeface="ＭＳ Ｐゴシック"/>
              <a:cs typeface="ＭＳ Ｐゴシック"/>
              <a:sym typeface="Futura Bk"/>
            </a:endParaRPr>
          </a:p>
          <a:p>
            <a:r>
              <a:rPr lang="hr-HR" sz="2000">
                <a:latin typeface="HP Display Beta Regular"/>
                <a:ea typeface="ＭＳ Ｐゴシック"/>
                <a:cs typeface="ＭＳ Ｐゴシック"/>
                <a:sym typeface="Futura Bk"/>
              </a:rPr>
              <a:t>Povećanje produktivnosti za </a:t>
            </a:r>
            <a:r>
              <a:rPr lang="en-US" sz="2000">
                <a:latin typeface="Futura"/>
                <a:ea typeface="ＭＳ Ｐゴシック"/>
                <a:cs typeface="ＭＳ Ｐゴシック"/>
                <a:sym typeface="Futura Bk"/>
              </a:rPr>
              <a:t>33%</a:t>
            </a:r>
          </a:p>
          <a:p>
            <a:endParaRPr lang="en-US" sz="2000">
              <a:latin typeface="Futura"/>
              <a:ea typeface="ＭＳ Ｐゴシック"/>
              <a:cs typeface="ＭＳ Ｐゴシック"/>
              <a:sym typeface="Futura Bk"/>
            </a:endParaRPr>
          </a:p>
          <a:p>
            <a:r>
              <a:rPr lang="hr-HR" sz="2000">
                <a:latin typeface="HP Display Beta Regular"/>
                <a:ea typeface="ＭＳ Ｐゴシック"/>
                <a:cs typeface="ＭＳ Ｐゴシック"/>
              </a:rPr>
              <a:t>Niža cijena otiska za </a:t>
            </a:r>
            <a:r>
              <a:rPr lang="en-US" sz="2000">
                <a:latin typeface="Futura"/>
                <a:ea typeface="ＭＳ Ｐゴシック"/>
                <a:cs typeface="ＭＳ Ｐゴシック"/>
              </a:rPr>
              <a:t>~</a:t>
            </a:r>
            <a:r>
              <a:rPr lang="he-IL" sz="2000">
                <a:latin typeface="Futura"/>
                <a:ea typeface="ＭＳ Ｐゴシック"/>
              </a:rPr>
              <a:t>1</a:t>
            </a:r>
            <a:r>
              <a:rPr lang="en-US" sz="2000">
                <a:latin typeface="Futura"/>
                <a:ea typeface="ＭＳ Ｐゴシック"/>
                <a:cs typeface="ＭＳ Ｐゴシック"/>
              </a:rPr>
              <a:t>4</a:t>
            </a:r>
            <a:r>
              <a:rPr lang="he-IL" sz="2000">
                <a:latin typeface="Futura"/>
              </a:rPr>
              <a:t>%</a:t>
            </a:r>
            <a:endParaRPr lang="en-US" sz="2000">
              <a:latin typeface="Futura"/>
              <a:ea typeface="ＭＳ Ｐゴシック"/>
              <a:cs typeface="ＭＳ Ｐゴシック"/>
            </a:endParaRPr>
          </a:p>
          <a:p>
            <a:endParaRPr lang="en-US" sz="2000">
              <a:latin typeface="Futura"/>
              <a:ea typeface="ＭＳ Ｐゴシック"/>
              <a:cs typeface="ＭＳ Ｐゴシック"/>
              <a:sym typeface="Futura Bk"/>
            </a:endParaRPr>
          </a:p>
          <a:p>
            <a:r>
              <a:rPr lang="hr-HR" sz="2000">
                <a:latin typeface="HP Display Beta Regular"/>
                <a:ea typeface="ＭＳ Ｐゴシック"/>
                <a:cs typeface="ＭＳ Ｐゴシック"/>
                <a:sym typeface="Futura Bk"/>
              </a:rPr>
              <a:t>Prebacivanje između EPM moda i standardnog načina tiska klikom</a:t>
            </a:r>
            <a:endParaRPr lang="en-US" sz="2000">
              <a:latin typeface="Futura"/>
              <a:ea typeface="ＭＳ Ｐゴシック"/>
              <a:cs typeface="ＭＳ Ｐゴシック"/>
              <a:sym typeface="Futura Bk"/>
            </a:endParaRP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2351088"/>
            <a:ext cx="3811587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TextBox 10"/>
          <p:cNvSpPr txBox="1">
            <a:spLocks noChangeArrowheads="1"/>
          </p:cNvSpPr>
          <p:nvPr/>
        </p:nvSpPr>
        <p:spPr bwMode="auto">
          <a:xfrm>
            <a:off x="715963" y="981075"/>
            <a:ext cx="27035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HP Display Beta Regular"/>
                <a:cs typeface="Arial" charset="0"/>
              </a:rPr>
              <a:t>Enhanced Productivity Mode (EPM)</a:t>
            </a:r>
            <a:endParaRPr lang="en-US" sz="2800" b="1">
              <a:solidFill>
                <a:srgbClr val="000000"/>
              </a:solidFill>
              <a:latin typeface="HP Display Beta Regular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AutoShape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6498" name="think-cell Slide" r:id="rId6" imgW="0" imgH="0" progId="">
              <p:embed/>
            </p:oleObj>
          </a:graphicData>
        </a:graphic>
      </p:graphicFrame>
      <p:sp>
        <p:nvSpPr>
          <p:cNvPr id="106499" name="Rectangle 9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endParaRPr lang="hr-HR" sz="1600" b="1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106500" name="Picture 46" descr="commercial portfoli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908050"/>
            <a:ext cx="89423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itle 1"/>
          <p:cNvSpPr>
            <a:spLocks noGrp="1"/>
          </p:cNvSpPr>
          <p:nvPr>
            <p:ph type="title"/>
          </p:nvPr>
        </p:nvSpPr>
        <p:spPr>
          <a:xfrm>
            <a:off x="331788" y="395288"/>
            <a:ext cx="8007350" cy="8620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nl-BE" sz="3600" smtClean="0">
                <a:latin typeface="Futura Bk"/>
              </a:rPr>
              <a:t>HP Indigo Drupa 2012 </a:t>
            </a:r>
            <a:br>
              <a:rPr lang="nl-BE" sz="3600" smtClean="0">
                <a:latin typeface="Futura Bk"/>
              </a:rPr>
            </a:br>
            <a:r>
              <a:rPr lang="nl-BE" sz="2000" smtClean="0">
                <a:latin typeface="Futura Bk"/>
              </a:rPr>
              <a:t>General Commercial Printing Portfolio</a:t>
            </a:r>
            <a:endParaRPr lang="en-US" sz="2000" smtClean="0">
              <a:latin typeface="Futura B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>
          <a:xfrm>
            <a:off x="774700" y="106363"/>
            <a:ext cx="8459788" cy="574675"/>
          </a:xfrm>
        </p:spPr>
        <p:txBody>
          <a:bodyPr anchor="t"/>
          <a:lstStyle/>
          <a:p>
            <a:r>
              <a:rPr lang="hr-HR" smtClean="0">
                <a:latin typeface="HP Display Beta Regular"/>
                <a:sym typeface="Futura Bk"/>
              </a:rPr>
              <a:t>Što se krije iza EPM moda?</a:t>
            </a:r>
            <a:endParaRPr lang="en-US" smtClean="0">
              <a:latin typeface="HP Display Beta Regular"/>
            </a:endParaRPr>
          </a:p>
        </p:txBody>
      </p:sp>
      <p:pic>
        <p:nvPicPr>
          <p:cNvPr id="1464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3557588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928688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Rectangle 4"/>
          <p:cNvSpPr>
            <a:spLocks/>
          </p:cNvSpPr>
          <p:nvPr/>
        </p:nvSpPr>
        <p:spPr bwMode="auto">
          <a:xfrm>
            <a:off x="1725613" y="3230563"/>
            <a:ext cx="987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2000">
                <a:latin typeface="HP Display Beta Regular"/>
                <a:ea typeface="ＭＳ Ｐゴシック"/>
                <a:cs typeface="ＭＳ Ｐゴシック"/>
                <a:sym typeface="Futura Bk"/>
              </a:rPr>
              <a:t>CMYK</a:t>
            </a: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431925"/>
            <a:ext cx="37306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Oval 6"/>
          <p:cNvSpPr>
            <a:spLocks/>
          </p:cNvSpPr>
          <p:nvPr/>
        </p:nvSpPr>
        <p:spPr bwMode="auto">
          <a:xfrm>
            <a:off x="5180013" y="3262313"/>
            <a:ext cx="180975" cy="242887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rot="10800000" flipH="1">
            <a:off x="3238500" y="3497263"/>
            <a:ext cx="1941513" cy="1227137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3238500" y="2095500"/>
            <a:ext cx="1941513" cy="12700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sr-Latn-CS"/>
          </a:p>
        </p:txBody>
      </p:sp>
      <p:sp>
        <p:nvSpPr>
          <p:cNvPr id="146441" name="Rectangle 4"/>
          <p:cNvSpPr>
            <a:spLocks/>
          </p:cNvSpPr>
          <p:nvPr/>
        </p:nvSpPr>
        <p:spPr bwMode="auto">
          <a:xfrm>
            <a:off x="1725613" y="5929313"/>
            <a:ext cx="693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2000">
                <a:latin typeface="HP Display Beta Regular"/>
                <a:ea typeface="ＭＳ Ｐゴシック"/>
                <a:cs typeface="ＭＳ Ｐゴシック"/>
                <a:sym typeface="Futura Bk"/>
              </a:rPr>
              <a:t>EPM</a:t>
            </a:r>
          </a:p>
        </p:txBody>
      </p:sp>
      <p:sp>
        <p:nvSpPr>
          <p:cNvPr id="146442" name="Rectangle 10"/>
          <p:cNvSpPr>
            <a:spLocks/>
          </p:cNvSpPr>
          <p:nvPr/>
        </p:nvSpPr>
        <p:spPr bwMode="auto">
          <a:xfrm>
            <a:off x="3289300" y="3178175"/>
            <a:ext cx="13081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600">
                <a:solidFill>
                  <a:srgbClr val="4D4D4D"/>
                </a:solidFill>
                <a:latin typeface="HP Display Beta Light"/>
                <a:ea typeface="ＭＳ Ｐゴシック"/>
                <a:cs typeface="ＭＳ Ｐゴシック"/>
                <a:sym typeface="Futura Bk"/>
              </a:rPr>
              <a:t>x100 magnification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90" name="think-cell Slide" r:id="rId10" imgW="360" imgH="360" progId="">
              <p:embed/>
            </p:oleObj>
          </a:graphicData>
        </a:graphic>
      </p:graphicFrame>
      <p:sp>
        <p:nvSpPr>
          <p:cNvPr id="1229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975" y="2974975"/>
            <a:ext cx="45116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hr-HR" sz="2000" b="1">
                <a:solidFill>
                  <a:srgbClr val="000000"/>
                </a:solidFill>
                <a:latin typeface="Futura"/>
              </a:rPr>
              <a:t>Kako radi</a:t>
            </a:r>
            <a:r>
              <a:rPr lang="en-US" sz="2000" b="1">
                <a:solidFill>
                  <a:srgbClr val="000000"/>
                </a:solidFill>
                <a:latin typeface="Futura"/>
              </a:rPr>
              <a:t>:</a:t>
            </a:r>
          </a:p>
          <a:p>
            <a:pPr defTabSz="457200"/>
            <a:r>
              <a:rPr lang="hr-HR" sz="2000">
                <a:solidFill>
                  <a:srgbClr val="000000"/>
                </a:solidFill>
                <a:latin typeface="Futura"/>
              </a:rPr>
              <a:t>Inovativna tehnologija koja tiska CMYK poslove bez crne boje</a:t>
            </a:r>
          </a:p>
          <a:p>
            <a:pPr defTabSz="457200"/>
            <a:r>
              <a:rPr lang="hr-HR" sz="2000">
                <a:solidFill>
                  <a:srgbClr val="000000"/>
                </a:solidFill>
                <a:latin typeface="Futura"/>
              </a:rPr>
              <a:t>(samo CMY)</a:t>
            </a:r>
            <a:endParaRPr lang="en-US" sz="2000">
              <a:solidFill>
                <a:srgbClr val="000000"/>
              </a:solidFill>
              <a:latin typeface="Futura"/>
            </a:endParaRPr>
          </a:p>
          <a:p>
            <a:pPr defTabSz="457200"/>
            <a:endParaRPr lang="en-US" sz="2000">
              <a:solidFill>
                <a:srgbClr val="000000"/>
              </a:solidFill>
              <a:latin typeface="Futura"/>
            </a:endParaRPr>
          </a:p>
          <a:p>
            <a:pPr defTabSz="457200"/>
            <a:r>
              <a:rPr lang="en-US" sz="2000">
                <a:solidFill>
                  <a:srgbClr val="000000"/>
                </a:solidFill>
                <a:latin typeface="Futura"/>
              </a:rPr>
              <a:t>CMY </a:t>
            </a:r>
            <a:r>
              <a:rPr lang="hr-HR" sz="2000">
                <a:solidFill>
                  <a:srgbClr val="000000"/>
                </a:solidFill>
                <a:latin typeface="Futura"/>
              </a:rPr>
              <a:t>boje nadoknađuju ne tiskanje crne boje</a:t>
            </a:r>
            <a:endParaRPr lang="en-US" sz="2000">
              <a:solidFill>
                <a:srgbClr val="000000"/>
              </a:solidFill>
              <a:latin typeface="Futura"/>
            </a:endParaRPr>
          </a:p>
          <a:p>
            <a:pPr defTabSz="457200"/>
            <a:endParaRPr lang="en-US" sz="2000">
              <a:solidFill>
                <a:srgbClr val="000000"/>
              </a:solidFill>
              <a:latin typeface="Futura"/>
            </a:endParaRPr>
          </a:p>
          <a:p>
            <a:pPr defTabSz="457200"/>
            <a:r>
              <a:rPr lang="hr-HR" sz="2000">
                <a:solidFill>
                  <a:srgbClr val="000000"/>
                </a:solidFill>
                <a:latin typeface="Futura"/>
              </a:rPr>
              <a:t>Superiorna HP Indigo tehnologija i boja omogućuju tisak u EPM modu</a:t>
            </a:r>
            <a:endParaRPr lang="en-US" sz="2000">
              <a:solidFill>
                <a:srgbClr val="000000"/>
              </a:solidFill>
              <a:latin typeface="Futura"/>
            </a:endParaRPr>
          </a:p>
        </p:txBody>
      </p:sp>
      <p:sp>
        <p:nvSpPr>
          <p:cNvPr id="12292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675" y="1204913"/>
            <a:ext cx="53276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hr-HR" sz="2000" b="1">
                <a:solidFill>
                  <a:srgbClr val="000000"/>
                </a:solidFill>
                <a:latin typeface="Futura Bk"/>
              </a:rPr>
              <a:t>EPM mode</a:t>
            </a:r>
            <a:r>
              <a:rPr lang="en-US" sz="2000" b="1">
                <a:solidFill>
                  <a:srgbClr val="000000"/>
                </a:solidFill>
                <a:latin typeface="Futura Bk"/>
              </a:rPr>
              <a:t>: </a:t>
            </a:r>
          </a:p>
          <a:p>
            <a:pPr defTabSz="457200"/>
            <a:r>
              <a:rPr lang="hr-HR" sz="2000">
                <a:solidFill>
                  <a:srgbClr val="000000"/>
                </a:solidFill>
                <a:latin typeface="Futura Bk"/>
              </a:rPr>
              <a:t>Pokrivenost bojom je veća</a:t>
            </a:r>
            <a:endParaRPr lang="en-US" sz="2000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hr-HR" sz="2000">
                <a:solidFill>
                  <a:srgbClr val="000000"/>
                </a:solidFill>
                <a:latin typeface="Futura Bk"/>
              </a:rPr>
              <a:t>Izuzetna kvaliteta otiska</a:t>
            </a:r>
            <a:endParaRPr lang="en-US" sz="2000">
              <a:solidFill>
                <a:srgbClr val="000000"/>
              </a:solidFill>
              <a:latin typeface="Futura Bk"/>
            </a:endParaRPr>
          </a:p>
          <a:p>
            <a:pPr defTabSz="457200"/>
            <a:r>
              <a:rPr lang="hr-HR" sz="2000">
                <a:solidFill>
                  <a:srgbClr val="000000"/>
                </a:solidFill>
                <a:latin typeface="Futura Bk"/>
              </a:rPr>
              <a:t>Povećava brzinu tiska CMYK poslova za 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33%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11200" y="333375"/>
            <a:ext cx="7989888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Futura"/>
              </a:rPr>
              <a:t>Enhanced Productivity Mode</a:t>
            </a:r>
            <a:endParaRPr lang="en-US" sz="3600" b="1" i="1" dirty="0">
              <a:latin typeface="Futura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chemeClr val="bg1">
                  <a:lumMod val="50000"/>
                </a:schemeClr>
              </a:solidFill>
              <a:latin typeface="Futura Bk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455988" y="4129088"/>
            <a:ext cx="184150" cy="7699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810000" y="3932238"/>
            <a:ext cx="533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57775" y="3370263"/>
          <a:ext cx="1290638" cy="2166937"/>
        </p:xfrm>
        <a:graphic>
          <a:graphicData uri="http://schemas.openxmlformats.org/drawingml/2006/table">
            <a:tbl>
              <a:tblPr/>
              <a:tblGrid>
                <a:gridCol w="92239"/>
                <a:gridCol w="207535"/>
                <a:gridCol w="92239"/>
                <a:gridCol w="207535"/>
                <a:gridCol w="92239"/>
                <a:gridCol w="207535"/>
                <a:gridCol w="92239"/>
                <a:gridCol w="207535"/>
                <a:gridCol w="92239"/>
              </a:tblGrid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24738" y="3355975"/>
          <a:ext cx="1912937" cy="2166938"/>
        </p:xfrm>
        <a:graphic>
          <a:graphicData uri="http://schemas.openxmlformats.org/drawingml/2006/table">
            <a:tbl>
              <a:tblPr/>
              <a:tblGrid>
                <a:gridCol w="207535"/>
                <a:gridCol w="92239"/>
                <a:gridCol w="207535"/>
                <a:gridCol w="92239"/>
                <a:gridCol w="256832"/>
                <a:gridCol w="42942"/>
                <a:gridCol w="207535"/>
                <a:gridCol w="92239"/>
                <a:gridCol w="198988"/>
                <a:gridCol w="100787"/>
                <a:gridCol w="207535"/>
                <a:gridCol w="207535"/>
              </a:tblGrid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6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1" marR="8771" marT="8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594" name="TextBox 11"/>
          <p:cNvSpPr txBox="1">
            <a:spLocks noChangeArrowheads="1"/>
          </p:cNvSpPr>
          <p:nvPr/>
        </p:nvSpPr>
        <p:spPr bwMode="auto">
          <a:xfrm>
            <a:off x="5057775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2595" name="TextBox 12"/>
          <p:cNvSpPr txBox="1">
            <a:spLocks noChangeArrowheads="1"/>
          </p:cNvSpPr>
          <p:nvPr/>
        </p:nvSpPr>
        <p:spPr bwMode="auto">
          <a:xfrm>
            <a:off x="5362575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2596" name="TextBox 13"/>
          <p:cNvSpPr txBox="1">
            <a:spLocks noChangeArrowheads="1"/>
          </p:cNvSpPr>
          <p:nvPr/>
        </p:nvSpPr>
        <p:spPr bwMode="auto">
          <a:xfrm>
            <a:off x="5667375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12597" name="TextBox 14"/>
          <p:cNvSpPr txBox="1">
            <a:spLocks noChangeArrowheads="1"/>
          </p:cNvSpPr>
          <p:nvPr/>
        </p:nvSpPr>
        <p:spPr bwMode="auto">
          <a:xfrm>
            <a:off x="5995988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12598" name="TextBox 15"/>
          <p:cNvSpPr txBox="1">
            <a:spLocks noChangeArrowheads="1"/>
          </p:cNvSpPr>
          <p:nvPr/>
        </p:nvSpPr>
        <p:spPr bwMode="auto">
          <a:xfrm>
            <a:off x="7808913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2599" name="TextBox 16"/>
          <p:cNvSpPr txBox="1">
            <a:spLocks noChangeArrowheads="1"/>
          </p:cNvSpPr>
          <p:nvPr/>
        </p:nvSpPr>
        <p:spPr bwMode="auto">
          <a:xfrm>
            <a:off x="8113713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12600" name="TextBox 17"/>
          <p:cNvSpPr txBox="1">
            <a:spLocks noChangeArrowheads="1"/>
          </p:cNvSpPr>
          <p:nvPr/>
        </p:nvSpPr>
        <p:spPr bwMode="auto">
          <a:xfrm>
            <a:off x="8418513" y="314166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Y</a:t>
            </a:r>
          </a:p>
        </p:txBody>
      </p:sp>
      <p:grpSp>
        <p:nvGrpSpPr>
          <p:cNvPr id="12601" name="Group 16"/>
          <p:cNvGrpSpPr>
            <a:grpSpLocks/>
          </p:cNvGrpSpPr>
          <p:nvPr/>
        </p:nvGrpSpPr>
        <p:grpSpPr bwMode="auto">
          <a:xfrm>
            <a:off x="6200775" y="1271588"/>
            <a:ext cx="2028825" cy="1236662"/>
            <a:chOff x="6711696" y="2167890"/>
            <a:chExt cx="1746504" cy="1184910"/>
          </a:xfrm>
        </p:grpSpPr>
        <p:pic>
          <p:nvPicPr>
            <p:cNvPr id="12606" name="Picture 5" descr="https://encrypted-tbn3.google.com/images?q=tbn:ANd9GcSVlbIr4cPcxcPeNZYZzOWf5MSwnidP07TwXLs-JluPR3qWaWeS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711696" y="2196314"/>
              <a:ext cx="1737360" cy="1156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07" name="Rectangl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22208" y="2167890"/>
              <a:ext cx="435992" cy="115648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lIns="91435" tIns="45718" rIns="91435" bIns="45718"/>
            <a:lstStyle/>
            <a:p>
              <a:pPr defTabSz="912813">
                <a:spcBef>
                  <a:spcPct val="50000"/>
                </a:spcBef>
              </a:pPr>
              <a:endParaRPr lang="hr-HR" sz="16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 rot="16200000">
            <a:off x="6480969" y="3975894"/>
            <a:ext cx="839788" cy="6604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603" name="TextBox 26"/>
          <p:cNvSpPr txBox="1">
            <a:spLocks noChangeArrowheads="1"/>
          </p:cNvSpPr>
          <p:nvPr/>
        </p:nvSpPr>
        <p:spPr bwMode="auto">
          <a:xfrm>
            <a:off x="6400800" y="3516313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2604" name="TextBox 27"/>
          <p:cNvSpPr txBox="1">
            <a:spLocks noChangeArrowheads="1"/>
          </p:cNvSpPr>
          <p:nvPr/>
        </p:nvSpPr>
        <p:spPr bwMode="auto">
          <a:xfrm>
            <a:off x="6705600" y="3516313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2605" name="TextBox 28"/>
          <p:cNvSpPr txBox="1">
            <a:spLocks noChangeArrowheads="1"/>
          </p:cNvSpPr>
          <p:nvPr/>
        </p:nvSpPr>
        <p:spPr bwMode="auto">
          <a:xfrm>
            <a:off x="7010400" y="3516313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3"/>
          <p:cNvSpPr>
            <a:spLocks noGrp="1"/>
          </p:cNvSpPr>
          <p:nvPr>
            <p:ph type="title"/>
          </p:nvPr>
        </p:nvSpPr>
        <p:spPr>
          <a:xfrm>
            <a:off x="806450" y="115888"/>
            <a:ext cx="8302625" cy="922337"/>
          </a:xfrm>
        </p:spPr>
        <p:txBody>
          <a:bodyPr anchor="t"/>
          <a:lstStyle/>
          <a:p>
            <a:r>
              <a:rPr lang="hr-HR" sz="3600" b="1" smtClean="0">
                <a:latin typeface="Futura"/>
              </a:rPr>
              <a:t>Koristeći EPM, kolor gamut je smanjen </a:t>
            </a:r>
            <a:r>
              <a:rPr lang="en-US" sz="3600" b="1" smtClean="0">
                <a:latin typeface="Futura"/>
              </a:rPr>
              <a:t>~10% </a:t>
            </a:r>
          </a:p>
        </p:txBody>
      </p:sp>
      <p:grpSp>
        <p:nvGrpSpPr>
          <p:cNvPr id="150530" name="Group 27"/>
          <p:cNvGrpSpPr>
            <a:grpSpLocks noChangeAspect="1"/>
          </p:cNvGrpSpPr>
          <p:nvPr/>
        </p:nvGrpSpPr>
        <p:grpSpPr bwMode="auto">
          <a:xfrm>
            <a:off x="630238" y="2068513"/>
            <a:ext cx="4106862" cy="3736975"/>
            <a:chOff x="4687935" y="1094704"/>
            <a:chExt cx="4430332" cy="4031088"/>
          </a:xfrm>
        </p:grpSpPr>
        <p:grpSp>
          <p:nvGrpSpPr>
            <p:cNvPr id="150536" name="Group 26"/>
            <p:cNvGrpSpPr>
              <a:grpSpLocks/>
            </p:cNvGrpSpPr>
            <p:nvPr/>
          </p:nvGrpSpPr>
          <p:grpSpPr bwMode="auto">
            <a:xfrm>
              <a:off x="4687935" y="1094704"/>
              <a:ext cx="4430332" cy="4031088"/>
              <a:chOff x="2163651" y="1133341"/>
              <a:chExt cx="4430332" cy="403108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9020" t="5472" r="6416" b="6359"/>
              <a:stretch/>
            </p:blipFill>
            <p:spPr bwMode="auto">
              <a:xfrm>
                <a:off x="2163651" y="1133341"/>
                <a:ext cx="4430332" cy="40310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223954" y="4150663"/>
                <a:ext cx="1150825" cy="2328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j-lt"/>
                  </a:rPr>
                  <a:t>[100,100,100,0]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18818" y="2626590"/>
                <a:ext cx="845993" cy="2328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j-lt"/>
                  </a:rPr>
                  <a:t>[100,0,0,0]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11417" y="2027236"/>
                <a:ext cx="770642" cy="2328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j-lt"/>
                  </a:rPr>
                  <a:t>[50,0,0,0]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30804" y="4630147"/>
                <a:ext cx="1303241" cy="2328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j-lt"/>
                  </a:rPr>
                  <a:t>[100,100,100,100]</a:t>
                </a: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138084" y="1504940"/>
                <a:ext cx="2137246" cy="2755319"/>
              </a:xfrm>
              <a:custGeom>
                <a:avLst/>
                <a:gdLst>
                  <a:gd name="connsiteX0" fmla="*/ 2715768 w 2715768"/>
                  <a:gd name="connsiteY0" fmla="*/ 0 h 3502152"/>
                  <a:gd name="connsiteX1" fmla="*/ 0 w 2715768"/>
                  <a:gd name="connsiteY1" fmla="*/ 1773936 h 3502152"/>
                  <a:gd name="connsiteX2" fmla="*/ 164592 w 2715768"/>
                  <a:gd name="connsiteY2" fmla="*/ 2240280 h 3502152"/>
                  <a:gd name="connsiteX3" fmla="*/ 429768 w 2715768"/>
                  <a:gd name="connsiteY3" fmla="*/ 2478024 h 3502152"/>
                  <a:gd name="connsiteX4" fmla="*/ 1014984 w 2715768"/>
                  <a:gd name="connsiteY4" fmla="*/ 2816352 h 3502152"/>
                  <a:gd name="connsiteX5" fmla="*/ 1673352 w 2715768"/>
                  <a:gd name="connsiteY5" fmla="*/ 3136392 h 3502152"/>
                  <a:gd name="connsiteX6" fmla="*/ 2286000 w 2715768"/>
                  <a:gd name="connsiteY6" fmla="*/ 3355848 h 3502152"/>
                  <a:gd name="connsiteX7" fmla="*/ 2715768 w 2715768"/>
                  <a:gd name="connsiteY7" fmla="*/ 3502152 h 3502152"/>
                  <a:gd name="connsiteX8" fmla="*/ 2715768 w 2715768"/>
                  <a:gd name="connsiteY8" fmla="*/ 0 h 350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5768" h="3502152">
                    <a:moveTo>
                      <a:pt x="2715768" y="0"/>
                    </a:moveTo>
                    <a:lnTo>
                      <a:pt x="0" y="1773936"/>
                    </a:lnTo>
                    <a:lnTo>
                      <a:pt x="164592" y="2240280"/>
                    </a:lnTo>
                    <a:lnTo>
                      <a:pt x="429768" y="2478024"/>
                    </a:lnTo>
                    <a:lnTo>
                      <a:pt x="1014984" y="2816352"/>
                    </a:lnTo>
                    <a:lnTo>
                      <a:pt x="1673352" y="3136392"/>
                    </a:lnTo>
                    <a:lnTo>
                      <a:pt x="2286000" y="3355848"/>
                    </a:lnTo>
                    <a:lnTo>
                      <a:pt x="2715768" y="3502152"/>
                    </a:lnTo>
                    <a:lnTo>
                      <a:pt x="2715768" y="0"/>
                    </a:ln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490866" y="3469112"/>
                <a:ext cx="1784463" cy="1267207"/>
              </a:xfrm>
              <a:custGeom>
                <a:avLst/>
                <a:gdLst>
                  <a:gd name="connsiteX0" fmla="*/ 2267712 w 2267712"/>
                  <a:gd name="connsiteY0" fmla="*/ 1014984 h 1609344"/>
                  <a:gd name="connsiteX1" fmla="*/ 1335024 w 2267712"/>
                  <a:gd name="connsiteY1" fmla="*/ 685800 h 1609344"/>
                  <a:gd name="connsiteX2" fmla="*/ 548640 w 2267712"/>
                  <a:gd name="connsiteY2" fmla="*/ 320040 h 1609344"/>
                  <a:gd name="connsiteX3" fmla="*/ 0 w 2267712"/>
                  <a:gd name="connsiteY3" fmla="*/ 0 h 1609344"/>
                  <a:gd name="connsiteX4" fmla="*/ 347472 w 2267712"/>
                  <a:gd name="connsiteY4" fmla="*/ 347472 h 1609344"/>
                  <a:gd name="connsiteX5" fmla="*/ 1033272 w 2267712"/>
                  <a:gd name="connsiteY5" fmla="*/ 841248 h 1609344"/>
                  <a:gd name="connsiteX6" fmla="*/ 1819656 w 2267712"/>
                  <a:gd name="connsiteY6" fmla="*/ 1344168 h 1609344"/>
                  <a:gd name="connsiteX7" fmla="*/ 2267712 w 2267712"/>
                  <a:gd name="connsiteY7" fmla="*/ 1609344 h 1609344"/>
                  <a:gd name="connsiteX8" fmla="*/ 2267712 w 2267712"/>
                  <a:gd name="connsiteY8" fmla="*/ 1014984 h 160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7712" h="1609344">
                    <a:moveTo>
                      <a:pt x="2267712" y="1014984"/>
                    </a:moveTo>
                    <a:lnTo>
                      <a:pt x="1335024" y="685800"/>
                    </a:lnTo>
                    <a:lnTo>
                      <a:pt x="548640" y="320040"/>
                    </a:lnTo>
                    <a:lnTo>
                      <a:pt x="0" y="0"/>
                    </a:lnTo>
                    <a:lnTo>
                      <a:pt x="347472" y="347472"/>
                    </a:lnTo>
                    <a:lnTo>
                      <a:pt x="1033272" y="841248"/>
                    </a:lnTo>
                    <a:lnTo>
                      <a:pt x="1819656" y="1344168"/>
                    </a:lnTo>
                    <a:lnTo>
                      <a:pt x="2267712" y="1609344"/>
                    </a:lnTo>
                    <a:lnTo>
                      <a:pt x="2267712" y="1014984"/>
                    </a:lnTo>
                    <a:close/>
                  </a:path>
                </a:pathLst>
              </a:custGeom>
              <a:solidFill>
                <a:srgbClr val="00B050">
                  <a:alpha val="2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799614" y="1442329"/>
              <a:ext cx="756941" cy="2465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+mj-lt"/>
                </a:rPr>
                <a:t>[0,0,0,0]</a:t>
              </a:r>
            </a:p>
          </p:txBody>
        </p:sp>
      </p:grpSp>
      <p:sp>
        <p:nvSpPr>
          <p:cNvPr id="150531" name="Rectangle 55"/>
          <p:cNvSpPr>
            <a:spLocks noChangeArrowheads="1"/>
          </p:cNvSpPr>
          <p:nvPr/>
        </p:nvSpPr>
        <p:spPr bwMode="auto">
          <a:xfrm>
            <a:off x="827088" y="1587500"/>
            <a:ext cx="367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P Display Beta Light"/>
              </a:rPr>
              <a:t>Color gamut coverage</a:t>
            </a:r>
          </a:p>
        </p:txBody>
      </p:sp>
      <p:grpSp>
        <p:nvGrpSpPr>
          <p:cNvPr id="3" name="Rectangular Callout 2"/>
          <p:cNvGrpSpPr>
            <a:grpSpLocks/>
          </p:cNvGrpSpPr>
          <p:nvPr/>
        </p:nvGrpSpPr>
        <p:grpSpPr bwMode="auto">
          <a:xfrm>
            <a:off x="2651125" y="2693988"/>
            <a:ext cx="1824038" cy="890587"/>
            <a:chOff x="1670" y="1697"/>
            <a:chExt cx="1149" cy="561"/>
          </a:xfrm>
        </p:grpSpPr>
        <p:pic>
          <p:nvPicPr>
            <p:cNvPr id="150532" name="Rectangular Callout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0" y="1697"/>
              <a:ext cx="1149" cy="561"/>
            </a:xfrm>
            <a:prstGeom prst="rect">
              <a:avLst/>
            </a:prstGeom>
            <a:noFill/>
          </p:spPr>
        </p:pic>
        <p:sp>
          <p:nvSpPr>
            <p:cNvPr id="150533" name="Text Box 5"/>
            <p:cNvSpPr txBox="1">
              <a:spLocks noChangeArrowheads="1"/>
            </p:cNvSpPr>
            <p:nvPr/>
          </p:nvSpPr>
          <p:spPr bwMode="auto">
            <a:xfrm>
              <a:off x="2252" y="1707"/>
              <a:ext cx="558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  <a:latin typeface="HP Display Beta Regular"/>
                </a:rPr>
                <a:t>EPM color gamut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41925" y="2732088"/>
            <a:ext cx="3260725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latin typeface="HP Display Beta Regular" pitchFamily="34" charset="0"/>
              </a:rPr>
              <a:t>Idealno za</a:t>
            </a:r>
            <a:r>
              <a:rPr lang="en-US" b="1" dirty="0">
                <a:latin typeface="HP Display Beta Regular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>
                <a:latin typeface="HP Display Beta Regular" pitchFamily="34" charset="0"/>
              </a:rPr>
              <a:t>Kolorne poslove s velikom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HP Display Beta Regular" pitchFamily="34" charset="0"/>
              </a:rPr>
              <a:t>pokrivenošću</a:t>
            </a:r>
            <a:endParaRPr lang="en-US" dirty="0">
              <a:latin typeface="HP Display Beta Regular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>
                <a:latin typeface="HP Display Beta Regular" pitchFamily="34" charset="0"/>
              </a:rPr>
              <a:t>Fontove do </a:t>
            </a:r>
            <a:r>
              <a:rPr lang="en-US" dirty="0">
                <a:latin typeface="HP Display Beta Regular" pitchFamily="34" charset="0"/>
              </a:rPr>
              <a:t>3 pts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latin typeface="HP Display Beta Regular" pitchFamily="34" charset="0"/>
              </a:rPr>
              <a:t>Manje relevantno za</a:t>
            </a:r>
            <a:r>
              <a:rPr lang="en-US" b="1" dirty="0">
                <a:latin typeface="HP Display Beta Regular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>
                <a:latin typeface="HP Display Beta Regular" pitchFamily="34" charset="0"/>
              </a:rPr>
              <a:t>Tisak intenzivno crne</a:t>
            </a:r>
            <a:endParaRPr lang="en-US" dirty="0">
              <a:latin typeface="HP Display Beta Regular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73138"/>
            <a:ext cx="9144000" cy="5884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912813" y="122238"/>
            <a:ext cx="6030912" cy="698500"/>
          </a:xfrm>
        </p:spPr>
        <p:txBody>
          <a:bodyPr anchor="t"/>
          <a:lstStyle/>
          <a:p>
            <a:r>
              <a:rPr lang="en-US" sz="3600" b="1" smtClean="0">
                <a:latin typeface="Futura"/>
              </a:rPr>
              <a:t>EPM </a:t>
            </a:r>
            <a:r>
              <a:rPr lang="hr-HR" sz="3600" b="1" smtClean="0">
                <a:latin typeface="Futura"/>
              </a:rPr>
              <a:t>uzorci</a:t>
            </a:r>
            <a:endParaRPr lang="en-US" sz="3600" b="1" smtClean="0">
              <a:latin typeface="Futura"/>
            </a:endParaRPr>
          </a:p>
        </p:txBody>
      </p:sp>
      <p:grpSp>
        <p:nvGrpSpPr>
          <p:cNvPr id="152579" name="Group 5"/>
          <p:cNvGrpSpPr>
            <a:grpSpLocks/>
          </p:cNvGrpSpPr>
          <p:nvPr/>
        </p:nvGrpSpPr>
        <p:grpSpPr bwMode="auto">
          <a:xfrm>
            <a:off x="4335463" y="4395788"/>
            <a:ext cx="1212850" cy="1976437"/>
            <a:chOff x="2788538" y="4465320"/>
            <a:chExt cx="1213744" cy="1976338"/>
          </a:xfrm>
        </p:grpSpPr>
        <p:pic>
          <p:nvPicPr>
            <p:cNvPr id="15258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8539" y="4465320"/>
              <a:ext cx="1213743" cy="197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590" name="Picture 6"/>
            <p:cNvPicPr>
              <a:picLocks noChangeAspect="1" noChangeArrowheads="1"/>
            </p:cNvPicPr>
            <p:nvPr/>
          </p:nvPicPr>
          <p:blipFill>
            <a:blip r:embed="rId4"/>
            <a:srcRect l="50491" t="6306" r="864" b="1311"/>
            <a:stretch>
              <a:fillRect/>
            </a:stretch>
          </p:blipFill>
          <p:spPr bwMode="auto">
            <a:xfrm>
              <a:off x="2788538" y="4615852"/>
              <a:ext cx="1154849" cy="182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2100" y="1836738"/>
            <a:ext cx="16462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3338" y="3078163"/>
            <a:ext cx="1554162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7300" y="1846263"/>
            <a:ext cx="16462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3"/>
          <p:cNvPicPr>
            <a:picLocks noChangeAspect="1" noChangeArrowheads="1"/>
          </p:cNvPicPr>
          <p:nvPr/>
        </p:nvPicPr>
        <p:blipFill>
          <a:blip r:embed="rId6">
            <a:lum contrast="-20000"/>
          </a:blip>
          <a:srcRect/>
          <a:stretch>
            <a:fillRect/>
          </a:stretch>
        </p:blipFill>
        <p:spPr bwMode="auto">
          <a:xfrm>
            <a:off x="4148138" y="3078163"/>
            <a:ext cx="1554162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6"/>
          <p:cNvPicPr>
            <a:picLocks noChangeAspect="1" noChangeArrowheads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6567488" y="4437063"/>
            <a:ext cx="118586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5" name="Picture 5" descr="https://encrypted-tbn3.google.com/images?q=tbn:ANd9GcSVlbIr4cPcxcPeNZYZzOWf5MSwnidP07TwXLs-JluPR3qWaW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6738" y="1012825"/>
            <a:ext cx="10985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6" name="Picture 5" descr="https://encrypted-tbn3.google.com/images?q=tbn:ANd9GcSVlbIr4cPcxcPeNZYZzOWf5MSwnidP07TwXLs-JluPR3qWaWeS"/>
          <p:cNvPicPr>
            <a:picLocks noChangeAspect="1" noChangeArrowheads="1"/>
          </p:cNvPicPr>
          <p:nvPr/>
        </p:nvPicPr>
        <p:blipFill>
          <a:blip r:embed="rId7"/>
          <a:srcRect r="23808"/>
          <a:stretch>
            <a:fillRect/>
          </a:stretch>
        </p:blipFill>
        <p:spPr bwMode="auto">
          <a:xfrm>
            <a:off x="6742113" y="1012825"/>
            <a:ext cx="8366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22950" y="1344613"/>
            <a:ext cx="5492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8" name="TextBox 7"/>
          <p:cNvSpPr txBox="1">
            <a:spLocks noChangeArrowheads="1"/>
          </p:cNvSpPr>
          <p:nvPr/>
        </p:nvSpPr>
        <p:spPr bwMode="auto">
          <a:xfrm>
            <a:off x="277813" y="1905000"/>
            <a:ext cx="2705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000000"/>
                </a:solidFill>
                <a:latin typeface="HP Display Beta Regular"/>
                <a:cs typeface="Arial" charset="0"/>
              </a:rPr>
              <a:t>Tip poslova koju su uspješno zmijenjeni koristeći EPM</a:t>
            </a:r>
            <a:endParaRPr lang="en-US" sz="2800" b="1">
              <a:solidFill>
                <a:srgbClr val="000000"/>
              </a:solidFill>
              <a:latin typeface="HP Display Beta Regular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val 15"/>
          <p:cNvGrpSpPr>
            <a:grpSpLocks/>
          </p:cNvGrpSpPr>
          <p:nvPr/>
        </p:nvGrpSpPr>
        <p:grpSpPr bwMode="auto">
          <a:xfrm>
            <a:off x="3535363" y="4138613"/>
            <a:ext cx="1371600" cy="1824037"/>
            <a:chOff x="2227" y="2607"/>
            <a:chExt cx="864" cy="1149"/>
          </a:xfrm>
        </p:grpSpPr>
        <p:pic>
          <p:nvPicPr>
            <p:cNvPr id="154626" name="Oval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27" y="2607"/>
              <a:ext cx="864" cy="1149"/>
            </a:xfrm>
            <a:prstGeom prst="rect">
              <a:avLst/>
            </a:prstGeom>
            <a:noFill/>
          </p:spPr>
        </p:pic>
        <p:sp>
          <p:nvSpPr>
            <p:cNvPr id="154627" name="Text Box 3"/>
            <p:cNvSpPr txBox="1">
              <a:spLocks noChangeArrowheads="1"/>
            </p:cNvSpPr>
            <p:nvPr/>
          </p:nvSpPr>
          <p:spPr bwMode="auto">
            <a:xfrm rot="10800000">
              <a:off x="2357" y="2778"/>
              <a:ext cx="605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5000"/>
                </a:lnSpc>
              </a:pPr>
              <a:endParaRPr lang="hr-HR" sz="20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4629" name="Picture 8" descr="face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88" y="1082675"/>
            <a:ext cx="4471987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0" name="Title 6"/>
          <p:cNvSpPr>
            <a:spLocks noGrp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hr-HR" smtClean="0">
                <a:solidFill>
                  <a:schemeClr val="bg1"/>
                </a:solidFill>
                <a:latin typeface="Futura Bk"/>
              </a:rPr>
              <a:t>HP Indigo</a:t>
            </a:r>
            <a:endParaRPr lang="en-US" smtClean="0">
              <a:solidFill>
                <a:schemeClr val="bg1"/>
              </a:solidFill>
              <a:latin typeface="Futura B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8" y="6369050"/>
            <a:ext cx="8134350" cy="2841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8" y="6019800"/>
            <a:ext cx="8134350" cy="28416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4" name="Oval 13"/>
          <p:cNvGrpSpPr>
            <a:grpSpLocks/>
          </p:cNvGrpSpPr>
          <p:nvPr/>
        </p:nvGrpSpPr>
        <p:grpSpPr bwMode="auto">
          <a:xfrm>
            <a:off x="3170238" y="3913188"/>
            <a:ext cx="2273300" cy="2847975"/>
            <a:chOff x="1997" y="2465"/>
            <a:chExt cx="1432" cy="1794"/>
          </a:xfrm>
        </p:grpSpPr>
        <p:pic>
          <p:nvPicPr>
            <p:cNvPr id="154633" name="Oval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97" y="2465"/>
              <a:ext cx="1432" cy="1794"/>
            </a:xfrm>
            <a:prstGeom prst="rect">
              <a:avLst/>
            </a:prstGeom>
            <a:noFill/>
          </p:spPr>
        </p:pic>
        <p:sp>
          <p:nvSpPr>
            <p:cNvPr id="154634" name="Text Box 10"/>
            <p:cNvSpPr txBox="1">
              <a:spLocks noChangeArrowheads="1"/>
            </p:cNvSpPr>
            <p:nvPr/>
          </p:nvSpPr>
          <p:spPr bwMode="auto">
            <a:xfrm>
              <a:off x="2273" y="2793"/>
              <a:ext cx="772" cy="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5000"/>
                </a:lnSpc>
              </a:pPr>
              <a:endParaRPr lang="hr-HR" sz="3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Oval 14"/>
          <p:cNvGrpSpPr>
            <a:grpSpLocks/>
          </p:cNvGrpSpPr>
          <p:nvPr/>
        </p:nvGrpSpPr>
        <p:grpSpPr bwMode="auto">
          <a:xfrm>
            <a:off x="3767138" y="2773363"/>
            <a:ext cx="1633537" cy="2006600"/>
            <a:chOff x="2373" y="1747"/>
            <a:chExt cx="1029" cy="1264"/>
          </a:xfrm>
        </p:grpSpPr>
        <p:pic>
          <p:nvPicPr>
            <p:cNvPr id="154636" name="Oval 1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73" y="1747"/>
              <a:ext cx="1029" cy="1264"/>
            </a:xfrm>
            <a:prstGeom prst="rect">
              <a:avLst/>
            </a:prstGeom>
            <a:noFill/>
          </p:spPr>
        </p:pic>
        <p:sp>
          <p:nvSpPr>
            <p:cNvPr id="154637" name="Text Box 13"/>
            <p:cNvSpPr txBox="1">
              <a:spLocks noChangeArrowheads="1"/>
            </p:cNvSpPr>
            <p:nvPr/>
          </p:nvSpPr>
          <p:spPr bwMode="auto">
            <a:xfrm>
              <a:off x="2590" y="1999"/>
              <a:ext cx="489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5000"/>
                </a:lnSpc>
              </a:pPr>
              <a:endParaRPr lang="hr-HR" sz="3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Oval 10"/>
          <p:cNvGrpSpPr>
            <a:grpSpLocks/>
          </p:cNvGrpSpPr>
          <p:nvPr/>
        </p:nvGrpSpPr>
        <p:grpSpPr bwMode="auto">
          <a:xfrm>
            <a:off x="2651125" y="5200650"/>
            <a:ext cx="1281113" cy="1524000"/>
            <a:chOff x="1670" y="3276"/>
            <a:chExt cx="807" cy="960"/>
          </a:xfrm>
        </p:grpSpPr>
        <p:pic>
          <p:nvPicPr>
            <p:cNvPr id="154639" name="Oval 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0" y="3276"/>
              <a:ext cx="807" cy="960"/>
            </a:xfrm>
            <a:prstGeom prst="rect">
              <a:avLst/>
            </a:prstGeom>
            <a:noFill/>
          </p:spPr>
        </p:pic>
        <p:sp>
          <p:nvSpPr>
            <p:cNvPr id="154640" name="Text Box 16"/>
            <p:cNvSpPr txBox="1">
              <a:spLocks noChangeArrowheads="1"/>
            </p:cNvSpPr>
            <p:nvPr/>
          </p:nvSpPr>
          <p:spPr bwMode="auto">
            <a:xfrm>
              <a:off x="1854" y="3480"/>
              <a:ext cx="33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5000"/>
                </a:lnSpc>
              </a:pPr>
              <a:endParaRPr lang="hr-HR" sz="3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Oval 16"/>
          <p:cNvGrpSpPr>
            <a:grpSpLocks/>
          </p:cNvGrpSpPr>
          <p:nvPr/>
        </p:nvGrpSpPr>
        <p:grpSpPr bwMode="auto">
          <a:xfrm>
            <a:off x="4065588" y="2987675"/>
            <a:ext cx="871537" cy="1157288"/>
            <a:chOff x="2561" y="1882"/>
            <a:chExt cx="549" cy="729"/>
          </a:xfrm>
        </p:grpSpPr>
        <p:pic>
          <p:nvPicPr>
            <p:cNvPr id="154642" name="Oval 1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61" y="1882"/>
              <a:ext cx="549" cy="729"/>
            </a:xfrm>
            <a:prstGeom prst="rect">
              <a:avLst/>
            </a:prstGeom>
            <a:noFill/>
          </p:spPr>
        </p:pic>
        <p:sp>
          <p:nvSpPr>
            <p:cNvPr id="154643" name="Text Box 19"/>
            <p:cNvSpPr txBox="1">
              <a:spLocks noChangeArrowheads="1"/>
            </p:cNvSpPr>
            <p:nvPr/>
          </p:nvSpPr>
          <p:spPr bwMode="auto">
            <a:xfrm rot="10800000">
              <a:off x="2643" y="1989"/>
              <a:ext cx="383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5000"/>
                </a:lnSpc>
              </a:pPr>
              <a:endParaRPr lang="hr-HR" sz="20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4645" name="Picture 19" descr="clarity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9700" y="1862138"/>
            <a:ext cx="1138238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07963" y="1171575"/>
            <a:ext cx="3754437" cy="5180013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Jedinstveni digitalni proces tiska s </a:t>
            </a:r>
            <a:r>
              <a:rPr lang="hr-H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IZUZETNOM KVALITETOM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reprodukcije digitalnog zapisa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6"/>
          <p:cNvSpPr>
            <a:spLocks noGrp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endParaRPr lang="hr-HR" smtClean="0">
              <a:latin typeface="Futura Bk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57175" y="1252538"/>
            <a:ext cx="3616325" cy="517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savršeni registar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91075" y="1257300"/>
            <a:ext cx="3098800" cy="5046663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00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" name="Group 4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1616075"/>
            <a:ext cx="2713037" cy="4437063"/>
          </a:xfrm>
          <a:prstGeom prst="rect">
            <a:avLst/>
          </a:prstGeom>
          <a:noFill/>
        </p:spPr>
      </p:pic>
      <p:grpSp>
        <p:nvGrpSpPr>
          <p:cNvPr id="155654" name="Group 29"/>
          <p:cNvGrpSpPr>
            <a:grpSpLocks/>
          </p:cNvGrpSpPr>
          <p:nvPr/>
        </p:nvGrpSpPr>
        <p:grpSpPr bwMode="auto">
          <a:xfrm>
            <a:off x="857250" y="2963863"/>
            <a:ext cx="2482850" cy="1706562"/>
            <a:chOff x="1470991" y="2538738"/>
            <a:chExt cx="1255170" cy="647462"/>
          </a:xfrm>
        </p:grpSpPr>
        <p:sp>
          <p:nvSpPr>
            <p:cNvPr id="20" name="Rectangle 19"/>
            <p:cNvSpPr/>
            <p:nvPr/>
          </p:nvSpPr>
          <p:spPr>
            <a:xfrm>
              <a:off x="1470991" y="2538738"/>
              <a:ext cx="618757" cy="29512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70991" y="2833860"/>
              <a:ext cx="618757" cy="57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0991" y="2891078"/>
              <a:ext cx="618757" cy="2951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89748" y="2538738"/>
              <a:ext cx="636413" cy="29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89748" y="2833860"/>
              <a:ext cx="636413" cy="572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89748" y="2891078"/>
              <a:ext cx="636413" cy="29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55655" name="Group 30"/>
          <p:cNvGrpSpPr>
            <a:grpSpLocks/>
          </p:cNvGrpSpPr>
          <p:nvPr/>
        </p:nvGrpSpPr>
        <p:grpSpPr bwMode="auto">
          <a:xfrm>
            <a:off x="3867150" y="2387600"/>
            <a:ext cx="323850" cy="222250"/>
            <a:chOff x="1470991" y="2538738"/>
            <a:chExt cx="1255170" cy="647462"/>
          </a:xfrm>
        </p:grpSpPr>
        <p:sp>
          <p:nvSpPr>
            <p:cNvPr id="32" name="Rectangle 31"/>
            <p:cNvSpPr/>
            <p:nvPr/>
          </p:nvSpPr>
          <p:spPr>
            <a:xfrm>
              <a:off x="1470991" y="2538738"/>
              <a:ext cx="621434" cy="2959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0991" y="2834721"/>
              <a:ext cx="621434" cy="55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0991" y="2890217"/>
              <a:ext cx="621434" cy="2959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92425" y="2538738"/>
              <a:ext cx="633736" cy="29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92425" y="2834721"/>
              <a:ext cx="633736" cy="5549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92425" y="2890217"/>
              <a:ext cx="633736" cy="29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816350" y="2301875"/>
            <a:ext cx="431800" cy="401638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8988" y="2824163"/>
            <a:ext cx="2646362" cy="19542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>
            <a:stCxn id="38" idx="1"/>
          </p:cNvCxnSpPr>
          <p:nvPr/>
        </p:nvCxnSpPr>
        <p:spPr>
          <a:xfrm rot="10800000" flipV="1">
            <a:off x="3435350" y="2503488"/>
            <a:ext cx="381000" cy="21431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950" y="685800"/>
            <a:ext cx="6453188" cy="1181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HP Display Beta Regular" pitchFamily="34" charset="0"/>
              </a:rPr>
              <a:t>HP Indigo WS4600 </a:t>
            </a:r>
            <a:br>
              <a:rPr lang="en-US" dirty="0" smtClean="0">
                <a:solidFill>
                  <a:schemeClr val="bg1"/>
                </a:solidFill>
                <a:latin typeface="HP Display Beta Regular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HP Display Beta Regular" pitchFamily="34" charset="0"/>
              </a:rPr>
              <a:t>Digital Press</a:t>
            </a:r>
            <a:endParaRPr lang="en-US" dirty="0">
              <a:solidFill>
                <a:schemeClr val="bg1"/>
              </a:solidFill>
              <a:latin typeface="HP Display Beta Regular" pitchFamily="34" charset="0"/>
            </a:endParaRPr>
          </a:p>
        </p:txBody>
      </p:sp>
      <p:pic>
        <p:nvPicPr>
          <p:cNvPr id="156675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447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0834" name="think-cell Slide" r:id="rId6" imgW="360" imgH="360" progId="">
              <p:embed/>
            </p:oleObj>
          </a:graphicData>
        </a:graphic>
      </p:graphicFrame>
      <p:pic>
        <p:nvPicPr>
          <p:cNvPr id="120835" name="Picture 6" descr="http://zentx.files.wordpress.com/2010/11/cmyk_rgb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0025" y="2566988"/>
            <a:ext cx="3276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2"/>
          <p:cNvSpPr>
            <a:spLocks noChangeArrowheads="1"/>
          </p:cNvSpPr>
          <p:nvPr/>
        </p:nvSpPr>
        <p:spPr bwMode="auto">
          <a:xfrm>
            <a:off x="3779838" y="476250"/>
            <a:ext cx="5073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600" b="1">
                <a:solidFill>
                  <a:srgbClr val="000000"/>
                </a:solidFill>
                <a:latin typeface="Futura"/>
              </a:rPr>
              <a:t>HP Indigo</a:t>
            </a:r>
            <a:endParaRPr lang="hr-HR" sz="3600" b="1">
              <a:solidFill>
                <a:srgbClr val="000000"/>
              </a:solidFill>
              <a:latin typeface="Futura"/>
            </a:endParaRPr>
          </a:p>
          <a:p>
            <a:pPr defTabSz="457200"/>
            <a:r>
              <a:rPr lang="hr-HR" sz="2400" b="1">
                <a:solidFill>
                  <a:srgbClr val="000000"/>
                </a:solidFill>
                <a:latin typeface="Futura"/>
              </a:rPr>
              <a:t>superiorna kvaliteta</a:t>
            </a:r>
            <a:endParaRPr lang="en-US" sz="2400" b="1">
              <a:solidFill>
                <a:srgbClr val="000000"/>
              </a:solidFill>
              <a:latin typeface="Futura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779838" y="2057400"/>
            <a:ext cx="51133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HP Display Beta Regular"/>
              </a:rPr>
              <a:t>ElectroInk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i sam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 Indigo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proces omogućavaju tisak jasnih linija, glatkih vinjeta i atraktivnih slika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Vrlo tanak sloj boje na podlozi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Do 7 kolornih modula,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Up to 7 ink stations,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prošireni kolor gamut, ElectroInk bijela i ostale posebne boje</a:t>
            </a: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Tisak sa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4-, 6-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ili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 7-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 procesnih boja za tisak prezinih Pantone emulacija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Spot boje, miješanje u Ink Mixing Stationa, Pantone certificirane boje</a:t>
            </a:r>
            <a:endParaRPr lang="en-US">
              <a:solidFill>
                <a:srgbClr val="000000"/>
              </a:solidFill>
              <a:latin typeface="HP Display Beta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1858" name="think-cell Slide" r:id="rId7" imgW="360" imgH="360" progId="">
              <p:embed/>
            </p:oleObj>
          </a:graphicData>
        </a:graphic>
      </p:graphicFrame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3779838" y="476250"/>
            <a:ext cx="5216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hr-HR" sz="2400">
                <a:solidFill>
                  <a:srgbClr val="000000"/>
                </a:solidFill>
                <a:latin typeface="HP Display Beta Light"/>
              </a:rPr>
              <a:t>Tisak kolornih poslova do 21 m/min   </a:t>
            </a:r>
          </a:p>
          <a:p>
            <a:pPr>
              <a:buClr>
                <a:schemeClr val="tx2"/>
              </a:buClr>
            </a:pPr>
            <a:r>
              <a:rPr lang="hr-HR" sz="2400">
                <a:solidFill>
                  <a:srgbClr val="000000"/>
                </a:solidFill>
                <a:latin typeface="HP Display Beta Light"/>
              </a:rPr>
              <a:t> maksimalna brzina tiska 32 m/min</a:t>
            </a:r>
            <a:endParaRPr lang="en-US" sz="2400">
              <a:solidFill>
                <a:srgbClr val="000000"/>
              </a:solidFill>
              <a:latin typeface="HP Display Beta Light"/>
            </a:endParaRPr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3779838" y="2028825"/>
            <a:ext cx="51133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HP Display Beta Regular"/>
                <a:ea typeface="ＭＳ Ｐゴシック"/>
                <a:cs typeface="ＭＳ Ｐゴシック"/>
                <a:sym typeface="Futura Bk"/>
              </a:rPr>
              <a:t>Tisak četverobojnih CMYK poslova iz 3 boje</a:t>
            </a:r>
            <a:endParaRPr lang="en-US">
              <a:latin typeface="Futura"/>
              <a:ea typeface="ＭＳ Ｐゴシック"/>
              <a:cs typeface="ＭＳ Ｐゴシック"/>
              <a:sym typeface="Futura Bk"/>
            </a:endParaRPr>
          </a:p>
          <a:p>
            <a:endParaRPr lang="en-US">
              <a:latin typeface="Futura"/>
              <a:ea typeface="ＭＳ Ｐゴシック"/>
              <a:cs typeface="ＭＳ Ｐゴシック"/>
              <a:sym typeface="Futura Bk"/>
            </a:endParaRPr>
          </a:p>
          <a:p>
            <a:r>
              <a:rPr lang="hr-HR">
                <a:latin typeface="HP Display Beta Regular"/>
                <a:ea typeface="ＭＳ Ｐゴシック"/>
                <a:cs typeface="ＭＳ Ｐゴシック"/>
                <a:sym typeface="Futura Bk"/>
              </a:rPr>
              <a:t>Povećanje produktivnosti za </a:t>
            </a:r>
            <a:r>
              <a:rPr lang="en-US">
                <a:latin typeface="Futura"/>
                <a:ea typeface="ＭＳ Ｐゴシック"/>
                <a:cs typeface="ＭＳ Ｐゴシック"/>
                <a:sym typeface="Futura Bk"/>
              </a:rPr>
              <a:t>33%</a:t>
            </a:r>
          </a:p>
          <a:p>
            <a:endParaRPr lang="en-US">
              <a:latin typeface="Futura"/>
              <a:ea typeface="ＭＳ Ｐゴシック"/>
              <a:cs typeface="ＭＳ Ｐゴシック"/>
              <a:sym typeface="Futura Bk"/>
            </a:endParaRPr>
          </a:p>
          <a:p>
            <a:r>
              <a:rPr lang="hr-HR">
                <a:latin typeface="HP Display Beta Regular"/>
                <a:ea typeface="ＭＳ Ｐゴシック"/>
                <a:cs typeface="ＭＳ Ｐゴシック"/>
              </a:rPr>
              <a:t>Niža cijena otiska za </a:t>
            </a:r>
            <a:r>
              <a:rPr lang="en-US">
                <a:latin typeface="Futura"/>
                <a:ea typeface="ＭＳ Ｐゴシック"/>
                <a:cs typeface="ＭＳ Ｐゴシック"/>
              </a:rPr>
              <a:t>~</a:t>
            </a:r>
            <a:r>
              <a:rPr lang="he-IL">
                <a:latin typeface="Futura"/>
                <a:ea typeface="ＭＳ Ｐゴシック"/>
              </a:rPr>
              <a:t>1</a:t>
            </a:r>
            <a:r>
              <a:rPr lang="en-US">
                <a:latin typeface="Futura"/>
                <a:ea typeface="ＭＳ Ｐゴシック"/>
                <a:cs typeface="ＭＳ Ｐゴシック"/>
              </a:rPr>
              <a:t>4</a:t>
            </a:r>
            <a:r>
              <a:rPr lang="he-IL">
                <a:latin typeface="Futura"/>
              </a:rPr>
              <a:t>%</a:t>
            </a:r>
            <a:endParaRPr lang="en-US">
              <a:latin typeface="Futura"/>
              <a:ea typeface="ＭＳ Ｐゴシック"/>
              <a:cs typeface="ＭＳ Ｐゴシック"/>
            </a:endParaRPr>
          </a:p>
          <a:p>
            <a:endParaRPr lang="en-US">
              <a:latin typeface="Futura"/>
              <a:ea typeface="ＭＳ Ｐゴシック"/>
              <a:cs typeface="ＭＳ Ｐゴシック"/>
              <a:sym typeface="Futura Bk"/>
            </a:endParaRPr>
          </a:p>
          <a:p>
            <a:r>
              <a:rPr lang="hr-HR">
                <a:latin typeface="HP Display Beta Regular"/>
                <a:ea typeface="ＭＳ Ｐゴシック"/>
                <a:cs typeface="ＭＳ Ｐゴシック"/>
                <a:sym typeface="Futura Bk"/>
              </a:rPr>
              <a:t>Prebacivanje između EPM moda i standardnog načina tiska klikom</a:t>
            </a:r>
            <a:endParaRPr lang="en-US">
              <a:latin typeface="Futura"/>
              <a:ea typeface="ＭＳ Ｐゴシック"/>
              <a:cs typeface="ＭＳ Ｐゴシック"/>
              <a:sym typeface="Futura Bk"/>
            </a:endParaRPr>
          </a:p>
          <a:p>
            <a:endParaRPr lang="en-US">
              <a:latin typeface="HP Display Beta Regular"/>
            </a:endParaRPr>
          </a:p>
          <a:p>
            <a:endParaRPr lang="en-US">
              <a:latin typeface="HP Display Beta Regular"/>
            </a:endParaRPr>
          </a:p>
        </p:txBody>
      </p:sp>
      <p:sp>
        <p:nvSpPr>
          <p:cNvPr id="121861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8" y="1560513"/>
            <a:ext cx="3240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HP Display Beta Regular"/>
                <a:cs typeface="Arial" charset="0"/>
              </a:rPr>
              <a:t>Enhanced Productivity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11238" y="2736850"/>
            <a:ext cx="1652587" cy="33893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4930" name="think-cell Slide" r:id="rId5" imgW="360" imgH="360" progId="">
              <p:embed/>
            </p:oleObj>
          </a:graphicData>
        </a:graphic>
      </p:graphicFrame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3429000" y="476250"/>
            <a:ext cx="5643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HP Display Beta Light"/>
              </a:rPr>
              <a:t>HP ElectroInk UV </a:t>
            </a:r>
            <a:r>
              <a:rPr lang="hr-HR" sz="3600" b="1">
                <a:solidFill>
                  <a:srgbClr val="000000"/>
                </a:solidFill>
                <a:latin typeface="HP Display Beta Light"/>
              </a:rPr>
              <a:t>Crvena</a:t>
            </a:r>
          </a:p>
          <a:p>
            <a:r>
              <a:rPr lang="hr-HR" sz="2400">
                <a:solidFill>
                  <a:srgbClr val="000000"/>
                </a:solidFill>
                <a:latin typeface="HP Display Beta Light"/>
              </a:rPr>
              <a:t>za sigurnosne aplikacije</a:t>
            </a:r>
            <a:endParaRPr lang="en-US" sz="2400">
              <a:solidFill>
                <a:srgbClr val="000000"/>
              </a:solidFill>
              <a:latin typeface="HP Display Beta Light"/>
            </a:endParaRPr>
          </a:p>
        </p:txBody>
      </p:sp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3505200" y="2255838"/>
            <a:ext cx="54594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Futura Bk"/>
              </a:rPr>
              <a:t>UV Red ElectroInk </a:t>
            </a:r>
            <a:r>
              <a:rPr lang="hr-HR" sz="2000">
                <a:solidFill>
                  <a:srgbClr val="000000"/>
                </a:solidFill>
                <a:latin typeface="HP Display Beta Regular"/>
              </a:rPr>
              <a:t>nevidljiva pod sunčevom svjetlošću svijetli crveno pod UV svjetlom</a:t>
            </a:r>
            <a:endParaRPr lang="en-US" sz="2000">
              <a:solidFill>
                <a:srgbClr val="000000"/>
              </a:solidFill>
              <a:latin typeface="Futura Bk"/>
            </a:endParaRPr>
          </a:p>
          <a:p>
            <a:endParaRPr lang="en-US" sz="2000">
              <a:solidFill>
                <a:srgbClr val="000000"/>
              </a:solidFill>
              <a:latin typeface="Futura Bk"/>
            </a:endParaRPr>
          </a:p>
          <a:p>
            <a:r>
              <a:rPr lang="hr-HR" sz="2000">
                <a:solidFill>
                  <a:srgbClr val="000000"/>
                </a:solidFill>
                <a:latin typeface="HP Display Beta Regular"/>
              </a:rPr>
              <a:t>Nove aplikacije nevidljivi QR kodovi, barkodovi ili dizajnerski nevidljivi elementi</a:t>
            </a:r>
            <a:endParaRPr lang="en-US" sz="2000">
              <a:solidFill>
                <a:srgbClr val="000000"/>
              </a:solidFill>
              <a:latin typeface="Futura Bk"/>
            </a:endParaRPr>
          </a:p>
        </p:txBody>
      </p:sp>
      <p:pic>
        <p:nvPicPr>
          <p:cNvPr id="124933" name="Picture 85" descr="C:\Users\vaks\AppData\Local\Microsoft\Windows\Temporary Internet Files\Content.Outlook\YOIW1S3H\Inv ink - Copy.jpg"/>
          <p:cNvPicPr>
            <a:picLocks noChangeAspect="1" noChangeArrowheads="1"/>
          </p:cNvPicPr>
          <p:nvPr/>
        </p:nvPicPr>
        <p:blipFill>
          <a:blip r:embed="rId6"/>
          <a:srcRect r="18320" b="19627"/>
          <a:stretch>
            <a:fillRect/>
          </a:stretch>
        </p:blipFill>
        <p:spPr bwMode="auto">
          <a:xfrm>
            <a:off x="6415088" y="5011738"/>
            <a:ext cx="1403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54763" y="6213475"/>
            <a:ext cx="1584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Invisible barcodes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810125"/>
            <a:ext cx="1228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800600"/>
            <a:ext cx="1228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4937" name="Picture 4"/>
          <p:cNvPicPr>
            <a:picLocks noChangeAspect="1" noChangeArrowheads="1"/>
          </p:cNvPicPr>
          <p:nvPr/>
        </p:nvPicPr>
        <p:blipFill>
          <a:blip r:embed="rId9"/>
          <a:srcRect l="27328" t="22115" r="14372" b="4684"/>
          <a:stretch>
            <a:fillRect/>
          </a:stretch>
        </p:blipFill>
        <p:spPr bwMode="auto">
          <a:xfrm>
            <a:off x="8153400" y="4945063"/>
            <a:ext cx="914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438400"/>
            <a:ext cx="24526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hr-HR" smtClean="0">
                <a:latin typeface="Futura Bk"/>
              </a:rPr>
              <a:t>Proces prijenosa boje na tiskovnu podlogu</a:t>
            </a:r>
            <a:endParaRPr lang="en-US" smtClean="0">
              <a:latin typeface="Futura Bk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3525" y="1066800"/>
            <a:ext cx="3724275" cy="4881563"/>
          </a:xfrm>
        </p:spPr>
        <p:txBody>
          <a:bodyPr lIns="0" tIns="0" rIns="0" bIns="0" rtlCol="0"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PIP (Photo Imaging Plate) </a:t>
            </a: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se </a:t>
            </a:r>
            <a:r>
              <a:rPr lang="en-US" sz="2000" dirty="0" err="1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Scorotron</a:t>
            </a: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-ima nabija elektricitetom</a:t>
            </a: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L</a:t>
            </a:r>
            <a:r>
              <a:rPr lang="en-US" sz="2000" dirty="0" err="1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aser</a:t>
            </a:r>
            <a:r>
              <a:rPr lang="en-US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 (writing head)</a:t>
            </a: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 osvjetljava  PIP kako bi prenio informacije o separacijama po boji</a:t>
            </a: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BID (Binary Ink Developer) </a:t>
            </a: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nanosi EI (ElectroInk) na PIP po separaciji</a:t>
            </a: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Boja se “ljepi” na površine koje su bile osvjetljene laserskom zrakom</a:t>
            </a: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Boja se prenosi na gumeni valjak</a:t>
            </a: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r-HR" sz="2000" dirty="0" smtClean="0">
                <a:effectLst>
                  <a:outerShdw sx="1000" sy="1000" algn="tl">
                    <a:srgbClr val="000000"/>
                  </a:outerShdw>
                </a:effectLst>
                <a:latin typeface="Futura"/>
              </a:rPr>
              <a:t>Proces se ponavlja za sljedeću boju</a:t>
            </a: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2000" dirty="0" smtClean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2000" dirty="0">
              <a:effectLst>
                <a:outerShdw sx="1000" sy="1000" algn="tl">
                  <a:srgbClr val="000000"/>
                </a:outerShdw>
              </a:effectLst>
              <a:latin typeface="Futura"/>
            </a:endParaRPr>
          </a:p>
        </p:txBody>
      </p:sp>
      <p:pic>
        <p:nvPicPr>
          <p:cNvPr id="10" name="Picture 9" descr="4500 inside view of par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042988"/>
            <a:ext cx="4024312" cy="10582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906" name="think-cell Slide" r:id="rId18" imgW="360" imgH="360" progId="">
              <p:embed/>
            </p:oleObj>
          </a:graphicData>
        </a:graphic>
      </p:graphicFrame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3779838" y="511175"/>
            <a:ext cx="5216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hr-HR" sz="2400">
                <a:solidFill>
                  <a:srgbClr val="000000"/>
                </a:solidFill>
                <a:latin typeface="HP Display Beta Light"/>
              </a:rPr>
              <a:t>Prihvaćanje od strane vodećih svjetskih brendova</a:t>
            </a:r>
            <a:endParaRPr lang="en-US" sz="2400">
              <a:solidFill>
                <a:srgbClr val="000000"/>
              </a:solidFill>
              <a:latin typeface="HP Display Beta Light"/>
            </a:endParaRPr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3779838" y="1779588"/>
            <a:ext cx="51133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HP Display Beta Regular"/>
              </a:rPr>
              <a:t>HP Indigo ElectroInk odgovara zahtjevima vodećih brendova kvalitetom otiska i izgledom na polici.</a:t>
            </a:r>
            <a:endParaRPr lang="en-US" sz="2000">
              <a:latin typeface="Futura"/>
            </a:endParaRPr>
          </a:p>
          <a:p>
            <a:endParaRPr lang="en-GB" sz="2000">
              <a:latin typeface="Futura"/>
            </a:endParaRPr>
          </a:p>
          <a:p>
            <a:r>
              <a:rPr lang="en-GB" sz="2000">
                <a:latin typeface="Futura"/>
              </a:rPr>
              <a:t>HP Indigo </a:t>
            </a:r>
            <a:r>
              <a:rPr lang="hr-HR" sz="2000">
                <a:latin typeface="HP Display Beta Regular"/>
              </a:rPr>
              <a:t>strojevi povećavaju profit pojednostavljenjem izrade multi-SKU, verzija i brže implementacije novih dizajna.</a:t>
            </a:r>
            <a:endParaRPr lang="en-GB" sz="2000">
              <a:latin typeface="Futura"/>
            </a:endParaRPr>
          </a:p>
          <a:p>
            <a:endParaRPr lang="en-GB" sz="2000">
              <a:latin typeface="Futura"/>
            </a:endParaRPr>
          </a:p>
          <a:p>
            <a:r>
              <a:rPr lang="hr-HR" sz="2000">
                <a:solidFill>
                  <a:srgbClr val="000000"/>
                </a:solidFill>
                <a:latin typeface="HP Display Beta Regular"/>
              </a:rPr>
              <a:t>Kratko vrijeme izrade omogućava smanjenje zaliha te fleksibilniju proizvodnju nakon prognoze prodaje.</a:t>
            </a:r>
            <a:endParaRPr lang="en-US" sz="2000">
              <a:solidFill>
                <a:srgbClr val="000000"/>
              </a:solidFill>
              <a:latin typeface="Futura"/>
            </a:endParaRPr>
          </a:p>
          <a:p>
            <a:endParaRPr lang="en-US" sz="2000">
              <a:latin typeface="Futura"/>
            </a:endParaRPr>
          </a:p>
        </p:txBody>
      </p:sp>
      <p:sp>
        <p:nvSpPr>
          <p:cNvPr id="123909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8" y="1408113"/>
            <a:ext cx="3240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000000"/>
                </a:solidFill>
                <a:latin typeface="HP Display Beta Regular"/>
                <a:cs typeface="Arial" charset="0"/>
              </a:rPr>
              <a:t>Dokazano prihvaćanje</a:t>
            </a:r>
            <a:endParaRPr lang="en-US" sz="2800" b="1">
              <a:solidFill>
                <a:srgbClr val="000000"/>
              </a:solidFill>
              <a:latin typeface="HP Display Beta Regular"/>
              <a:cs typeface="Arial" charset="0"/>
            </a:endParaRPr>
          </a:p>
        </p:txBody>
      </p:sp>
      <p:pic>
        <p:nvPicPr>
          <p:cNvPr id="7" name="Picture 2" descr="http://www.blogto.com/listings/grocery/upload/2008/07/20080713-organics-shelf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835025" y="2603500"/>
            <a:ext cx="1957388" cy="1292225"/>
          </a:xfrm>
          <a:prstGeom prst="rect">
            <a:avLst/>
          </a:prstGeom>
          <a:noFill/>
        </p:spPr>
      </p:pic>
      <p:grpSp>
        <p:nvGrpSpPr>
          <p:cNvPr id="123911" name="Group 1"/>
          <p:cNvGrpSpPr>
            <a:grpSpLocks/>
          </p:cNvGrpSpPr>
          <p:nvPr/>
        </p:nvGrpSpPr>
        <p:grpSpPr bwMode="auto">
          <a:xfrm>
            <a:off x="3994150" y="5395913"/>
            <a:ext cx="4891088" cy="1436687"/>
            <a:chOff x="4191000" y="5501148"/>
            <a:chExt cx="4891548" cy="1437061"/>
          </a:xfrm>
        </p:grpSpPr>
        <p:pic>
          <p:nvPicPr>
            <p:cNvPr id="123912" name="Picture 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/>
            <a:srcRect t="10834"/>
            <a:stretch>
              <a:fillRect/>
            </a:stretch>
          </p:blipFill>
          <p:spPr bwMode="auto">
            <a:xfrm>
              <a:off x="4252452" y="6204156"/>
              <a:ext cx="822960" cy="73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3" name="Picture 4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113208" y="6190488"/>
              <a:ext cx="640080" cy="63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4" name="Picture 5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243052" y="6086756"/>
              <a:ext cx="731520" cy="76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5" name="Picture 8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181600" y="5736123"/>
              <a:ext cx="914400" cy="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6" name="Picture 9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168148" y="5643519"/>
              <a:ext cx="914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7" name="Picture 11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/>
            <a:srcRect l="6667" t="42757" r="6667" b="39111"/>
            <a:stretch>
              <a:fillRect/>
            </a:stretch>
          </p:blipFill>
          <p:spPr bwMode="auto">
            <a:xfrm>
              <a:off x="6172200" y="5747972"/>
              <a:ext cx="914400" cy="19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8" name="Picture 12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786164" y="6137074"/>
              <a:ext cx="548640" cy="644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9" name="Picture 13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4191000" y="5501148"/>
              <a:ext cx="914400" cy="6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0" name="Picture 2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8427720" y="6142374"/>
              <a:ext cx="640080" cy="63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1" name="Picture 6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6831456" y="6066504"/>
              <a:ext cx="82296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22" name="Picture 7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7162800" y="5670799"/>
              <a:ext cx="914400" cy="345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8513" y="1143000"/>
            <a:ext cx="7583487" cy="4525963"/>
          </a:xfr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07950" y="685800"/>
            <a:ext cx="8883650" cy="6858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HP Display Beta Regular" pitchFamily="34" charset="0"/>
                <a:ea typeface="+mj-ea"/>
                <a:cs typeface="+mj-cs"/>
              </a:rPr>
              <a:t>HP Indigo WS</a:t>
            </a:r>
            <a:r>
              <a:rPr lang="hr-HR" sz="4400" dirty="0">
                <a:solidFill>
                  <a:schemeClr val="bg1"/>
                </a:solidFill>
                <a:latin typeface="HP Display Beta Regular" pitchFamily="34" charset="0"/>
                <a:ea typeface="+mj-ea"/>
                <a:cs typeface="+mj-cs"/>
              </a:rPr>
              <a:t>6</a:t>
            </a:r>
            <a:r>
              <a:rPr lang="en-US" sz="4400" dirty="0">
                <a:solidFill>
                  <a:schemeClr val="bg1"/>
                </a:solidFill>
                <a:latin typeface="HP Display Beta Regular" pitchFamily="34" charset="0"/>
                <a:ea typeface="+mj-ea"/>
                <a:cs typeface="+mj-cs"/>
              </a:rPr>
              <a:t>600</a:t>
            </a:r>
            <a:endParaRPr lang="en-US" sz="4400" dirty="0">
              <a:solidFill>
                <a:schemeClr val="bg1"/>
              </a:solidFill>
              <a:latin typeface="HP Display Beta Regular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13716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solidFill>
                  <a:schemeClr val="bg1"/>
                </a:solidFill>
                <a:latin typeface="Futura"/>
              </a:rPr>
              <a:t>Mogućnost tiska na najrazličitije materijale za etikete, shrink – sleeve, fleksibilnu ambalažu i kartonske kutije.</a:t>
            </a:r>
            <a:endParaRPr lang="en-US" sz="2000">
              <a:solidFill>
                <a:schemeClr val="bg1"/>
              </a:solidFill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3"/>
          <p:cNvSpPr>
            <a:spLocks noChangeArrowheads="1"/>
          </p:cNvSpPr>
          <p:nvPr/>
        </p:nvSpPr>
        <p:spPr bwMode="auto">
          <a:xfrm>
            <a:off x="533400" y="381000"/>
            <a:ext cx="8462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 b="1">
                <a:solidFill>
                  <a:srgbClr val="000000"/>
                </a:solidFill>
                <a:latin typeface="Futura"/>
              </a:rPr>
              <a:t>HP Indigo WS6600</a:t>
            </a:r>
          </a:p>
          <a:p>
            <a:r>
              <a:rPr lang="hr-HR" sz="2400" b="1">
                <a:solidFill>
                  <a:srgbClr val="000000"/>
                </a:solidFill>
                <a:latin typeface="Futura"/>
              </a:rPr>
              <a:t>Najprodavaniji narrow-web tiskarski stroj</a:t>
            </a:r>
            <a:endParaRPr lang="en-US" sz="2400" b="1">
              <a:solidFill>
                <a:srgbClr val="000000"/>
              </a:solidFill>
              <a:latin typeface="Futura"/>
            </a:endParaRPr>
          </a:p>
        </p:txBody>
      </p:sp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3779838" y="2571750"/>
            <a:ext cx="51133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hr-HR" sz="2000">
                <a:solidFill>
                  <a:srgbClr val="000000"/>
                </a:solidFill>
                <a:latin typeface="Futura"/>
              </a:rPr>
              <a:t>Preko 280 instalcija, s tržišnim udjelom preko 70% digitalno otisnutih narrow web etiketa</a:t>
            </a:r>
            <a:endParaRPr lang="en-US" sz="2000">
              <a:solidFill>
                <a:srgbClr val="000000"/>
              </a:solidFill>
              <a:latin typeface="Futura"/>
            </a:endParaRPr>
          </a:p>
          <a:p>
            <a:pPr>
              <a:buClr>
                <a:schemeClr val="tx2"/>
              </a:buClr>
            </a:pPr>
            <a:endParaRPr lang="hr-HR" sz="2000">
              <a:solidFill>
                <a:srgbClr val="000000"/>
              </a:solidFill>
              <a:latin typeface="Futura"/>
            </a:endParaRPr>
          </a:p>
          <a:p>
            <a:pPr>
              <a:buClr>
                <a:schemeClr val="tx2"/>
              </a:buClr>
            </a:pPr>
            <a:endParaRPr lang="en-US" sz="2000">
              <a:solidFill>
                <a:srgbClr val="000000"/>
              </a:solidFill>
              <a:latin typeface="Futura"/>
            </a:endParaRPr>
          </a:p>
          <a:p>
            <a:pPr>
              <a:buClr>
                <a:schemeClr val="tx2"/>
              </a:buClr>
            </a:pPr>
            <a:r>
              <a:rPr lang="hr-HR" sz="2000">
                <a:solidFill>
                  <a:srgbClr val="000000"/>
                </a:solidFill>
                <a:latin typeface="Futura"/>
              </a:rPr>
              <a:t>Proizvodi ambalažu za vodeće brendove:</a:t>
            </a:r>
            <a:endParaRPr lang="en-US" sz="2000">
              <a:latin typeface="Futura"/>
            </a:endParaRPr>
          </a:p>
          <a:p>
            <a:endParaRPr lang="en-US">
              <a:solidFill>
                <a:srgbClr val="000000"/>
              </a:solidFill>
              <a:latin typeface="HP Display Beta Regular"/>
            </a:endParaRPr>
          </a:p>
        </p:txBody>
      </p:sp>
      <p:sp>
        <p:nvSpPr>
          <p:cNvPr id="17203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900238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Futura"/>
                <a:cs typeface="Arial" charset="0"/>
              </a:rPr>
              <a:t>Leading the Market</a:t>
            </a:r>
          </a:p>
        </p:txBody>
      </p:sp>
      <p:pic>
        <p:nvPicPr>
          <p:cNvPr id="172036" name="Picture 20" descr="http://blogs-images.forbes.com/johnkotter/files/2011/04/Leadership-Peg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7100" y="2565400"/>
            <a:ext cx="1822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2037" name="Group 7"/>
          <p:cNvGrpSpPr>
            <a:grpSpLocks/>
          </p:cNvGrpSpPr>
          <p:nvPr/>
        </p:nvGrpSpPr>
        <p:grpSpPr bwMode="auto">
          <a:xfrm>
            <a:off x="3994150" y="4648200"/>
            <a:ext cx="4891088" cy="1436688"/>
            <a:chOff x="4191000" y="5501148"/>
            <a:chExt cx="4891548" cy="1437061"/>
          </a:xfrm>
        </p:grpSpPr>
        <p:pic>
          <p:nvPicPr>
            <p:cNvPr id="172038" name="Picture 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/>
            <a:srcRect t="10834"/>
            <a:stretch>
              <a:fillRect/>
            </a:stretch>
          </p:blipFill>
          <p:spPr bwMode="auto">
            <a:xfrm>
              <a:off x="4252452" y="6204156"/>
              <a:ext cx="822960" cy="73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39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113208" y="6190488"/>
              <a:ext cx="640080" cy="63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43052" y="6086756"/>
              <a:ext cx="731520" cy="76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1" name="Picture 8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181600" y="5736123"/>
              <a:ext cx="914400" cy="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2" name="Picture 9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8168148" y="5643519"/>
              <a:ext cx="914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3" name="Picture 11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/>
            <a:srcRect l="6667" t="42757" r="6667" b="39111"/>
            <a:stretch>
              <a:fillRect/>
            </a:stretch>
          </p:blipFill>
          <p:spPr bwMode="auto">
            <a:xfrm>
              <a:off x="6172200" y="5747972"/>
              <a:ext cx="914400" cy="19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4" name="Picture 1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786164" y="6137074"/>
              <a:ext cx="548640" cy="644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5" name="Picture 13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191000" y="5501148"/>
              <a:ext cx="914400" cy="684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6" name="Picture 2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427720" y="6142374"/>
              <a:ext cx="640080" cy="63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7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6831456" y="6066504"/>
              <a:ext cx="822960" cy="82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2048" name="Picture 7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162800" y="5670799"/>
              <a:ext cx="914400" cy="345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3"/>
          <p:cNvSpPr>
            <a:spLocks noChangeArrowheads="1"/>
          </p:cNvSpPr>
          <p:nvPr/>
        </p:nvSpPr>
        <p:spPr bwMode="auto">
          <a:xfrm>
            <a:off x="3036888" y="2565400"/>
            <a:ext cx="56276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hr-HR" sz="2000">
                <a:latin typeface="HP Display Beta Regular"/>
              </a:rPr>
              <a:t>Brzina tiska četverobojnih poslova od 30 m/min</a:t>
            </a:r>
          </a:p>
          <a:p>
            <a:pPr>
              <a:buClr>
                <a:schemeClr val="tx2"/>
              </a:buClr>
            </a:pPr>
            <a:r>
              <a:rPr lang="en-US" sz="2000">
                <a:latin typeface="Futura Bk"/>
              </a:rPr>
              <a:t>40 m/min </a:t>
            </a:r>
            <a:r>
              <a:rPr lang="hr-HR" sz="2000">
                <a:latin typeface="HP Display Beta Regular"/>
              </a:rPr>
              <a:t>koristeći EPM mode (CMY)</a:t>
            </a:r>
          </a:p>
          <a:p>
            <a:pPr>
              <a:buClr>
                <a:schemeClr val="tx2"/>
              </a:buClr>
            </a:pPr>
            <a:r>
              <a:rPr lang="hr-HR" sz="2000">
                <a:latin typeface="HP Display Beta Regular"/>
              </a:rPr>
              <a:t>60 m/min za 2. boje</a:t>
            </a:r>
          </a:p>
          <a:p>
            <a:pPr>
              <a:buClr>
                <a:schemeClr val="tx2"/>
              </a:buClr>
            </a:pPr>
            <a:endParaRPr lang="en-US" sz="2000">
              <a:latin typeface="Futura Bk"/>
            </a:endParaRPr>
          </a:p>
          <a:p>
            <a:r>
              <a:rPr lang="hr-HR" sz="2000">
                <a:solidFill>
                  <a:srgbClr val="000000"/>
                </a:solidFill>
                <a:latin typeface="HP Display Beta Regular"/>
              </a:rPr>
              <a:t>Smanjenje troška po etiketi do 20%</a:t>
            </a:r>
          </a:p>
        </p:txBody>
      </p:sp>
      <p:sp>
        <p:nvSpPr>
          <p:cNvPr id="17305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900" y="1603375"/>
            <a:ext cx="283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000000"/>
                </a:solidFill>
                <a:latin typeface="HP Display Beta Regular"/>
                <a:cs typeface="Arial" charset="0"/>
              </a:rPr>
              <a:t>Produktivnost</a:t>
            </a:r>
            <a:endParaRPr lang="en-US" sz="2800" b="1">
              <a:solidFill>
                <a:srgbClr val="000000"/>
              </a:solidFill>
              <a:latin typeface="HP Display Beta Regular"/>
              <a:cs typeface="Arial" charset="0"/>
            </a:endParaRPr>
          </a:p>
        </p:txBody>
      </p:sp>
      <p:pic>
        <p:nvPicPr>
          <p:cNvPr id="173059" name="Picture 34" descr="http://img.diytrade.com/cdimg/110992/10382225/0/1252396808/Mineral_Water_Filling_Line_Mach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2590800"/>
            <a:ext cx="21621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3"/>
          <p:cNvSpPr>
            <a:spLocks noChangeArrowheads="1"/>
          </p:cNvSpPr>
          <p:nvPr/>
        </p:nvSpPr>
        <p:spPr bwMode="auto">
          <a:xfrm>
            <a:off x="3779838" y="1747838"/>
            <a:ext cx="5216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Futura"/>
              </a:rPr>
              <a:t>HP Indigo WS6600</a:t>
            </a:r>
          </a:p>
        </p:txBody>
      </p:sp>
      <p:sp>
        <p:nvSpPr>
          <p:cNvPr id="174082" name="Rectangle 4"/>
          <p:cNvSpPr>
            <a:spLocks noChangeArrowheads="1"/>
          </p:cNvSpPr>
          <p:nvPr/>
        </p:nvSpPr>
        <p:spPr bwMode="auto">
          <a:xfrm>
            <a:off x="3779838" y="2349500"/>
            <a:ext cx="51133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solidFill>
                  <a:srgbClr val="000000"/>
                </a:solidFill>
                <a:latin typeface="HP Display Beta Regular"/>
              </a:rPr>
              <a:t>Tisak na materijale od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12 to 450µ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 folije, papiri, kartoni, metalizirani materijali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endParaRPr lang="en-US">
              <a:solidFill>
                <a:srgbClr val="000000"/>
              </a:solidFill>
              <a:latin typeface="HP Display Beta Regular"/>
            </a:endParaRPr>
          </a:p>
          <a:p>
            <a:r>
              <a:rPr lang="hr-HR">
                <a:solidFill>
                  <a:srgbClr val="000000"/>
                </a:solidFill>
                <a:latin typeface="HP Display Beta Regular"/>
              </a:rPr>
              <a:t>Tisak samoljepljivih i wrap around etiketa, shrink sleeve, fleksibilne i kartonske (farmacija) ambalaže.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endParaRPr lang="en-US">
              <a:solidFill>
                <a:srgbClr val="000000"/>
              </a:solidFill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Jedinica za </a:t>
            </a:r>
            <a:r>
              <a:rPr lang="en-US">
                <a:latin typeface="HP Display Beta Regular"/>
              </a:rPr>
              <a:t>Inline </a:t>
            </a:r>
            <a:r>
              <a:rPr lang="hr-HR">
                <a:latin typeface="HP Display Beta Regular"/>
              </a:rPr>
              <a:t>prajmeriranje omogućava tisak na standardnim materijalima.</a:t>
            </a:r>
            <a:endParaRPr lang="en-US">
              <a:latin typeface="HP Display Beta Regular"/>
            </a:endParaRPr>
          </a:p>
          <a:p>
            <a:endParaRPr lang="en-US">
              <a:latin typeface="HP Display Beta Regular"/>
            </a:endParaRPr>
          </a:p>
        </p:txBody>
      </p:sp>
      <p:sp>
        <p:nvSpPr>
          <p:cNvPr id="17408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7488" y="1720850"/>
            <a:ext cx="3240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>
                <a:solidFill>
                  <a:srgbClr val="000000"/>
                </a:solidFill>
                <a:latin typeface="Futura"/>
                <a:cs typeface="Arial" charset="0"/>
              </a:rPr>
              <a:t>Svestranost</a:t>
            </a:r>
            <a:endParaRPr lang="en-US" sz="2400" b="1">
              <a:latin typeface="Futura"/>
              <a:cs typeface="Arial" charset="0"/>
            </a:endParaRPr>
          </a:p>
        </p:txBody>
      </p:sp>
      <p:pic>
        <p:nvPicPr>
          <p:cNvPr id="174084" name="Picture 10" descr="shrin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925763"/>
            <a:ext cx="19240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0050" name="think-cell Slide" r:id="rId6" imgW="360" imgH="360" progId="">
              <p:embed/>
            </p:oleObj>
          </a:graphicData>
        </a:graphic>
      </p:graphicFrame>
      <p:pic>
        <p:nvPicPr>
          <p:cNvPr id="130051" name="Picture 6" descr="http://zentx.files.wordpress.com/2010/11/cmyk_rgb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00025" y="2566988"/>
            <a:ext cx="3276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Rectangle 2"/>
          <p:cNvSpPr>
            <a:spLocks noChangeArrowheads="1"/>
          </p:cNvSpPr>
          <p:nvPr/>
        </p:nvSpPr>
        <p:spPr bwMode="auto">
          <a:xfrm>
            <a:off x="3779838" y="476250"/>
            <a:ext cx="5073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600" b="1">
                <a:solidFill>
                  <a:srgbClr val="000000"/>
                </a:solidFill>
                <a:latin typeface="Futura"/>
              </a:rPr>
              <a:t>HP Indigo</a:t>
            </a:r>
            <a:endParaRPr lang="hr-HR" sz="3600" b="1">
              <a:solidFill>
                <a:srgbClr val="000000"/>
              </a:solidFill>
              <a:latin typeface="Futura"/>
            </a:endParaRPr>
          </a:p>
          <a:p>
            <a:pPr defTabSz="457200"/>
            <a:r>
              <a:rPr lang="hr-HR" sz="2400" b="1">
                <a:solidFill>
                  <a:srgbClr val="000000"/>
                </a:solidFill>
                <a:latin typeface="Futura"/>
              </a:rPr>
              <a:t>superiorna kvaliteta</a:t>
            </a:r>
            <a:endParaRPr lang="en-US" sz="2400" b="1">
              <a:solidFill>
                <a:srgbClr val="000000"/>
              </a:solidFill>
              <a:latin typeface="Futura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779838" y="2057400"/>
            <a:ext cx="51133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HP Display Beta Regular"/>
              </a:rPr>
              <a:t>ElectroInk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i sam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 Indigo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proces omogućavaju tisak jasnih linija, glatkih vinjeta i atraktivnih slika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Vrlo tanak sloj boje na podlozi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Do 7 kolornih modula,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Up to 7 ink stations,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prošireni kolor gamut, ElectroInk bijela (White Plus) i ostale posebne boje</a:t>
            </a: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Tisak sa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4-, 6-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ili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 7-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 procesnih boja za tisak prezinih Pantone emulacija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Spot boje, miješanje u Ink Mixing Stationa, Pantone certificirane boje</a:t>
            </a:r>
            <a:endParaRPr lang="en-US">
              <a:solidFill>
                <a:srgbClr val="000000"/>
              </a:solidFill>
              <a:latin typeface="HP Display Beta Regula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name="think-cell Slide" r:id="rId7" imgW="360" imgH="360" progId="">
              <p:embed/>
            </p:oleObj>
          </a:graphicData>
        </a:graphic>
      </p:graphicFrame>
      <p:sp>
        <p:nvSpPr>
          <p:cNvPr id="2051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075" y="1701800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000000"/>
                </a:solidFill>
                <a:latin typeface="HP Display Beta Regular"/>
                <a:cs typeface="Arial" charset="0"/>
              </a:rPr>
              <a:t>Održivost</a:t>
            </a:r>
            <a:endParaRPr lang="en-US" sz="2800" b="1">
              <a:solidFill>
                <a:srgbClr val="000000"/>
              </a:solidFill>
              <a:latin typeface="HP Display Beta Regular"/>
              <a:cs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3635375" y="412750"/>
            <a:ext cx="54371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Futura"/>
              </a:rPr>
              <a:t>HP Indigo WS6600</a:t>
            </a:r>
            <a:endParaRPr lang="hr-HR" sz="3600" b="1">
              <a:solidFill>
                <a:srgbClr val="000000"/>
              </a:solidFill>
              <a:latin typeface="Futura"/>
            </a:endParaRPr>
          </a:p>
          <a:p>
            <a:r>
              <a:rPr lang="hr-HR" sz="2400">
                <a:solidFill>
                  <a:srgbClr val="000000"/>
                </a:solidFill>
                <a:latin typeface="Futura"/>
              </a:rPr>
              <a:t>Smanjenje otpada</a:t>
            </a:r>
            <a:endParaRPr lang="en-US" sz="2400">
              <a:solidFill>
                <a:srgbClr val="000000"/>
              </a:solidFill>
              <a:latin typeface="Futu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5375" y="1773238"/>
            <a:ext cx="5329238" cy="3138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solidFill>
                  <a:srgbClr val="000000"/>
                </a:solidFill>
                <a:latin typeface="HP Display Beta Regular" pitchFamily="34" charset="0"/>
              </a:rPr>
              <a:t>Značajno smanjenje otpada prilikom pripreme stroja uspoređujući s analognim strojevima</a:t>
            </a: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HP Display Beta Regular" pitchFamily="34" charset="0"/>
              </a:rPr>
              <a:t>Just In Time </a:t>
            </a:r>
            <a:r>
              <a:rPr lang="hr-HR" dirty="0">
                <a:solidFill>
                  <a:srgbClr val="000000"/>
                </a:solidFill>
                <a:latin typeface="HP Display Beta Regular" pitchFamily="34" charset="0"/>
              </a:rPr>
              <a:t>proizvodnja dovodi do</a:t>
            </a:r>
            <a:r>
              <a:rPr lang="en-US" dirty="0">
                <a:solidFill>
                  <a:srgbClr val="000000"/>
                </a:solidFill>
                <a:latin typeface="HP Display Beta Regular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marL="441325" indent="-258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>
                <a:solidFill>
                  <a:srgbClr val="000000"/>
                </a:solidFill>
                <a:latin typeface="HP Display Beta Regular" pitchFamily="34" charset="0"/>
              </a:rPr>
              <a:t>Učinkovitijeg lanaca opskrbe</a:t>
            </a: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marL="441325" indent="-2587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HP Display Beta Regular" pitchFamily="34" charset="0"/>
              </a:rPr>
              <a:t>N</a:t>
            </a:r>
            <a:r>
              <a:rPr lang="hr-HR" dirty="0">
                <a:solidFill>
                  <a:srgbClr val="000000"/>
                </a:solidFill>
                <a:latin typeface="HP Display Beta Regular" pitchFamily="34" charset="0"/>
              </a:rPr>
              <a:t>ema zastarjevanja (otpisa) za krajnje korisnike</a:t>
            </a: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HP Display Beta Regular" pitchFamily="34" charset="0"/>
              </a:rPr>
              <a:t>Intertek</a:t>
            </a:r>
            <a:r>
              <a:rPr lang="en-US" dirty="0">
                <a:solidFill>
                  <a:srgbClr val="000000"/>
                </a:solidFill>
                <a:latin typeface="HP Display Beta Regular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HP Display Beta Regular" pitchFamily="34" charset="0"/>
              </a:rPr>
              <a:t>Green leaf </a:t>
            </a:r>
            <a:r>
              <a:rPr lang="hr-HR" dirty="0">
                <a:solidFill>
                  <a:srgbClr val="000000"/>
                </a:solidFill>
                <a:latin typeface="HP Display Beta Regular" pitchFamily="34" charset="0"/>
              </a:rPr>
              <a:t>certifikat</a:t>
            </a: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HP Display Beta Regular" pitchFamily="34" charset="0"/>
            </a:endParaRPr>
          </a:p>
        </p:txBody>
      </p:sp>
      <p:pic>
        <p:nvPicPr>
          <p:cNvPr id="2054" name="Picture 16" descr="D:\HP 2012\hp indigo\תיקיה חדשה (3)\ICONS_b-3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09663" y="2420938"/>
            <a:ext cx="14589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35488" y="4724400"/>
            <a:ext cx="35290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9223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HP Display Beta Regular" pitchFamily="34" charset="0"/>
              </a:rPr>
              <a:t>HP Indigo WS6600 Digital Press</a:t>
            </a:r>
            <a:br>
              <a:rPr lang="en-US" dirty="0" smtClean="0">
                <a:latin typeface="HP Display Beta Regular" pitchFamily="34" charset="0"/>
              </a:rPr>
            </a:br>
            <a:r>
              <a:rPr lang="en-US" sz="2800" dirty="0" smtClean="0">
                <a:latin typeface="HP Display Beta Light" pitchFamily="34" charset="0"/>
              </a:rPr>
              <a:t>High Level Technical Spec</a:t>
            </a:r>
            <a:endParaRPr lang="en-US" sz="2800" dirty="0">
              <a:latin typeface="HP Display Beta Ligh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9750" y="1557338"/>
          <a:ext cx="8424863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2208"/>
                <a:gridCol w="6552728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P Display Beta Regular" pitchFamily="34" charset="0"/>
                        </a:rPr>
                        <a:t>Element</a:t>
                      </a:r>
                      <a:r>
                        <a:rPr lang="en-US" sz="1600" baseline="0" dirty="0" smtClean="0">
                          <a:latin typeface="HP Display Beta Regular" pitchFamily="34" charset="0"/>
                        </a:rPr>
                        <a:t> </a:t>
                      </a:r>
                      <a:endParaRPr lang="en-US" sz="16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P Display Beta Regular" pitchFamily="34" charset="0"/>
                        </a:rPr>
                        <a:t>Technical Specification </a:t>
                      </a:r>
                      <a:endParaRPr lang="en-US" sz="16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P Display Beta Regular" pitchFamily="34" charset="0"/>
                        </a:rPr>
                        <a:t>Printing Speed</a:t>
                      </a:r>
                      <a:endParaRPr lang="en-US" sz="16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  <a:latin typeface="HP Display Beta Regular" pitchFamily="34" charset="0"/>
                        </a:rPr>
                        <a:t>98 feet / 30 meters per minute in 4-color mode</a:t>
                      </a:r>
                    </a:p>
                    <a:p>
                      <a:r>
                        <a:rPr lang="en-US" sz="1400" kern="1200" dirty="0" smtClean="0">
                          <a:effectLst/>
                          <a:latin typeface="HP Display Beta Regular" pitchFamily="34" charset="0"/>
                        </a:rPr>
                        <a:t>131 feet / 40 meters per minute in Enhanced Productivity Mode</a:t>
                      </a:r>
                    </a:p>
                    <a:p>
                      <a:r>
                        <a:rPr lang="en-US" sz="1400" kern="1200" dirty="0" smtClean="0">
                          <a:effectLst/>
                          <a:latin typeface="HP Display Beta Regular" pitchFamily="34" charset="0"/>
                        </a:rPr>
                        <a:t>196 feet / 60 meters per minute in 2-color mode</a:t>
                      </a:r>
                      <a:endParaRPr lang="en-US" sz="14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dirty="0">
                          <a:effectLst/>
                          <a:latin typeface="HP Display Beta Regular" pitchFamily="34" charset="0"/>
                        </a:rPr>
                        <a:t>Web width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dirty="0" smtClean="0">
                          <a:effectLst/>
                          <a:latin typeface="HP Display Beta Regular" pitchFamily="34" charset="0"/>
                        </a:rPr>
                        <a:t>7.87</a:t>
                      </a:r>
                      <a:r>
                        <a:rPr lang="en-US" sz="1400" baseline="0" dirty="0" smtClean="0">
                          <a:effectLst/>
                          <a:latin typeface="HP Display Beta Regular" pitchFamily="34" charset="0"/>
                        </a:rPr>
                        <a:t> – 13.39” / 200 – 340 mm</a:t>
                      </a:r>
                      <a:endParaRPr lang="en-US" sz="1400" dirty="0">
                        <a:effectLst/>
                        <a:latin typeface="HP Display Beta Regular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HP Display Beta Regular" pitchFamily="34" charset="0"/>
                        </a:rPr>
                        <a:t>Image format</a:t>
                      </a:r>
                      <a:endParaRPr lang="en-US" sz="16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P Display Beta Regular" pitchFamily="34" charset="0"/>
                        </a:rPr>
                        <a:t>12.48" x 38.58"  / 317 mm x 980 mm</a:t>
                      </a:r>
                    </a:p>
                  </a:txBody>
                  <a:tcPr anchor="ctr"/>
                </a:tc>
              </a:tr>
              <a:tr h="5338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kern="1200" dirty="0">
                          <a:latin typeface="HP Display Beta Regular" pitchFamily="34" charset="0"/>
                        </a:rPr>
                        <a:t>Substrate thickness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kern="1200" dirty="0">
                          <a:latin typeface="HP Display Beta Regular" pitchFamily="34" charset="0"/>
                        </a:rPr>
                        <a:t>12-450 micron (0.47-17.6 mils)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382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kern="1200" dirty="0">
                          <a:latin typeface="HP Display Beta Regular" pitchFamily="34" charset="0"/>
                        </a:rPr>
                        <a:t>Substrate type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kern="1200" dirty="0">
                          <a:latin typeface="HP Display Beta Regular" pitchFamily="34" charset="0"/>
                        </a:rPr>
                        <a:t>Self-adhesive label stock, films, and folding cartons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6546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600" kern="1200" dirty="0" smtClean="0">
                          <a:latin typeface="HP Display Beta Regular" pitchFamily="34" charset="0"/>
                        </a:rPr>
                        <a:t>Supported colors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/>
                          <a:latin typeface="HP Display Beta Regular" pitchFamily="34" charset="0"/>
                        </a:rPr>
                        <a:t>CMYK </a:t>
                      </a:r>
                    </a:p>
                    <a:p>
                      <a:r>
                        <a:rPr lang="en-US" sz="1400" dirty="0" smtClean="0">
                          <a:effectLst/>
                          <a:latin typeface="HP Display Beta Regular" pitchFamily="34" charset="0"/>
                        </a:rPr>
                        <a:t>HP IndiChrome 6- and 7-color printing adding Orange, Violet and Green </a:t>
                      </a:r>
                    </a:p>
                    <a:p>
                      <a:r>
                        <a:rPr lang="en-US" sz="1400" dirty="0" smtClean="0">
                          <a:effectLst/>
                          <a:latin typeface="HP Display Beta Regular" pitchFamily="34" charset="0"/>
                        </a:rPr>
                        <a:t>HP IndiChrome off-press for spot/brand color matching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HP Display Beta Regular" pitchFamily="34" charset="0"/>
                        </a:rPr>
                        <a:t>HP ElectroInk White</a:t>
                      </a:r>
                      <a:r>
                        <a:rPr lang="en-US" sz="1400" baseline="0" dirty="0" smtClean="0">
                          <a:effectLst/>
                          <a:latin typeface="HP Display Beta Regular" pitchFamily="34" charset="0"/>
                        </a:rPr>
                        <a:t> Plus</a:t>
                      </a:r>
                      <a:endParaRPr lang="en-US" sz="1400" dirty="0" smtClean="0">
                        <a:effectLst/>
                        <a:latin typeface="HP Display Beta Regular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613" y="257175"/>
            <a:ext cx="7223125" cy="26749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HP Indigo 20000 Digital Press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1600200"/>
            <a:ext cx="2784475" cy="646113"/>
          </a:xfrm>
          <a:prstGeom prst="rect">
            <a:avLst/>
          </a:prstGeom>
          <a:solidFill>
            <a:srgbClr val="CCFF66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ysClr val="windowText" lastClr="000000"/>
                </a:solidFill>
                <a:latin typeface="+mn-lt"/>
              </a:rPr>
              <a:t>Premijera na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  <a:latin typeface="+mn-lt"/>
              </a:rPr>
              <a:t>Drupa</a:t>
            </a:r>
            <a:r>
              <a:rPr lang="hr-HR" kern="0" dirty="0">
                <a:solidFill>
                  <a:sysClr val="windowText" lastClr="000000"/>
                </a:solidFill>
                <a:latin typeface="+mn-lt"/>
              </a:rPr>
              <a:t> 2012</a:t>
            </a: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ysClr val="windowText" lastClr="000000"/>
                </a:solidFill>
                <a:latin typeface="+mn-lt"/>
              </a:rPr>
              <a:t>Očekivana prodaja 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2014</a:t>
            </a:r>
            <a:endParaRPr lang="en-US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83300" name="Picture 2" descr="C:\Users\vaks\AppData\Local\Microsoft\Windows\Temporary Internet Files\Content.Outlook\YOIW1S3H\2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2057400"/>
            <a:ext cx="9134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D524F-2597-4982-97A5-13641B41C2F3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263" y="73025"/>
            <a:ext cx="8567737" cy="590550"/>
          </a:xfrm>
        </p:spPr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  <a:t>HP Indigo 20000 Digital Press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143000"/>
          <a:ext cx="7696200" cy="1524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360673"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Image Format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Throughput meters/minute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Media gamut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Material types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Colors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Application range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/>
                </a:tc>
              </a:tr>
              <a:tr h="706127"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736</a:t>
                      </a:r>
                      <a:r>
                        <a:rPr lang="en-US" sz="1100" baseline="0" dirty="0" smtClean="0">
                          <a:latin typeface="HP Display Beta Regular" pitchFamily="34" charset="0"/>
                        </a:rPr>
                        <a:t> x</a:t>
                      </a:r>
                      <a:r>
                        <a:rPr lang="en-US" sz="1100" dirty="0" smtClean="0">
                          <a:latin typeface="HP Display Beta Regular" pitchFamily="34" charset="0"/>
                        </a:rPr>
                        <a:t>1100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29” x 43”</a:t>
                      </a:r>
                      <a:endParaRPr lang="en-US" sz="1100" dirty="0">
                        <a:solidFill>
                          <a:schemeClr val="tx1"/>
                        </a:solidFill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3 colors- 45m/m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 4 colors- 34m/m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 5 colors- 27m/m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10µ - 250µ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Paper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Aluminum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Plastic media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Recycle</a:t>
                      </a:r>
                      <a:r>
                        <a:rPr lang="en-US" sz="1100" baseline="0" dirty="0" smtClean="0">
                          <a:latin typeface="HP Display Beta Regular" pitchFamily="34" charset="0"/>
                        </a:rPr>
                        <a:t> media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100" kern="1200" dirty="0" smtClean="0">
                          <a:latin typeface="HP Display Beta Regular" pitchFamily="34" charset="0"/>
                        </a:rPr>
                        <a:t>7 stations, CMYKOVG, Spot colors, White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Flexible Packaging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Labels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Sleeves</a:t>
                      </a:r>
                    </a:p>
                    <a:p>
                      <a:pPr algn="ctr" rtl="0"/>
                      <a:r>
                        <a:rPr lang="en-US" sz="1100" dirty="0" smtClean="0">
                          <a:latin typeface="HP Display Beta Regular" pitchFamily="34" charset="0"/>
                        </a:rPr>
                        <a:t> tubes</a:t>
                      </a:r>
                      <a:endParaRPr lang="en-US" sz="110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84341" name="Picture 7" descr="HP Indigo 20 000 schematic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 rot="5400000" flipH="1">
            <a:off x="2386806" y="797720"/>
            <a:ext cx="415925" cy="1116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rot="5400000" flipH="1">
            <a:off x="2386013" y="1217613"/>
            <a:ext cx="417512" cy="1116012"/>
          </a:xfrm>
          <a:prstGeom prst="rect">
            <a:avLst/>
          </a:prstGeom>
          <a:solidFill>
            <a:srgbClr val="FF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 rot="5400000" flipH="1">
            <a:off x="2386806" y="1634332"/>
            <a:ext cx="415925" cy="1116012"/>
          </a:xfrm>
          <a:prstGeom prst="rect">
            <a:avLst/>
          </a:prstGeom>
          <a:solidFill>
            <a:srgbClr val="00B7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rot="5400000" flipH="1">
            <a:off x="2386806" y="2048670"/>
            <a:ext cx="415925" cy="11160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rot="5400000" flipH="1">
            <a:off x="2386806" y="2459832"/>
            <a:ext cx="415925" cy="1116012"/>
          </a:xfrm>
          <a:prstGeom prst="rect">
            <a:avLst/>
          </a:prstGeom>
          <a:solidFill>
            <a:srgbClr val="FFA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rot="5400000" flipH="1">
            <a:off x="2386806" y="2874170"/>
            <a:ext cx="415925" cy="1116012"/>
          </a:xfrm>
          <a:prstGeom prst="rect">
            <a:avLst/>
          </a:prstGeom>
          <a:solidFill>
            <a:srgbClr val="03C0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5400000" flipH="1">
            <a:off x="2386806" y="3286920"/>
            <a:ext cx="415925" cy="1116012"/>
          </a:xfrm>
          <a:prstGeom prst="rect">
            <a:avLst/>
          </a:prstGeom>
          <a:solidFill>
            <a:srgbClr val="9932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rot="5400000" flipH="1">
            <a:off x="2386806" y="3780632"/>
            <a:ext cx="415925" cy="1116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rot="5400000" flipH="1">
            <a:off x="2386806" y="4271170"/>
            <a:ext cx="415925" cy="11160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rot="5400000" flipH="1">
            <a:off x="2386806" y="4763295"/>
            <a:ext cx="415925" cy="1116012"/>
          </a:xfrm>
          <a:prstGeom prst="rect">
            <a:avLst/>
          </a:prstGeom>
          <a:solidFill>
            <a:srgbClr val="0053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5400000" flipH="1">
            <a:off x="2386806" y="5250657"/>
            <a:ext cx="415925" cy="1116012"/>
          </a:xfrm>
          <a:prstGeom prst="rect">
            <a:avLst/>
          </a:prstGeom>
          <a:solidFill>
            <a:srgbClr val="FFFF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08909" name="Title 1"/>
          <p:cNvSpPr>
            <a:spLocks noGrp="1"/>
          </p:cNvSpPr>
          <p:nvPr>
            <p:ph type="title"/>
          </p:nvPr>
        </p:nvSpPr>
        <p:spPr>
          <a:xfrm>
            <a:off x="234950" y="390525"/>
            <a:ext cx="8375650" cy="6715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hr-HR" smtClean="0">
                <a:latin typeface="Futura Bk"/>
              </a:rPr>
              <a:t>HP INDIGO - 4, 5, 6 ili </a:t>
            </a:r>
            <a:r>
              <a:rPr lang="en-US" smtClean="0">
                <a:latin typeface="Futura Bk"/>
              </a:rPr>
              <a:t>7 </a:t>
            </a:r>
            <a:r>
              <a:rPr lang="hr-HR" smtClean="0">
                <a:latin typeface="Futura Bk"/>
              </a:rPr>
              <a:t>kolornih modula</a:t>
            </a:r>
            <a:endParaRPr lang="en-US" smtClean="0">
              <a:latin typeface="Futura Bk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3486944" y="797719"/>
            <a:ext cx="415925" cy="11160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3486151" y="1217612"/>
            <a:ext cx="417512" cy="1116013"/>
          </a:xfrm>
          <a:prstGeom prst="rect">
            <a:avLst/>
          </a:prstGeom>
          <a:solidFill>
            <a:srgbClr val="FF00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3486944" y="1634331"/>
            <a:ext cx="415925" cy="1116013"/>
          </a:xfrm>
          <a:prstGeom prst="rect">
            <a:avLst/>
          </a:prstGeom>
          <a:solidFill>
            <a:srgbClr val="00B7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3486944" y="2048669"/>
            <a:ext cx="415925" cy="11160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3486944" y="2459831"/>
            <a:ext cx="415925" cy="1116013"/>
          </a:xfrm>
          <a:prstGeom prst="rect">
            <a:avLst/>
          </a:prstGeom>
          <a:solidFill>
            <a:srgbClr val="FFA5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200000">
            <a:off x="3486944" y="2874169"/>
            <a:ext cx="415925" cy="1116013"/>
          </a:xfrm>
          <a:prstGeom prst="rect">
            <a:avLst/>
          </a:prstGeom>
          <a:solidFill>
            <a:srgbClr val="03C0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16200000">
            <a:off x="3486944" y="3286919"/>
            <a:ext cx="415925" cy="1116013"/>
          </a:xfrm>
          <a:prstGeom prst="rect">
            <a:avLst/>
          </a:prstGeom>
          <a:solidFill>
            <a:srgbClr val="9932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3486944" y="3780631"/>
            <a:ext cx="415925" cy="1116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3486944" y="4271169"/>
            <a:ext cx="415925" cy="11160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6200000">
            <a:off x="3486944" y="4763294"/>
            <a:ext cx="415925" cy="1116013"/>
          </a:xfrm>
          <a:prstGeom prst="rect">
            <a:avLst/>
          </a:prstGeom>
          <a:solidFill>
            <a:srgbClr val="0053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3486944" y="5250656"/>
            <a:ext cx="415925" cy="1116013"/>
          </a:xfrm>
          <a:prstGeom prst="rect">
            <a:avLst/>
          </a:prstGeom>
          <a:solidFill>
            <a:srgbClr val="FFFF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2943225" y="436563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2942431" y="856457"/>
            <a:ext cx="417513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Magenta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2943225" y="1273176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2943225" y="1687513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2943225" y="2098676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2943225" y="2513013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2942432" y="2924969"/>
            <a:ext cx="417512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2943225" y="3419476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943225" y="3910013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Rhodamine Red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2943225" y="4402138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 Blue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2943225" y="4889501"/>
            <a:ext cx="415925" cy="19113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 Yellow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536575" y="1814512"/>
            <a:ext cx="415925" cy="158750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Hv" pitchFamily="34" charset="0"/>
              </a:rPr>
              <a:t>IndiChrome</a:t>
            </a:r>
          </a:p>
          <a:p>
            <a:pPr algn="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Color Gamut</a:t>
            </a:r>
          </a:p>
        </p:txBody>
      </p:sp>
      <p:pic>
        <p:nvPicPr>
          <p:cNvPr id="2089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013" y="4267200"/>
            <a:ext cx="13954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" name="Elbow Connector 110"/>
          <p:cNvCxnSpPr>
            <a:stCxn id="36" idx="2"/>
            <a:endCxn id="76" idx="2"/>
          </p:cNvCxnSpPr>
          <p:nvPr/>
        </p:nvCxnSpPr>
        <p:spPr>
          <a:xfrm flipV="1">
            <a:off x="1538288" y="1355725"/>
            <a:ext cx="498475" cy="1252538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36" idx="2"/>
            <a:endCxn id="77" idx="2"/>
          </p:cNvCxnSpPr>
          <p:nvPr/>
        </p:nvCxnSpPr>
        <p:spPr>
          <a:xfrm flipV="1">
            <a:off x="1538288" y="1776413"/>
            <a:ext cx="498475" cy="83185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36" idx="2"/>
            <a:endCxn id="78" idx="2"/>
          </p:cNvCxnSpPr>
          <p:nvPr/>
        </p:nvCxnSpPr>
        <p:spPr>
          <a:xfrm flipV="1">
            <a:off x="1538288" y="2192338"/>
            <a:ext cx="498475" cy="415925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36" idx="2"/>
            <a:endCxn id="79" idx="2"/>
          </p:cNvCxnSpPr>
          <p:nvPr/>
        </p:nvCxnSpPr>
        <p:spPr>
          <a:xfrm flipV="1">
            <a:off x="1538288" y="2606675"/>
            <a:ext cx="498475" cy="1588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36" idx="2"/>
            <a:endCxn id="80" idx="2"/>
          </p:cNvCxnSpPr>
          <p:nvPr/>
        </p:nvCxnSpPr>
        <p:spPr>
          <a:xfrm>
            <a:off x="1538288" y="2608263"/>
            <a:ext cx="498475" cy="409575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6" idx="2"/>
            <a:endCxn id="81" idx="2"/>
          </p:cNvCxnSpPr>
          <p:nvPr/>
        </p:nvCxnSpPr>
        <p:spPr>
          <a:xfrm>
            <a:off x="1538288" y="2608263"/>
            <a:ext cx="498475" cy="823912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36" idx="2"/>
            <a:endCxn id="82" idx="2"/>
          </p:cNvCxnSpPr>
          <p:nvPr/>
        </p:nvCxnSpPr>
        <p:spPr>
          <a:xfrm>
            <a:off x="1538288" y="2608263"/>
            <a:ext cx="498475" cy="1236662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35" idx="2"/>
            <a:endCxn id="1026" idx="1"/>
          </p:cNvCxnSpPr>
          <p:nvPr/>
        </p:nvCxnSpPr>
        <p:spPr>
          <a:xfrm>
            <a:off x="4252913" y="1355725"/>
            <a:ext cx="419100" cy="372110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38" idx="2"/>
            <a:endCxn id="1026" idx="1"/>
          </p:cNvCxnSpPr>
          <p:nvPr/>
        </p:nvCxnSpPr>
        <p:spPr>
          <a:xfrm>
            <a:off x="4252913" y="1774825"/>
            <a:ext cx="419100" cy="330200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39" idx="2"/>
            <a:endCxn id="1026" idx="1"/>
          </p:cNvCxnSpPr>
          <p:nvPr/>
        </p:nvCxnSpPr>
        <p:spPr>
          <a:xfrm>
            <a:off x="4252913" y="2192338"/>
            <a:ext cx="419100" cy="2884487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40" idx="2"/>
            <a:endCxn id="1026" idx="1"/>
          </p:cNvCxnSpPr>
          <p:nvPr/>
        </p:nvCxnSpPr>
        <p:spPr>
          <a:xfrm>
            <a:off x="4252913" y="2606675"/>
            <a:ext cx="419100" cy="247015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2"/>
            <a:endCxn id="1026" idx="1"/>
          </p:cNvCxnSpPr>
          <p:nvPr/>
        </p:nvCxnSpPr>
        <p:spPr>
          <a:xfrm>
            <a:off x="4252913" y="3017838"/>
            <a:ext cx="419100" cy="2058987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42" idx="2"/>
            <a:endCxn id="1026" idx="1"/>
          </p:cNvCxnSpPr>
          <p:nvPr/>
        </p:nvCxnSpPr>
        <p:spPr>
          <a:xfrm>
            <a:off x="4252913" y="3432175"/>
            <a:ext cx="419100" cy="164465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43" idx="2"/>
            <a:endCxn id="1026" idx="1"/>
          </p:cNvCxnSpPr>
          <p:nvPr/>
        </p:nvCxnSpPr>
        <p:spPr>
          <a:xfrm>
            <a:off x="4252913" y="3844925"/>
            <a:ext cx="419100" cy="123190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44" idx="2"/>
            <a:endCxn id="1026" idx="1"/>
          </p:cNvCxnSpPr>
          <p:nvPr/>
        </p:nvCxnSpPr>
        <p:spPr>
          <a:xfrm>
            <a:off x="4252913" y="4338638"/>
            <a:ext cx="419100" cy="738187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46" idx="2"/>
            <a:endCxn id="1026" idx="1"/>
          </p:cNvCxnSpPr>
          <p:nvPr/>
        </p:nvCxnSpPr>
        <p:spPr>
          <a:xfrm>
            <a:off x="4252913" y="4829175"/>
            <a:ext cx="419100" cy="247650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49" idx="2"/>
            <a:endCxn id="1026" idx="1"/>
          </p:cNvCxnSpPr>
          <p:nvPr/>
        </p:nvCxnSpPr>
        <p:spPr>
          <a:xfrm flipV="1">
            <a:off x="4252913" y="5076825"/>
            <a:ext cx="419100" cy="244475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stCxn id="50" idx="2"/>
            <a:endCxn id="1026" idx="1"/>
          </p:cNvCxnSpPr>
          <p:nvPr/>
        </p:nvCxnSpPr>
        <p:spPr>
          <a:xfrm flipV="1">
            <a:off x="4252913" y="5076825"/>
            <a:ext cx="419100" cy="731838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578350" y="5907088"/>
            <a:ext cx="1217613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HP IndiChrome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Ink Mixing System</a:t>
            </a:r>
          </a:p>
        </p:txBody>
      </p:sp>
      <p:sp>
        <p:nvSpPr>
          <p:cNvPr id="148" name="Rectangle 147"/>
          <p:cNvSpPr/>
          <p:nvPr/>
        </p:nvSpPr>
        <p:spPr>
          <a:xfrm rot="16200000">
            <a:off x="2934494" y="5180806"/>
            <a:ext cx="415925" cy="22336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</a:t>
            </a:r>
          </a:p>
        </p:txBody>
      </p:sp>
      <p:cxnSp>
        <p:nvCxnSpPr>
          <p:cNvPr id="150" name="Elbow Connector 149"/>
          <p:cNvCxnSpPr>
            <a:stCxn id="148" idx="2"/>
            <a:endCxn id="1026" idx="1"/>
          </p:cNvCxnSpPr>
          <p:nvPr/>
        </p:nvCxnSpPr>
        <p:spPr>
          <a:xfrm flipV="1">
            <a:off x="4259263" y="5076825"/>
            <a:ext cx="412750" cy="1220788"/>
          </a:xfrm>
          <a:prstGeom prst="bentConnector3">
            <a:avLst>
              <a:gd name="adj1" fmla="val 50000"/>
            </a:avLst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389688" y="5884863"/>
            <a:ext cx="8651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Spot colors!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285038" y="4727575"/>
            <a:ext cx="752475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97%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PANTONE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library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6450013" y="4256088"/>
            <a:ext cx="831850" cy="1657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448425" y="4252913"/>
            <a:ext cx="836613" cy="1228725"/>
          </a:xfrm>
          <a:prstGeom prst="rect">
            <a:avLst/>
          </a:prstGeom>
          <a:solidFill>
            <a:srgbClr val="7C06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08959" name="TextBox 160"/>
          <p:cNvSpPr txBox="1">
            <a:spLocks noChangeArrowheads="1"/>
          </p:cNvSpPr>
          <p:nvPr/>
        </p:nvSpPr>
        <p:spPr bwMode="auto">
          <a:xfrm>
            <a:off x="6389688" y="5446713"/>
            <a:ext cx="74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Futura Hv"/>
              </a:rPr>
              <a:t>PANTONE</a:t>
            </a:r>
          </a:p>
          <a:p>
            <a:r>
              <a:rPr lang="en-US" sz="900">
                <a:solidFill>
                  <a:srgbClr val="000000"/>
                </a:solidFill>
                <a:latin typeface="Futura Hv"/>
              </a:rPr>
              <a:t>222C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6021388" y="4572000"/>
            <a:ext cx="476250" cy="1106488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666750"/>
            <a:ext cx="2484437" cy="1446213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  <a:t>Široki format</a:t>
            </a:r>
            <a:endParaRPr lang="en-US" b="1" dirty="0">
              <a:solidFill>
                <a:prstClr val="black"/>
              </a:solidFill>
              <a:latin typeface="HP Display Beta Regular" pitchFamily="34" charset="0"/>
              <a:ea typeface="+mn-ea"/>
              <a:cs typeface="Arial" pitchFamily="34" charset="0"/>
            </a:endParaRPr>
          </a:p>
        </p:txBody>
      </p:sp>
      <p:sp>
        <p:nvSpPr>
          <p:cNvPr id="186370" name="正方形/長方形 33"/>
          <p:cNvSpPr>
            <a:spLocks noChangeArrowheads="1"/>
          </p:cNvSpPr>
          <p:nvPr/>
        </p:nvSpPr>
        <p:spPr bwMode="auto">
          <a:xfrm>
            <a:off x="3657600" y="1828800"/>
            <a:ext cx="4724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P Display Beta Regular"/>
              </a:rPr>
              <a:t>30 inch (762 mm)  </a:t>
            </a:r>
            <a:r>
              <a:rPr lang="hr-HR">
                <a:latin typeface="HP Display Beta Regular"/>
              </a:rPr>
              <a:t>Širina role</a:t>
            </a:r>
            <a:endParaRPr lang="en-US" b="1">
              <a:latin typeface="HP Display Beta Regular"/>
            </a:endParaRPr>
          </a:p>
          <a:p>
            <a:endParaRPr lang="en-US" b="1"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Kombatibilnost sa standardnim doradnim strojevima i proizvođačkom praksom.</a:t>
            </a:r>
            <a:r>
              <a:rPr lang="en-US">
                <a:latin typeface="HP Display Beta Regular"/>
              </a:rPr>
              <a:t> </a:t>
            </a:r>
          </a:p>
          <a:p>
            <a:endParaRPr lang="en-US">
              <a:latin typeface="HP Display Beta Regular"/>
            </a:endParaRPr>
          </a:p>
          <a:p>
            <a:r>
              <a:rPr lang="en-US">
                <a:latin typeface="HP Display Beta Regular"/>
              </a:rPr>
              <a:t>29 inch (736mm)  x 1.1</a:t>
            </a:r>
            <a:r>
              <a:rPr lang="hr-HR">
                <a:latin typeface="HP Display Beta Regular"/>
              </a:rPr>
              <a:t> m</a:t>
            </a:r>
            <a:r>
              <a:rPr lang="en-US">
                <a:latin typeface="HP Display Beta Regular"/>
              </a:rPr>
              <a:t> </a:t>
            </a:r>
            <a:r>
              <a:rPr lang="hr-HR">
                <a:latin typeface="HP Display Beta Regular"/>
              </a:rPr>
              <a:t>površina tiska</a:t>
            </a:r>
          </a:p>
          <a:p>
            <a:endParaRPr lang="en-US">
              <a:latin typeface="HP Display Beta Regular"/>
            </a:endParaRPr>
          </a:p>
          <a:p>
            <a:r>
              <a:rPr lang="en-US">
                <a:latin typeface="HP Display Beta Regular"/>
              </a:rPr>
              <a:t>HP Indigo 20000 </a:t>
            </a:r>
            <a:r>
              <a:rPr lang="hr-HR">
                <a:latin typeface="HP Display Beta Regular"/>
              </a:rPr>
              <a:t>format zadovoljava 90% formata za izradu fleksibilne ambalaže za hranu</a:t>
            </a:r>
            <a:endParaRPr lang="en-US">
              <a:latin typeface="HP Display Beta Regular"/>
            </a:endParaRPr>
          </a:p>
        </p:txBody>
      </p:sp>
      <p:sp>
        <p:nvSpPr>
          <p:cNvPr id="186371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0" y="24765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A4E4"/>
              </a:buClr>
            </a:pPr>
            <a:r>
              <a:rPr lang="hr-HR" sz="2400">
                <a:solidFill>
                  <a:srgbClr val="000000"/>
                </a:solidFill>
                <a:latin typeface="HP Display Beta Light"/>
              </a:rPr>
              <a:t>Za 90% svih aplikacija fleksibilne ambalaže koristeći standardne doradne strojeve</a:t>
            </a:r>
            <a:endParaRPr lang="en-US" sz="2400">
              <a:solidFill>
                <a:srgbClr val="000000"/>
              </a:solidFill>
              <a:latin typeface="HP Display Beta Light"/>
            </a:endParaRPr>
          </a:p>
        </p:txBody>
      </p:sp>
      <p:pic>
        <p:nvPicPr>
          <p:cNvPr id="1863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029200"/>
            <a:ext cx="4191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21" descr="targe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10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" y="2133600"/>
            <a:ext cx="2792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6375" name="Group 22"/>
          <p:cNvGrpSpPr>
            <a:grpSpLocks/>
          </p:cNvGrpSpPr>
          <p:nvPr/>
        </p:nvGrpSpPr>
        <p:grpSpPr bwMode="auto">
          <a:xfrm>
            <a:off x="211138" y="3429000"/>
            <a:ext cx="2884487" cy="3019425"/>
            <a:chOff x="5334000" y="3276600"/>
            <a:chExt cx="2884227" cy="3019425"/>
          </a:xfrm>
        </p:grpSpPr>
        <p:grpSp>
          <p:nvGrpSpPr>
            <p:cNvPr id="186376" name="Group 23"/>
            <p:cNvGrpSpPr>
              <a:grpSpLocks/>
            </p:cNvGrpSpPr>
            <p:nvPr/>
          </p:nvGrpSpPr>
          <p:grpSpPr bwMode="auto">
            <a:xfrm>
              <a:off x="5334000" y="3276600"/>
              <a:ext cx="2884227" cy="3019425"/>
              <a:chOff x="5334000" y="3276600"/>
              <a:chExt cx="2884227" cy="3019425"/>
            </a:xfrm>
          </p:grpSpPr>
          <p:pic>
            <p:nvPicPr>
              <p:cNvPr id="186378" name="Picture 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334000" y="3276600"/>
                <a:ext cx="2884227" cy="301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6379" name="TextBox 26"/>
              <p:cNvSpPr txBox="1">
                <a:spLocks noChangeArrowheads="1"/>
              </p:cNvSpPr>
              <p:nvPr/>
            </p:nvSpPr>
            <p:spPr bwMode="auto">
              <a:xfrm>
                <a:off x="6400800" y="3505200"/>
                <a:ext cx="1219200" cy="24622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 b="1">
                    <a:solidFill>
                      <a:schemeClr val="accent1"/>
                    </a:solidFill>
                    <a:latin typeface="Calibri" pitchFamily="34" charset="0"/>
                  </a:rPr>
                  <a:t>Indigo 20000</a:t>
                </a:r>
              </a:p>
            </p:txBody>
          </p:sp>
        </p:grpSp>
        <p:sp>
          <p:nvSpPr>
            <p:cNvPr id="186377" name="Rectangle 24"/>
            <p:cNvSpPr>
              <a:spLocks noChangeArrowheads="1"/>
            </p:cNvSpPr>
            <p:nvPr/>
          </p:nvSpPr>
          <p:spPr bwMode="auto">
            <a:xfrm>
              <a:off x="6477000" y="3733800"/>
              <a:ext cx="838200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chemeClr val="accent1"/>
                  </a:solidFill>
                  <a:latin typeface="Calibri" pitchFamily="34" charset="0"/>
                </a:rPr>
                <a:t>0.809 </a:t>
              </a:r>
              <a:r>
                <a:rPr lang="ja-JP" altLang="en-US" sz="1000" b="1">
                  <a:solidFill>
                    <a:schemeClr val="accent1"/>
                  </a:solidFill>
                  <a:latin typeface="Calibri" pitchFamily="34" charset="0"/>
                  <a:cs typeface="ＭＳ Ｐゴシック"/>
                </a:rPr>
                <a:t>㎡</a:t>
              </a:r>
              <a:endParaRPr lang="en-US" sz="1000" b="1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329452-761D-4157-AF33-23CBB34CF41B}" type="slidenum">
              <a:rPr lang="en-US">
                <a:latin typeface="HP Display Beta Regular" pitchFamily="34" charset="0"/>
              </a:rPr>
              <a:pPr>
                <a:defRPr/>
              </a:pPr>
              <a:t>41</a:t>
            </a:fld>
            <a:endParaRPr lang="en-US" dirty="0">
              <a:latin typeface="HP Display Beta Regular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800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>
                <a:latin typeface="HP Display Beta Regular" pitchFamily="34" charset="0"/>
              </a:rPr>
              <a:t>Jednostva izmjena redosljeda boja prilikom tiska</a:t>
            </a:r>
            <a:endParaRPr lang="en-US" sz="3600" dirty="0">
              <a:latin typeface="HP Display Beta Regular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4300" y="1274763"/>
            <a:ext cx="3695700" cy="51260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600" dirty="0">
              <a:latin typeface="HP Display Beta Regular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2620963"/>
            <a:ext cx="1974850" cy="57308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2487613"/>
            <a:ext cx="1963738" cy="573087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3313" y="2335213"/>
            <a:ext cx="2060575" cy="6159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1371600" y="5063787"/>
            <a:ext cx="1597121" cy="1169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600" dirty="0">
              <a:latin typeface="HP Display Beta Regular" pitchFamily="34" charset="0"/>
            </a:endParaRPr>
          </a:p>
        </p:txBody>
      </p:sp>
      <p:sp>
        <p:nvSpPr>
          <p:cNvPr id="188424" name="TextBox 10"/>
          <p:cNvSpPr txBox="1">
            <a:spLocks noChangeArrowheads="1"/>
          </p:cNvSpPr>
          <p:nvPr/>
        </p:nvSpPr>
        <p:spPr bwMode="auto">
          <a:xfrm>
            <a:off x="884238" y="4230688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P Display Beta Regular"/>
              </a:rPr>
              <a:t>Surface print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9988" y="5224463"/>
            <a:ext cx="1974850" cy="57943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3775" y="5035550"/>
            <a:ext cx="2054225" cy="61595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975" y="4810125"/>
            <a:ext cx="2292350" cy="663575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" y="4645025"/>
            <a:ext cx="2309813" cy="658813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95350" y="2120900"/>
            <a:ext cx="1976438" cy="57943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 bwMode="auto">
          <a:xfrm>
            <a:off x="1058727" y="1575167"/>
            <a:ext cx="1597121" cy="116964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600" dirty="0">
              <a:latin typeface="HP Display Beta Regular" pitchFamily="34" charset="0"/>
            </a:endParaRPr>
          </a:p>
        </p:txBody>
      </p:sp>
      <p:sp>
        <p:nvSpPr>
          <p:cNvPr id="188431" name="TextBox 17"/>
          <p:cNvSpPr txBox="1">
            <a:spLocks noChangeArrowheads="1"/>
          </p:cNvSpPr>
          <p:nvPr/>
        </p:nvSpPr>
        <p:spPr bwMode="auto">
          <a:xfrm>
            <a:off x="922338" y="1296988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HP Display Beta Regular"/>
              </a:rPr>
              <a:t>Reverse  print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1888" y="1906588"/>
            <a:ext cx="14700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Display Beta Regular" pitchFamily="34" charset="0"/>
              </a:rPr>
              <a:t>White on Top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Display Beta Regular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1613" y="2562225"/>
            <a:ext cx="147002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Display Beta Regular" pitchFamily="34" charset="0"/>
              </a:rPr>
              <a:t>Reversed image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Display Beta Regular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8261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 Display Beta Regular" pitchFamily="34" charset="0"/>
              </a:rPr>
              <a:t>White on the bottom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Display Beta Regular" pitchFamily="34" charset="0"/>
            </a:endParaRPr>
          </a:p>
        </p:txBody>
      </p:sp>
      <p:sp>
        <p:nvSpPr>
          <p:cNvPr id="188435" name="Rectangle 22"/>
          <p:cNvSpPr>
            <a:spLocks noChangeArrowheads="1"/>
          </p:cNvSpPr>
          <p:nvPr/>
        </p:nvSpPr>
        <p:spPr bwMode="auto">
          <a:xfrm>
            <a:off x="4200525" y="2286000"/>
            <a:ext cx="48625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HP Display Beta Regular"/>
              </a:rPr>
              <a:t>Tisak fleksibilne ambalaže zahtjeva tiska na površinu na neprozirnim materijalima kao i tisak u negativu na prozirnim materijalima.</a:t>
            </a:r>
            <a:endParaRPr lang="en-US" sz="2000">
              <a:latin typeface="Futura Bk"/>
            </a:endParaRPr>
          </a:p>
          <a:p>
            <a:endParaRPr lang="en-US" sz="2000">
              <a:latin typeface="Futura Bk"/>
            </a:endParaRPr>
          </a:p>
          <a:p>
            <a:r>
              <a:rPr lang="en-US" sz="2000">
                <a:latin typeface="Futura Bk"/>
              </a:rPr>
              <a:t>HP Indigo Color Switching Technology  </a:t>
            </a:r>
            <a:r>
              <a:rPr lang="hr-HR" sz="2000">
                <a:latin typeface="HP Display Beta Regular"/>
              </a:rPr>
              <a:t>pruža mogućnost brze izmjene redosljeda tiska boja kao i ponavljanje pojedinih boja</a:t>
            </a:r>
            <a:endParaRPr lang="en-US" sz="2000">
              <a:latin typeface="Futura Bk"/>
            </a:endParaRPr>
          </a:p>
        </p:txBody>
      </p:sp>
      <p:sp>
        <p:nvSpPr>
          <p:cNvPr id="188436" name="Up-Down Arrow 23"/>
          <p:cNvSpPr>
            <a:spLocks noChangeArrowheads="1"/>
          </p:cNvSpPr>
          <p:nvPr/>
        </p:nvSpPr>
        <p:spPr bwMode="auto">
          <a:xfrm>
            <a:off x="1625600" y="3352800"/>
            <a:ext cx="533400" cy="762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hr-HR" sz="1600">
              <a:latin typeface="HP Display Beta Regula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7625" y="6553200"/>
            <a:ext cx="246063" cy="219075"/>
          </a:xfrm>
        </p:spPr>
        <p:txBody>
          <a:bodyPr/>
          <a:lstStyle/>
          <a:p>
            <a:pPr>
              <a:defRPr/>
            </a:pPr>
            <a:fld id="{169EC8A7-B1D6-4134-B48A-7E5F5DF89B5B}" type="slidenum">
              <a:rPr lang="en-US">
                <a:latin typeface="HP Display Beta Regular" pitchFamily="34" charset="0"/>
              </a:rPr>
              <a:pPr>
                <a:defRPr/>
              </a:pPr>
              <a:t>42</a:t>
            </a:fld>
            <a:endParaRPr lang="en-US" dirty="0">
              <a:latin typeface="HP Display Beta Regular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238" y="1054100"/>
            <a:ext cx="4221162" cy="1014413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prstClr val="black"/>
                </a:solidFill>
                <a:latin typeface="Futura"/>
                <a:ea typeface="+mn-ea"/>
                <a:cs typeface="Arial" pitchFamily="34" charset="0"/>
              </a:rPr>
              <a:t>HP Indigo 20000</a:t>
            </a:r>
            <a:br>
              <a:rPr lang="hr-HR" sz="3600" b="1" dirty="0" smtClean="0">
                <a:solidFill>
                  <a:prstClr val="black"/>
                </a:solidFill>
                <a:latin typeface="Futura"/>
                <a:ea typeface="+mn-ea"/>
                <a:cs typeface="Arial" pitchFamily="34" charset="0"/>
              </a:rPr>
            </a:br>
            <a:r>
              <a:rPr lang="hr-HR" sz="2400" b="1" dirty="0" smtClean="0">
                <a:solidFill>
                  <a:prstClr val="black"/>
                </a:solidFill>
                <a:latin typeface="Futura"/>
                <a:cs typeface="Arial" pitchFamily="34" charset="0"/>
              </a:rPr>
              <a:t>Produktivnost     </a:t>
            </a:r>
            <a:endParaRPr lang="en-US" sz="2400" b="1" dirty="0">
              <a:solidFill>
                <a:prstClr val="black"/>
              </a:solidFill>
              <a:latin typeface="Futura"/>
              <a:ea typeface="+mn-ea"/>
              <a:cs typeface="Arial" pitchFamily="34" charset="0"/>
            </a:endParaRPr>
          </a:p>
        </p:txBody>
      </p:sp>
      <p:sp>
        <p:nvSpPr>
          <p:cNvPr id="190467" name="Rectangle 8"/>
          <p:cNvSpPr>
            <a:spLocks noChangeArrowheads="1"/>
          </p:cNvSpPr>
          <p:nvPr/>
        </p:nvSpPr>
        <p:spPr bwMode="auto">
          <a:xfrm>
            <a:off x="3657600" y="2306638"/>
            <a:ext cx="54864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i="1">
                <a:latin typeface="HP Display Beta Regular"/>
              </a:rPr>
              <a:t>Maksimalna brzina tiska</a:t>
            </a:r>
          </a:p>
          <a:p>
            <a:r>
              <a:rPr lang="hr-HR" i="1">
                <a:latin typeface="HP Display Beta Regular"/>
              </a:rPr>
              <a:t>u EPM modu 45 m/min </a:t>
            </a:r>
            <a:r>
              <a:rPr lang="en-US" i="1">
                <a:latin typeface="HP Display Beta Regular"/>
              </a:rPr>
              <a:t>– 33</a:t>
            </a:r>
            <a:r>
              <a:rPr lang="en-US" i="1" baseline="30000">
                <a:latin typeface="HP Display Beta Regular"/>
              </a:rPr>
              <a:t> </a:t>
            </a:r>
            <a:r>
              <a:rPr lang="en-US" i="1">
                <a:latin typeface="HP Display Beta Regular"/>
              </a:rPr>
              <a:t>m</a:t>
            </a:r>
            <a:r>
              <a:rPr lang="en-US" i="1" baseline="30000">
                <a:latin typeface="HP Display Beta Regular"/>
              </a:rPr>
              <a:t>2</a:t>
            </a:r>
            <a:endParaRPr lang="en-US" i="1">
              <a:latin typeface="HP Display Beta Regular"/>
            </a:endParaRPr>
          </a:p>
          <a:p>
            <a:endParaRPr lang="en-US" i="1">
              <a:latin typeface="HP Display Beta Regular"/>
            </a:endParaRPr>
          </a:p>
          <a:p>
            <a:r>
              <a:rPr lang="en-US">
                <a:latin typeface="HP Display Beta Regular"/>
              </a:rPr>
              <a:t>4 </a:t>
            </a:r>
            <a:r>
              <a:rPr lang="hr-HR">
                <a:latin typeface="HP Display Beta Regular"/>
              </a:rPr>
              <a:t>boje - </a:t>
            </a:r>
            <a:r>
              <a:rPr lang="en-US">
                <a:latin typeface="HP Display Beta Regular"/>
              </a:rPr>
              <a:t>34 m/min – 25</a:t>
            </a:r>
            <a:r>
              <a:rPr lang="hr-HR">
                <a:latin typeface="HP Display Beta Regular"/>
              </a:rPr>
              <a:t> </a:t>
            </a:r>
            <a:r>
              <a:rPr lang="en-US" i="1">
                <a:latin typeface="HP Display Beta Regular"/>
              </a:rPr>
              <a:t>m</a:t>
            </a:r>
            <a:r>
              <a:rPr lang="en-US" i="1" baseline="30000">
                <a:latin typeface="HP Display Beta Regular"/>
              </a:rPr>
              <a:t>2</a:t>
            </a:r>
          </a:p>
          <a:p>
            <a:r>
              <a:rPr lang="en-US">
                <a:latin typeface="HP Display Beta Regular"/>
              </a:rPr>
              <a:t>5 </a:t>
            </a:r>
            <a:r>
              <a:rPr lang="hr-HR">
                <a:latin typeface="HP Display Beta Regular"/>
              </a:rPr>
              <a:t>boja - </a:t>
            </a:r>
            <a:r>
              <a:rPr lang="en-US">
                <a:latin typeface="HP Display Beta Regular"/>
              </a:rPr>
              <a:t>27 m/min – 20</a:t>
            </a:r>
            <a:r>
              <a:rPr lang="hr-HR">
                <a:latin typeface="HP Display Beta Regular"/>
              </a:rPr>
              <a:t> </a:t>
            </a:r>
            <a:r>
              <a:rPr lang="en-US" i="1">
                <a:latin typeface="HP Display Beta Regular"/>
              </a:rPr>
              <a:t>m</a:t>
            </a:r>
            <a:r>
              <a:rPr lang="en-US" i="1" baseline="30000">
                <a:latin typeface="HP Display Beta Regular"/>
              </a:rPr>
              <a:t>2</a:t>
            </a:r>
          </a:p>
          <a:p>
            <a:endParaRPr lang="en-US"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Dizajniran za non-stop (</a:t>
            </a:r>
            <a:r>
              <a:rPr lang="en-US">
                <a:latin typeface="HP Display Beta Regular"/>
              </a:rPr>
              <a:t>24/7</a:t>
            </a:r>
            <a:r>
              <a:rPr lang="hr-HR">
                <a:latin typeface="HP Display Beta Regular"/>
              </a:rPr>
              <a:t>)</a:t>
            </a:r>
            <a:r>
              <a:rPr lang="en-US">
                <a:latin typeface="HP Display Beta Regular"/>
              </a:rPr>
              <a:t> </a:t>
            </a:r>
            <a:r>
              <a:rPr lang="hr-HR">
                <a:latin typeface="HP Display Beta Regular"/>
              </a:rPr>
              <a:t>proizvodnju</a:t>
            </a:r>
            <a:endParaRPr lang="en-US" i="1">
              <a:latin typeface="HP Display Beta Regular"/>
            </a:endParaRPr>
          </a:p>
          <a:p>
            <a:endParaRPr lang="en-US">
              <a:latin typeface="HP Display Beta Regular"/>
            </a:endParaRPr>
          </a:p>
          <a:p>
            <a:r>
              <a:rPr lang="en-US">
                <a:latin typeface="HP Display Beta Regular"/>
              </a:rPr>
              <a:t>2.7 </a:t>
            </a:r>
            <a:r>
              <a:rPr lang="hr-HR">
                <a:latin typeface="HP Display Beta Regular"/>
              </a:rPr>
              <a:t>puta produktivniji nego </a:t>
            </a:r>
            <a:r>
              <a:rPr lang="en-US">
                <a:latin typeface="HP Display Beta Regular"/>
              </a:rPr>
              <a:t>HP Indigo WS6600</a:t>
            </a:r>
            <a:endParaRPr lang="en-US" i="1">
              <a:latin typeface="HP Display Beta Regular"/>
            </a:endParaRPr>
          </a:p>
          <a:p>
            <a:endParaRPr lang="en-US"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Robustan DFE posebno dizajniran od strane</a:t>
            </a:r>
          </a:p>
          <a:p>
            <a:r>
              <a:rPr lang="hr-HR">
                <a:latin typeface="HP Display Beta Regular"/>
              </a:rPr>
              <a:t>ESKO-a, omogućava procesiranje preko 20 poslova dnevno.</a:t>
            </a:r>
            <a:endParaRPr lang="en-US" sz="1200">
              <a:latin typeface="HP Display Beta Regular"/>
            </a:endParaRPr>
          </a:p>
        </p:txBody>
      </p:sp>
      <p:pic>
        <p:nvPicPr>
          <p:cNvPr id="19046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2514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6D6BE1-7696-483E-AD60-06F96DEC16DE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216025"/>
            <a:ext cx="3048000" cy="769938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  <a:t>Održivost</a:t>
            </a:r>
            <a:endParaRPr lang="en-US" b="1" dirty="0">
              <a:solidFill>
                <a:prstClr val="black"/>
              </a:solidFill>
              <a:latin typeface="HP Display Beta Regular" pitchFamily="34" charset="0"/>
              <a:ea typeface="+mn-ea"/>
              <a:cs typeface="Arial" pitchFamily="34" charset="0"/>
            </a:endParaRPr>
          </a:p>
        </p:txBody>
      </p:sp>
      <p:sp>
        <p:nvSpPr>
          <p:cNvPr id="192515" name="AutoShape 2" descr="data:image/jpg;base64,/9j/4AAQSkZJRgABAQAAAQABAAD/2wCEAAkGBhISERQUEhQUFBQSFRQUFBgVFRUUFBUUFBQVFRQUFBQXHCYeFxwjGRQUHy8gJCcpLCwsFR4xNTAqNSYrLCkBCQoKDgwOFA8PFCkYFBgpKSkpKSkpKSkpKSkpKSkpKSkpKSkpKSkpKSkpKTIpKSkpKSkpKSkpKSkpKSkpKSkpKf/AABEIAOEA4QMBIgACEQEDEQH/xAAcAAEAAQUBAQAAAAAAAAAAAAAABAIDBQYHAQj/xABCEAACAQIBBwoADQMDBQAAAAAAAQIDBBEFBhIhIjFxBxNBUWFygZGhsSMyM0JSYoKSorLB0fAUwuFDU9IVY3Pi8f/EABcBAQEBAQAAAAAAAAAAAAAAAAABAgP/xAAaEQEBAQEBAQEAAAAAAAAAAAAAARExAkES/9oADAMBAAIRAxEAPwDuIAAAAAAAAAAAFM5pJttJLW29SXFgVA1HLPKfZUMVGTrzXRS1xx7ajwj5NmoZR5Z6zx5mhTh1OcpVH5LRXuTYY66D5/uuUO/qPXcTj2U8Ka/CsTFzyncVZ4yr1m3qxdSbfhrJ+lx9KA4O8r3EKtRQrVUucnqU5LXj2MmU88rym9VafjJy9JYoumO2A5VYcqVZPColNd1L8uBuuQs7oXK2YSxSxaW1+z9xKY2AFFOspbnx61xW9FZUAAAAAAAAAAAAAAAAAAAAAA8bDOY8onKdzblbWcvhFjGrVW6GG+FN/S65fN3LXuaNizt5RbeyfNr4Wv0U4vVHHpqy+bw39nScwy5nVc3eLrT2einHZpr7PzuLxZqdvJymm9bett623hi23xMrLczlfTeIFWWspTKplDAq0S9Zx2o8V7lhTJNn8ePej7oDO3MFzlR/Xl7mOuZ6ydcvbn35/mMbXRULZvE6RybfLPus53aROkcnNN8639UsHQ6lFPf0bmtTXBnkU1v1r18esunjNsvUwY3+olHWteG9dfB9D/nCfRqqSTW5gVgAAAAAAAAAAAAAAAAFi+vI0qc6k3hCnGU5PqjFNv2A0jlUz1dpSVGjLCvWW9b6dPc5rqk3ilwb6EcQw38H+xPzgyvO6uZ1qm+pJvD6MVqhBdiWC8O0gpanwXuv8nOt+V+xW0ifVlqZDslr8C/UkZaqPJniZXKJQ0Vk0SVYLbh3o+6IikS7J7ce9H3QGYnLbn35/mZanSL0obUu/L8zLsaYFu1t9Z0DMR4VMOw0+3oI3DM+GFVPwNRK6AeNBA2yxslrkuJbpVua2m9lvCXZ1S/fs4EqpTwlj14kO+h8FLsafqBmUwYjNzKCqQcW9qm9F9ejr0X6NfZMuAAAAAAAAAAAAAADR+V/KTp2Ggng69SFPtcVjOX5EvE3g47yx5T07ulRT1Uabk+/VfT9mEfvAc3lv4FSjst9sV+Z/oUp4uTL2Gyu2XtFf8jlXSPaEsD1VC2tx7AJV1MpmClAUonZPjjOHej7oiQRkslx+Eh3o/mQRlNDXLvP3ZLpUyilDW+L9yXTiFXbenrNpzZeFSPFGuUIGxZvfKw4molb4ADbKLXestVqeMZrrj7FdSWMmupr1RcUNfg/UDRshX7pZRUG9mtFw+0sZR9mvE6EclzuqOjcQqrfSnGovsT0sPJNeJ1iE00mtaaxXB7gKgAAAAAAAAAAAAHjPnTOvKPP3tzVxxUqklHuQ2I/hgn4neM58p/09pXq44OFOTj32tGH4mj5xa2TNVZgtniyROOzH7T/ACr9C3o6kS7mGEafdb86lRe0Uc66TiJJailMrqFnHUVlfxKcSjEqiBdgjLZJh8JDvR90Y2lEzOSIfCQ7y90VE6l+/uTaUSLSju/nSzIU4EVchqwNjzbWNSJgadPWbFm/DbRqJW6o9KT1G2UHH4WXgS1HzwIyh8LJ9iJiQHM+UO26WtaTerdhi8V27zc8zL3nbKhLHFqCg+NPY9kn4mu5+0tUX16foy7yV3mNGpS+hKMlwksP7MfEUbwAAAAAAAAAAAAA0DlkyloWkKSeutUWPcpLSf4nTOOyWpG78r+UucvY0k9VCnFPv1Nt/h5vyNLa3GKseQjrXj+hJvHqj2Qj67X9xapLd/OkrvH6RivwxRzdEGrMtIqqCJqMvcCtCMSrRKi9SkZvJEvhI8V7mBiZnIy+EhxXuBmreG7gZKgiDQptE2nIKn0Ya0ZbI88JrizEW9TcZrI0dtcWajNbhB4oqiU09xUmaRF0fhHwJhGcdtcGSQNQz4oYwpvtmn4tGt8nV3oXKh0VFOHituP5WvE23O17MOrGfrgc5sLnma6n/t1YzfBSTl6Y+ZPSx2wHiZ6VAAAAAAAAA8Z6YPPbKXMWNxNPCXNuEe9U2I4cHLHwA4TlzKH9RdVq3RUqTku7jhH8KiRJ9J5QiK71HKtRcp/ohePXLy9SuBTcx1vj+pG0CSxPUj2RVTps1Ga9SKlEk0bRy3Jt9ibZm7LNC5qa1Skl9bCP5mmVGv0qRsGQrd6ceJl7bk9uemMfvI2HJmZNWO9R+8v0LiMJXho+bKqBstfMuq0sHHBdb/wRambNSPU+DJYuoFvMz2RHt+ZilkupF7n4azJZPpyi9zXgypW5xeoqRYtZ4xRfTNIsVfjx8SQWai24l8DXc6aeMOH+TmWVI4S0utNPit68jqucUNiT6tF/iSObZZoYqeHRteW/0JeLHTs17znbSjPpdNJ96GxL1izKmmclt7p2sodNOfpJfupG5iFAAVAAAAAAOdcsuUdGhRorfUm5vu01gvxTX3TopxLlSyhzt/KK3UYQp+LWnL1ml9klWNRplFZEihSJH9Em9e45qs0abfa9RM/6TKT3pY9uPsSqMsNW7hgvMkwqYdhcXUW3zZg3tSk+GC98TO5PyFbxw2E31yxl76vQh07lEyhfG5Iy2awpxjqikl2YJehnLTDsNRtb1mcsrk1EbLQiSowMfZ1DJRFFus9RjLmZkbl6jDXVQCNVkWVPDrKKlQoUiDLWmUWunzMjSvl0mBpImUYkGWVxFtcekk4mIUiunetdPgNF3K9PGnPu+zRzbKiwm1x8jo9e9hOMlubjLfw6Dn+ccMJPz/nmX4PeTG65u7q0XunBtdrg9X4W2dROL5FuuZvber0OahLhLYfo0doMxaAA0gAAAAAoq1FFNt4JJtvqSWLZ86Xly61WrVf+pOU39uTkl5PDwO18oOUuZyfXljrnHmo8aj0Xh9lyfgcNc+gzRfpbJdjMiKY50y0mqseqsQ1IuRkQS4VSXRqmOhMvQrGtGetKxsFjX7TTaFyZixvHqNyst+yfXM5RlijTsl3W7WbVZVMUWjy+q4GBu6yMplSqa9c1dYFMpFylHEjQMja0mZVKt6JLUMCim8N4nWXXh7EFNSoRK92ixfZQSMFdX+IE+5yiYy9rKawlg+hPs7eshVbsjSugIt7auNOXXB6Ue1da8kdmyVec7Rp1F8+EZeaWPricfqXGMXHofodC5N7zTsoxe+lKUHwTxXu/ITpW0gA0gAAAAA5nyx5T+QoJ/SrSXDYp+9TyOYtm18qVZyyjNfRhSiuGjp+82ahJmar11D2Miyi5EgvxmVqZF0j1TJipimVKoRFMuRkQTadYyNpc6zDRmSKU2WUxvOSLzcb1kmumv/hynJtRp69SNtyZnhbUflJ6/sr3kjpKyz+WK2tmvVJYs9vs57es8adRa+jFN+jZbtJRlL4y88Pclon2driZWnS0UWYQ0FrIF/l2Md2t/wA6SKnXN6o72YK9yz1MxV/lhy6TEVr3EDJ3GUW+kg1bogTrso50CY6+JZlVLPOFE5gX+dN25Mr9c5VpfSjp/daX978jn6mZnM2+dO+oP6U+bfConH3afgB2oAGkAAAAAHFuVe10b/S/3KVOXitKD/IjS5ROv8rWQ+coQrxW1QeEv/HPBN+ElHwbOSOBiqtRiVOJdhAuKkQRdA90CUqJ6qRNXEWNMr0WS4UitUSKs21FyeC8X1EqVV7qSSW5zltN91dPouwvWtJKm+2WD8MNXr6kilb6jUSsTLJun8pOpU7JSaj92OCINzk+lH/Tj91GyyoYGOu6WLN4msRaW9GU9F0o7sfix6zKUqbh8nKcOyMm4/cljH0PLaksfAv1I6iYWsjY521oLQqSxi+lYpeMXjhxXki7d3jevHFM1uvuZOsardLX814e37kqxflXZbnMNFMgPNM9TKUEBWmUyeoJluoyoaRk81YOV9bJb+eg/CD036RZiMTb+S3JjqXbq/NoQev69ROMV93TfkB15AA0gAAAAAt3FvGcJQmlKM04yT3OLWDT8DhmdWa8rOu4PF05YypS+lHqf1lufg+k7uYzL+Qqd3RdOpxjJfGhJbpR/mtNolmjgnNFyMDMZZzdq2tTQqLfjoSXxZpdMf1W9eWMOFAw0jc0e8yZCFsX4WIwY2nRJELVmUpZMMhb5M7BhrB0bVrFNNxfo+sv0aeGpmz0cnpFdawpvfHX1rUyyI1iVIxF3R2jcp5JT3PzX/HD2I9TNGUt0l59HDRNI06hHa/nYV1EbJPM+UW3pLz/APUhXOSVHoT44v0xw9CjXJUHLUvF9CJEWoxUVuXT1vrJFem/5u8iLKJhTnDxzKGU4lwXFIqTLcUVaQFxstSeJ45FdCjKUlGKcpSaUUli23uSS3gU0raVScYQTlObUYpdMm8Ejueaub0bO3jSWDl8apL6VR4aT4akl2JGGzHzJ/pVztZJ15LDDeqUXvin0yfS/BasW9xLEAAUAAAAAAAARb/JtOtBwqxUovofQ+tNa0+1Gi5WzBnTblR+Eh1f6iXDdLw19h0QEs0cjpWWvtWp8epk+jZnQL7I9KrrlFY/SWqXn08HiYavm1OPxGprqezL9n6ExWGpWq6i+oJFdalKGqUXHisPXpI86gRclPAt6RZdQqhIol0UZClh1ECjNEyFVFFF1h1GAyhR7DOV6q6zEXkkUaxeW5i6lE2C7SMVWiSjGukU6JJnTLfMNvBYtvclrb8FvMqsNnmBseTMxLythhS0Iv51XYXk9p+Ru+QuTShSwlXfPTWvDDCkvs/O8dXYBz/IGadxdv4OOEMddSWqC60umT7F6HU82szKFntR26rWDqS39qgt0F69bZnoU0kkkkksEksEl2IqLiAAKAAAAAAAAAAAAAAAAPGiHcZGoz3wWPWtl+aJoAwFXNGD+LUmuOi/0KVml/3fwL9zYQBgVmy1umvu/wCSpZBn9KPr+xnABr9TN2b+dH1/YiVc0qj+dDzl+xtYA0ipmLVfzqa8ZP8AtKqfJtF/HrPhGCXrJv2N1AGt23J/Zx3wlUf15v2jgjN2eTaVJYUqcIL6sVHzw3kk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63500" y="-1039813"/>
            <a:ext cx="2143125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>
              <a:latin typeface="Calibri" pitchFamily="34" charset="0"/>
            </a:endParaRPr>
          </a:p>
        </p:txBody>
      </p:sp>
      <p:pic>
        <p:nvPicPr>
          <p:cNvPr id="192516" name="Picture 18" descr="green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2395538"/>
            <a:ext cx="26384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675063" y="1803400"/>
            <a:ext cx="5486400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HP Display Beta Regular" pitchFamily="34" charset="0"/>
              </a:rPr>
              <a:t>Nema ploča ili cilindara kod izrade tiskovne forme, što omogućava kratke rokove isporuke.</a:t>
            </a:r>
            <a:endParaRPr lang="en-US" dirty="0"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HP Display Beta Regular" pitchFamily="34" charset="0"/>
              </a:rPr>
              <a:t>Mogućnost tiska na bio-razgradive filmove.</a:t>
            </a:r>
            <a:endParaRPr lang="en-US" dirty="0"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P Display Beta Regular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HP Display Beta Regular" pitchFamily="34" charset="0"/>
              </a:rPr>
              <a:t>Smanjuje otpad prilikom pripreme stroja za tisak.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>
                <a:latin typeface="HP Display Beta Regular" pitchFamily="34" charset="0"/>
              </a:rPr>
              <a:t>Smanjuje izradu fotopolimernih ploča i bakrotisnih cilindara, te smanjuje broj posebnih boja na skladištu.</a:t>
            </a:r>
            <a:endParaRPr lang="en-US" dirty="0">
              <a:latin typeface="HP Display Beta Regular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00"/>
                </a:solidFill>
                <a:latin typeface="HP Display Beta Regular" pitchFamily="34" charset="0"/>
              </a:rPr>
              <a:t>Ušteda do </a:t>
            </a:r>
            <a:r>
              <a:rPr lang="en-US" sz="1600" dirty="0">
                <a:solidFill>
                  <a:srgbClr val="000000"/>
                </a:solidFill>
                <a:latin typeface="HP Display Beta Regular" pitchFamily="34" charset="0"/>
              </a:rPr>
              <a:t>12 ton</a:t>
            </a:r>
            <a:r>
              <a:rPr lang="hr-HR" sz="1600" dirty="0">
                <a:solidFill>
                  <a:srgbClr val="000000"/>
                </a:solidFill>
                <a:latin typeface="HP Display Beta Regular" pitchFamily="34" charset="0"/>
              </a:rPr>
              <a:t>a folije za tiska na godinu</a:t>
            </a:r>
            <a:endParaRPr lang="en-US" sz="1600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00"/>
                </a:solidFill>
                <a:latin typeface="HP Display Beta Regular" pitchFamily="34" charset="0"/>
              </a:rPr>
              <a:t>Ušteda do 10.000</a:t>
            </a:r>
            <a:r>
              <a:rPr lang="en-US" sz="1600" dirty="0">
                <a:solidFill>
                  <a:srgbClr val="000000"/>
                </a:solidFill>
                <a:latin typeface="HP Display Beta Regular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P Display Beta Regular" pitchFamily="34" charset="0"/>
              </a:rPr>
              <a:t>m</a:t>
            </a:r>
            <a:r>
              <a:rPr lang="en-US" sz="1600" baseline="30000" dirty="0">
                <a:solidFill>
                  <a:srgbClr val="000000"/>
                </a:solidFill>
                <a:latin typeface="HP Display Beta Regular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HP Display Beta Regular" pitchFamily="34" charset="0"/>
              </a:rPr>
              <a:t> of </a:t>
            </a:r>
            <a:r>
              <a:rPr lang="hr-HR" sz="1600" dirty="0">
                <a:solidFill>
                  <a:srgbClr val="000000"/>
                </a:solidFill>
                <a:latin typeface="HP Display Beta Regular" pitchFamily="34" charset="0"/>
              </a:rPr>
              <a:t>fotopolimernih ploča</a:t>
            </a:r>
            <a:endParaRPr lang="en-US" sz="1600" dirty="0">
              <a:solidFill>
                <a:srgbClr val="000000"/>
              </a:solidFill>
              <a:latin typeface="HP Display Beta Regular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hr-HR" sz="1600" dirty="0">
                <a:solidFill>
                  <a:srgbClr val="000000"/>
                </a:solidFill>
                <a:latin typeface="HP Display Beta Regular" pitchFamily="34" charset="0"/>
              </a:rPr>
              <a:t>Ušteda do </a:t>
            </a:r>
            <a:r>
              <a:rPr lang="en-US" sz="1600" dirty="0">
                <a:solidFill>
                  <a:srgbClr val="000000"/>
                </a:solidFill>
                <a:latin typeface="HP Display Beta Regular" pitchFamily="34" charset="0"/>
              </a:rPr>
              <a:t>25K </a:t>
            </a:r>
            <a:r>
              <a:rPr lang="hr-HR" sz="1600" dirty="0">
                <a:solidFill>
                  <a:srgbClr val="000000"/>
                </a:solidFill>
                <a:latin typeface="HP Display Beta Regular" pitchFamily="34" charset="0"/>
              </a:rPr>
              <a:t>bakrotisnih cilindara na godinu</a:t>
            </a:r>
            <a:endParaRPr lang="en-US" dirty="0">
              <a:latin typeface="HP Display Beta Regular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9810" name="think-cell Slide" r:id="rId13" imgW="360" imgH="360" progId="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3D251D0-E7B5-4CD2-B9A6-A61DAF1F2E58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68288"/>
            <a:ext cx="8567738" cy="646112"/>
          </a:xfrm>
        </p:spPr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  <a:t>HP INDIGO 20000</a:t>
            </a:r>
            <a:endParaRPr lang="en-US" sz="3600" dirty="0">
              <a:solidFill>
                <a:prstClr val="black"/>
              </a:solidFill>
              <a:latin typeface="HP Display Beta Regular" pitchFamily="34" charset="0"/>
              <a:ea typeface="+mn-ea"/>
              <a:cs typeface="Arial" pitchFamily="34" charset="0"/>
            </a:endParaRPr>
          </a:p>
        </p:txBody>
      </p:sp>
      <p:pic>
        <p:nvPicPr>
          <p:cNvPr id="119813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248400" y="2819400"/>
            <a:ext cx="2362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440113" y="2819400"/>
            <a:ext cx="2362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5" name="Text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0738" y="19050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P Display Beta Regular"/>
              </a:rPr>
              <a:t>Primary Labels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1905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HP Display Beta Regular"/>
              </a:rPr>
              <a:t>Shrink Sleeves</a:t>
            </a:r>
          </a:p>
        </p:txBody>
      </p:sp>
      <p:sp>
        <p:nvSpPr>
          <p:cNvPr id="119817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77000" y="1905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P Display Beta Regular"/>
              </a:rPr>
              <a:t>Laminate Tubes</a:t>
            </a:r>
          </a:p>
        </p:txBody>
      </p:sp>
      <p:pic>
        <p:nvPicPr>
          <p:cNvPr id="119818" name="Picture 16" descr="anglia-1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30238" y="2819400"/>
            <a:ext cx="2362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600" smtClean="0"/>
              <a:t>HP Indigo 5600 Digital Press</a:t>
            </a:r>
          </a:p>
        </p:txBody>
      </p:sp>
      <p:pic>
        <p:nvPicPr>
          <p:cNvPr id="197634" name="Picture 7" descr="C:\Users\panush\Documents\Series 2\Kinneret\Schema\5600 schematic -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628775"/>
            <a:ext cx="55451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5" name="Rectangle 18"/>
          <p:cNvSpPr>
            <a:spLocks noChangeArrowheads="1"/>
          </p:cNvSpPr>
          <p:nvPr/>
        </p:nvSpPr>
        <p:spPr bwMode="auto">
          <a:xfrm>
            <a:off x="107950" y="263842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One-Shot</a:t>
            </a:r>
          </a:p>
          <a:p>
            <a:pPr algn="ctr"/>
            <a:r>
              <a:rPr lang="en-US">
                <a:latin typeface="Calibri" pitchFamily="34" charset="0"/>
              </a:rPr>
              <a:t>Printing on synthetics</a:t>
            </a:r>
          </a:p>
        </p:txBody>
      </p:sp>
      <p:sp>
        <p:nvSpPr>
          <p:cNvPr id="197636" name="Rectangle 19"/>
          <p:cNvSpPr>
            <a:spLocks noChangeArrowheads="1"/>
          </p:cNvSpPr>
          <p:nvPr/>
        </p:nvSpPr>
        <p:spPr bwMode="auto">
          <a:xfrm>
            <a:off x="2700338" y="5516563"/>
            <a:ext cx="2879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New Sensors</a:t>
            </a:r>
          </a:p>
          <a:p>
            <a:pPr algn="ctr"/>
            <a:r>
              <a:rPr lang="en-US">
                <a:latin typeface="Calibri" pitchFamily="34" charset="0"/>
              </a:rPr>
              <a:t>Printing on dark and transparent substrates</a:t>
            </a:r>
          </a:p>
        </p:txBody>
      </p:sp>
      <p:sp>
        <p:nvSpPr>
          <p:cNvPr id="197637" name="Rectangle 20"/>
          <p:cNvSpPr>
            <a:spLocks noChangeArrowheads="1"/>
          </p:cNvSpPr>
          <p:nvPr/>
        </p:nvSpPr>
        <p:spPr bwMode="auto">
          <a:xfrm>
            <a:off x="296863" y="5302250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Invisible Ink</a:t>
            </a:r>
          </a:p>
          <a:p>
            <a:pPr algn="ctr"/>
            <a:r>
              <a:rPr lang="en-US">
                <a:latin typeface="Calibri" pitchFamily="34" charset="0"/>
              </a:rPr>
              <a:t>New security applications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2505075" y="2946400"/>
            <a:ext cx="1646238" cy="501650"/>
          </a:xfrm>
          <a:prstGeom prst="bentConnector3">
            <a:avLst>
              <a:gd name="adj1" fmla="val 4935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97637" idx="0"/>
          </p:cNvCxnSpPr>
          <p:nvPr/>
        </p:nvCxnSpPr>
        <p:spPr>
          <a:xfrm rot="5400000" flipH="1" flipV="1">
            <a:off x="2001837" y="4100513"/>
            <a:ext cx="936625" cy="1466850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V="1">
            <a:off x="3736975" y="4227513"/>
            <a:ext cx="2055813" cy="458787"/>
          </a:xfrm>
          <a:prstGeom prst="bent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41" name="Rectangle 17"/>
          <p:cNvSpPr>
            <a:spLocks noChangeArrowheads="1"/>
          </p:cNvSpPr>
          <p:nvPr/>
        </p:nvSpPr>
        <p:spPr bwMode="auto">
          <a:xfrm>
            <a:off x="107950" y="1916113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EPM</a:t>
            </a:r>
          </a:p>
          <a:p>
            <a:pPr algn="ctr"/>
            <a:r>
              <a:rPr lang="en-US">
                <a:latin typeface="Calibri" pitchFamily="34" charset="0"/>
              </a:rPr>
              <a:t>90 PPM and lower costs</a:t>
            </a:r>
          </a:p>
        </p:txBody>
      </p:sp>
      <p:cxnSp>
        <p:nvCxnSpPr>
          <p:cNvPr id="22" name="Elbow Connector 21"/>
          <p:cNvCxnSpPr/>
          <p:nvPr/>
        </p:nvCxnSpPr>
        <p:spPr>
          <a:xfrm>
            <a:off x="1979613" y="2155825"/>
            <a:ext cx="1944687" cy="661988"/>
          </a:xfrm>
          <a:prstGeom prst="bent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438150" y="2646363"/>
            <a:ext cx="2216150" cy="765175"/>
          </a:xfrm>
          <a:prstGeom prst="roundRect">
            <a:avLst>
              <a:gd name="adj" fmla="val 16667"/>
            </a:avLst>
          </a:prstGeom>
          <a:solidFill>
            <a:srgbClr val="00B0F0">
              <a:alpha val="25098"/>
            </a:srgbClr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hr-HR" sz="1600">
              <a:latin typeface="Futura Bk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449263" y="1871663"/>
            <a:ext cx="2216150" cy="766762"/>
          </a:xfrm>
          <a:prstGeom prst="roundRect">
            <a:avLst>
              <a:gd name="adj" fmla="val 16667"/>
            </a:avLst>
          </a:prstGeom>
          <a:solidFill>
            <a:srgbClr val="00B0F0">
              <a:alpha val="25098"/>
            </a:srgbClr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hr-HR" sz="1600">
              <a:latin typeface="Futura Bk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525463" y="5210175"/>
            <a:ext cx="2425700" cy="906463"/>
          </a:xfrm>
          <a:prstGeom prst="roundRect">
            <a:avLst>
              <a:gd name="adj" fmla="val 16667"/>
            </a:avLst>
          </a:prstGeom>
          <a:solidFill>
            <a:srgbClr val="00B0F0">
              <a:alpha val="25098"/>
            </a:srgbClr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hr-HR" sz="1600">
              <a:latin typeface="Futura Bk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3021013" y="5481638"/>
            <a:ext cx="2216150" cy="976312"/>
          </a:xfrm>
          <a:prstGeom prst="roundRect">
            <a:avLst>
              <a:gd name="adj" fmla="val 16667"/>
            </a:avLst>
          </a:prstGeom>
          <a:solidFill>
            <a:srgbClr val="00B0F0">
              <a:alpha val="25098"/>
            </a:srgbClr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hr-HR" sz="1600">
              <a:latin typeface="Futura B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/>
          <p:cNvSpPr>
            <a:spLocks noGrp="1"/>
          </p:cNvSpPr>
          <p:nvPr>
            <p:ph type="title"/>
          </p:nvPr>
        </p:nvSpPr>
        <p:spPr>
          <a:xfrm>
            <a:off x="990600" y="238125"/>
            <a:ext cx="7188200" cy="523875"/>
          </a:xfrm>
        </p:spPr>
        <p:txBody>
          <a:bodyPr/>
          <a:lstStyle/>
          <a:p>
            <a:pPr algn="l"/>
            <a:r>
              <a:rPr lang="hr-HR" sz="3200" smtClean="0">
                <a:latin typeface="Futura"/>
              </a:rPr>
              <a:t>HP Indigo 5600 </a:t>
            </a:r>
            <a:r>
              <a:rPr lang="hr-HR" sz="2400" smtClean="0">
                <a:latin typeface="Futura"/>
              </a:rPr>
              <a:t>dodatne mogućnosti</a:t>
            </a:r>
            <a:endParaRPr lang="en-US" sz="2400" smtClean="0">
              <a:latin typeface="Futura"/>
            </a:endParaRPr>
          </a:p>
        </p:txBody>
      </p:sp>
      <p:pic>
        <p:nvPicPr>
          <p:cNvPr id="199682" name="Picture 85" descr="C:\Users\vaks\AppData\Local\Microsoft\Windows\Temporary Internet Files\Content.Outlook\YOIW1S3H\Inv ink - Copy.jpg"/>
          <p:cNvPicPr>
            <a:picLocks noChangeAspect="1" noChangeArrowheads="1"/>
          </p:cNvPicPr>
          <p:nvPr/>
        </p:nvPicPr>
        <p:blipFill>
          <a:blip r:embed="rId3"/>
          <a:srcRect r="18320" b="19627"/>
          <a:stretch>
            <a:fillRect/>
          </a:stretch>
        </p:blipFill>
        <p:spPr bwMode="auto">
          <a:xfrm>
            <a:off x="4035425" y="1619250"/>
            <a:ext cx="1971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6" descr="C:\Users\panush\Documents\Series 2\Kinneret\Photo\CMD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1775" y="3514725"/>
            <a:ext cx="197167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7" descr="C:\Users\panush\Documents\Series 2\Kinneret\Photo\CMD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75" y="5245100"/>
            <a:ext cx="195421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5" name="TextBox 35"/>
          <p:cNvSpPr txBox="1">
            <a:spLocks noChangeArrowheads="1"/>
          </p:cNvSpPr>
          <p:nvPr/>
        </p:nvSpPr>
        <p:spPr bwMode="auto">
          <a:xfrm>
            <a:off x="4086225" y="1006475"/>
            <a:ext cx="1773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Ulaznice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Invisible ink</a:t>
            </a:r>
          </a:p>
        </p:txBody>
      </p:sp>
      <p:sp>
        <p:nvSpPr>
          <p:cNvPr id="199686" name="TextBox 49"/>
          <p:cNvSpPr txBox="1">
            <a:spLocks noChangeArrowheads="1"/>
          </p:cNvSpPr>
          <p:nvPr/>
        </p:nvSpPr>
        <p:spPr bwMode="auto">
          <a:xfrm>
            <a:off x="3810000" y="3135313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Tisak na crne materijale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687" name="TextBox 50"/>
          <p:cNvSpPr txBox="1">
            <a:spLocks noChangeArrowheads="1"/>
          </p:cNvSpPr>
          <p:nvPr/>
        </p:nvSpPr>
        <p:spPr bwMode="auto">
          <a:xfrm>
            <a:off x="3657600" y="4876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Tisak na prozirne materijale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9688" name="Picture 15" descr="http://www.spbclub.com/wallet/3da99511c7f647ebd39fa28f00b49e7b_img_El-Al-King-David-Frequent-Flyer-Club-Gold-Card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5263" y="1566863"/>
            <a:ext cx="21367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http://www.industry.org.il/_Uploads/dbsAttachedFiles/nispah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0500" y="3365500"/>
            <a:ext cx="2189163" cy="1389063"/>
          </a:xfrm>
          <a:prstGeom prst="rect">
            <a:avLst/>
          </a:prstGeom>
          <a:noFill/>
        </p:spPr>
      </p:pic>
      <p:sp>
        <p:nvSpPr>
          <p:cNvPr id="199690" name="TextBox 55"/>
          <p:cNvSpPr txBox="1">
            <a:spLocks noChangeArrowheads="1"/>
          </p:cNvSpPr>
          <p:nvPr/>
        </p:nvSpPr>
        <p:spPr bwMode="auto">
          <a:xfrm>
            <a:off x="6545263" y="1150938"/>
            <a:ext cx="2141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Kartice lojalnosti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691" name="TextBox 56"/>
          <p:cNvSpPr txBox="1">
            <a:spLocks noChangeArrowheads="1"/>
          </p:cNvSpPr>
          <p:nvPr/>
        </p:nvSpPr>
        <p:spPr bwMode="auto">
          <a:xfrm>
            <a:off x="6402388" y="4832350"/>
            <a:ext cx="2436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Identifikacijske kartice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692" name="TextBox 57"/>
          <p:cNvSpPr txBox="1">
            <a:spLocks noChangeArrowheads="1"/>
          </p:cNvSpPr>
          <p:nvPr/>
        </p:nvSpPr>
        <p:spPr bwMode="auto">
          <a:xfrm>
            <a:off x="6581775" y="3009900"/>
            <a:ext cx="2141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Poklon kartice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693" name="TextBox 18"/>
          <p:cNvSpPr txBox="1">
            <a:spLocks noChangeArrowheads="1"/>
          </p:cNvSpPr>
          <p:nvPr/>
        </p:nvSpPr>
        <p:spPr bwMode="auto">
          <a:xfrm>
            <a:off x="1090613" y="1185863"/>
            <a:ext cx="2081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>
                <a:solidFill>
                  <a:srgbClr val="000000"/>
                </a:solidFill>
                <a:latin typeface="Calibri" pitchFamily="34" charset="0"/>
              </a:rPr>
              <a:t>Kartoni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694" name="TextBox 20"/>
          <p:cNvSpPr txBox="1">
            <a:spLocks noChangeArrowheads="1"/>
          </p:cNvSpPr>
          <p:nvPr/>
        </p:nvSpPr>
        <p:spPr bwMode="auto">
          <a:xfrm>
            <a:off x="1022350" y="3049588"/>
            <a:ext cx="2081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POP/promo</a:t>
            </a:r>
          </a:p>
        </p:txBody>
      </p:sp>
      <p:sp>
        <p:nvSpPr>
          <p:cNvPr id="199695" name="TextBox 21"/>
          <p:cNvSpPr txBox="1">
            <a:spLocks noChangeArrowheads="1"/>
          </p:cNvSpPr>
          <p:nvPr/>
        </p:nvSpPr>
        <p:spPr bwMode="auto">
          <a:xfrm>
            <a:off x="458788" y="4972050"/>
            <a:ext cx="3406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Overlays/Membrane switches</a:t>
            </a:r>
          </a:p>
        </p:txBody>
      </p:sp>
      <p:pic>
        <p:nvPicPr>
          <p:cNvPr id="199696" name="Picture 4" descr="UK tirip aug 2005 0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66813" y="3424238"/>
            <a:ext cx="20177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7" name="Picture 2" descr="DSCN237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73163" y="5316538"/>
            <a:ext cx="2043112" cy="136525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9698" name="Picture 6" descr="uv card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4150" y="5148263"/>
            <a:ext cx="213995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gray">
          <a:xfrm>
            <a:off x="1108075" y="1652588"/>
            <a:ext cx="2081213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8002" name="think-cell Slide" r:id="rId15" imgW="360" imgH="360" progId="">
              <p:embed/>
            </p:oleObj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96875" y="265113"/>
            <a:ext cx="6064250" cy="493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 smtClean="0">
                <a:solidFill>
                  <a:prstClr val="black"/>
                </a:solidFill>
                <a:cs typeface="Arial" pitchFamily="34" charset="0"/>
              </a:rPr>
              <a:t>Tisak na sintetičke materijale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8004" name="Action Button: Custom 18">
            <a:hlinkClick r:id="" action="ppaction://noaction" highlightClick="1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40725" y="0"/>
            <a:ext cx="803275" cy="339725"/>
          </a:xfrm>
          <a:prstGeom prst="actionButtonBlank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hr-H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8005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875" y="3810000"/>
            <a:ext cx="8361363" cy="27987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buFont typeface="Arial" charset="0"/>
              <a:buChar char="•"/>
            </a:pPr>
            <a:r>
              <a:rPr lang="hr-HR" sz="2000">
                <a:solidFill>
                  <a:srgbClr val="000000"/>
                </a:solidFill>
                <a:latin typeface="Futura Bk"/>
              </a:rPr>
              <a:t>Aplikacije na 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PVC, PET, Teslin</a:t>
            </a:r>
            <a:r>
              <a:rPr lang="en-US" sz="2000" baseline="30000">
                <a:solidFill>
                  <a:srgbClr val="000000"/>
                </a:solidFill>
                <a:latin typeface="Futura Bk"/>
              </a:rPr>
              <a:t>®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, PC </a:t>
            </a:r>
            <a:r>
              <a:rPr lang="hr-HR" sz="2000">
                <a:solidFill>
                  <a:srgbClr val="000000"/>
                </a:solidFill>
                <a:latin typeface="Futura Bk"/>
              </a:rPr>
              <a:t>itd</a:t>
            </a:r>
            <a:r>
              <a:rPr lang="en-US" sz="2000">
                <a:solidFill>
                  <a:srgbClr val="000000"/>
                </a:solidFill>
                <a:latin typeface="Futura Bk"/>
              </a:rPr>
              <a:t>.: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hr-HR">
                <a:solidFill>
                  <a:srgbClr val="000000"/>
                </a:solidFill>
                <a:latin typeface="Futura Bk"/>
              </a:rPr>
              <a:t>Plastične kartice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hr-HR">
                <a:solidFill>
                  <a:srgbClr val="000000"/>
                </a:solidFill>
                <a:latin typeface="Futura Bk"/>
              </a:rPr>
              <a:t>Ulaznice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hr-HR">
                <a:solidFill>
                  <a:srgbClr val="000000"/>
                </a:solidFill>
                <a:latin typeface="Futura Bk"/>
              </a:rPr>
              <a:t>Podloge za miša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hr-HR">
                <a:solidFill>
                  <a:srgbClr val="000000"/>
                </a:solidFill>
                <a:latin typeface="Futura Bk"/>
              </a:rPr>
              <a:t>Wobleri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hr-HR">
                <a:solidFill>
                  <a:srgbClr val="000000"/>
                </a:solidFill>
                <a:latin typeface="Futura Bk"/>
              </a:rPr>
              <a:t>itd</a:t>
            </a:r>
            <a:r>
              <a:rPr lang="en-US">
                <a:solidFill>
                  <a:srgbClr val="000000"/>
                </a:solidFill>
                <a:latin typeface="Futura Bk"/>
              </a:rPr>
              <a:t>…</a:t>
            </a:r>
          </a:p>
        </p:txBody>
      </p:sp>
      <p:pic>
        <p:nvPicPr>
          <p:cNvPr id="128006" name="Picture 3" descr="http://www.amctheatres.com/uploadedImages/Gift_Cards_and_Merchandise/Gift%20Cards%20and%20Merch_Personalizedgiftcard.jpg?n=3792">
            <a:hlinkClick r:id="rId16" action="ppaction://hlinksldjump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844925" y="4422775"/>
            <a:ext cx="10461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5" descr="http://www.covealliance.org/images/GiftCard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90938" y="5121275"/>
            <a:ext cx="15716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20" descr="http://wodumedia.com/wp-content/uploads/Wodu-Media-Transparent-Plastic-Business-Card-528x386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5699125" y="5692775"/>
            <a:ext cx="10271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Picture 11" descr="http://www.treehugger.com/ibm-eink-shelf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5811838" y="4471988"/>
            <a:ext cx="914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0" name="Picture 9" descr="http://www.caseymoosmann.com/tops/imagery_middle/shelf_tags_individuals.gi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5529263" y="4737100"/>
            <a:ext cx="6461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5" descr="http://fotoregalos.com/prensa/enamorados/Mouse-Pad_Enamorados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915150" y="4633913"/>
            <a:ext cx="11080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7" descr="http://yspcom.yspimages.net/images/cadeau/41002/20414-df7a32-placemat-large-big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86613" y="5603875"/>
            <a:ext cx="13668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3" name="Picture 5" descr="http://www.serigraphic-screen.com/overlay_printing/overlay_printing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8061325" y="4471988"/>
            <a:ext cx="6969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4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162050"/>
            <a:ext cx="6043613" cy="91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hr-HR">
                <a:solidFill>
                  <a:srgbClr val="000000"/>
                </a:solidFill>
                <a:latin typeface="Futura Bk"/>
              </a:rPr>
              <a:t>Visoko kvalitetan tisak na sintetičke materijale koristeći </a:t>
            </a:r>
            <a:r>
              <a:rPr lang="en-US">
                <a:solidFill>
                  <a:srgbClr val="000000"/>
                </a:solidFill>
                <a:latin typeface="Futura Bk"/>
              </a:rPr>
              <a:t>HP Indigo One-shot proces</a:t>
            </a:r>
          </a:p>
        </p:txBody>
      </p:sp>
      <p:sp>
        <p:nvSpPr>
          <p:cNvPr id="128015" name="Text Box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3488" y="1997075"/>
            <a:ext cx="6640512" cy="159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US">
                <a:solidFill>
                  <a:srgbClr val="000000"/>
                </a:solidFill>
                <a:latin typeface="Futura Bk"/>
              </a:rPr>
              <a:t>One shot proces – </a:t>
            </a:r>
            <a:r>
              <a:rPr lang="hr-HR">
                <a:solidFill>
                  <a:srgbClr val="000000"/>
                </a:solidFill>
                <a:latin typeface="Futura Bk"/>
              </a:rPr>
              <a:t>prijenos svih kolornih separacija odjednom na tiskovnu podlogu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742950" lvl="1" indent="-285750">
              <a:lnSpc>
                <a:spcPct val="80000"/>
              </a:lnSpc>
              <a:buFont typeface="Arial" charset="0"/>
              <a:buChar char="•"/>
            </a:pPr>
            <a:r>
              <a:rPr lang="hr-HR">
                <a:solidFill>
                  <a:srgbClr val="000000"/>
                </a:solidFill>
                <a:latin typeface="Futura Bk"/>
              </a:rPr>
              <a:t>Minimaliziranje deformacija materijala</a:t>
            </a:r>
            <a:endParaRPr lang="en-US">
              <a:solidFill>
                <a:srgbClr val="000000"/>
              </a:solidFill>
              <a:latin typeface="Futura Bk"/>
            </a:endParaRPr>
          </a:p>
          <a:p>
            <a:pPr marL="742950" lvl="1" indent="-285750">
              <a:lnSpc>
                <a:spcPct val="80000"/>
              </a:lnSpc>
              <a:buFont typeface="Arial" charset="0"/>
              <a:buChar char="•"/>
            </a:pPr>
            <a:r>
              <a:rPr lang="hr-HR">
                <a:solidFill>
                  <a:srgbClr val="000000"/>
                </a:solidFill>
                <a:latin typeface="Futura Bk"/>
              </a:rPr>
              <a:t>Precizan registar</a:t>
            </a:r>
            <a:endParaRPr lang="en-US">
              <a:solidFill>
                <a:srgbClr val="000000"/>
              </a:solidFill>
              <a:latin typeface="Futura Bk"/>
            </a:endParaRPr>
          </a:p>
        </p:txBody>
      </p:sp>
      <p:pic>
        <p:nvPicPr>
          <p:cNvPr id="128016" name="Picture 3" descr="schematic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68288" y="1155700"/>
            <a:ext cx="19192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7" name="Picture 6" descr="Inv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175500" y="3276600"/>
            <a:ext cx="16637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8" name="Picture 5" descr="Inv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408613" y="3276600"/>
            <a:ext cx="1677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9" name="Picture 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 rot="1605921">
            <a:off x="7313613" y="2187575"/>
            <a:ext cx="8016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613" y="257175"/>
            <a:ext cx="7223125" cy="26749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HP Indigo 7600 Digital Press</a:t>
            </a:r>
            <a:endParaRPr lang="en-US" dirty="0"/>
          </a:p>
        </p:txBody>
      </p:sp>
      <p:pic>
        <p:nvPicPr>
          <p:cNvPr id="203778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52600"/>
            <a:ext cx="681831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7522" name="think-cell Slide" r:id="rId6" imgW="360" imgH="36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defRPr/>
            </a:pPr>
            <a:endParaRPr lang="en-US">
              <a:latin typeface="Futura Bk"/>
              <a:sym typeface="Futura Bk"/>
            </a:endParaRPr>
          </a:p>
        </p:txBody>
      </p:sp>
      <p:sp>
        <p:nvSpPr>
          <p:cNvPr id="107524" name="Title 2"/>
          <p:cNvSpPr>
            <a:spLocks noGrp="1"/>
          </p:cNvSpPr>
          <p:nvPr>
            <p:ph type="title"/>
          </p:nvPr>
        </p:nvSpPr>
        <p:spPr>
          <a:xfrm>
            <a:off x="165100" y="266700"/>
            <a:ext cx="8623300" cy="98425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s-ES_tradnl" sz="3600" b="1" smtClean="0">
                <a:latin typeface="Futura Bk"/>
              </a:rPr>
              <a:t>HP Indigo 7600</a:t>
            </a:r>
            <a:endParaRPr lang="en-US" sz="3600" b="1" smtClean="0">
              <a:latin typeface="Futura Bk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575" y="1049338"/>
            <a:ext cx="311308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7526" name="Rectangle 42"/>
          <p:cNvSpPr>
            <a:spLocks noChangeArrowheads="1"/>
          </p:cNvSpPr>
          <p:nvPr/>
        </p:nvSpPr>
        <p:spPr bwMode="auto">
          <a:xfrm>
            <a:off x="3884613" y="1366838"/>
            <a:ext cx="5200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>
                <a:latin typeface="Futura"/>
              </a:rPr>
              <a:t>Textured Effects</a:t>
            </a:r>
          </a:p>
          <a:p>
            <a:r>
              <a:rPr lang="hr-HR" sz="2400">
                <a:latin typeface="Futura"/>
              </a:rPr>
              <a:t>– slijepi tisak na digitalnom stroju</a:t>
            </a:r>
            <a:endParaRPr lang="en-US" sz="2400">
              <a:latin typeface="Futura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3998913"/>
            <a:ext cx="306705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7528" name="Rectangle 9"/>
          <p:cNvSpPr>
            <a:spLocks noChangeArrowheads="1"/>
          </p:cNvSpPr>
          <p:nvPr/>
        </p:nvSpPr>
        <p:spPr bwMode="auto">
          <a:xfrm>
            <a:off x="3943350" y="4114800"/>
            <a:ext cx="5200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600">
                <a:latin typeface="Futura"/>
              </a:rPr>
              <a:t>Raised Print</a:t>
            </a:r>
          </a:p>
          <a:p>
            <a:r>
              <a:rPr lang="hr-HR" sz="2400">
                <a:latin typeface="Futura"/>
              </a:rPr>
              <a:t>– tisak transparentnom bojom u nekoliko slojeva</a:t>
            </a:r>
          </a:p>
          <a:p>
            <a:r>
              <a:rPr lang="hr-HR" sz="2400">
                <a:latin typeface="Futura"/>
              </a:rPr>
              <a:t>– efekt sličan termografiji</a:t>
            </a:r>
            <a:endParaRPr lang="en-US" sz="2400"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ctangle 4"/>
          <p:cNvGrpSpPr>
            <a:grpSpLocks/>
          </p:cNvGrpSpPr>
          <p:nvPr/>
        </p:nvGrpSpPr>
        <p:grpSpPr bwMode="auto">
          <a:xfrm>
            <a:off x="-6350" y="1597025"/>
            <a:ext cx="8291513" cy="5053013"/>
            <a:chOff x="-4" y="1006"/>
            <a:chExt cx="5223" cy="3183"/>
          </a:xfrm>
        </p:grpSpPr>
        <p:pic>
          <p:nvPicPr>
            <p:cNvPr id="111617" name="Rectangl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" y="1006"/>
              <a:ext cx="5223" cy="3183"/>
            </a:xfrm>
            <a:prstGeom prst="rect">
              <a:avLst/>
            </a:prstGeom>
            <a:noFill/>
          </p:spPr>
        </p:pic>
        <p:sp>
          <p:nvSpPr>
            <p:cNvPr id="111618" name="Text Box 2"/>
            <p:cNvSpPr txBox="1">
              <a:spLocks noChangeArrowheads="1"/>
            </p:cNvSpPr>
            <p:nvPr/>
          </p:nvSpPr>
          <p:spPr bwMode="auto">
            <a:xfrm>
              <a:off x="0" y="1008"/>
              <a:ext cx="5213" cy="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hr-HR">
                <a:latin typeface="Calibri" pitchFamily="34" charset="0"/>
                <a:ea typeface="ＭＳ Ｐゴシック"/>
                <a:cs typeface="Arial" charset="0"/>
              </a:endParaRPr>
            </a:p>
          </p:txBody>
        </p:sp>
      </p:grpSp>
      <p:pic>
        <p:nvPicPr>
          <p:cNvPr id="1116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686050" y="1601788"/>
            <a:ext cx="5576888" cy="52562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</p:pic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1417638" y="3657600"/>
            <a:ext cx="108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CMYK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3113" y="333375"/>
            <a:ext cx="7989887" cy="119062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atin typeface="Futura"/>
              </a:rPr>
              <a:t>Svijet boja </a:t>
            </a:r>
            <a:r>
              <a:rPr lang="en-US" sz="3600" b="1" dirty="0">
                <a:latin typeface="Futura"/>
              </a:rPr>
              <a:t>HP Indigo</a:t>
            </a:r>
            <a:endParaRPr lang="en-US" sz="3600" b="1" i="1" dirty="0">
              <a:latin typeface="Futura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AutoShape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9570" name="think-cell Slide" r:id="rId6" imgW="0" imgH="0" progId="">
              <p:embed/>
            </p:oleObj>
          </a:graphicData>
        </a:graphic>
      </p:graphicFrame>
      <p:sp>
        <p:nvSpPr>
          <p:cNvPr id="109571" name="Rectangle 9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19050" algn="ctr">
            <a:noFill/>
            <a:round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endParaRPr lang="hr-HR" sz="1600" b="1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>
          <a:xfrm>
            <a:off x="331788" y="395288"/>
            <a:ext cx="8007350" cy="862012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nl-BE" sz="3600" smtClean="0">
                <a:latin typeface="Futura Bk"/>
              </a:rPr>
              <a:t>HP Indigo Commercial Portfolio </a:t>
            </a:r>
            <a:br>
              <a:rPr lang="nl-BE" sz="3600" smtClean="0">
                <a:latin typeface="Futura Bk"/>
              </a:rPr>
            </a:br>
            <a:r>
              <a:rPr lang="nl-BE" sz="2000" smtClean="0">
                <a:latin typeface="Futura Bk"/>
              </a:rPr>
              <a:t>Counters mapping summary</a:t>
            </a:r>
            <a:endParaRPr lang="en-US" sz="2000" smtClean="0">
              <a:latin typeface="Futura Bk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7950" y="1520825"/>
          <a:ext cx="8928100" cy="5076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4196"/>
                <a:gridCol w="1023542"/>
                <a:gridCol w="1023542"/>
                <a:gridCol w="1023542"/>
                <a:gridCol w="1023542"/>
                <a:gridCol w="1023542"/>
                <a:gridCol w="1023542"/>
                <a:gridCol w="1023542"/>
              </a:tblGrid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Press </a:t>
                      </a:r>
                      <a:r>
                        <a:rPr lang="es-ES_tradnl" dirty="0" err="1" smtClean="0"/>
                        <a:t>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1c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2c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Multi</a:t>
                      </a:r>
                      <a:r>
                        <a:rPr lang="es-ES_tradnl" sz="1400" dirty="0" smtClean="0"/>
                        <a:t> Color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EPM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One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Shot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Textured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Effect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err="1" smtClean="0"/>
                        <a:t>Raised</a:t>
                      </a:r>
                      <a:r>
                        <a:rPr lang="es-ES_tradnl" sz="1400" dirty="0" smtClean="0"/>
                        <a:t> </a:t>
                      </a:r>
                      <a:r>
                        <a:rPr lang="es-ES_tradnl" sz="1400" dirty="0" err="1" smtClean="0"/>
                        <a:t>Print</a:t>
                      </a:r>
                      <a:endParaRPr lang="en-US" sz="1400" dirty="0"/>
                    </a:p>
                  </a:txBody>
                  <a:tcPr anchor="ctr"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/>
                        <a:t>HP Indigo 10000 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/>
                        <a:t>HP Indigo W72500/W7200 (*)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/>
                        <a:t>HP Indigo 7600/7500 (*)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/>
                        <a:t>HP Indigo 5600/5500</a:t>
                      </a:r>
                      <a:r>
                        <a:rPr lang="es-ES_tradnl" sz="1050" baseline="0" dirty="0" smtClean="0"/>
                        <a:t> (*)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/>
                        <a:t>HP Indigo 3500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9638" name="Picture 7" descr="commercial portfolio.jpg"/>
          <p:cNvPicPr>
            <a:picLocks noChangeAspect="1"/>
          </p:cNvPicPr>
          <p:nvPr/>
        </p:nvPicPr>
        <p:blipFill>
          <a:blip r:embed="rId7"/>
          <a:srcRect l="12791" t="16197" r="50972" b="64439"/>
          <a:stretch>
            <a:fillRect/>
          </a:stretch>
        </p:blipFill>
        <p:spPr bwMode="auto">
          <a:xfrm>
            <a:off x="179388" y="2528888"/>
            <a:ext cx="1620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39" name="Picture 8" descr="commercial portfolio.jpg"/>
          <p:cNvPicPr>
            <a:picLocks noChangeAspect="1"/>
          </p:cNvPicPr>
          <p:nvPr/>
        </p:nvPicPr>
        <p:blipFill>
          <a:blip r:embed="rId7"/>
          <a:srcRect l="12791" t="41612" r="51778" b="40234"/>
          <a:stretch>
            <a:fillRect/>
          </a:stretch>
        </p:blipFill>
        <p:spPr bwMode="auto">
          <a:xfrm>
            <a:off x="142875" y="4184650"/>
            <a:ext cx="16906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0" name="Picture 10" descr="commercial portfolio.jpg"/>
          <p:cNvPicPr>
            <a:picLocks noChangeAspect="1"/>
          </p:cNvPicPr>
          <p:nvPr/>
        </p:nvPicPr>
        <p:blipFill>
          <a:blip r:embed="rId7"/>
          <a:srcRect l="12791" t="59766" r="50885" b="21928"/>
          <a:stretch>
            <a:fillRect/>
          </a:stretch>
        </p:blipFill>
        <p:spPr bwMode="auto">
          <a:xfrm>
            <a:off x="142875" y="5064125"/>
            <a:ext cx="1692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1" name="Picture 11" descr="commercial portfolio.jpg"/>
          <p:cNvPicPr>
            <a:picLocks noChangeAspect="1"/>
          </p:cNvPicPr>
          <p:nvPr/>
        </p:nvPicPr>
        <p:blipFill>
          <a:blip r:embed="rId7"/>
          <a:srcRect l="12997" t="78235" r="55998" b="3618"/>
          <a:stretch>
            <a:fillRect/>
          </a:stretch>
        </p:blipFill>
        <p:spPr bwMode="auto">
          <a:xfrm>
            <a:off x="341313" y="5913438"/>
            <a:ext cx="138588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2" name="Picture 12" descr="commercial portfolio.jpg"/>
          <p:cNvPicPr>
            <a:picLocks noChangeAspect="1"/>
          </p:cNvPicPr>
          <p:nvPr/>
        </p:nvPicPr>
        <p:blipFill>
          <a:blip r:embed="rId7"/>
          <a:srcRect l="59898" t="36771" r="2657" b="45076"/>
          <a:stretch>
            <a:fillRect/>
          </a:stretch>
        </p:blipFill>
        <p:spPr bwMode="auto">
          <a:xfrm>
            <a:off x="142875" y="3355975"/>
            <a:ext cx="16922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3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3100" y="2349500"/>
            <a:ext cx="828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4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3100" y="3213100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5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076700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6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905375"/>
            <a:ext cx="828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7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3100" y="576897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8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23844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49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3249613"/>
            <a:ext cx="8286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0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4188" y="4113213"/>
            <a:ext cx="8270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1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4188" y="4941888"/>
            <a:ext cx="8270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2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5805488"/>
            <a:ext cx="8286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3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238442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4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3249613"/>
            <a:ext cx="8286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5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2250" y="4113213"/>
            <a:ext cx="8270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6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2250" y="494188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7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5805488"/>
            <a:ext cx="8286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8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0313" y="2420938"/>
            <a:ext cx="8270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59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0313" y="3284538"/>
            <a:ext cx="8270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60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4149725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61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4976813"/>
            <a:ext cx="8270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62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4941888"/>
            <a:ext cx="827087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63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7875" y="4113213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664" name="Picture 6" descr="C:\Users\apaniell\AppData\Local\Microsoft\Windows\Temporary Internet Files\Content.IE5\VGKMB0MZ\MC90044131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35938" y="4149725"/>
            <a:ext cx="8286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4572000" cy="1066800"/>
          </a:xfrm>
        </p:spPr>
        <p:txBody>
          <a:bodyPr/>
          <a:lstStyle/>
          <a:p>
            <a:pPr algn="l"/>
            <a:r>
              <a:rPr lang="hr-HR" smtClean="0"/>
              <a:t>HP Indigo </a:t>
            </a:r>
            <a:r>
              <a:rPr lang="en-GB" smtClean="0"/>
              <a:t>Portfolio</a:t>
            </a:r>
            <a:endParaRPr lang="en-US" smtClean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666750"/>
            <a:ext cx="7462837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96200" y="666750"/>
            <a:ext cx="139700" cy="5734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666750"/>
            <a:ext cx="139700" cy="5734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381000" y="666750"/>
            <a:ext cx="74549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13921">
            <a:off x="5341938" y="703263"/>
            <a:ext cx="1981200" cy="1476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613" y="257175"/>
            <a:ext cx="8662987" cy="8096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HP Indigo 10000 Digital Press</a:t>
            </a:r>
            <a:endParaRPr lang="en-US" dirty="0"/>
          </a:p>
        </p:txBody>
      </p:sp>
      <p:pic>
        <p:nvPicPr>
          <p:cNvPr id="21197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1763" y="4703763"/>
          <a:ext cx="8880475" cy="1468437"/>
        </p:xfrm>
        <a:graphic>
          <a:graphicData uri="http://schemas.openxmlformats.org/drawingml/2006/table">
            <a:tbl>
              <a:tblPr firstRow="1" bandRow="1"/>
              <a:tblGrid>
                <a:gridCol w="2269459"/>
                <a:gridCol w="1981200"/>
                <a:gridCol w="2590800"/>
                <a:gridCol w="2040466"/>
              </a:tblGrid>
              <a:tr h="3917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9pPr>
                    </a:lstStyle>
                    <a:p>
                      <a:endParaRPr lang="en-US" dirty="0">
                        <a:latin typeface="HP Simplified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HP Simplified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101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r>
                        <a:rPr lang="en-US" sz="1600" b="0" dirty="0" smtClean="0">
                          <a:latin typeface="HP Simplified" pitchFamily="34" charset="0"/>
                        </a:rPr>
                        <a:t>Format</a:t>
                      </a:r>
                      <a:endParaRPr lang="en-US" sz="1600" b="0" dirty="0">
                        <a:latin typeface="HP Simplified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algn="l"/>
                      <a:r>
                        <a:rPr lang="en-US" sz="1600" b="0" u="sng" dirty="0" smtClean="0">
                          <a:latin typeface="HP Simplified" pitchFamily="34" charset="0"/>
                        </a:rPr>
                        <a:t>Max</a:t>
                      </a:r>
                      <a:r>
                        <a:rPr lang="en-US" sz="1600" b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hr-HR" sz="1600" b="0" dirty="0" smtClean="0">
                          <a:latin typeface="HP Simplified" pitchFamily="34" charset="0"/>
                        </a:rPr>
                        <a:t>dim. </a:t>
                      </a:r>
                      <a:r>
                        <a:rPr lang="hr-HR" sz="1600" b="0" baseline="0" dirty="0" smtClean="0">
                          <a:latin typeface="HP Simplified" pitchFamily="34" charset="0"/>
                        </a:rPr>
                        <a:t>arka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HP Simplified" pitchFamily="34" charset="0"/>
                        </a:rPr>
                        <a:t>750</a:t>
                      </a:r>
                      <a:r>
                        <a:rPr lang="hr-HR" sz="1500" b="1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en-US" sz="1500" b="1" dirty="0" smtClean="0">
                          <a:latin typeface="HP Simplified" pitchFamily="34" charset="0"/>
                        </a:rPr>
                        <a:t>mm x 530</a:t>
                      </a:r>
                      <a:r>
                        <a:rPr lang="hr-HR" sz="1500" b="1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en-US" sz="1500" b="1" dirty="0" smtClean="0">
                          <a:latin typeface="HP Simplified" pitchFamily="34" charset="0"/>
                        </a:rPr>
                        <a:t>mm 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HP Simplified" pitchFamily="34" charset="0"/>
                        </a:rPr>
                        <a:t>29.5’’</a:t>
                      </a:r>
                      <a:r>
                        <a:rPr lang="en-US" sz="1500" b="1" baseline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en-US" sz="1500" b="1" dirty="0" smtClean="0">
                          <a:latin typeface="HP Simplified" pitchFamily="34" charset="0"/>
                        </a:rPr>
                        <a:t>x 20.9’’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</a:tr>
              <a:tr h="359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baseline="0" dirty="0" smtClean="0">
                          <a:latin typeface="HP Simplified" pitchFamily="34" charset="0"/>
                        </a:rPr>
                        <a:t>Max</a:t>
                      </a:r>
                      <a:r>
                        <a:rPr lang="en-US" sz="1600" b="0" baseline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hr-HR" sz="1600" b="0" baseline="0" dirty="0" smtClean="0">
                          <a:latin typeface="HP Simplified" pitchFamily="34" charset="0"/>
                        </a:rPr>
                        <a:t>dim.</a:t>
                      </a:r>
                      <a:r>
                        <a:rPr lang="en-US" sz="1600" b="0" baseline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hr-HR" sz="1600" b="0" baseline="0" dirty="0" smtClean="0">
                          <a:latin typeface="HP Simplified" pitchFamily="34" charset="0"/>
                        </a:rPr>
                        <a:t>ispisa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 smtClean="0">
                          <a:latin typeface="HP Simplified" pitchFamily="34" charset="0"/>
                        </a:rPr>
                        <a:t>740</a:t>
                      </a:r>
                      <a:r>
                        <a:rPr lang="hr-HR" sz="1500" b="1" baseline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en-US" sz="1500" b="1" baseline="0" dirty="0" smtClean="0">
                          <a:latin typeface="HP Simplified" pitchFamily="34" charset="0"/>
                        </a:rPr>
                        <a:t>mm x 510</a:t>
                      </a:r>
                      <a:r>
                        <a:rPr lang="hr-HR" sz="1500" b="1" baseline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en-US" sz="1500" b="1" baseline="0" dirty="0" smtClean="0">
                          <a:latin typeface="HP Simplified" pitchFamily="34" charset="0"/>
                        </a:rPr>
                        <a:t>mm 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HP Simplified" pitchFamily="34" charset="0"/>
                        </a:rPr>
                        <a:t>29.1’’</a:t>
                      </a:r>
                      <a:r>
                        <a:rPr lang="en-US" sz="1500" b="1" baseline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en-US" sz="1500" b="1" dirty="0" smtClean="0">
                          <a:latin typeface="HP Simplified" pitchFamily="34" charset="0"/>
                        </a:rPr>
                        <a:t>x 20.1’’</a:t>
                      </a:r>
                      <a:endParaRPr lang="en-US" sz="1500" b="0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</a:tr>
              <a:tr h="359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dirty="0" smtClean="0">
                          <a:latin typeface="HP Simplified" pitchFamily="34" charset="0"/>
                        </a:rPr>
                        <a:t>Min</a:t>
                      </a:r>
                      <a:r>
                        <a:rPr lang="en-US" sz="1600" b="0" dirty="0" smtClean="0">
                          <a:latin typeface="HP Simplified" pitchFamily="34" charset="0"/>
                        </a:rPr>
                        <a:t> </a:t>
                      </a:r>
                      <a:r>
                        <a:rPr lang="hr-HR" sz="1600" b="0" dirty="0" smtClean="0">
                          <a:latin typeface="HP Simplified" pitchFamily="34" charset="0"/>
                        </a:rPr>
                        <a:t>dim. arka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510</a:t>
                      </a:r>
                      <a:r>
                        <a:rPr lang="hr-HR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mm x 297</a:t>
                      </a:r>
                      <a:r>
                        <a:rPr lang="hr-HR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mm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20.08</a:t>
                      </a:r>
                      <a:r>
                        <a:rPr lang="en-US" sz="1500" b="0" dirty="0" smtClean="0">
                          <a:latin typeface="HP Simplified" pitchFamily="34" charset="0"/>
                        </a:rPr>
                        <a:t>’’</a:t>
                      </a:r>
                      <a:r>
                        <a:rPr lang="en-US" sz="15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 x 11.69’’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13016" name="Group 7"/>
          <p:cNvGrpSpPr>
            <a:grpSpLocks/>
          </p:cNvGrpSpPr>
          <p:nvPr/>
        </p:nvGrpSpPr>
        <p:grpSpPr bwMode="auto">
          <a:xfrm>
            <a:off x="2025650" y="65088"/>
            <a:ext cx="6584950" cy="4710112"/>
            <a:chOff x="1929190" y="548680"/>
            <a:chExt cx="6585600" cy="4710427"/>
          </a:xfrm>
        </p:grpSpPr>
        <p:pic>
          <p:nvPicPr>
            <p:cNvPr id="21301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548680"/>
              <a:ext cx="5351593" cy="471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3575602" y="2339494"/>
              <a:ext cx="717598" cy="3080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rgbClr val="FF0000"/>
                  </a:solidFill>
                  <a:latin typeface="+mn-lt"/>
                </a:rPr>
                <a:t>Portrait</a:t>
              </a:r>
              <a:endParaRPr lang="en-US" sz="1400" kern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4482" y="4458953"/>
              <a:ext cx="1122473" cy="3381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70C0"/>
                  </a:solidFill>
                  <a:latin typeface="+mn-lt"/>
                </a:rPr>
                <a:t>Landscape</a:t>
              </a:r>
              <a:endParaRPr lang="en-US" sz="1600" kern="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76999" y="4746311"/>
              <a:ext cx="930367" cy="338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+mn-lt"/>
                </a:rPr>
                <a:t>330 mm</a:t>
              </a:r>
              <a:endParaRPr lang="en-US" sz="1600" kern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632314" y="3077731"/>
              <a:ext cx="931924" cy="3381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FF0000"/>
                  </a:solidFill>
                  <a:latin typeface="+mn-lt"/>
                </a:rPr>
                <a:t>484 mm</a:t>
              </a:r>
              <a:endParaRPr lang="en-US" sz="1600" kern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1426" y="4828866"/>
              <a:ext cx="1108184" cy="4000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70C0"/>
                  </a:solidFill>
                  <a:latin typeface="+mn-lt"/>
                </a:rPr>
                <a:t>/29.5’’</a:t>
              </a:r>
              <a:endParaRPr lang="en-US" sz="2000" b="1" kern="0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79616" y="3101551"/>
              <a:ext cx="1135174" cy="4000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70C0"/>
                  </a:solidFill>
                  <a:latin typeface="+mn-lt"/>
                </a:rPr>
                <a:t>/20.9’’</a:t>
              </a:r>
              <a:endParaRPr lang="en-US" sz="2000" b="1" kern="0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213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600" b="1" smtClean="0">
                <a:solidFill>
                  <a:srgbClr val="000000"/>
                </a:solidFill>
                <a:latin typeface="Futura"/>
                <a:cs typeface="Arial" charset="0"/>
              </a:rPr>
              <a:t>HP Indigo 10000</a:t>
            </a:r>
            <a:br>
              <a:rPr lang="hr-HR" sz="3600" b="1" smtClean="0">
                <a:solidFill>
                  <a:srgbClr val="000000"/>
                </a:solidFill>
                <a:latin typeface="Futura"/>
                <a:cs typeface="Arial" charset="0"/>
              </a:rPr>
            </a:br>
            <a:endParaRPr lang="en-US" sz="3600" b="1" smtClean="0">
              <a:solidFill>
                <a:srgbClr val="000000"/>
              </a:solidFill>
              <a:latin typeface="Futur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solidFill>
                  <a:srgbClr val="000000"/>
                </a:solidFill>
                <a:cs typeface="Arial" charset="0"/>
              </a:rPr>
              <a:t>Visoka produktivnost – brzina tiska</a:t>
            </a: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4018" name="TextBox 38"/>
          <p:cNvSpPr txBox="1">
            <a:spLocks noChangeArrowheads="1"/>
          </p:cNvSpPr>
          <p:nvPr/>
        </p:nvSpPr>
        <p:spPr bwMode="auto">
          <a:xfrm>
            <a:off x="381000" y="5791200"/>
            <a:ext cx="8891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HP Simplified"/>
              </a:rPr>
              <a:t>Sve brzine su u arcima na sat, u svim formatima, bez obzira na gramaturu i debljinu.</a:t>
            </a:r>
            <a:endParaRPr lang="en-US">
              <a:latin typeface="HP Simplified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92138" y="2133600"/>
          <a:ext cx="7561262" cy="3230563"/>
        </p:xfrm>
        <a:graphic>
          <a:graphicData uri="http://schemas.openxmlformats.org/drawingml/2006/table">
            <a:tbl>
              <a:tblPr firstRow="1" bandRow="1"/>
              <a:tblGrid>
                <a:gridCol w="3602306"/>
                <a:gridCol w="3958534"/>
              </a:tblGrid>
              <a:tr h="4360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HP Simplified" pitchFamily="34" charset="0"/>
                        </a:rPr>
                        <a:t>Print mode</a:t>
                      </a:r>
                      <a:endParaRPr lang="en-US" sz="2400" dirty="0">
                        <a:latin typeface="HP Simplified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utura Bk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HP Simplified" pitchFamily="34" charset="0"/>
                        </a:rPr>
                        <a:t>Sheets</a:t>
                      </a:r>
                      <a:r>
                        <a:rPr lang="en-US" sz="2400" baseline="0" dirty="0" smtClean="0">
                          <a:latin typeface="HP Simplified" pitchFamily="34" charset="0"/>
                        </a:rPr>
                        <a:t> per hour</a:t>
                      </a:r>
                      <a:endParaRPr lang="en-US" sz="2400" dirty="0">
                        <a:latin typeface="HP Simplified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/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algn="ctr"/>
                      <a:r>
                        <a:rPr lang="en-US" sz="2000" b="0" u="none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Duplex </a:t>
                      </a:r>
                      <a:r>
                        <a:rPr lang="en-US" sz="2000" b="0" u="none" kern="1200" baseline="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color (EPM)</a:t>
                      </a:r>
                      <a:endParaRPr lang="en-US" sz="2000" b="0" u="none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2300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algn="ctr"/>
                      <a:r>
                        <a:rPr lang="en-US" sz="2000" b="0" u="none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Simplex color (EPM)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4600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baseline="0" dirty="0" smtClean="0">
                          <a:latin typeface="HP Simplified" pitchFamily="34" charset="0"/>
                        </a:rPr>
                        <a:t>4/4</a:t>
                      </a:r>
                      <a:endParaRPr lang="en-US" sz="2000" b="0" u="none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1725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4/0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3450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2/0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4600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 smtClean="0">
                          <a:latin typeface="HP Simplified" pitchFamily="34" charset="0"/>
                        </a:rPr>
                        <a:t>1/1</a:t>
                      </a:r>
                      <a:endParaRPr lang="en-US" sz="2000" b="0" u="none" kern="1200" dirty="0" smtClean="0">
                        <a:solidFill>
                          <a:schemeClr val="dk1"/>
                        </a:solidFill>
                        <a:latin typeface="HP Simplified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4600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20000"/>
                      </a:srgbClr>
                    </a:solidFill>
                  </a:tcPr>
                </a:tc>
              </a:tr>
              <a:tr h="395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1/0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utura Bk"/>
                        </a:defRPr>
                      </a:lvl9pPr>
                    </a:lstStyle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HP Simplified" pitchFamily="34" charset="0"/>
                          <a:ea typeface="+mn-ea"/>
                          <a:cs typeface="+mn-cs"/>
                        </a:rPr>
                        <a:t>6900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4E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mtClean="0">
                <a:solidFill>
                  <a:srgbClr val="000000"/>
                </a:solidFill>
                <a:cs typeface="Arial" charset="0"/>
              </a:rPr>
              <a:t>I</a:t>
            </a:r>
            <a:r>
              <a:rPr lang="hr-HR" smtClean="0">
                <a:solidFill>
                  <a:srgbClr val="000000"/>
                </a:solidFill>
                <a:cs typeface="Arial" charset="0"/>
              </a:rPr>
              <a:t>nspiracija za nove proizvode</a:t>
            </a:r>
            <a:endParaRPr lang="de-DE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15042" name="Picture 5" descr="Request a Cata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1238" y="914400"/>
            <a:ext cx="22399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2" descr="https://encrypted-tbn2.google.com/images?q=tbn:ANd9GcQoc6FEVVjdtr-2KCUI_jY47aAqTf1xKS0oBB7_8atnF0psablb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838200"/>
            <a:ext cx="22431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4" name="TextBox 11"/>
          <p:cNvSpPr txBox="1">
            <a:spLocks noChangeArrowheads="1"/>
          </p:cNvSpPr>
          <p:nvPr/>
        </p:nvSpPr>
        <p:spPr bwMode="auto">
          <a:xfrm>
            <a:off x="271463" y="2674938"/>
            <a:ext cx="3384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6-page A4 brochures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Square-fold A4 brochures</a:t>
            </a:r>
          </a:p>
          <a:p>
            <a:pPr marL="285750" indent="-285750">
              <a:buFont typeface="Arial" charset="0"/>
              <a:buChar char="•"/>
            </a:pPr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8-page A5 brochures</a:t>
            </a:r>
          </a:p>
        </p:txBody>
      </p:sp>
      <p:sp>
        <p:nvSpPr>
          <p:cNvPr id="215045" name="TextBox 12"/>
          <p:cNvSpPr txBox="1">
            <a:spLocks noChangeArrowheads="1"/>
          </p:cNvSpPr>
          <p:nvPr/>
        </p:nvSpPr>
        <p:spPr bwMode="auto">
          <a:xfrm>
            <a:off x="3352800" y="2616200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Oversized brochures and catalogs</a:t>
            </a:r>
          </a:p>
        </p:txBody>
      </p:sp>
      <p:pic>
        <p:nvPicPr>
          <p:cNvPr id="2150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3" y="3657600"/>
            <a:ext cx="2130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TextBox 14"/>
          <p:cNvSpPr txBox="1">
            <a:spLocks noChangeArrowheads="1"/>
          </p:cNvSpPr>
          <p:nvPr/>
        </p:nvSpPr>
        <p:spPr bwMode="auto">
          <a:xfrm>
            <a:off x="304800" y="5378450"/>
            <a:ext cx="2366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Personalized pocket folders</a:t>
            </a:r>
          </a:p>
        </p:txBody>
      </p:sp>
      <p:pic>
        <p:nvPicPr>
          <p:cNvPr id="215048" name="Picture 2" descr="http://t0.gstatic.com/images?q=tbn:ANd9GcTaIMuiUFSqHCTvytLHzUyx4henfGTZq0x8m_Xlq5VpohvR2Z-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5350" y="3505200"/>
            <a:ext cx="27368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9" name="TextBox 16"/>
          <p:cNvSpPr txBox="1">
            <a:spLocks noChangeArrowheads="1"/>
          </p:cNvSpPr>
          <p:nvPr/>
        </p:nvSpPr>
        <p:spPr bwMode="auto">
          <a:xfrm>
            <a:off x="3646488" y="5410200"/>
            <a:ext cx="2366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Tri-fold menus</a:t>
            </a:r>
          </a:p>
        </p:txBody>
      </p:sp>
      <p:grpSp>
        <p:nvGrpSpPr>
          <p:cNvPr id="215050" name="Group 13"/>
          <p:cNvGrpSpPr>
            <a:grpSpLocks/>
          </p:cNvGrpSpPr>
          <p:nvPr/>
        </p:nvGrpSpPr>
        <p:grpSpPr bwMode="auto">
          <a:xfrm>
            <a:off x="6477000" y="1822450"/>
            <a:ext cx="2303463" cy="2695575"/>
            <a:chOff x="1449698" y="5064892"/>
            <a:chExt cx="1240558" cy="1358081"/>
          </a:xfrm>
        </p:grpSpPr>
        <p:pic>
          <p:nvPicPr>
            <p:cNvPr id="215051" name="Picture 3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9698" y="5064892"/>
              <a:ext cx="1239605" cy="106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52" name="TextBox 20"/>
            <p:cNvSpPr txBox="1">
              <a:spLocks noChangeArrowheads="1"/>
            </p:cNvSpPr>
            <p:nvPr/>
          </p:nvSpPr>
          <p:spPr bwMode="auto">
            <a:xfrm>
              <a:off x="1529917" y="6128343"/>
              <a:ext cx="1160339" cy="294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rgbClr val="000000"/>
                  </a:solidFill>
                  <a:latin typeface="Calibri" pitchFamily="34" charset="0"/>
                </a:rPr>
                <a:t>Large-format greeting cards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prstClr val="black"/>
                </a:solidFill>
                <a:cs typeface="Arial" pitchFamily="34" charset="0"/>
              </a:rPr>
              <a:t>Inspiracija za nove proizvode</a:t>
            </a:r>
            <a:br>
              <a:rPr lang="hr-HR" dirty="0" smtClean="0">
                <a:solidFill>
                  <a:prstClr val="black"/>
                </a:solidFill>
                <a:cs typeface="Arial" pitchFamily="34" charset="0"/>
              </a:rPr>
            </a:b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16066" name="Group 15"/>
          <p:cNvGrpSpPr>
            <a:grpSpLocks/>
          </p:cNvGrpSpPr>
          <p:nvPr/>
        </p:nvGrpSpPr>
        <p:grpSpPr bwMode="auto">
          <a:xfrm>
            <a:off x="536575" y="838200"/>
            <a:ext cx="2206625" cy="2492375"/>
            <a:chOff x="4840717" y="4559854"/>
            <a:chExt cx="2172937" cy="2365642"/>
          </a:xfrm>
        </p:grpSpPr>
        <p:grpSp>
          <p:nvGrpSpPr>
            <p:cNvPr id="216078" name="Group 9"/>
            <p:cNvGrpSpPr>
              <a:grpSpLocks/>
            </p:cNvGrpSpPr>
            <p:nvPr/>
          </p:nvGrpSpPr>
          <p:grpSpPr bwMode="auto">
            <a:xfrm>
              <a:off x="5156829" y="4559854"/>
              <a:ext cx="1479583" cy="2103282"/>
              <a:chOff x="5041074" y="4697330"/>
              <a:chExt cx="1479583" cy="2103282"/>
            </a:xfrm>
          </p:grpSpPr>
          <p:pic>
            <p:nvPicPr>
              <p:cNvPr id="216080" name="Picture 42" descr="http://t0.gstatic.com/images?q=tbn:ANd9GcSIQZL0ptdLgETbSp4TJR5WLPEek0fGV6KYDXb6mYPVXHXZTY_uTQ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41074" y="5332227"/>
                <a:ext cx="1468384" cy="1468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9" descr="http://restaurantfunds.com/blog/wp-content/uploads/2011/04/menu-sam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02496" y="4636589"/>
                <a:ext cx="1423010" cy="2875050"/>
              </a:xfrm>
              <a:prstGeom prst="rect">
                <a:avLst/>
              </a:prstGeom>
              <a:noFill/>
            </p:spPr>
          </p:pic>
        </p:grpSp>
        <p:sp>
          <p:nvSpPr>
            <p:cNvPr id="216079" name="TextBox 22"/>
            <p:cNvSpPr txBox="1">
              <a:spLocks noChangeArrowheads="1"/>
            </p:cNvSpPr>
            <p:nvPr/>
          </p:nvSpPr>
          <p:spPr bwMode="auto">
            <a:xfrm>
              <a:off x="4840717" y="6604225"/>
              <a:ext cx="2172937" cy="32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600" b="1">
                  <a:solidFill>
                    <a:srgbClr val="000000"/>
                  </a:solidFill>
                  <a:latin typeface="Calibri" pitchFamily="34" charset="0"/>
                </a:rPr>
                <a:t>Menu boards</a:t>
              </a:r>
            </a:p>
          </p:txBody>
        </p:sp>
      </p:grpSp>
      <p:pic>
        <p:nvPicPr>
          <p:cNvPr id="2160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3429000"/>
            <a:ext cx="23939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8" name="TextBox 26"/>
          <p:cNvSpPr txBox="1">
            <a:spLocks noChangeArrowheads="1"/>
          </p:cNvSpPr>
          <p:nvPr/>
        </p:nvSpPr>
        <p:spPr bwMode="auto">
          <a:xfrm>
            <a:off x="498475" y="5445125"/>
            <a:ext cx="2668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Point of sale display cartons</a:t>
            </a:r>
          </a:p>
        </p:txBody>
      </p:sp>
      <p:sp>
        <p:nvSpPr>
          <p:cNvPr id="216069" name="TextBox 27"/>
          <p:cNvSpPr txBox="1">
            <a:spLocks noChangeArrowheads="1"/>
          </p:cNvSpPr>
          <p:nvPr/>
        </p:nvSpPr>
        <p:spPr bwMode="auto">
          <a:xfrm>
            <a:off x="6213475" y="3578225"/>
            <a:ext cx="2446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Personalized wrapping paper</a:t>
            </a:r>
          </a:p>
        </p:txBody>
      </p:sp>
      <p:sp>
        <p:nvSpPr>
          <p:cNvPr id="216070" name="TextBox 28"/>
          <p:cNvSpPr txBox="1">
            <a:spLocks noChangeArrowheads="1"/>
          </p:cNvSpPr>
          <p:nvPr/>
        </p:nvSpPr>
        <p:spPr bwMode="auto">
          <a:xfrm>
            <a:off x="3827463" y="2747963"/>
            <a:ext cx="185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Personalized gifts bags</a:t>
            </a:r>
          </a:p>
        </p:txBody>
      </p:sp>
      <p:grpSp>
        <p:nvGrpSpPr>
          <p:cNvPr id="216071" name="Group 29"/>
          <p:cNvGrpSpPr>
            <a:grpSpLocks/>
          </p:cNvGrpSpPr>
          <p:nvPr/>
        </p:nvGrpSpPr>
        <p:grpSpPr bwMode="auto">
          <a:xfrm>
            <a:off x="6213475" y="2127250"/>
            <a:ext cx="2184400" cy="1296988"/>
            <a:chOff x="1531268" y="1524000"/>
            <a:chExt cx="5898232" cy="3976322"/>
          </a:xfrm>
        </p:grpSpPr>
        <p:pic>
          <p:nvPicPr>
            <p:cNvPr id="21607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14500" y="1524000"/>
              <a:ext cx="57150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ight Triangle 31"/>
            <p:cNvSpPr/>
            <p:nvPr/>
          </p:nvSpPr>
          <p:spPr>
            <a:xfrm rot="5400000">
              <a:off x="816961" y="2272377"/>
              <a:ext cx="2525960" cy="1097345"/>
            </a:xfrm>
            <a:prstGeom prst="rtTriangle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FFFFFF"/>
                </a:solidFill>
                <a:latin typeface="Futura Bk"/>
                <a:cs typeface="Arial"/>
              </a:endParaRPr>
            </a:p>
          </p:txBody>
        </p:sp>
        <p:sp>
          <p:nvSpPr>
            <p:cNvPr id="33" name="Right Triangle 32"/>
            <p:cNvSpPr/>
            <p:nvPr/>
          </p:nvSpPr>
          <p:spPr>
            <a:xfrm rot="15839981">
              <a:off x="5570694" y="3688669"/>
              <a:ext cx="2525963" cy="1097345"/>
            </a:xfrm>
            <a:prstGeom prst="rtTriangle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rgbClr val="FFFFFF"/>
                </a:solidFill>
                <a:latin typeface="Futura Bk"/>
                <a:cs typeface="Arial"/>
              </a:endParaRPr>
            </a:p>
          </p:txBody>
        </p:sp>
      </p:grpSp>
      <p:pic>
        <p:nvPicPr>
          <p:cNvPr id="21607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7063" y="890588"/>
            <a:ext cx="285115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3" name="TextBox 34"/>
          <p:cNvSpPr txBox="1">
            <a:spLocks noChangeArrowheads="1"/>
          </p:cNvSpPr>
          <p:nvPr/>
        </p:nvSpPr>
        <p:spPr bwMode="auto">
          <a:xfrm>
            <a:off x="3913188" y="5445125"/>
            <a:ext cx="168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Personalized folding carton boxes</a:t>
            </a:r>
          </a:p>
        </p:txBody>
      </p:sp>
      <p:pic>
        <p:nvPicPr>
          <p:cNvPr id="216074" name="Picture 5" descr="http://image.made-in-china.com/4f0j00EeSQJmyhSIkv/Chocolate-Pack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0800" y="3860800"/>
            <a:ext cx="17859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7" descr="http://www.lifepics.com/marketing/Books/bookTypeLayflat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68338"/>
            <a:ext cx="29718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prstClr val="black"/>
                </a:solidFill>
                <a:cs typeface="Arial" pitchFamily="34" charset="0"/>
              </a:rPr>
              <a:t>Inspiracija za nove proizvode</a:t>
            </a:r>
            <a:br>
              <a:rPr lang="hr-HR" dirty="0" smtClean="0">
                <a:solidFill>
                  <a:prstClr val="black"/>
                </a:solidFill>
                <a:cs typeface="Arial" pitchFamily="34" charset="0"/>
              </a:rPr>
            </a:br>
            <a:endParaRPr lang="de-DE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7091" name="TextBox 18"/>
          <p:cNvSpPr txBox="1">
            <a:spLocks noChangeArrowheads="1"/>
          </p:cNvSpPr>
          <p:nvPr/>
        </p:nvSpPr>
        <p:spPr bwMode="auto">
          <a:xfrm>
            <a:off x="566738" y="265588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Lay-flat books</a:t>
            </a:r>
          </a:p>
        </p:txBody>
      </p:sp>
      <p:sp>
        <p:nvSpPr>
          <p:cNvPr id="217092" name="TextBox 20"/>
          <p:cNvSpPr txBox="1">
            <a:spLocks noChangeArrowheads="1"/>
          </p:cNvSpPr>
          <p:nvPr/>
        </p:nvSpPr>
        <p:spPr bwMode="auto">
          <a:xfrm>
            <a:off x="3001963" y="2655888"/>
            <a:ext cx="3101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Oversized publications</a:t>
            </a:r>
          </a:p>
        </p:txBody>
      </p:sp>
      <p:pic>
        <p:nvPicPr>
          <p:cNvPr id="217093" name="Picture 44" descr="http://www.bindtechinc.com/site/files/cm/DSC8952-oversized-coff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49338"/>
            <a:ext cx="19431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TextBox 37"/>
          <p:cNvSpPr txBox="1">
            <a:spLocks noChangeArrowheads="1"/>
          </p:cNvSpPr>
          <p:nvPr/>
        </p:nvSpPr>
        <p:spPr bwMode="auto">
          <a:xfrm>
            <a:off x="6176963" y="2659063"/>
            <a:ext cx="2513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Book signatures</a:t>
            </a:r>
          </a:p>
        </p:txBody>
      </p:sp>
      <p:pic>
        <p:nvPicPr>
          <p:cNvPr id="21709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990600"/>
            <a:ext cx="2303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6" name="TextBox 39"/>
          <p:cNvSpPr txBox="1">
            <a:spLocks noChangeArrowheads="1"/>
          </p:cNvSpPr>
          <p:nvPr/>
        </p:nvSpPr>
        <p:spPr bwMode="auto">
          <a:xfrm>
            <a:off x="358775" y="5419725"/>
            <a:ext cx="27051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Posters and large wall or desk calendars</a:t>
            </a:r>
          </a:p>
        </p:txBody>
      </p:sp>
      <p:pic>
        <p:nvPicPr>
          <p:cNvPr id="21709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775" y="3429000"/>
            <a:ext cx="25590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8" name="Picture 41" descr="BIRTHDAY CALENDAR - Find the nicest BIRTHDAY CALENDAR with photo or text at YourSurprise.com! - Windows Internet Explorer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5150" y="3270250"/>
            <a:ext cx="22288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9" name="TextBox 42"/>
          <p:cNvSpPr txBox="1">
            <a:spLocks noChangeArrowheads="1"/>
          </p:cNvSpPr>
          <p:nvPr/>
        </p:nvSpPr>
        <p:spPr bwMode="auto">
          <a:xfrm>
            <a:off x="6503988" y="5610225"/>
            <a:ext cx="2155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solidFill>
                  <a:srgbClr val="000000"/>
                </a:solidFill>
                <a:latin typeface="Calibri" pitchFamily="34" charset="0"/>
              </a:rPr>
              <a:t>Photo cube</a:t>
            </a:r>
          </a:p>
        </p:txBody>
      </p:sp>
      <p:pic>
        <p:nvPicPr>
          <p:cNvPr id="21710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1738" y="3429000"/>
            <a:ext cx="27003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79388" y="908050"/>
          <a:ext cx="8451850" cy="5400675"/>
        </p:xfrm>
        <a:graphic>
          <a:graphicData uri="http://schemas.openxmlformats.org/drawingml/2006/table">
            <a:tbl>
              <a:tblPr/>
              <a:tblGrid>
                <a:gridCol w="1152525"/>
                <a:gridCol w="2592387"/>
                <a:gridCol w="1693863"/>
                <a:gridCol w="1617662"/>
                <a:gridCol w="1395413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"/>
                          <a:cs typeface="Arial" charset="0"/>
                        </a:rPr>
                        <a:t>Job description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HP Indigo 7x00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HP Indigo 10000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 factor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Post card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(A6)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2.25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Book block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(17cm  x  24cm)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Business cards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(85mm x 55mm)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2.56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Magazine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(216mm x 292mm)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4 page folded brochure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(A4)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596" marR="5596" marT="5596" marB="0" anchor="ctr" horzOverflow="overflow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Flyers 13x17cm </a:t>
                      </a:r>
                    </a:p>
                  </a:txBody>
                  <a:tcPr marL="5596" marR="5596" marT="5596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690" name="Object 6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4690" name="think-cell Slide" r:id="rId5" imgW="360" imgH="36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7551738" y="1628775"/>
            <a:ext cx="720725" cy="44799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741" name="TextBox 15"/>
          <p:cNvSpPr txBox="1">
            <a:spLocks noChangeArrowheads="1"/>
          </p:cNvSpPr>
          <p:nvPr/>
        </p:nvSpPr>
        <p:spPr bwMode="auto">
          <a:xfrm>
            <a:off x="2554288" y="6453188"/>
            <a:ext cx="415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Calibri" pitchFamily="34" charset="0"/>
              </a:rPr>
              <a:t>U prosjeku 2.5 puta više proizvoda na arku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14742" name="Group 24"/>
          <p:cNvGrpSpPr>
            <a:grpSpLocks/>
          </p:cNvGrpSpPr>
          <p:nvPr/>
        </p:nvGrpSpPr>
        <p:grpSpPr bwMode="auto">
          <a:xfrm>
            <a:off x="417513" y="3141663"/>
            <a:ext cx="676275" cy="450850"/>
            <a:chOff x="403650" y="3581400"/>
            <a:chExt cx="1199198" cy="573905"/>
          </a:xfrm>
        </p:grpSpPr>
        <p:pic>
          <p:nvPicPr>
            <p:cNvPr id="114749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650" y="3581400"/>
              <a:ext cx="937634" cy="54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50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898665">
              <a:off x="534432" y="3609658"/>
              <a:ext cx="937634" cy="54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51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763253">
              <a:off x="665214" y="3602804"/>
              <a:ext cx="937634" cy="545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4743" name="Picture 8" descr="http://emeagwali.com/images/website/ebony-magazine-cover-april-2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525" y="3811588"/>
            <a:ext cx="476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44" name="Picture 6" descr="http://upload.wikimedia.org/wikipedia/en/thumb/3/34/1905DuPontMillpcardback.jpg/220px-1905DuPontMillpcardback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425" y="1557338"/>
            <a:ext cx="8064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45" name="Picture 4" descr="Brochure Printi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838" y="4454525"/>
            <a:ext cx="809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46" name="Rectangle 24"/>
          <p:cNvSpPr>
            <a:spLocks noChangeArrowheads="1"/>
          </p:cNvSpPr>
          <p:nvPr/>
        </p:nvSpPr>
        <p:spPr bwMode="auto">
          <a:xfrm>
            <a:off x="650875" y="223838"/>
            <a:ext cx="8169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 b="1">
                <a:solidFill>
                  <a:srgbClr val="000000"/>
                </a:solidFill>
                <a:latin typeface="Futura Md"/>
                <a:cs typeface="Arial" charset="0"/>
              </a:rPr>
              <a:t>Visoka produktivnost</a:t>
            </a:r>
            <a:r>
              <a:rPr lang="en-US" sz="2400" b="1">
                <a:solidFill>
                  <a:srgbClr val="000000"/>
                </a:solidFill>
                <a:latin typeface="Futura Md"/>
                <a:cs typeface="Arial" charset="0"/>
              </a:rPr>
              <a:t> </a:t>
            </a:r>
            <a:endParaRPr lang="hr-HR" sz="2400" b="1">
              <a:solidFill>
                <a:srgbClr val="000000"/>
              </a:solidFill>
              <a:latin typeface="Futura Md"/>
              <a:cs typeface="Arial" charset="0"/>
            </a:endParaRPr>
          </a:p>
        </p:txBody>
      </p:sp>
      <p:pic>
        <p:nvPicPr>
          <p:cNvPr id="11474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650" y="2249488"/>
            <a:ext cx="508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48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4663" y="5516563"/>
            <a:ext cx="5191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Kartonaža</a:t>
            </a:r>
            <a:endParaRPr lang="en-US" smtClean="0"/>
          </a:p>
        </p:txBody>
      </p:sp>
      <p:pic>
        <p:nvPicPr>
          <p:cNvPr id="221186" name="Picture 2" descr="C:\Users\simoens\Desktop\2010120165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36798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7" descr="blister-p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188" y="2441575"/>
            <a:ext cx="19526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5" descr="89113_blisterp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9138" y="3751263"/>
            <a:ext cx="8826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6" descr="Blister%20pack%2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855788"/>
            <a:ext cx="11874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0" name="TextBox 9"/>
          <p:cNvSpPr txBox="1">
            <a:spLocks noChangeArrowheads="1"/>
          </p:cNvSpPr>
          <p:nvPr/>
        </p:nvSpPr>
        <p:spPr bwMode="auto">
          <a:xfrm>
            <a:off x="5364163" y="5380038"/>
            <a:ext cx="2862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>
                <a:latin typeface="Calibri" pitchFamily="34" charset="0"/>
              </a:rPr>
              <a:t>Blister pakiranja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221191" name="TextBox 8"/>
          <p:cNvSpPr txBox="1">
            <a:spLocks noChangeArrowheads="1"/>
          </p:cNvSpPr>
          <p:nvPr/>
        </p:nvSpPr>
        <p:spPr bwMode="auto">
          <a:xfrm>
            <a:off x="1905000" y="5334000"/>
            <a:ext cx="1258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>
                <a:latin typeface="Calibri" pitchFamily="34" charset="0"/>
              </a:rPr>
              <a:t>Kutije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600200"/>
            <a:ext cx="8275320" cy="5074920"/>
          </a:xfrm>
          <a:prstGeom prst="rect">
            <a:avLst/>
          </a:prstGeom>
          <a:gradFill>
            <a:gsLst>
              <a:gs pos="18000">
                <a:schemeClr val="tx1">
                  <a:alpha val="64000"/>
                </a:schemeClr>
              </a:gs>
              <a:gs pos="5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13668" name="Picture 3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54300" y="1570038"/>
            <a:ext cx="5607050" cy="5287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</p:pic>
      <p:sp>
        <p:nvSpPr>
          <p:cNvPr id="113669" name="TextBox 5"/>
          <p:cNvSpPr txBox="1">
            <a:spLocks noChangeArrowheads="1"/>
          </p:cNvSpPr>
          <p:nvPr/>
        </p:nvSpPr>
        <p:spPr bwMode="auto">
          <a:xfrm>
            <a:off x="731838" y="3657600"/>
            <a:ext cx="1804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CMYK+OV</a:t>
            </a:r>
          </a:p>
        </p:txBody>
      </p:sp>
      <p:sp>
        <p:nvSpPr>
          <p:cNvPr id="113670" name="Rectangle 2"/>
          <p:cNvSpPr txBox="1">
            <a:spLocks noChangeArrowheads="1"/>
          </p:cNvSpPr>
          <p:nvPr/>
        </p:nvSpPr>
        <p:spPr bwMode="auto">
          <a:xfrm>
            <a:off x="685800" y="333375"/>
            <a:ext cx="7989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hr-HR" sz="3600" b="1">
                <a:latin typeface="Futura"/>
              </a:rPr>
              <a:t>Svijet boja </a:t>
            </a:r>
            <a:r>
              <a:rPr lang="en-US" sz="3600" b="1">
                <a:latin typeface="Futura"/>
              </a:rPr>
              <a:t>HP Indigo</a:t>
            </a:r>
            <a:endParaRPr lang="en-US" sz="3600" b="1" i="1"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8613" y="257175"/>
            <a:ext cx="7223125" cy="26749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HP Indigo 30000 Digital Press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1600200"/>
            <a:ext cx="2784475" cy="646113"/>
          </a:xfrm>
          <a:prstGeom prst="rect">
            <a:avLst/>
          </a:prstGeom>
          <a:solidFill>
            <a:srgbClr val="CCFF66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ysClr val="windowText" lastClr="000000"/>
                </a:solidFill>
                <a:latin typeface="+mn-lt"/>
              </a:rPr>
              <a:t>Predstavljen na </a:t>
            </a:r>
            <a:r>
              <a:rPr lang="en-US" kern="0" dirty="0" err="1">
                <a:solidFill>
                  <a:sysClr val="windowText" lastClr="000000"/>
                </a:solidFill>
                <a:latin typeface="+mn-lt"/>
              </a:rPr>
              <a:t>Drupa</a:t>
            </a:r>
            <a:r>
              <a:rPr lang="hr-HR" kern="0" dirty="0">
                <a:solidFill>
                  <a:sysClr val="windowText" lastClr="000000"/>
                </a:solidFill>
                <a:latin typeface="+mn-lt"/>
              </a:rPr>
              <a:t> 2012</a:t>
            </a:r>
            <a:endParaRPr lang="en-US" kern="0" dirty="0">
              <a:solidFill>
                <a:sysClr val="windowText" lastClr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kern="0" dirty="0">
                <a:solidFill>
                  <a:sysClr val="windowText" lastClr="000000"/>
                </a:solidFill>
                <a:latin typeface="+mn-lt"/>
              </a:rPr>
              <a:t>Očekivana prodaja </a:t>
            </a:r>
            <a:r>
              <a:rPr lang="en-US" kern="0" dirty="0">
                <a:solidFill>
                  <a:sysClr val="windowText" lastClr="000000"/>
                </a:solidFill>
                <a:latin typeface="+mn-lt"/>
              </a:rPr>
              <a:t>2014</a:t>
            </a:r>
            <a:endParaRPr lang="en-US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22211" name="Picture 3" descr="C:\Users\vaks\AppData\Local\Microsoft\Windows\Temporary Internet Files\Content.Outlook\YOIW1S3H\3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6" t="27484" r="1666" b="20023"/>
          <a:stretch>
            <a:fillRect/>
          </a:stretch>
        </p:blipFill>
        <p:spPr bwMode="auto">
          <a:xfrm>
            <a:off x="381000" y="2286000"/>
            <a:ext cx="84375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86" name="think-cell Slide" r:id="rId8" imgW="360" imgH="360" progId="">
              <p:embed/>
            </p:oleObj>
          </a:graphicData>
        </a:graphic>
      </p:graphicFrame>
      <p:pic>
        <p:nvPicPr>
          <p:cNvPr id="16387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1588" y="2286000"/>
            <a:ext cx="9144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457200" y="6356350"/>
            <a:ext cx="4349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CA2317-8745-4759-A6C0-B3FCE9116BDC}" type="slidenum">
              <a:rPr lang="en-US">
                <a:solidFill>
                  <a:srgbClr val="5F646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>
              <a:solidFill>
                <a:srgbClr val="5F646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62000" y="1143000"/>
          <a:ext cx="7696200" cy="17986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360673"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latin typeface="HP Display Beta Regular" pitchFamily="34" charset="0"/>
                        </a:rPr>
                        <a:t>Format</a:t>
                      </a:r>
                      <a:endParaRPr lang="en-US" sz="1400" b="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latin typeface="HP Display Beta Regular" pitchFamily="34" charset="0"/>
                        </a:rPr>
                        <a:t>Thickness</a:t>
                      </a:r>
                      <a:endParaRPr lang="en-US" sz="1400" b="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HP Display Beta Regular" pitchFamily="34" charset="0"/>
                          <a:ea typeface="+mn-ea"/>
                          <a:cs typeface="+mn-cs"/>
                        </a:rPr>
                        <a:t>Inline Priming 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HP Display Beta Regular" pitchFamily="34" charset="0"/>
                          <a:ea typeface="+mn-ea"/>
                          <a:cs typeface="+mn-cs"/>
                        </a:rPr>
                        <a:t>On shot Process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HP Display Beta Regular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latin typeface="HP Display Beta Regular" pitchFamily="34" charset="0"/>
                        </a:rPr>
                        <a:t>DFE</a:t>
                      </a:r>
                      <a:endParaRPr lang="en-US" sz="1400" b="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0" dirty="0" smtClean="0">
                          <a:latin typeface="HP Display Beta Regular" pitchFamily="34" charset="0"/>
                        </a:rPr>
                        <a:t>Inline Coater</a:t>
                      </a:r>
                      <a:endParaRPr lang="en-US" sz="1400" b="0" dirty="0">
                        <a:latin typeface="HP Display Beta Regular" pitchFamily="34" charset="0"/>
                      </a:endParaRPr>
                    </a:p>
                  </a:txBody>
                  <a:tcPr anchor="ctr"/>
                </a:tc>
              </a:tr>
              <a:tr h="706127">
                <a:tc>
                  <a:txBody>
                    <a:bodyPr/>
                    <a:lstStyle/>
                    <a:p>
                      <a:pPr algn="ctr" rtl="0"/>
                      <a:r>
                        <a:rPr lang="en-US" sz="1300" dirty="0" smtClean="0">
                          <a:latin typeface="HP Display Beta Light" pitchFamily="34" charset="0"/>
                        </a:rPr>
                        <a:t>750</a:t>
                      </a:r>
                      <a:r>
                        <a:rPr lang="en-US" sz="1300" baseline="0" dirty="0" smtClean="0">
                          <a:latin typeface="HP Display Beta Light" pitchFamily="34" charset="0"/>
                        </a:rPr>
                        <a:t> X 530 mm</a:t>
                      </a:r>
                      <a:endParaRPr lang="en-US" sz="1300" dirty="0" smtClean="0">
                        <a:latin typeface="HP Display Beta Light" pitchFamily="34" charset="0"/>
                      </a:endParaRPr>
                    </a:p>
                    <a:p>
                      <a:pPr algn="ctr" rtl="0"/>
                      <a:r>
                        <a:rPr lang="en-US" sz="1300" dirty="0" smtClean="0">
                          <a:latin typeface="HP Display Beta Light" pitchFamily="34" charset="0"/>
                        </a:rPr>
                        <a:t>29.5” x 21”</a:t>
                      </a:r>
                      <a:endParaRPr lang="en-US" sz="1300" dirty="0">
                        <a:solidFill>
                          <a:schemeClr val="tx1"/>
                        </a:solidFill>
                        <a:latin typeface="HP Display Beta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dirty="0" smtClean="0">
                          <a:latin typeface="HP Display Beta Light" pitchFamily="34" charset="0"/>
                        </a:rPr>
                        <a:t>200µ</a:t>
                      </a:r>
                      <a:r>
                        <a:rPr lang="en-US" sz="1300" baseline="0" dirty="0" smtClean="0">
                          <a:latin typeface="HP Display Beta Light" pitchFamily="34" charset="0"/>
                        </a:rPr>
                        <a:t> - </a:t>
                      </a:r>
                      <a:r>
                        <a:rPr lang="en-US" sz="1300" dirty="0" smtClean="0">
                          <a:latin typeface="HP Display Beta Light" pitchFamily="34" charset="0"/>
                        </a:rPr>
                        <a:t>600µ</a:t>
                      </a:r>
                    </a:p>
                    <a:p>
                      <a:pPr algn="ctr" rtl="0"/>
                      <a:r>
                        <a:rPr lang="en-US" sz="1300" dirty="0" smtClean="0">
                          <a:latin typeface="HP Display Beta Light" pitchFamily="34" charset="0"/>
                        </a:rPr>
                        <a:t>8</a:t>
                      </a:r>
                      <a:r>
                        <a:rPr lang="en-US" sz="1300" baseline="0" dirty="0" smtClean="0">
                          <a:latin typeface="HP Display Beta Light" pitchFamily="34" charset="0"/>
                        </a:rPr>
                        <a:t> – 24 </a:t>
                      </a:r>
                      <a:r>
                        <a:rPr lang="en-US" sz="1300" baseline="0" dirty="0" err="1" smtClean="0">
                          <a:latin typeface="HP Display Beta Light" pitchFamily="34" charset="0"/>
                        </a:rPr>
                        <a:t>pts</a:t>
                      </a:r>
                      <a:endParaRPr lang="en-US" sz="1300" dirty="0">
                        <a:latin typeface="HP Display Beta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P Display Beta Light" pitchFamily="34" charset="0"/>
                          <a:ea typeface="+mn-ea"/>
                          <a:cs typeface="+mn-cs"/>
                        </a:rPr>
                        <a:t>Any FC material including metalized and synthetics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HP Display Beta Ligh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HP Display Beta Light" pitchFamily="34" charset="0"/>
                          <a:ea typeface="+mn-ea"/>
                          <a:cs typeface="+mn-cs"/>
                        </a:rPr>
                        <a:t>Best registration with no curl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HP Display Beta Light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kern="1200" dirty="0" smtClean="0">
                          <a:latin typeface="HP Display Beta Light" pitchFamily="34" charset="0"/>
                        </a:rPr>
                        <a:t>SmartStream Packaging Print Server Powered By Esko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300" dirty="0" smtClean="0">
                          <a:latin typeface="HP Display Beta Light" pitchFamily="34" charset="0"/>
                        </a:rPr>
                        <a:t>Inline Selective Coater Option (UV or water based)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150" y="1143000"/>
            <a:ext cx="2684463" cy="461963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Futura"/>
                <a:ea typeface="+mn-ea"/>
                <a:cs typeface="Arial" pitchFamily="34" charset="0"/>
              </a:rPr>
              <a:t>The right format</a:t>
            </a:r>
            <a:endParaRPr lang="en-US" sz="2400" b="1" dirty="0">
              <a:solidFill>
                <a:prstClr val="black"/>
              </a:solidFill>
              <a:latin typeface="Futura"/>
              <a:ea typeface="+mn-ea"/>
              <a:cs typeface="Arial" pitchFamily="34" charset="0"/>
            </a:endParaRPr>
          </a:p>
        </p:txBody>
      </p:sp>
      <p:sp>
        <p:nvSpPr>
          <p:cNvPr id="226306" name="正方形/長方形 33"/>
          <p:cNvSpPr>
            <a:spLocks noChangeArrowheads="1"/>
          </p:cNvSpPr>
          <p:nvPr/>
        </p:nvSpPr>
        <p:spPr bwMode="auto">
          <a:xfrm>
            <a:off x="3657600" y="2133600"/>
            <a:ext cx="5257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HP Display Beta Regular"/>
              </a:rPr>
              <a:t>arak </a:t>
            </a:r>
            <a:r>
              <a:rPr lang="en-US">
                <a:latin typeface="HP Display Beta Regular"/>
              </a:rPr>
              <a:t>75cm X 53cm /29” X 21” </a:t>
            </a:r>
            <a:endParaRPr lang="hr-HR"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na njega se može smijestiti većina kutija</a:t>
            </a:r>
          </a:p>
          <a:p>
            <a:endParaRPr lang="en-US" b="1"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Format koji se lagano uklapa u postojeću proizvodnju</a:t>
            </a:r>
            <a:endParaRPr lang="en-US">
              <a:latin typeface="HP Display Beta Regular"/>
            </a:endParaRPr>
          </a:p>
          <a:p>
            <a:endParaRPr lang="en-US">
              <a:latin typeface="HP Display Beta Regular"/>
            </a:endParaRPr>
          </a:p>
          <a:p>
            <a:r>
              <a:rPr lang="en-US">
                <a:latin typeface="HP Display Beta Regular"/>
              </a:rPr>
              <a:t>75cm X 53cm /29” X 21” </a:t>
            </a:r>
            <a:r>
              <a:rPr lang="hr-HR">
                <a:latin typeface="HP Display Beta Regular"/>
              </a:rPr>
              <a:t>arak je kompatibilan s radnim tijekom (workflow) i s doradnim strojevima</a:t>
            </a:r>
            <a:endParaRPr lang="en-US">
              <a:latin typeface="HP Display Beta Regular"/>
            </a:endParaRPr>
          </a:p>
          <a:p>
            <a:endParaRPr lang="en-US">
              <a:latin typeface="HP Display Beta Regular"/>
            </a:endParaRPr>
          </a:p>
          <a:p>
            <a:r>
              <a:rPr lang="hr-HR">
                <a:latin typeface="HP Display Beta Regular"/>
              </a:rPr>
              <a:t>Za male naklade format</a:t>
            </a:r>
            <a:r>
              <a:rPr lang="en-US">
                <a:latin typeface="HP Display Beta Regular"/>
              </a:rPr>
              <a:t> 75cm X 53cm /29” X 21” </a:t>
            </a:r>
            <a:r>
              <a:rPr lang="hr-HR">
                <a:latin typeface="HP Display Beta Regular"/>
              </a:rPr>
              <a:t>je bolji od dominatnog formata </a:t>
            </a:r>
            <a:r>
              <a:rPr lang="en-US">
                <a:latin typeface="HP Display Beta Regular"/>
              </a:rPr>
              <a:t>70 X 100 / 28’’ X 40’’</a:t>
            </a:r>
            <a:r>
              <a:rPr lang="hr-HR">
                <a:latin typeface="HP Display Beta Regular"/>
              </a:rPr>
              <a:t>. Štedi vrijeme te smanjuje trošak pripreme na doradnim strojevima (zbog manjeg broja kutija na otisnutom arku)</a:t>
            </a:r>
            <a:endParaRPr lang="en-US">
              <a:latin typeface="HP Display Beta Regular"/>
            </a:endParaRPr>
          </a:p>
        </p:txBody>
      </p:sp>
      <p:sp>
        <p:nvSpPr>
          <p:cNvPr id="226307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5888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buClr>
                <a:srgbClr val="00A4E4"/>
              </a:buClr>
            </a:pPr>
            <a:r>
              <a:rPr lang="hr-HR" sz="3600" b="1">
                <a:solidFill>
                  <a:srgbClr val="000000"/>
                </a:solidFill>
                <a:latin typeface="HP Display Beta Light"/>
              </a:rPr>
              <a:t>HP INDIGO 30000</a:t>
            </a:r>
            <a:endParaRPr lang="en-US" sz="3600" b="1">
              <a:solidFill>
                <a:srgbClr val="000000"/>
              </a:solidFill>
              <a:latin typeface="HP Display Beta Light"/>
            </a:endParaRPr>
          </a:p>
        </p:txBody>
      </p:sp>
      <p:pic>
        <p:nvPicPr>
          <p:cNvPr id="2263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2057400"/>
            <a:ext cx="2792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7013" y="3657600"/>
            <a:ext cx="2700337" cy="19081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6310" name="Group 7"/>
          <p:cNvGrpSpPr>
            <a:grpSpLocks/>
          </p:cNvGrpSpPr>
          <p:nvPr/>
        </p:nvGrpSpPr>
        <p:grpSpPr bwMode="auto">
          <a:xfrm>
            <a:off x="227013" y="3352800"/>
            <a:ext cx="2700337" cy="215900"/>
            <a:chOff x="227088" y="3550920"/>
            <a:chExt cx="2700000" cy="21544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7088" y="3657058"/>
              <a:ext cx="2700000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314" name="TextBox 6"/>
            <p:cNvSpPr txBox="1">
              <a:spLocks noChangeArrowheads="1"/>
            </p:cNvSpPr>
            <p:nvPr/>
          </p:nvSpPr>
          <p:spPr bwMode="auto">
            <a:xfrm>
              <a:off x="1321818" y="3550920"/>
              <a:ext cx="510540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>
                  <a:latin typeface="HP Display Beta Light"/>
                </a:rPr>
                <a:t>75 cm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3157538" y="3657600"/>
            <a:ext cx="0" cy="190817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312" name="TextBox 18"/>
          <p:cNvSpPr txBox="1">
            <a:spLocks noChangeArrowheads="1"/>
          </p:cNvSpPr>
          <p:nvPr/>
        </p:nvSpPr>
        <p:spPr bwMode="auto">
          <a:xfrm rot="5400000">
            <a:off x="2884488" y="4729163"/>
            <a:ext cx="5461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latin typeface="HP Display Beta Light"/>
              </a:rPr>
              <a:t>53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338" name="think-cell Slide" r:id="rId10" imgW="360" imgH="360" progId="">
              <p:embed/>
            </p:oleObj>
          </a:graphicData>
        </a:graphic>
      </p:graphicFrame>
      <p:pic>
        <p:nvPicPr>
          <p:cNvPr id="14339" name="Picture 43" descr="C:\Users\vaks\Documents\BP&amp;A\Drafts\drupa\Cheat Sheet\Pics\icons\ICONS_C-38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8600" y="2238375"/>
            <a:ext cx="18002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3" descr="C:\Users\vaks\Documents\BP&amp;A\Drafts\drupa\Cheat Sheet\Pics\icons\ICONS_C-1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600200" y="3838575"/>
            <a:ext cx="18002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6200" y="1295400"/>
            <a:ext cx="8305800" cy="646113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prstClr val="black"/>
                </a:solidFill>
                <a:latin typeface="Futura"/>
                <a:ea typeface="+mn-ea"/>
                <a:cs typeface="Arial" pitchFamily="34" charset="0"/>
              </a:rPr>
              <a:t>Fleksibilnost   HP INDIGO 30000</a:t>
            </a:r>
            <a:endParaRPr lang="en-US" sz="3600" b="1" dirty="0">
              <a:solidFill>
                <a:prstClr val="black"/>
              </a:solidFill>
              <a:latin typeface="Futura"/>
              <a:ea typeface="+mn-ea"/>
              <a:cs typeface="Arial" pitchFamily="34" charset="0"/>
            </a:endParaRPr>
          </a:p>
        </p:txBody>
      </p:sp>
      <p:sp>
        <p:nvSpPr>
          <p:cNvPr id="14342" name="正方形/長方形 3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33800" y="2238375"/>
            <a:ext cx="5257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>
                <a:latin typeface="Futura"/>
              </a:rPr>
              <a:t>Jedina za Inline prajmeriranje omogućava tiska na postojećim materijalima za tisak</a:t>
            </a:r>
            <a:endParaRPr lang="en-US" sz="2000">
              <a:latin typeface="Futura"/>
            </a:endParaRPr>
          </a:p>
          <a:p>
            <a:endParaRPr lang="en-US" sz="2000">
              <a:latin typeface="Futura"/>
            </a:endParaRPr>
          </a:p>
          <a:p>
            <a:r>
              <a:rPr lang="hr-HR" sz="2000">
                <a:latin typeface="Futura"/>
              </a:rPr>
              <a:t>Debljine od </a:t>
            </a:r>
            <a:r>
              <a:rPr lang="en-US" sz="2000">
                <a:latin typeface="Futura"/>
              </a:rPr>
              <a:t>200µ </a:t>
            </a:r>
            <a:r>
              <a:rPr lang="hr-HR" sz="2000">
                <a:latin typeface="Futura"/>
              </a:rPr>
              <a:t>do</a:t>
            </a:r>
            <a:r>
              <a:rPr lang="en-US" sz="2000">
                <a:latin typeface="Futura"/>
              </a:rPr>
              <a:t> 600µ </a:t>
            </a:r>
            <a:r>
              <a:rPr lang="hr-HR" sz="2000">
                <a:latin typeface="Futura"/>
              </a:rPr>
              <a:t>pokrivaju 90% današnjeg tržišta</a:t>
            </a:r>
            <a:endParaRPr lang="en-US" sz="2000">
              <a:latin typeface="Futura"/>
            </a:endParaRPr>
          </a:p>
          <a:p>
            <a:endParaRPr lang="en-US" sz="2000" b="1">
              <a:latin typeface="Futura"/>
            </a:endParaRPr>
          </a:p>
          <a:p>
            <a:r>
              <a:rPr lang="en-US" sz="2000">
                <a:latin typeface="Futura"/>
              </a:rPr>
              <a:t>HP Indigo</a:t>
            </a:r>
            <a:r>
              <a:rPr lang="hr-HR" sz="2000">
                <a:latin typeface="Futura"/>
              </a:rPr>
              <a:t> jedinstvena </a:t>
            </a:r>
            <a:r>
              <a:rPr lang="en-US" sz="2000">
                <a:latin typeface="Futura"/>
              </a:rPr>
              <a:t>ElectroInk </a:t>
            </a:r>
            <a:r>
              <a:rPr lang="hr-HR" sz="2000">
                <a:latin typeface="Futura"/>
              </a:rPr>
              <a:t>tehnologija omogućava tisaka na metalizirane i sintetičke podloge</a:t>
            </a:r>
            <a:endParaRPr lang="en-US" sz="2000" b="1">
              <a:latin typeface="Futura"/>
            </a:endParaRPr>
          </a:p>
          <a:p>
            <a:endParaRPr lang="en-US" sz="2000" b="1">
              <a:latin typeface="Futura"/>
            </a:endParaRPr>
          </a:p>
          <a:p>
            <a:r>
              <a:rPr lang="hr-HR" sz="2000">
                <a:latin typeface="Futura"/>
              </a:rPr>
              <a:t>Mogućnost tiska na reciklirane kartone.</a:t>
            </a:r>
            <a:endParaRPr lang="en-US" sz="2000">
              <a:latin typeface="Futura"/>
            </a:endParaRPr>
          </a:p>
        </p:txBody>
      </p:sp>
      <p:sp>
        <p:nvSpPr>
          <p:cNvPr id="1434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236538"/>
            <a:ext cx="541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A4E4"/>
              </a:buClr>
            </a:pPr>
            <a:endParaRPr lang="hr-HR" sz="2400">
              <a:solidFill>
                <a:srgbClr val="000000"/>
              </a:solidFill>
              <a:latin typeface="HP Display Bet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86E620-D121-4740-AC07-5EBCB0443C40}" type="slidenum">
              <a:rPr lang="en-US">
                <a:latin typeface="HP Display Beta Regular" pitchFamily="34" charset="0"/>
              </a:rPr>
              <a:pPr>
                <a:defRPr/>
              </a:pPr>
              <a:t>64</a:t>
            </a:fld>
            <a:endParaRPr lang="en-US" dirty="0">
              <a:latin typeface="HP Display Beta Regular" pitchFamily="34" charset="0"/>
            </a:endParaRPr>
          </a:p>
        </p:txBody>
      </p:sp>
      <p:grpSp>
        <p:nvGrpSpPr>
          <p:cNvPr id="231426" name="Group 72"/>
          <p:cNvGrpSpPr>
            <a:grpSpLocks/>
          </p:cNvGrpSpPr>
          <p:nvPr/>
        </p:nvGrpSpPr>
        <p:grpSpPr bwMode="auto">
          <a:xfrm>
            <a:off x="57150" y="1773238"/>
            <a:ext cx="3562350" cy="2433637"/>
            <a:chOff x="57041" y="1415391"/>
            <a:chExt cx="3562033" cy="2433466"/>
          </a:xfrm>
        </p:grpSpPr>
        <p:sp>
          <p:nvSpPr>
            <p:cNvPr id="231428" name="Rectangle 7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041" y="1415391"/>
              <a:ext cx="356203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  <a:latin typeface="HP Display Beta Regular"/>
                  <a:cs typeface="Arial" charset="0"/>
                </a:rPr>
                <a:t>HP Indigo Quality</a:t>
              </a:r>
            </a:p>
          </p:txBody>
        </p:sp>
        <p:pic>
          <p:nvPicPr>
            <p:cNvPr id="231429" name="Picture 6" descr="http://zentx.files.wordpress.com/2010/11/cmyk_rgb.jp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874" y="2336689"/>
              <a:ext cx="3276366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1427" name="Rectangle 75"/>
          <p:cNvSpPr>
            <a:spLocks noChangeArrowheads="1"/>
          </p:cNvSpPr>
          <p:nvPr/>
        </p:nvSpPr>
        <p:spPr bwMode="auto">
          <a:xfrm>
            <a:off x="3768725" y="588963"/>
            <a:ext cx="5111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000000"/>
                </a:solidFill>
                <a:latin typeface="HP Display Beta Regular"/>
              </a:rPr>
              <a:t>ElectroInk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i sam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 Indigo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proces omogućavaju tisak jasnih linija, glatkih vinjeta i atraktivnih slika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Vrlo tanak sloj boje na podlozi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Do 7 kolornih modula,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Up to 7 ink stations,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prošireni kolor gamut, ElectroInk bijela i ostale posebne boje</a:t>
            </a: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Tisak sa 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4-, 6- 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ili</a:t>
            </a:r>
            <a:r>
              <a:rPr lang="en-US">
                <a:solidFill>
                  <a:srgbClr val="000000"/>
                </a:solidFill>
                <a:latin typeface="HP Display Beta Regular"/>
              </a:rPr>
              <a:t> 7-</a:t>
            </a:r>
            <a:r>
              <a:rPr lang="hr-HR">
                <a:solidFill>
                  <a:srgbClr val="000000"/>
                </a:solidFill>
                <a:latin typeface="HP Display Beta Regular"/>
              </a:rPr>
              <a:t> procesnih boja za tisak prezinih Pantone emulacija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r>
              <a:rPr lang="hr-HR">
                <a:solidFill>
                  <a:srgbClr val="000000"/>
                </a:solidFill>
                <a:latin typeface="HP Display Beta Regular"/>
              </a:rPr>
              <a:t>Spot boje, miješanje u Ink Mixing Stationa, Pantone certificirane boje</a:t>
            </a:r>
            <a:endParaRPr lang="en-US">
              <a:solidFill>
                <a:srgbClr val="000000"/>
              </a:solidFill>
              <a:latin typeface="HP Display Beta Regular"/>
            </a:endParaRPr>
          </a:p>
          <a:p>
            <a:pPr defTabSz="457200"/>
            <a:endParaRPr lang="en-US">
              <a:latin typeface="HP Display Beta Regular"/>
            </a:endParaRPr>
          </a:p>
          <a:p>
            <a:pPr defTabSz="457200"/>
            <a:r>
              <a:rPr lang="hr-HR">
                <a:latin typeface="HP Display Beta Regular"/>
              </a:rPr>
              <a:t>Tisak etiketa i ambalaže u preko 120 zemalja za najpoznatije brendove i </a:t>
            </a:r>
            <a:r>
              <a:rPr lang="hr-HR" b="1">
                <a:latin typeface="HP Display Beta Regular"/>
              </a:rPr>
              <a:t>otisci odgovarajući klasičnom ofsetu u više od 1000 pogona u svijetu.</a:t>
            </a:r>
            <a:endParaRPr lang="en-US" b="1">
              <a:latin typeface="HP Display Beta Regula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67063" y="2209800"/>
            <a:ext cx="5889625" cy="4462463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hr-HR" sz="2000" b="1" smtClean="0">
                <a:latin typeface="Futura"/>
              </a:rPr>
              <a:t>Male naklade </a:t>
            </a:r>
            <a:r>
              <a:rPr lang="hr-HR" sz="2000" smtClean="0">
                <a:latin typeface="Futura"/>
              </a:rPr>
              <a:t>su generalno kategorizirane kao poslovi ispod 2000 araka</a:t>
            </a:r>
            <a:endParaRPr lang="en-US" sz="2000" smtClean="0">
              <a:latin typeface="Futura"/>
            </a:endParaRPr>
          </a:p>
          <a:p>
            <a:pPr marL="0" indent="0">
              <a:buFont typeface="Arial" charset="0"/>
              <a:buNone/>
            </a:pPr>
            <a:r>
              <a:rPr lang="en-US" sz="2000" smtClean="0">
                <a:latin typeface="Futura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hr-HR" sz="2000" smtClean="0">
                <a:latin typeface="Futura"/>
                <a:sym typeface="Wingdings" pitchFamily="2" charset="2"/>
              </a:rPr>
              <a:t>Takvi poslovi obično trebaju 30 do 60 minuta za pripremu stroja i najčešće 200 a ponekad i 500 araka za pripremu.</a:t>
            </a:r>
            <a:endParaRPr lang="en-US" sz="2000" smtClean="0">
              <a:latin typeface="Futura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endParaRPr lang="en-US" sz="2000" smtClean="0">
              <a:latin typeface="Futura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hr-HR" sz="2000" smtClean="0">
                <a:latin typeface="Futura"/>
                <a:sym typeface="Wingdings" pitchFamily="2" charset="2"/>
              </a:rPr>
              <a:t>Proces tiska traje 8 do 12 minuta, tako da je iskoristivost stroja samo 17 do 22% uz kator otpada od 10 do 25% po poslu.</a:t>
            </a:r>
            <a:endParaRPr lang="en-US" sz="2000" smtClean="0">
              <a:latin typeface="Futura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endParaRPr lang="en-US" sz="2000" smtClean="0">
              <a:latin typeface="Futura"/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hr-HR" sz="2000" smtClean="0">
                <a:latin typeface="Futura"/>
              </a:rPr>
              <a:t>Mnoge tiskare već sada imaju 10 do 15% poslova koje spadaju u male naklade</a:t>
            </a:r>
            <a:endParaRPr lang="en-US" sz="2000" smtClean="0">
              <a:latin typeface="Futura"/>
            </a:endParaRPr>
          </a:p>
        </p:txBody>
      </p:sp>
      <p:pic>
        <p:nvPicPr>
          <p:cNvPr id="23347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82838"/>
            <a:ext cx="2362200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44463" y="1752600"/>
            <a:ext cx="324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000000"/>
                </a:solidFill>
                <a:latin typeface="HP Display Beta Regular"/>
                <a:cs typeface="Arial" charset="0"/>
              </a:rPr>
              <a:t>Potreba tržišta</a:t>
            </a:r>
            <a:endParaRPr lang="en-US" sz="2800" b="1">
              <a:solidFill>
                <a:srgbClr val="000000"/>
              </a:solidFill>
              <a:latin typeface="HP Display Beta Regular"/>
              <a:cs typeface="Arial" charset="0"/>
            </a:endParaRPr>
          </a:p>
        </p:txBody>
      </p:sp>
      <p:sp>
        <p:nvSpPr>
          <p:cNvPr id="233476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67063" y="457200"/>
            <a:ext cx="5976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>
                <a:solidFill>
                  <a:srgbClr val="000000"/>
                </a:solidFill>
                <a:latin typeface="Futura"/>
              </a:rPr>
              <a:t>Smanjenje naklada i povećanje broja poslova kreirale su potrebu za digitalnim rješenjem koje kvalitetom odgovara ofsetu u kartonaži.</a:t>
            </a:r>
            <a:endParaRPr lang="en-US" sz="2400">
              <a:solidFill>
                <a:srgbClr val="000000"/>
              </a:solidFill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362" name="think-cell Slide" r:id="rId9" imgW="360" imgH="360" progId="">
              <p:embed/>
            </p:oleObj>
          </a:graphicData>
        </a:graphic>
      </p:graphicFrame>
      <p:pic>
        <p:nvPicPr>
          <p:cNvPr id="15363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" y="2362200"/>
            <a:ext cx="30861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304800" y="115888"/>
            <a:ext cx="8642350" cy="646112"/>
          </a:xfrm>
        </p:spPr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600" dirty="0" smtClean="0">
                <a:solidFill>
                  <a:prstClr val="black"/>
                </a:solidFill>
                <a:latin typeface="Futura"/>
                <a:ea typeface="+mn-ea"/>
                <a:cs typeface="Arial" pitchFamily="34" charset="0"/>
              </a:rPr>
              <a:t>Podudaranje s ofsetom je osnovni zahtjev</a:t>
            </a:r>
            <a:endParaRPr lang="en-US" sz="3600" dirty="0">
              <a:solidFill>
                <a:prstClr val="black"/>
              </a:solidFill>
              <a:latin typeface="Futura"/>
              <a:ea typeface="+mn-ea"/>
              <a:cs typeface="Arial" pitchFamily="34" charset="0"/>
            </a:endParaRPr>
          </a:p>
        </p:txBody>
      </p:sp>
      <p:sp>
        <p:nvSpPr>
          <p:cNvPr id="15365" name="Text Placeholder 2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3200400" y="2133600"/>
            <a:ext cx="5943600" cy="4340225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2000" smtClean="0">
                <a:latin typeface="HP Display Beta Regular"/>
              </a:rPr>
              <a:t>HP Indigo </a:t>
            </a:r>
            <a:r>
              <a:rPr lang="hr-HR" sz="2000" smtClean="0">
                <a:latin typeface="HP Display Beta Regular"/>
              </a:rPr>
              <a:t>je jedina digitalna tehnologija koja je dokazala “u praksi” da može parirati kvaliteti tiska, “look and feel” zahtjevima koju su postavljeni klasičnim analognim ofsetom.</a:t>
            </a:r>
          </a:p>
          <a:p>
            <a:pPr marL="0" indent="0">
              <a:buFont typeface="Arial" charset="0"/>
              <a:buNone/>
            </a:pPr>
            <a:endParaRPr lang="en-US" sz="2000" smtClean="0">
              <a:latin typeface="HP Display Beta Regular"/>
            </a:endParaRPr>
          </a:p>
          <a:p>
            <a:pPr marL="4763" lvl="1" indent="0">
              <a:buFont typeface="Arial" charset="0"/>
              <a:buNone/>
            </a:pPr>
            <a:r>
              <a:rPr lang="hr-HR" sz="2000" smtClean="0">
                <a:latin typeface="HP Display Beta Regular"/>
              </a:rPr>
              <a:t>Indigo tehnologija je odobrena za tisak pakiranja od strane globalnih brendova kao što su:</a:t>
            </a:r>
            <a:r>
              <a:rPr lang="en-US" sz="2000" smtClean="0">
                <a:latin typeface="HP Display Beta Regular"/>
              </a:rPr>
              <a:t> P&amp;G, Nestle, L'Oreal, Coca Cola, Heineken, Sony</a:t>
            </a:r>
            <a:r>
              <a:rPr lang="hr-HR" sz="2000" smtClean="0">
                <a:latin typeface="HP Display Beta Regular"/>
              </a:rPr>
              <a:t> i dr.</a:t>
            </a:r>
            <a:endParaRPr lang="en-US" sz="2000" smtClean="0">
              <a:latin typeface="HP Display Beta Regular"/>
            </a:endParaRPr>
          </a:p>
          <a:p>
            <a:pPr marL="4763" lvl="1" indent="0">
              <a:buFont typeface="Arial" charset="0"/>
              <a:buNone/>
            </a:pPr>
            <a:endParaRPr lang="en-US" sz="2000" smtClean="0">
              <a:latin typeface="HP Display Beta Regular"/>
            </a:endParaRPr>
          </a:p>
          <a:p>
            <a:pPr marL="4763" lvl="1" indent="0">
              <a:buFont typeface="Arial" charset="0"/>
              <a:buNone/>
            </a:pPr>
            <a:r>
              <a:rPr lang="hr-HR" sz="2000" smtClean="0">
                <a:latin typeface="HP Display Beta Regular"/>
              </a:rPr>
              <a:t>Indigo tehnologija danas tiska kartonsku ambalažu za brandove kao što su </a:t>
            </a:r>
            <a:r>
              <a:rPr lang="en-US" sz="2000" smtClean="0">
                <a:latin typeface="HP Display Beta Regular"/>
              </a:rPr>
              <a:t>Pfizer, Unilever, Mars-Wrigley </a:t>
            </a:r>
            <a:r>
              <a:rPr lang="hr-HR" sz="2000" smtClean="0">
                <a:latin typeface="HP Display Beta Regular"/>
              </a:rPr>
              <a:t>i cijeli niz premium </a:t>
            </a:r>
            <a:r>
              <a:rPr lang="en-US" sz="2000" smtClean="0">
                <a:latin typeface="HP Display Beta Regular"/>
              </a:rPr>
              <a:t>boutique Beauty-care brand</a:t>
            </a:r>
            <a:r>
              <a:rPr lang="hr-HR" sz="2000" smtClean="0">
                <a:latin typeface="HP Display Beta Regular"/>
              </a:rPr>
              <a:t>ova.</a:t>
            </a:r>
            <a:endParaRPr lang="en-US" sz="2000" smtClean="0">
              <a:latin typeface="HP Display Beta Regular"/>
            </a:endParaRPr>
          </a:p>
        </p:txBody>
      </p:sp>
      <p:sp>
        <p:nvSpPr>
          <p:cNvPr id="15366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46438" y="914400"/>
            <a:ext cx="586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buClr>
                <a:srgbClr val="00A4E4"/>
              </a:buClr>
            </a:pPr>
            <a:r>
              <a:rPr lang="hr-HR" sz="2000">
                <a:solidFill>
                  <a:srgbClr val="000000"/>
                </a:solidFill>
                <a:latin typeface="HP Display Beta Light"/>
              </a:rPr>
              <a:t>Digitalno otisnuti proizvodi uz proizvode otisnute analogno jedni uz druge na istoj polici.</a:t>
            </a:r>
            <a:endParaRPr lang="en-US" sz="2000">
              <a:solidFill>
                <a:srgbClr val="000000"/>
              </a:solidFill>
              <a:latin typeface="HP Display Beta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2"/>
          <p:cNvSpPr>
            <a:spLocks noGrp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hr-HR" smtClean="0">
                <a:latin typeface="Futura Bk"/>
              </a:rPr>
              <a:t>Globalni rast tržišta - prognoza</a:t>
            </a:r>
            <a:endParaRPr lang="en-US" smtClean="0">
              <a:latin typeface="Futura Bk"/>
            </a:endParaRPr>
          </a:p>
        </p:txBody>
      </p:sp>
      <p:sp>
        <p:nvSpPr>
          <p:cNvPr id="23859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61938" y="903288"/>
            <a:ext cx="8370887" cy="3937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z="1600" b="1" smtClean="0">
                <a:solidFill>
                  <a:schemeClr val="bg1"/>
                </a:solidFill>
              </a:rPr>
              <a:t>Digitalno otisnuta pakiranja i etikete po sektorima ($ Milion)</a:t>
            </a: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38596" name="TextBox 7"/>
          <p:cNvSpPr txBox="1">
            <a:spLocks noChangeArrowheads="1"/>
          </p:cNvSpPr>
          <p:nvPr/>
        </p:nvSpPr>
        <p:spPr bwMode="gray">
          <a:xfrm>
            <a:off x="357188" y="6435725"/>
            <a:ext cx="2216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Futura Bk"/>
              </a:rPr>
              <a:t>Source: Pira International LTD 2009</a:t>
            </a:r>
          </a:p>
        </p:txBody>
      </p:sp>
      <p:pic>
        <p:nvPicPr>
          <p:cNvPr id="16" name="Chart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68413"/>
            <a:ext cx="8497888" cy="5235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2"/>
          <p:cNvSpPr>
            <a:spLocks noGrp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hr-HR" smtClean="0">
                <a:latin typeface="Futura Bk"/>
              </a:rPr>
              <a:t>Globalni rast tržišta - prognoza</a:t>
            </a:r>
            <a:endParaRPr lang="en-US" smtClean="0">
              <a:latin typeface="Futura Bk"/>
            </a:endParaRPr>
          </a:p>
        </p:txBody>
      </p:sp>
      <p:sp>
        <p:nvSpPr>
          <p:cNvPr id="240643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2888" y="927100"/>
            <a:ext cx="8366125" cy="534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sz="1600" b="1" smtClean="0">
                <a:solidFill>
                  <a:schemeClr val="bg1"/>
                </a:solidFill>
              </a:rPr>
              <a:t>Digitalno otisnuta pakiranja i etikete  - rast u % po sektorima  u 5 godina</a:t>
            </a: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40644" name="TextBox 7"/>
          <p:cNvSpPr txBox="1">
            <a:spLocks noChangeArrowheads="1"/>
          </p:cNvSpPr>
          <p:nvPr/>
        </p:nvSpPr>
        <p:spPr bwMode="gray">
          <a:xfrm>
            <a:off x="268288" y="6372225"/>
            <a:ext cx="2217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Futura Bk"/>
              </a:rPr>
              <a:t>Source: Pira International LTD 2009</a:t>
            </a:r>
          </a:p>
        </p:txBody>
      </p:sp>
      <p:pic>
        <p:nvPicPr>
          <p:cNvPr id="9" name="Chart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1500188"/>
            <a:ext cx="7742237" cy="4632325"/>
          </a:xfrm>
          <a:prstGeom prst="rect">
            <a:avLst/>
          </a:prstGeom>
          <a:noFill/>
        </p:spPr>
      </p:pic>
      <p:pic>
        <p:nvPicPr>
          <p:cNvPr id="12" name="Chart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481138"/>
            <a:ext cx="8089900" cy="4481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20688"/>
            <a:ext cx="8375650" cy="4397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hr-HR" smtClean="0">
                <a:latin typeface="Futura Bk"/>
              </a:rPr>
              <a:t>Obratite pažnju na</a:t>
            </a:r>
            <a:endParaRPr lang="en-US" smtClean="0">
              <a:latin typeface="Futura Bk"/>
            </a:endParaRPr>
          </a:p>
        </p:txBody>
      </p:sp>
      <p:pic>
        <p:nvPicPr>
          <p:cNvPr id="242691" name="Picture 4" descr="E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450013" y="274638"/>
            <a:ext cx="1970087" cy="1355725"/>
          </a:xfrm>
        </p:spPr>
      </p:pic>
      <p:grpSp>
        <p:nvGrpSpPr>
          <p:cNvPr id="2002956" name="Text Box 12"/>
          <p:cNvGrpSpPr>
            <a:grpSpLocks/>
          </p:cNvGrpSpPr>
          <p:nvPr/>
        </p:nvGrpSpPr>
        <p:grpSpPr bwMode="auto">
          <a:xfrm>
            <a:off x="476250" y="1901825"/>
            <a:ext cx="2852738" cy="573088"/>
            <a:chOff x="300" y="1198"/>
            <a:chExt cx="1797" cy="361"/>
          </a:xfrm>
        </p:grpSpPr>
        <p:pic>
          <p:nvPicPr>
            <p:cNvPr id="242692" name="Text Box 1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" y="1198"/>
              <a:ext cx="1797" cy="361"/>
            </a:xfrm>
            <a:prstGeom prst="rect">
              <a:avLst/>
            </a:prstGeom>
            <a:noFill/>
          </p:spPr>
        </p:pic>
        <p:sp>
          <p:nvSpPr>
            <p:cNvPr id="242693" name="Text Box 5"/>
            <p:cNvSpPr txBox="1">
              <a:spLocks noChangeArrowheads="1"/>
            </p:cNvSpPr>
            <p:nvPr/>
          </p:nvSpPr>
          <p:spPr bwMode="auto">
            <a:xfrm>
              <a:off x="377" y="1274"/>
              <a:ext cx="16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Manje naklade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002957" name="Text Box 13"/>
          <p:cNvGrpSpPr>
            <a:grpSpLocks/>
          </p:cNvGrpSpPr>
          <p:nvPr/>
        </p:nvGrpSpPr>
        <p:grpSpPr bwMode="auto">
          <a:xfrm>
            <a:off x="476250" y="3346450"/>
            <a:ext cx="2852738" cy="573088"/>
            <a:chOff x="300" y="2108"/>
            <a:chExt cx="1797" cy="361"/>
          </a:xfrm>
        </p:grpSpPr>
        <p:pic>
          <p:nvPicPr>
            <p:cNvPr id="242695" name="Text Box 1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" y="2108"/>
              <a:ext cx="1797" cy="361"/>
            </a:xfrm>
            <a:prstGeom prst="rect">
              <a:avLst/>
            </a:prstGeom>
            <a:noFill/>
          </p:spPr>
        </p:pic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377" y="2184"/>
              <a:ext cx="164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1-1 Marketing</a:t>
              </a:r>
            </a:p>
          </p:txBody>
        </p:sp>
      </p:grpSp>
      <p:grpSp>
        <p:nvGrpSpPr>
          <p:cNvPr id="2002958" name="Text Box 14"/>
          <p:cNvGrpSpPr>
            <a:grpSpLocks/>
          </p:cNvGrpSpPr>
          <p:nvPr/>
        </p:nvGrpSpPr>
        <p:grpSpPr bwMode="auto">
          <a:xfrm>
            <a:off x="476250" y="4065588"/>
            <a:ext cx="2852738" cy="579437"/>
            <a:chOff x="300" y="2561"/>
            <a:chExt cx="1797" cy="365"/>
          </a:xfrm>
        </p:grpSpPr>
        <p:pic>
          <p:nvPicPr>
            <p:cNvPr id="242698" name="Text Box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" y="2561"/>
              <a:ext cx="1797" cy="365"/>
            </a:xfrm>
            <a:prstGeom prst="rect">
              <a:avLst/>
            </a:prstGeom>
            <a:noFill/>
          </p:spPr>
        </p:pic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377" y="2640"/>
              <a:ext cx="164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Uzorci</a:t>
              </a: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 / Proofing</a:t>
              </a:r>
            </a:p>
          </p:txBody>
        </p:sp>
      </p:grpSp>
      <p:pic>
        <p:nvPicPr>
          <p:cNvPr id="242701" name="Picture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8450" y="-320675"/>
            <a:ext cx="1225550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02" name="Picture 6" descr="JewelOnl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4063" y="5972175"/>
            <a:ext cx="4905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Text Box 13"/>
          <p:cNvGrpSpPr>
            <a:grpSpLocks/>
          </p:cNvGrpSpPr>
          <p:nvPr/>
        </p:nvGrpSpPr>
        <p:grpSpPr bwMode="auto">
          <a:xfrm>
            <a:off x="469900" y="2620963"/>
            <a:ext cx="2852738" cy="579437"/>
            <a:chOff x="296" y="1651"/>
            <a:chExt cx="1797" cy="365"/>
          </a:xfrm>
        </p:grpSpPr>
        <p:pic>
          <p:nvPicPr>
            <p:cNvPr id="242703" name="Text Box 1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6" y="1651"/>
              <a:ext cx="1797" cy="365"/>
            </a:xfrm>
            <a:prstGeom prst="rect">
              <a:avLst/>
            </a:prstGeom>
            <a:noFill/>
          </p:spPr>
        </p:pic>
        <p:sp>
          <p:nvSpPr>
            <p:cNvPr id="242704" name="Text Box 16"/>
            <p:cNvSpPr txBox="1">
              <a:spLocks noChangeArrowheads="1"/>
            </p:cNvSpPr>
            <p:nvPr/>
          </p:nvSpPr>
          <p:spPr bwMode="auto">
            <a:xfrm>
              <a:off x="373" y="1729"/>
              <a:ext cx="164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Event Marketing</a:t>
              </a:r>
            </a:p>
          </p:txBody>
        </p:sp>
      </p:grpSp>
      <p:grpSp>
        <p:nvGrpSpPr>
          <p:cNvPr id="2002952" name="Text Box 8"/>
          <p:cNvGrpSpPr>
            <a:grpSpLocks/>
          </p:cNvGrpSpPr>
          <p:nvPr/>
        </p:nvGrpSpPr>
        <p:grpSpPr bwMode="auto">
          <a:xfrm>
            <a:off x="3060700" y="1901825"/>
            <a:ext cx="2706688" cy="573088"/>
            <a:chOff x="1928" y="1198"/>
            <a:chExt cx="1705" cy="361"/>
          </a:xfrm>
        </p:grpSpPr>
        <p:pic>
          <p:nvPicPr>
            <p:cNvPr id="242706" name="Text Box 8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28" y="1198"/>
              <a:ext cx="1705" cy="361"/>
            </a:xfrm>
            <a:prstGeom prst="rect">
              <a:avLst/>
            </a:prstGeom>
            <a:noFill/>
          </p:spPr>
        </p:pic>
        <p:sp>
          <p:nvSpPr>
            <p:cNvPr id="242707" name="Text Box 19"/>
            <p:cNvSpPr txBox="1">
              <a:spLocks noChangeArrowheads="1"/>
            </p:cNvSpPr>
            <p:nvPr/>
          </p:nvSpPr>
          <p:spPr bwMode="auto">
            <a:xfrm>
              <a:off x="2006" y="1274"/>
              <a:ext cx="15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Protot</a:t>
              </a:r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ipovi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002954" name="Text Box 10"/>
          <p:cNvGrpSpPr>
            <a:grpSpLocks/>
          </p:cNvGrpSpPr>
          <p:nvPr/>
        </p:nvGrpSpPr>
        <p:grpSpPr bwMode="auto">
          <a:xfrm>
            <a:off x="3071813" y="4065588"/>
            <a:ext cx="2706687" cy="579437"/>
            <a:chOff x="1935" y="2561"/>
            <a:chExt cx="1705" cy="365"/>
          </a:xfrm>
        </p:grpSpPr>
        <p:pic>
          <p:nvPicPr>
            <p:cNvPr id="242709" name="Text Box 10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35" y="2561"/>
              <a:ext cx="1705" cy="365"/>
            </a:xfrm>
            <a:prstGeom prst="rect">
              <a:avLst/>
            </a:prstGeom>
            <a:noFill/>
          </p:spPr>
        </p:pic>
        <p:sp>
          <p:nvSpPr>
            <p:cNvPr id="242710" name="Text Box 22"/>
            <p:cNvSpPr txBox="1">
              <a:spLocks noChangeArrowheads="1"/>
            </p:cNvSpPr>
            <p:nvPr/>
          </p:nvSpPr>
          <p:spPr bwMode="auto">
            <a:xfrm>
              <a:off x="2011" y="2640"/>
              <a:ext cx="155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Višestruki </a:t>
              </a: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SKU</a:t>
              </a:r>
            </a:p>
          </p:txBody>
        </p:sp>
      </p:grpSp>
      <p:grpSp>
        <p:nvGrpSpPr>
          <p:cNvPr id="2002961" name="Text Box 17"/>
          <p:cNvGrpSpPr>
            <a:grpSpLocks/>
          </p:cNvGrpSpPr>
          <p:nvPr/>
        </p:nvGrpSpPr>
        <p:grpSpPr bwMode="auto">
          <a:xfrm>
            <a:off x="3060700" y="3346450"/>
            <a:ext cx="2706688" cy="573088"/>
            <a:chOff x="1928" y="2108"/>
            <a:chExt cx="1705" cy="361"/>
          </a:xfrm>
        </p:grpSpPr>
        <p:pic>
          <p:nvPicPr>
            <p:cNvPr id="242712" name="Text Box 17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8" y="2108"/>
              <a:ext cx="1705" cy="361"/>
            </a:xfrm>
            <a:prstGeom prst="rect">
              <a:avLst/>
            </a:prstGeom>
            <a:noFill/>
          </p:spPr>
        </p:pic>
        <p:sp>
          <p:nvSpPr>
            <p:cNvPr id="242713" name="Text Box 25"/>
            <p:cNvSpPr txBox="1">
              <a:spLocks noChangeArrowheads="1"/>
            </p:cNvSpPr>
            <p:nvPr/>
          </p:nvSpPr>
          <p:spPr bwMode="auto">
            <a:xfrm>
              <a:off x="2005" y="2184"/>
              <a:ext cx="15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Varijabilni podaci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Text Box 17"/>
          <p:cNvGrpSpPr>
            <a:grpSpLocks/>
          </p:cNvGrpSpPr>
          <p:nvPr/>
        </p:nvGrpSpPr>
        <p:grpSpPr bwMode="auto">
          <a:xfrm>
            <a:off x="3054350" y="2620963"/>
            <a:ext cx="2706688" cy="579437"/>
            <a:chOff x="1924" y="1651"/>
            <a:chExt cx="1705" cy="365"/>
          </a:xfrm>
        </p:grpSpPr>
        <p:pic>
          <p:nvPicPr>
            <p:cNvPr id="242715" name="Text Box 1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24" y="1651"/>
              <a:ext cx="1705" cy="365"/>
            </a:xfrm>
            <a:prstGeom prst="rect">
              <a:avLst/>
            </a:prstGeom>
            <a:noFill/>
          </p:spPr>
        </p:pic>
        <p:sp>
          <p:nvSpPr>
            <p:cNvPr id="242716" name="Text Box 28"/>
            <p:cNvSpPr txBox="1">
              <a:spLocks noChangeArrowheads="1"/>
            </p:cNvSpPr>
            <p:nvPr/>
          </p:nvSpPr>
          <p:spPr bwMode="auto">
            <a:xfrm>
              <a:off x="2002" y="1729"/>
              <a:ext cx="155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Cause Marketing</a:t>
              </a:r>
            </a:p>
          </p:txBody>
        </p:sp>
      </p:grpSp>
      <p:grpSp>
        <p:nvGrpSpPr>
          <p:cNvPr id="2002949" name="Text Box 5"/>
          <p:cNvGrpSpPr>
            <a:grpSpLocks/>
          </p:cNvGrpSpPr>
          <p:nvPr/>
        </p:nvGrpSpPr>
        <p:grpSpPr bwMode="auto">
          <a:xfrm>
            <a:off x="5546725" y="1901825"/>
            <a:ext cx="3457575" cy="573088"/>
            <a:chOff x="3494" y="1198"/>
            <a:chExt cx="2178" cy="361"/>
          </a:xfrm>
        </p:grpSpPr>
        <p:pic>
          <p:nvPicPr>
            <p:cNvPr id="242718" name="Text Box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94" y="1198"/>
              <a:ext cx="2178" cy="361"/>
            </a:xfrm>
            <a:prstGeom prst="rect">
              <a:avLst/>
            </a:prstGeom>
            <a:noFill/>
          </p:spPr>
        </p:pic>
        <p:sp>
          <p:nvSpPr>
            <p:cNvPr id="242719" name="Text Box 31"/>
            <p:cNvSpPr txBox="1">
              <a:spLocks noChangeArrowheads="1"/>
            </p:cNvSpPr>
            <p:nvPr/>
          </p:nvSpPr>
          <p:spPr bwMode="auto">
            <a:xfrm>
              <a:off x="3572" y="1274"/>
              <a:ext cx="20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Na zahtjev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002955" name="Text Box 11"/>
          <p:cNvGrpSpPr>
            <a:grpSpLocks/>
          </p:cNvGrpSpPr>
          <p:nvPr/>
        </p:nvGrpSpPr>
        <p:grpSpPr bwMode="auto">
          <a:xfrm>
            <a:off x="5546725" y="4065588"/>
            <a:ext cx="3457575" cy="579437"/>
            <a:chOff x="3494" y="2561"/>
            <a:chExt cx="2178" cy="365"/>
          </a:xfrm>
        </p:grpSpPr>
        <p:pic>
          <p:nvPicPr>
            <p:cNvPr id="242721" name="Text Box 11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94" y="2561"/>
              <a:ext cx="2178" cy="365"/>
            </a:xfrm>
            <a:prstGeom prst="rect">
              <a:avLst/>
            </a:prstGeom>
            <a:noFill/>
          </p:spPr>
        </p:pic>
        <p:sp>
          <p:nvSpPr>
            <p:cNvPr id="242722" name="Text Box 34"/>
            <p:cNvSpPr txBox="1">
              <a:spLocks noChangeArrowheads="1"/>
            </p:cNvSpPr>
            <p:nvPr/>
          </p:nvSpPr>
          <p:spPr bwMode="auto">
            <a:xfrm>
              <a:off x="3572" y="2640"/>
              <a:ext cx="202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Personalizacija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002960" name="Text Box 16"/>
          <p:cNvGrpSpPr>
            <a:grpSpLocks/>
          </p:cNvGrpSpPr>
          <p:nvPr/>
        </p:nvGrpSpPr>
        <p:grpSpPr bwMode="auto">
          <a:xfrm>
            <a:off x="5546725" y="3346450"/>
            <a:ext cx="3457575" cy="573088"/>
            <a:chOff x="3494" y="2108"/>
            <a:chExt cx="2178" cy="361"/>
          </a:xfrm>
        </p:grpSpPr>
        <p:pic>
          <p:nvPicPr>
            <p:cNvPr id="242724" name="Text Box 16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494" y="2108"/>
              <a:ext cx="2178" cy="361"/>
            </a:xfrm>
            <a:prstGeom prst="rect">
              <a:avLst/>
            </a:prstGeom>
            <a:noFill/>
          </p:spPr>
        </p:pic>
        <p:sp>
          <p:nvSpPr>
            <p:cNvPr id="242725" name="Text Box 37"/>
            <p:cNvSpPr txBox="1">
              <a:spLocks noChangeArrowheads="1"/>
            </p:cNvSpPr>
            <p:nvPr/>
          </p:nvSpPr>
          <p:spPr bwMode="auto">
            <a:xfrm>
              <a:off x="3572" y="2184"/>
              <a:ext cx="202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Bar</a:t>
              </a:r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kodovi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5" name="Text Box 16"/>
          <p:cNvGrpSpPr>
            <a:grpSpLocks/>
          </p:cNvGrpSpPr>
          <p:nvPr/>
        </p:nvGrpSpPr>
        <p:grpSpPr bwMode="auto">
          <a:xfrm>
            <a:off x="5541963" y="2620963"/>
            <a:ext cx="3455987" cy="579437"/>
            <a:chOff x="3491" y="1651"/>
            <a:chExt cx="2177" cy="365"/>
          </a:xfrm>
        </p:grpSpPr>
        <p:pic>
          <p:nvPicPr>
            <p:cNvPr id="242727" name="Text Box 16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491" y="1651"/>
              <a:ext cx="2177" cy="365"/>
            </a:xfrm>
            <a:prstGeom prst="rect">
              <a:avLst/>
            </a:prstGeom>
            <a:noFill/>
          </p:spPr>
        </p:pic>
        <p:sp>
          <p:nvSpPr>
            <p:cNvPr id="242728" name="Text Box 40"/>
            <p:cNvSpPr txBox="1">
              <a:spLocks noChangeArrowheads="1"/>
            </p:cNvSpPr>
            <p:nvPr/>
          </p:nvSpPr>
          <p:spPr bwMode="auto">
            <a:xfrm>
              <a:off x="3569" y="1729"/>
              <a:ext cx="2024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Regional</a:t>
              </a:r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ni</a:t>
              </a:r>
              <a:r>
                <a:rPr lang="en-US" sz="1600">
                  <a:solidFill>
                    <a:srgbClr val="FFFFFF"/>
                  </a:solidFill>
                  <a:latin typeface="Calibri" pitchFamily="34" charset="0"/>
                </a:rPr>
                <a:t> Marketing</a:t>
              </a:r>
            </a:p>
          </p:txBody>
        </p:sp>
      </p:grpSp>
      <p:grpSp>
        <p:nvGrpSpPr>
          <p:cNvPr id="2002959" name="Text Box 15"/>
          <p:cNvGrpSpPr>
            <a:grpSpLocks/>
          </p:cNvGrpSpPr>
          <p:nvPr/>
        </p:nvGrpSpPr>
        <p:grpSpPr bwMode="auto">
          <a:xfrm>
            <a:off x="469900" y="4754563"/>
            <a:ext cx="7905750" cy="579437"/>
            <a:chOff x="296" y="2995"/>
            <a:chExt cx="4980" cy="365"/>
          </a:xfrm>
        </p:grpSpPr>
        <p:pic>
          <p:nvPicPr>
            <p:cNvPr id="242730" name="Text Box 15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96" y="2995"/>
              <a:ext cx="4980" cy="365"/>
            </a:xfrm>
            <a:prstGeom prst="rect">
              <a:avLst/>
            </a:prstGeom>
            <a:noFill/>
          </p:spPr>
        </p:pic>
        <p:sp>
          <p:nvSpPr>
            <p:cNvPr id="242731" name="Text Box 43"/>
            <p:cNvSpPr txBox="1">
              <a:spLocks noChangeArrowheads="1"/>
            </p:cNvSpPr>
            <p:nvPr/>
          </p:nvSpPr>
          <p:spPr bwMode="auto">
            <a:xfrm>
              <a:off x="373" y="3072"/>
              <a:ext cx="48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hr-HR" sz="1600">
                  <a:solidFill>
                    <a:srgbClr val="FFFFFF"/>
                  </a:solidFill>
                  <a:latin typeface="Calibri" pitchFamily="34" charset="0"/>
                </a:rPr>
                <a:t>Just In Time isporuka </a:t>
              </a:r>
              <a:endParaRPr 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42733" name="Picture 1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18450" y="-320675"/>
            <a:ext cx="1225550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34" name="Picture 6" descr="JewelOnl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4063" y="5972175"/>
            <a:ext cx="4905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27050" y="1284288"/>
            <a:ext cx="3106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DIGITAL BUZZWORDS…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600200"/>
            <a:ext cx="8275320" cy="5074920"/>
          </a:xfrm>
          <a:prstGeom prst="rect">
            <a:avLst/>
          </a:prstGeom>
          <a:gradFill>
            <a:gsLst>
              <a:gs pos="18000">
                <a:schemeClr val="tx1">
                  <a:alpha val="64000"/>
                </a:schemeClr>
              </a:gs>
              <a:gs pos="5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5716" name="TextBox 5"/>
          <p:cNvSpPr txBox="1">
            <a:spLocks noChangeArrowheads="1"/>
          </p:cNvSpPr>
          <p:nvPr/>
        </p:nvSpPr>
        <p:spPr bwMode="auto">
          <a:xfrm>
            <a:off x="422275" y="3657600"/>
            <a:ext cx="211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CMYK+OVG</a:t>
            </a:r>
          </a:p>
        </p:txBody>
      </p:sp>
      <p:pic>
        <p:nvPicPr>
          <p:cNvPr id="115717" name="Picture 3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63825" y="1570038"/>
            <a:ext cx="5607050" cy="5287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</p:pic>
      <p:sp>
        <p:nvSpPr>
          <p:cNvPr id="115718" name="Rectangle 2"/>
          <p:cNvSpPr txBox="1">
            <a:spLocks noChangeArrowheads="1"/>
          </p:cNvSpPr>
          <p:nvPr/>
        </p:nvSpPr>
        <p:spPr bwMode="auto">
          <a:xfrm>
            <a:off x="711200" y="333375"/>
            <a:ext cx="7989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hr-HR" sz="3600" b="1">
                <a:latin typeface="Futura"/>
              </a:rPr>
              <a:t>Svijet boja </a:t>
            </a:r>
            <a:r>
              <a:rPr lang="en-US" sz="3600" b="1">
                <a:latin typeface="Futura"/>
              </a:rPr>
              <a:t>HP Indigo</a:t>
            </a:r>
            <a:endParaRPr lang="en-US" sz="3600" b="1" i="1"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DED83-BB7A-4257-9382-421317BBBF1B}" type="slidenum">
              <a:rPr lang="en-US">
                <a:latin typeface="HP Display Beta Regular" pitchFamily="34" charset="0"/>
              </a:rPr>
              <a:pPr>
                <a:defRPr/>
              </a:pPr>
              <a:t>70</a:t>
            </a:fld>
            <a:endParaRPr lang="en-US" dirty="0">
              <a:latin typeface="HP Display Beta Regular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"/>
            <a:ext cx="8567738" cy="1587500"/>
          </a:xfrm>
        </p:spPr>
        <p:txBody>
          <a:bodyPr rtlCol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  <a:t>Best Summary of Packaging Industry trend</a:t>
            </a:r>
            <a:br>
              <a:rPr lang="en-US" sz="3600" dirty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HP Display Beta Regular" pitchFamily="34" charset="0"/>
                <a:ea typeface="+mn-ea"/>
                <a:cs typeface="Arial" pitchFamily="34" charset="0"/>
              </a:rPr>
            </a:br>
            <a:endParaRPr lang="en-US" sz="3600" dirty="0">
              <a:solidFill>
                <a:prstClr val="black"/>
              </a:solidFill>
              <a:latin typeface="HP Display Beta Regular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44739" name="Straight Connector 17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304800" y="1143000"/>
            <a:ext cx="83058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4740" name="Rectangle 23"/>
          <p:cNvSpPr>
            <a:spLocks noChangeArrowheads="1"/>
          </p:cNvSpPr>
          <p:nvPr/>
        </p:nvSpPr>
        <p:spPr bwMode="auto">
          <a:xfrm>
            <a:off x="228600" y="1241425"/>
            <a:ext cx="8458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latin typeface="HP Display Beta Regular"/>
              </a:rPr>
              <a:t>	“</a:t>
            </a:r>
            <a:r>
              <a:rPr lang="en-US" sz="2000" i="1">
                <a:latin typeface="HP Display Beta Regular"/>
              </a:rPr>
              <a:t>When you look at the complexity of the food business, we as a </a:t>
            </a:r>
            <a:r>
              <a:rPr lang="hr-HR" sz="2000" i="1">
                <a:latin typeface="HP Display Beta Regular"/>
              </a:rPr>
              <a:t>  	</a:t>
            </a:r>
            <a:r>
              <a:rPr lang="en-US" sz="2000" i="1">
                <a:latin typeface="HP Display Beta Regular"/>
              </a:rPr>
              <a:t>company need to provide some customized  foods to different customers. </a:t>
            </a:r>
            <a:r>
              <a:rPr lang="en-US" sz="2000" b="1" i="1">
                <a:latin typeface="HP Display Beta Regular"/>
              </a:rPr>
              <a:t>In terms of batch sizes, they are going down and down.</a:t>
            </a:r>
            <a:r>
              <a:rPr lang="en-US" sz="2000" i="1">
                <a:latin typeface="HP Display Beta Regular"/>
              </a:rPr>
              <a:t> Let’s take soup for example. </a:t>
            </a:r>
            <a:r>
              <a:rPr lang="en-US" sz="2000" b="1" i="1">
                <a:latin typeface="HP Display Beta Regular"/>
              </a:rPr>
              <a:t>We have 100 SKUs for soup pouches and within the tomato category alone we have 15 variants.</a:t>
            </a:r>
            <a:r>
              <a:rPr lang="en-US" sz="2000" i="1">
                <a:latin typeface="HP Display Beta Regular"/>
              </a:rPr>
              <a:t> It is becoming very difficult for our flexible packaging vendors to meet the challenges of minimum order quantities. For this reason alone, I would say the future of digital printing is a bright one. </a:t>
            </a:r>
            <a:r>
              <a:rPr lang="en-US" sz="2000" b="1" i="1">
                <a:latin typeface="HP Display Beta Regular"/>
              </a:rPr>
              <a:t>Orders are going from millions to hundreds of thousands  </a:t>
            </a:r>
            <a:r>
              <a:rPr lang="en-US" sz="2000" i="1">
                <a:latin typeface="HP Display Beta Regular"/>
              </a:rPr>
              <a:t>and for </a:t>
            </a:r>
            <a:r>
              <a:rPr lang="en-US" sz="2000" b="1" i="1">
                <a:latin typeface="HP Display Beta Regular"/>
              </a:rPr>
              <a:t>some promotions even into the tens of thousands </a:t>
            </a:r>
            <a:r>
              <a:rPr lang="en-US" sz="2000" i="1">
                <a:latin typeface="HP Display Beta Regular"/>
              </a:rPr>
              <a:t>[units]. There is an increase in this short-run business because we need to be able to compete with small private label companies. They come up with a new variant every month and we need to match this pace because our customers have expectations connected to our brands</a:t>
            </a:r>
            <a:r>
              <a:rPr lang="en-US" sz="2000">
                <a:latin typeface="HP Display Beta Regular"/>
              </a:rPr>
              <a:t>.”</a:t>
            </a:r>
          </a:p>
        </p:txBody>
      </p:sp>
      <p:pic>
        <p:nvPicPr>
          <p:cNvPr id="244741" name="Picture 2" descr="http://t2.gstatic.com/images?q=tbn:ANd9GcTFz15tKFgb2zIU1RKv-CW2826pmZQ5wL3dwmezarnWCLi9qacVC-h7p82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63" y="1263650"/>
            <a:ext cx="6143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010150"/>
            <a:ext cx="1847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wisslion_takov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5486400"/>
            <a:ext cx="1362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osnalijek_sarajev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4267200"/>
            <a:ext cx="2857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frodit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114800"/>
            <a:ext cx="2209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epo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2150" y="1219200"/>
            <a:ext cx="2381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RK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4950" y="5010150"/>
            <a:ext cx="1847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idl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4384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avip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5534025"/>
            <a:ext cx="1933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dravk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96150" y="5372100"/>
            <a:ext cx="184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pklog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19650" y="2209800"/>
            <a:ext cx="1581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ubi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05350"/>
            <a:ext cx="1847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arket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38350" y="2667000"/>
            <a:ext cx="2381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hommy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65800" y="1168400"/>
            <a:ext cx="21590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vrsacki_vinogradi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2486025"/>
            <a:ext cx="1933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0" y="381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600" b="1">
                <a:solidFill>
                  <a:srgbClr val="FFA500"/>
                </a:solidFill>
                <a:latin typeface="HP Display Beta Regular"/>
                <a:cs typeface="Arial" charset="0"/>
              </a:rPr>
              <a:t>HVALA!</a:t>
            </a:r>
            <a:endParaRPr lang="en-US" sz="3600" b="1">
              <a:solidFill>
                <a:srgbClr val="FFA5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600200"/>
            <a:ext cx="8275320" cy="5074920"/>
          </a:xfrm>
          <a:prstGeom prst="rect">
            <a:avLst/>
          </a:prstGeom>
          <a:gradFill>
            <a:gsLst>
              <a:gs pos="18000">
                <a:schemeClr val="tx1">
                  <a:alpha val="64000"/>
                </a:schemeClr>
              </a:gs>
              <a:gs pos="50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149225" y="3262313"/>
            <a:ext cx="25177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CMYK OVG+</a:t>
            </a:r>
            <a:b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Bright Yellow/Rhodamin</a:t>
            </a:r>
            <a:r>
              <a:rPr lang="hr-HR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e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Red/Reflex Blue</a:t>
            </a:r>
          </a:p>
        </p:txBody>
      </p:sp>
      <p:pic>
        <p:nvPicPr>
          <p:cNvPr id="117765" name="Picture 3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76525" y="1570038"/>
            <a:ext cx="5607050" cy="52879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</p:pic>
      <p:sp>
        <p:nvSpPr>
          <p:cNvPr id="117766" name="Rectangle 2"/>
          <p:cNvSpPr txBox="1">
            <a:spLocks noChangeArrowheads="1"/>
          </p:cNvSpPr>
          <p:nvPr/>
        </p:nvSpPr>
        <p:spPr bwMode="auto">
          <a:xfrm>
            <a:off x="711200" y="333375"/>
            <a:ext cx="7989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5000"/>
              </a:lnSpc>
            </a:pPr>
            <a:r>
              <a:rPr lang="hr-HR" sz="3600" b="1">
                <a:latin typeface="Futura"/>
              </a:rPr>
              <a:t>Svijet boja </a:t>
            </a:r>
            <a:r>
              <a:rPr lang="en-US" sz="3600" b="1">
                <a:latin typeface="Futura"/>
              </a:rPr>
              <a:t>HP Indigo</a:t>
            </a:r>
            <a:endParaRPr lang="en-US" sz="3600" b="1" i="1">
              <a:latin typeface="Futu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2847975"/>
            <a:ext cx="805021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81000" y="379413"/>
            <a:ext cx="7772400" cy="1001712"/>
          </a:xfrm>
          <a:prstGeom prst="rect">
            <a:avLst/>
          </a:prstGeom>
        </p:spPr>
        <p:txBody>
          <a:bodyPr/>
          <a:lstStyle/>
          <a:p>
            <a:r>
              <a:rPr lang="hr-HR" sz="3600" b="1">
                <a:latin typeface="Futura Bk"/>
                <a:ea typeface="ＭＳ Ｐゴシック"/>
                <a:cs typeface="ＭＳ Ｐゴシック"/>
              </a:rPr>
              <a:t>Najveći izbor digitalnih boja</a:t>
            </a:r>
            <a:endParaRPr lang="en-US" sz="3600" b="1">
              <a:latin typeface="Futura Bk"/>
              <a:ea typeface="ＭＳ Ｐゴシック"/>
              <a:cs typeface="ＭＳ Ｐゴシック"/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51613" y="427038"/>
            <a:ext cx="2390775" cy="18796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</p:pic>
      <p:sp>
        <p:nvSpPr>
          <p:cNvPr id="195588" name="Rectangle 3"/>
          <p:cNvSpPr txBox="1">
            <a:spLocks noChangeArrowheads="1"/>
          </p:cNvSpPr>
          <p:nvPr/>
        </p:nvSpPr>
        <p:spPr bwMode="auto">
          <a:xfrm>
            <a:off x="442913" y="1039813"/>
            <a:ext cx="58054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</a:pPr>
            <a:r>
              <a:rPr lang="en-US" sz="2000">
                <a:latin typeface="Calibri" pitchFamily="34" charset="0"/>
              </a:rPr>
              <a:t>HP Indigo </a:t>
            </a:r>
            <a:r>
              <a:rPr lang="hr-HR" sz="2000">
                <a:latin typeface="Calibri" pitchFamily="34" charset="0"/>
              </a:rPr>
              <a:t>ima rješenja za jedinstveni otisak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4h_FcILEqc3ANlNKfkT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9GS4eK0Mk.5BvVWvTXGt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hd3mPwHEOvxeoQ5Tlun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gvrG8qmka53glL0KNK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IouUzi4Eeo1fBtyFyPb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ar6alA1Eqbo10_5UrSs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TOMUDHREWGxC94DMt8Z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NXP.V8vkyx6YSsjMZtA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6_Nr4tEEawDGfDkXAj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v6OFZaWkWvmccxAHh40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fibpxfIUuor1Ar2E5xZ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nkIee1Fk2H0ZSWAe3XP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WQpbpmj029ag..67K_J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gjRF7nekSdYOg1MqvE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8VClRFbkSEFMnej9LyK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BXn73gXU6.YD.s5vrv0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HjO_VVKUuipoB.KOXxg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8VClRFbkSEFMnej9Ly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HjO_VVKUuipoB.KOXx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jE20tOCUWjt856ndurj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8VClRFbkSEFMnej9LyK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HjO_VVKUuipoB.KOXx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x.vusW.EW9V7_8LXED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GwyVGLiEy.DTKuNelJS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Zpta9DnE6CZhEKVZAS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4DTUAlCUSNPprUgn.W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ar6alA1Eqbo10_5UrSs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cott\LOCALS~1\Temp\articulate\presenter\imgtemp\vkGTXRxP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dwIhAfmaEGpk4SRdOXK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J588Pns0e9KvHSesiEU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X2pOgb3E2xbFAv4b2e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RU2M883U6sxOj.cTsN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6ulRgJtU2FcJFWzvvW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_YjgQa3USXVhWq6n9J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cott\LOCALS~1\Temp\articulate\presenter\imgtemp\FQNknL7H_files\slide0001_image001.jp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rzig6FmkuWbe4x9Nir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Fu4pZwAE6Ih7ZpPaaQ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62fet4xkybTDpoXA6me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hfL5TmEmGlfJRnPalL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dwoXRKWEKwwWi3FYS__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tmLE9w0ky_vw0qXFn0y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Z0mLHac0a4A0XhfD6mc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X2pOgb3E2xbFAv4b2e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RU2M883U6sxOj.cTsN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cott\LOCALS~1\Temp\articulate\presenter\imgtemp\FZZKgtqv_files\slide0001_image001.jp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6ulRgJtU2FcJFWzvvW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_YjgQa3USXVhWq6n9Jj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rzig6FmkuWbe4x9Nirc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Fu4pZwAE6Ih7ZpPaaQL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62fet4xkybTDpoXA6m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OhfL5TmEmGlfJRnPal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dwoXRKWEKwwWi3FYS__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tmLE9w0ky_vw0qXFn0y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Z0mLHac0a4A0XhfD6mc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cott\LOCALS~1\Temp\articulate\presenter\imgtemp\55JatiUC_files\slide0001_image001.jp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ar6alA1Eqbo10_5UrSs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nfLLru0CWsyMSa1M1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Rnnh.NyEyaW5vQhzLg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GAFHIGVkiiLg9HDew2M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wtX5.EHkuurPaNeUfbO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e2xAeMU0mmBTCrFNi2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Scott\LOCALS~1\Temp\articulate\presenter\imgtemp\55JatiUC_files\slide0001_image001.jp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S.Qpl3qUK7dlIq33ZwU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ZWEfVaNUSddC6SODgdV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xf4K3hSR0W1tm.hHLmb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k4ges.hEGYoFtziKfpt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6ZCqea_UCUQjUy6nZBH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jDqZOGMUm3qYPIbxQoe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9VutWkUEy7zpX7tuLqr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4h_FcILEqc3ANlNKfkT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4OnPKFHxU6f_l8EJNdP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yeHTK.GUiVDT9nC8lLm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cHaxPskUiIemoL5HHI6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xNKnTXyEyW5Iu09BS4K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rdx2E5bk2wLa6XzBFnd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X_ldqtO0.WDBVxG.8mW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PoBs8qW06bo_qRDhaF8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PoBs8qW06bo_qRDhaF8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lX_PdNT0WtolRpT2jsH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pyhw9HWk6yLxh_ULE9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jE20tOCUWjt856ndurj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BLMYcz30.7uXjBEQPJG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NJAs8ynkCKcMoDtJqk9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Mvm1NwIUq8evGW3bRVQ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GAFHIGVkiiLg9HDew2M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QDKmw0r0Gz4qeiXv9MX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2668</Words>
  <Application>Microsoft Office PowerPoint</Application>
  <PresentationFormat>On-screen Show (4:3)</PresentationFormat>
  <Paragraphs>850</Paragraphs>
  <Slides>71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90" baseType="lpstr">
      <vt:lpstr>Calibri</vt:lpstr>
      <vt:lpstr>Arial</vt:lpstr>
      <vt:lpstr>HP Simplified</vt:lpstr>
      <vt:lpstr>Futura Bk</vt:lpstr>
      <vt:lpstr>ＭＳ Ｐゴシック</vt:lpstr>
      <vt:lpstr>Futura</vt:lpstr>
      <vt:lpstr>Futura Hv</vt:lpstr>
      <vt:lpstr>Wingdings</vt:lpstr>
      <vt:lpstr>HP Display Beta Light</vt:lpstr>
      <vt:lpstr>HP Display Beta Regular</vt:lpstr>
      <vt:lpstr>Times New Roman</vt:lpstr>
      <vt:lpstr>Futura Md</vt:lpstr>
      <vt:lpstr>Office Theme</vt:lpstr>
      <vt:lpstr>Office Theme</vt:lpstr>
      <vt:lpstr>Office Theme</vt:lpstr>
      <vt:lpstr>Office Theme</vt:lpstr>
      <vt:lpstr>Office Theme</vt:lpstr>
      <vt:lpstr>Office Theme</vt:lpstr>
      <vt:lpstr>think-cell Slide</vt:lpstr>
      <vt:lpstr>Slide 1</vt:lpstr>
      <vt:lpstr>HP Indigo Drupa 2012  General Commercial Printing Portfolio</vt:lpstr>
      <vt:lpstr>Proces prijenosa boje na tiskovnu podlogu</vt:lpstr>
      <vt:lpstr>HP INDIGO - 4, 5, 6 ili 7 kolornih modula</vt:lpstr>
      <vt:lpstr>Slide 5</vt:lpstr>
      <vt:lpstr>Slide 6</vt:lpstr>
      <vt:lpstr>Slide 7</vt:lpstr>
      <vt:lpstr>Slide 8</vt:lpstr>
      <vt:lpstr>Slide 9</vt:lpstr>
      <vt:lpstr>Spot boje Točno podudaranje brand i korporativnih boja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Što se krije iza EPM moda?</vt:lpstr>
      <vt:lpstr>Slide 21</vt:lpstr>
      <vt:lpstr>Koristeći EPM, kolor gamut je smanjen ~10% </vt:lpstr>
      <vt:lpstr>EPM uzorci</vt:lpstr>
      <vt:lpstr>HP Indigo</vt:lpstr>
      <vt:lpstr>Slide 25</vt:lpstr>
      <vt:lpstr>HP Indigo WS4600  Digital Press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HP Indigo WS6600 Digital Press High Level Technical Spec</vt:lpstr>
      <vt:lpstr>HP Indigo 20000 Digital Press</vt:lpstr>
      <vt:lpstr>HP Indigo 20000 Digital Press</vt:lpstr>
      <vt:lpstr>Široki format</vt:lpstr>
      <vt:lpstr>Jednostva izmjena redosljeda boja prilikom tiska</vt:lpstr>
      <vt:lpstr>HP Indigo 20000 Produktivnost     </vt:lpstr>
      <vt:lpstr>Održivost</vt:lpstr>
      <vt:lpstr>HP INDIGO 20000</vt:lpstr>
      <vt:lpstr>HP Indigo 5600 Digital Press</vt:lpstr>
      <vt:lpstr>HP Indigo 5600 dodatne mogućnosti</vt:lpstr>
      <vt:lpstr>Tisak na sintetičke materijale</vt:lpstr>
      <vt:lpstr>HP Indigo 7600 Digital Press</vt:lpstr>
      <vt:lpstr>HP Indigo 7600</vt:lpstr>
      <vt:lpstr>HP Indigo Commercial Portfolio  Counters mapping summary</vt:lpstr>
      <vt:lpstr>HP Indigo Portfolio</vt:lpstr>
      <vt:lpstr>HP Indigo 10000 Digital Press</vt:lpstr>
      <vt:lpstr>HP Indigo 10000 </vt:lpstr>
      <vt:lpstr>Visoka produktivnost – brzina tiska</vt:lpstr>
      <vt:lpstr>Inspiracija za nove proizvode</vt:lpstr>
      <vt:lpstr>Inspiracija za nove proizvode </vt:lpstr>
      <vt:lpstr>Inspiracija za nove proizvode </vt:lpstr>
      <vt:lpstr>Slide 58</vt:lpstr>
      <vt:lpstr>Kartonaža</vt:lpstr>
      <vt:lpstr>HP Indigo 30000 Digital Press</vt:lpstr>
      <vt:lpstr>Slide 61</vt:lpstr>
      <vt:lpstr>The right format</vt:lpstr>
      <vt:lpstr>Fleksibilnost   HP INDIGO 30000</vt:lpstr>
      <vt:lpstr>Slide 64</vt:lpstr>
      <vt:lpstr>Slide 65</vt:lpstr>
      <vt:lpstr>Podudaranje s ofsetom je osnovni zahtjev</vt:lpstr>
      <vt:lpstr>Globalni rast tržišta - prognoza</vt:lpstr>
      <vt:lpstr>Globalni rast tržišta - prognoza</vt:lpstr>
      <vt:lpstr>Obratite pažnju na</vt:lpstr>
      <vt:lpstr>Best Summary of Packaging Industry trend  </vt:lpstr>
      <vt:lpstr>Slide 71</vt:lpstr>
    </vt:vector>
  </TitlesOfParts>
  <Company>pps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</dc:creator>
  <cp:lastModifiedBy>TEST</cp:lastModifiedBy>
  <cp:revision>47</cp:revision>
  <dcterms:created xsi:type="dcterms:W3CDTF">2013-02-19T08:18:48Z</dcterms:created>
  <dcterms:modified xsi:type="dcterms:W3CDTF">2013-02-22T06:42:19Z</dcterms:modified>
</cp:coreProperties>
</file>