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80" r:id="rId4"/>
    <p:sldId id="295" r:id="rId5"/>
    <p:sldId id="282" r:id="rId6"/>
    <p:sldId id="285" r:id="rId7"/>
    <p:sldId id="286" r:id="rId8"/>
    <p:sldId id="262" r:id="rId9"/>
    <p:sldId id="290" r:id="rId10"/>
    <p:sldId id="279" r:id="rId11"/>
    <p:sldId id="281" r:id="rId12"/>
    <p:sldId id="274" r:id="rId13"/>
    <p:sldId id="289" r:id="rId14"/>
    <p:sldId id="291" r:id="rId15"/>
    <p:sldId id="292" r:id="rId16"/>
    <p:sldId id="294" r:id="rId17"/>
    <p:sldId id="293" r:id="rId18"/>
    <p:sldId id="297" r:id="rId19"/>
    <p:sldId id="287" r:id="rId20"/>
    <p:sldId id="298" r:id="rId21"/>
    <p:sldId id="301" r:id="rId22"/>
    <p:sldId id="306" r:id="rId23"/>
    <p:sldId id="304" r:id="rId24"/>
    <p:sldId id="305" r:id="rId25"/>
    <p:sldId id="277" r:id="rId26"/>
    <p:sldId id="296" r:id="rId27"/>
  </p:sldIdLst>
  <p:sldSz cx="11522075" cy="6480175"/>
  <p:notesSz cx="6858000" cy="9144000"/>
  <p:defaultTextStyle>
    <a:defPPr>
      <a:defRPr lang="de-DE"/>
    </a:defPPr>
    <a:lvl1pPr algn="l" defTabSz="863600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431800" indent="25400" algn="l" defTabSz="863600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863600" indent="50800" algn="l" defTabSz="863600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295400" indent="76200" algn="l" defTabSz="863600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1727200" indent="101600" algn="l" defTabSz="863600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B7D3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1" autoAdjust="0"/>
    <p:restoredTop sz="92369" autoAdjust="0"/>
  </p:normalViewPr>
  <p:slideViewPr>
    <p:cSldViewPr snapToGrid="0">
      <p:cViewPr varScale="1">
        <p:scale>
          <a:sx n="123" d="100"/>
          <a:sy n="123" d="100"/>
        </p:scale>
        <p:origin x="-90" y="-144"/>
      </p:cViewPr>
      <p:guideLst>
        <p:guide orient="horz" pos="2177"/>
        <p:guide orient="horz" pos="1089"/>
        <p:guide orient="horz" pos="3810"/>
        <p:guide orient="horz" pos="3628"/>
        <p:guide orient="horz" pos="181"/>
        <p:guide orient="horz" pos="362"/>
        <p:guide orient="horz" pos="545"/>
        <p:guide orient="horz" pos="726"/>
        <p:guide pos="3630"/>
        <p:guide pos="6713"/>
        <p:guide pos="181"/>
        <p:guide pos="3447"/>
        <p:guide pos="5807"/>
        <p:guide pos="3266"/>
        <p:guide pos="362"/>
        <p:guide pos="5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86401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86401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A932390-C82C-45C9-AC77-133A8FC40A5F}" type="datetimeFigureOut">
              <a:rPr lang="de-DE"/>
              <a:pPr>
                <a:defRPr/>
              </a:pPr>
              <a:t>22.02.2013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86401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86401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B83D9A9-7D28-4469-A107-F4129A8B41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636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1800" algn="l" defTabSz="8636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63600" algn="l" defTabSz="8636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95400" algn="l" defTabSz="8636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27200" algn="l" defTabSz="8636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63600" fontAlgn="base">
              <a:spcBef>
                <a:spcPct val="0"/>
              </a:spcBef>
              <a:spcAft>
                <a:spcPct val="0"/>
              </a:spcAft>
            </a:pPr>
            <a:fld id="{0347AE6A-D5C4-45F1-B4E7-871CF6211381}" type="slidenum">
              <a:rPr lang="de-DE"/>
              <a:pPr defTabSz="8636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63600" fontAlgn="base">
              <a:spcBef>
                <a:spcPct val="0"/>
              </a:spcBef>
              <a:spcAft>
                <a:spcPct val="0"/>
              </a:spcAft>
            </a:pPr>
            <a:fld id="{2E7A4FEB-4FD9-48E7-8559-7392944A8D3A}" type="slidenum">
              <a:rPr lang="de-DE"/>
              <a:pPr defTabSz="8636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7338" y="3321940"/>
            <a:ext cx="9823359" cy="1389038"/>
          </a:xfrm>
        </p:spPr>
        <p:txBody>
          <a:bodyPr lIns="0" tIns="34016" bIns="0" anchor="b"/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de-DE" sz="4200" b="1" kern="1200" cap="all" baseline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5913" y="4873070"/>
            <a:ext cx="9961942" cy="680409"/>
          </a:xfrm>
        </p:spPr>
        <p:txBody>
          <a:bodyPr tIns="0" rIns="0" bIns="0">
            <a:noAutofit/>
          </a:bodyPr>
          <a:lstStyle>
            <a:lvl1pPr marL="253505" indent="-253505" algn="l" defTabSz="86401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 lang="de-DE" sz="2300" b="0" kern="1200" baseline="0" dirty="0" err="1" smtClean="0">
                <a:solidFill>
                  <a:srgbClr val="0075B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3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4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16:9 KONICA MINOLTA  WHITE TEMPLATE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226198" y="463630"/>
            <a:ext cx="9073508" cy="871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7339" y="1438276"/>
            <a:ext cx="5184774" cy="4035424"/>
          </a:xfrm>
        </p:spPr>
        <p:txBody>
          <a:bodyPr tIns="0"/>
          <a:lstStyle>
            <a:lvl1pPr marL="256505" indent="-256505">
              <a:buFontTx/>
              <a:buBlip>
                <a:blip r:embed="rId2"/>
              </a:buBlip>
              <a:defRPr sz="1600"/>
            </a:lvl1pPr>
            <a:lvl2pPr marL="513010" indent="-256505">
              <a:defRPr sz="1600" b="0"/>
            </a:lvl2pPr>
            <a:lvl3pPr marL="756014" indent="-216004">
              <a:buFont typeface="Symbol" pitchFamily="18" charset="2"/>
              <a:buChar char="-"/>
              <a:defRPr sz="1400" b="1"/>
            </a:lvl3pPr>
            <a:lvl4pPr marL="1018520" indent="-216004">
              <a:defRPr sz="1400" b="0"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7E90BFC-81A7-4F79-94C6-E2A63C7E089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16:9 KONICA MINOLTA  WHITE TEMPLATE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226198" y="463630"/>
            <a:ext cx="9073508" cy="871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7338" y="1438276"/>
            <a:ext cx="5184775" cy="4035424"/>
          </a:xfrm>
        </p:spPr>
        <p:txBody>
          <a:bodyPr tIns="0"/>
          <a:lstStyle>
            <a:lvl1pPr marL="256505" indent="-256505">
              <a:buFontTx/>
              <a:buBlip>
                <a:blip r:embed="rId2"/>
              </a:buBlip>
              <a:defRPr sz="1600"/>
            </a:lvl1pPr>
            <a:lvl2pPr marL="513010" indent="-256505">
              <a:defRPr sz="1600" b="0"/>
            </a:lvl2pPr>
            <a:lvl3pPr marL="756014" indent="-216004">
              <a:buFont typeface="Symbol" pitchFamily="18" charset="2"/>
              <a:buChar char="-"/>
              <a:defRPr sz="1400" b="1"/>
            </a:lvl3pPr>
            <a:lvl4pPr marL="1018520" indent="-216004">
              <a:defRPr sz="1400" b="0"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048375" y="1438276"/>
            <a:ext cx="5184775" cy="4035424"/>
          </a:xfrm>
        </p:spPr>
        <p:txBody>
          <a:bodyPr tIns="0"/>
          <a:lstStyle>
            <a:lvl1pPr marL="256505" indent="-256505">
              <a:buFontTx/>
              <a:buBlip>
                <a:blip r:embed="rId2"/>
              </a:buBlip>
              <a:defRPr sz="1600"/>
            </a:lvl1pPr>
            <a:lvl2pPr marL="513010" indent="-256505"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6014" indent="-216004">
              <a:buFont typeface="Symbol" pitchFamily="18" charset="2"/>
              <a:buChar char="-"/>
              <a:defRPr lang="de-DE" sz="1400" b="1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18520" indent="-216004"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EDDA074-DC3F-4D1D-8A6D-4A32AC8A64F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16:9 KONICA MINOLTA  WHITE TEMPLATE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226198" y="463630"/>
            <a:ext cx="9073508" cy="871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7338" y="1438275"/>
            <a:ext cx="5184775" cy="4035425"/>
          </a:xfrm>
          <a:ln w="12700">
            <a:solidFill>
              <a:srgbClr val="007EC2"/>
            </a:solidFill>
          </a:ln>
        </p:spPr>
        <p:txBody>
          <a:bodyPr lIns="68033" tIns="68033">
            <a:normAutofit/>
          </a:bodyPr>
          <a:lstStyle>
            <a:lvl1pPr marL="256505" indent="-256505" algn="l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de-DE" sz="16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3010" indent="-256505" algn="l" rtl="0" eaLnBrk="1" latinLnBrk="0" hangingPunct="1">
              <a:spcBef>
                <a:spcPct val="20000"/>
              </a:spcBef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6014" indent="-216004" algn="l" rtl="0" eaLnBrk="1" latinLnBrk="0" hangingPunct="1">
              <a:spcBef>
                <a:spcPct val="20000"/>
              </a:spcBef>
              <a:buFont typeface="Symbol" pitchFamily="18" charset="2"/>
              <a:buChar char="-"/>
              <a:defRPr lang="de-DE" sz="1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18520" indent="-216004" algn="l" rtl="0" eaLnBrk="1" latinLnBrk="0" hangingPunct="1">
              <a:spcBef>
                <a:spcPct val="20000"/>
              </a:spcBef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6048375" y="1438275"/>
            <a:ext cx="5184775" cy="4035425"/>
          </a:xfrm>
          <a:custGeom>
            <a:avLst/>
            <a:gdLst>
              <a:gd name="connsiteX0" fmla="*/ 0 w 3779838"/>
              <a:gd name="connsiteY0" fmla="*/ 0 h 4051300"/>
              <a:gd name="connsiteX1" fmla="*/ 3779838 w 3779838"/>
              <a:gd name="connsiteY1" fmla="*/ 0 h 4051300"/>
              <a:gd name="connsiteX2" fmla="*/ 3779838 w 3779838"/>
              <a:gd name="connsiteY2" fmla="*/ 4051300 h 4051300"/>
              <a:gd name="connsiteX3" fmla="*/ 0 w 3779838"/>
              <a:gd name="connsiteY3" fmla="*/ 4051300 h 4051300"/>
              <a:gd name="connsiteX4" fmla="*/ 0 w 3779838"/>
              <a:gd name="connsiteY4" fmla="*/ 0 h 4051300"/>
              <a:gd name="connsiteX0" fmla="*/ 0 w 3779838"/>
              <a:gd name="connsiteY0" fmla="*/ 0 h 4051300"/>
              <a:gd name="connsiteX1" fmla="*/ 3779838 w 3779838"/>
              <a:gd name="connsiteY1" fmla="*/ 0 h 4051300"/>
              <a:gd name="connsiteX2" fmla="*/ 3779838 w 3779838"/>
              <a:gd name="connsiteY2" fmla="*/ 4051300 h 4051300"/>
              <a:gd name="connsiteX3" fmla="*/ 2433765 w 3779838"/>
              <a:gd name="connsiteY3" fmla="*/ 4051300 h 4051300"/>
              <a:gd name="connsiteX4" fmla="*/ 0 w 3779838"/>
              <a:gd name="connsiteY4" fmla="*/ 4051300 h 4051300"/>
              <a:gd name="connsiteX5" fmla="*/ 0 w 3779838"/>
              <a:gd name="connsiteY5" fmla="*/ 0 h 4051300"/>
              <a:gd name="connsiteX0" fmla="*/ 0 w 3783140"/>
              <a:gd name="connsiteY0" fmla="*/ 0 h 4051300"/>
              <a:gd name="connsiteX1" fmla="*/ 3779838 w 3783140"/>
              <a:gd name="connsiteY1" fmla="*/ 0 h 4051300"/>
              <a:gd name="connsiteX2" fmla="*/ 3783140 w 3783140"/>
              <a:gd name="connsiteY2" fmla="*/ 3525838 h 4051300"/>
              <a:gd name="connsiteX3" fmla="*/ 2433765 w 3783140"/>
              <a:gd name="connsiteY3" fmla="*/ 4051300 h 4051300"/>
              <a:gd name="connsiteX4" fmla="*/ 0 w 3783140"/>
              <a:gd name="connsiteY4" fmla="*/ 4051300 h 4051300"/>
              <a:gd name="connsiteX5" fmla="*/ 0 w 3783140"/>
              <a:gd name="connsiteY5" fmla="*/ 0 h 4051300"/>
              <a:gd name="connsiteX0" fmla="*/ 0 w 3783141"/>
              <a:gd name="connsiteY0" fmla="*/ 0 h 4051300"/>
              <a:gd name="connsiteX1" fmla="*/ 3779838 w 3783141"/>
              <a:gd name="connsiteY1" fmla="*/ 0 h 4051300"/>
              <a:gd name="connsiteX2" fmla="*/ 3783141 w 3783141"/>
              <a:gd name="connsiteY2" fmla="*/ 3472324 h 4051300"/>
              <a:gd name="connsiteX3" fmla="*/ 2433765 w 3783141"/>
              <a:gd name="connsiteY3" fmla="*/ 4051300 h 4051300"/>
              <a:gd name="connsiteX4" fmla="*/ 0 w 3783141"/>
              <a:gd name="connsiteY4" fmla="*/ 4051300 h 4051300"/>
              <a:gd name="connsiteX5" fmla="*/ 0 w 3783141"/>
              <a:gd name="connsiteY5" fmla="*/ 0 h 4051300"/>
              <a:gd name="connsiteX0" fmla="*/ 0 w 3783141"/>
              <a:gd name="connsiteY0" fmla="*/ 0 h 4051300"/>
              <a:gd name="connsiteX1" fmla="*/ 3779838 w 3783141"/>
              <a:gd name="connsiteY1" fmla="*/ 0 h 4051300"/>
              <a:gd name="connsiteX2" fmla="*/ 3783141 w 3783141"/>
              <a:gd name="connsiteY2" fmla="*/ 3472324 h 4051300"/>
              <a:gd name="connsiteX3" fmla="*/ 2733684 w 3783141"/>
              <a:gd name="connsiteY3" fmla="*/ 4051300 h 4051300"/>
              <a:gd name="connsiteX4" fmla="*/ 0 w 3783141"/>
              <a:gd name="connsiteY4" fmla="*/ 4051300 h 4051300"/>
              <a:gd name="connsiteX5" fmla="*/ 0 w 3783141"/>
              <a:gd name="connsiteY5" fmla="*/ 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3141" h="4051300">
                <a:moveTo>
                  <a:pt x="0" y="0"/>
                </a:moveTo>
                <a:lnTo>
                  <a:pt x="3779838" y="0"/>
                </a:lnTo>
                <a:cubicBezTo>
                  <a:pt x="3780939" y="1175279"/>
                  <a:pt x="3782040" y="2297045"/>
                  <a:pt x="3783141" y="3472324"/>
                </a:cubicBezTo>
                <a:lnTo>
                  <a:pt x="2733684" y="4051300"/>
                </a:lnTo>
                <a:lnTo>
                  <a:pt x="0" y="4051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7EC2"/>
            </a:solidFill>
          </a:ln>
        </p:spPr>
        <p:txBody>
          <a:bodyPr lIns="68033" tIns="68033" rtlCol="0">
            <a:normAutofit/>
          </a:bodyPr>
          <a:lstStyle>
            <a:lvl1pPr marL="220505" indent="-220505" algn="l" defTabSz="864017" rtl="0" eaLnBrk="1" latinLnBrk="0" hangingPunct="1">
              <a:spcBef>
                <a:spcPct val="20000"/>
              </a:spcBef>
              <a:buFont typeface="Arial" pitchFamily="34" charset="0"/>
              <a:defRPr lang="de-DE" sz="16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864017" rtl="0" eaLnBrk="1" latinLnBrk="0" hangingPunct="1">
              <a:spcBef>
                <a:spcPct val="20000"/>
              </a:spcBef>
              <a:buFont typeface="Arial" pitchFamily="34" charset="0"/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6009" indent="-225004" algn="l" defTabSz="864017" rtl="0" eaLnBrk="1" latinLnBrk="0" hangingPunct="1">
              <a:spcBef>
                <a:spcPct val="20000"/>
              </a:spcBef>
              <a:buFont typeface="Arial" pitchFamily="34" charset="0"/>
              <a:tabLst/>
              <a:defRPr lang="de-DE" sz="1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78013" indent="-222004" algn="l" defTabSz="864017" rtl="0" eaLnBrk="1" latinLnBrk="0" hangingPunct="1">
              <a:spcBef>
                <a:spcPct val="20000"/>
              </a:spcBef>
              <a:buFont typeface="Arial" pitchFamily="34" charset="0"/>
              <a:tabLst/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930018" indent="-250505">
              <a:buFont typeface="Symbol" pitchFamily="18" charset="2"/>
              <a:buChar char="-"/>
              <a:defRPr sz="13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154E327E-20F2-4D7E-ABB0-D69607B53150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16:9 KONICA MINOLTA  WHITE TEMPLATE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8"/>
          <p:cNvSpPr/>
          <p:nvPr userDrawn="1"/>
        </p:nvSpPr>
        <p:spPr>
          <a:xfrm>
            <a:off x="360363" y="1635125"/>
            <a:ext cx="10501312" cy="3765550"/>
          </a:xfrm>
          <a:custGeom>
            <a:avLst/>
            <a:gdLst>
              <a:gd name="connsiteX0" fmla="*/ 0 w 8099369"/>
              <a:gd name="connsiteY0" fmla="*/ 0 h 3765550"/>
              <a:gd name="connsiteX1" fmla="*/ 8099369 w 8099369"/>
              <a:gd name="connsiteY1" fmla="*/ 0 h 3765550"/>
              <a:gd name="connsiteX2" fmla="*/ 8099369 w 8099369"/>
              <a:gd name="connsiteY2" fmla="*/ 3765550 h 3765550"/>
              <a:gd name="connsiteX3" fmla="*/ 0 w 8099369"/>
              <a:gd name="connsiteY3" fmla="*/ 3765550 h 3765550"/>
              <a:gd name="connsiteX4" fmla="*/ 0 w 8099369"/>
              <a:gd name="connsiteY4" fmla="*/ 0 h 3765550"/>
              <a:gd name="connsiteX0" fmla="*/ 0 w 8099369"/>
              <a:gd name="connsiteY0" fmla="*/ 0 h 3765550"/>
              <a:gd name="connsiteX1" fmla="*/ 539694 w 8099369"/>
              <a:gd name="connsiteY1" fmla="*/ 3175 h 3765550"/>
              <a:gd name="connsiteX2" fmla="*/ 8099369 w 8099369"/>
              <a:gd name="connsiteY2" fmla="*/ 0 h 3765550"/>
              <a:gd name="connsiteX3" fmla="*/ 8099369 w 8099369"/>
              <a:gd name="connsiteY3" fmla="*/ 3765550 h 3765550"/>
              <a:gd name="connsiteX4" fmla="*/ 0 w 8099369"/>
              <a:gd name="connsiteY4" fmla="*/ 3765550 h 3765550"/>
              <a:gd name="connsiteX5" fmla="*/ 0 w 8099369"/>
              <a:gd name="connsiteY5" fmla="*/ 0 h 3765550"/>
              <a:gd name="connsiteX0" fmla="*/ 0 w 8099369"/>
              <a:gd name="connsiteY0" fmla="*/ 0 h 3765550"/>
              <a:gd name="connsiteX1" fmla="*/ 539694 w 8099369"/>
              <a:gd name="connsiteY1" fmla="*/ 3175 h 3765550"/>
              <a:gd name="connsiteX2" fmla="*/ 8099369 w 8099369"/>
              <a:gd name="connsiteY2" fmla="*/ 0 h 3765550"/>
              <a:gd name="connsiteX3" fmla="*/ 8099369 w 8099369"/>
              <a:gd name="connsiteY3" fmla="*/ 3765550 h 3765550"/>
              <a:gd name="connsiteX4" fmla="*/ 6740469 w 8099369"/>
              <a:gd name="connsiteY4" fmla="*/ 3765550 h 3765550"/>
              <a:gd name="connsiteX5" fmla="*/ 0 w 8099369"/>
              <a:gd name="connsiteY5" fmla="*/ 3765550 h 3765550"/>
              <a:gd name="connsiteX6" fmla="*/ 0 w 8099369"/>
              <a:gd name="connsiteY6" fmla="*/ 0 h 3765550"/>
              <a:gd name="connsiteX0" fmla="*/ 0 w 8099369"/>
              <a:gd name="connsiteY0" fmla="*/ 0 h 3765550"/>
              <a:gd name="connsiteX1" fmla="*/ 539694 w 8099369"/>
              <a:gd name="connsiteY1" fmla="*/ 3175 h 3765550"/>
              <a:gd name="connsiteX2" fmla="*/ 8099369 w 8099369"/>
              <a:gd name="connsiteY2" fmla="*/ 0 h 3765550"/>
              <a:gd name="connsiteX3" fmla="*/ 8099369 w 8099369"/>
              <a:gd name="connsiteY3" fmla="*/ 3225142 h 3765550"/>
              <a:gd name="connsiteX4" fmla="*/ 6740469 w 8099369"/>
              <a:gd name="connsiteY4" fmla="*/ 3765550 h 3765550"/>
              <a:gd name="connsiteX5" fmla="*/ 0 w 8099369"/>
              <a:gd name="connsiteY5" fmla="*/ 3765550 h 3765550"/>
              <a:gd name="connsiteX6" fmla="*/ 0 w 8099369"/>
              <a:gd name="connsiteY6" fmla="*/ 0 h 3765550"/>
              <a:gd name="connsiteX0" fmla="*/ 0 w 8099369"/>
              <a:gd name="connsiteY0" fmla="*/ 254812 h 3765550"/>
              <a:gd name="connsiteX1" fmla="*/ 539694 w 8099369"/>
              <a:gd name="connsiteY1" fmla="*/ 3175 h 3765550"/>
              <a:gd name="connsiteX2" fmla="*/ 8099369 w 8099369"/>
              <a:gd name="connsiteY2" fmla="*/ 0 h 3765550"/>
              <a:gd name="connsiteX3" fmla="*/ 8099369 w 8099369"/>
              <a:gd name="connsiteY3" fmla="*/ 3225142 h 3765550"/>
              <a:gd name="connsiteX4" fmla="*/ 6740469 w 8099369"/>
              <a:gd name="connsiteY4" fmla="*/ 3765550 h 3765550"/>
              <a:gd name="connsiteX5" fmla="*/ 0 w 8099369"/>
              <a:gd name="connsiteY5" fmla="*/ 3765550 h 3765550"/>
              <a:gd name="connsiteX6" fmla="*/ 0 w 8099369"/>
              <a:gd name="connsiteY6" fmla="*/ 254812 h 376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9369" h="3765550">
                <a:moveTo>
                  <a:pt x="0" y="254812"/>
                </a:moveTo>
                <a:lnTo>
                  <a:pt x="539694" y="3175"/>
                </a:lnTo>
                <a:lnTo>
                  <a:pt x="8099369" y="0"/>
                </a:lnTo>
                <a:lnTo>
                  <a:pt x="8099369" y="3225142"/>
                </a:lnTo>
                <a:lnTo>
                  <a:pt x="6740469" y="3765550"/>
                </a:lnTo>
                <a:lnTo>
                  <a:pt x="0" y="3765550"/>
                </a:lnTo>
                <a:lnTo>
                  <a:pt x="0" y="254812"/>
                </a:lnTo>
                <a:close/>
              </a:path>
            </a:pathLst>
          </a:custGeom>
        </p:spPr>
        <p:txBody>
          <a:bodyPr lIns="0" tIns="34016" rIns="86402" bIns="43201">
            <a:normAutofit/>
          </a:bodyPr>
          <a:lstStyle/>
          <a:p>
            <a:pPr defTabSz="864017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87339" y="1728788"/>
            <a:ext cx="10945812" cy="3744912"/>
          </a:xfrm>
          <a:custGeom>
            <a:avLst/>
            <a:gdLst>
              <a:gd name="connsiteX0" fmla="*/ 0 w 8099425"/>
              <a:gd name="connsiteY0" fmla="*/ 0 h 3781425"/>
              <a:gd name="connsiteX1" fmla="*/ 8099425 w 8099425"/>
              <a:gd name="connsiteY1" fmla="*/ 0 h 3781425"/>
              <a:gd name="connsiteX2" fmla="*/ 8099425 w 8099425"/>
              <a:gd name="connsiteY2" fmla="*/ 3781425 h 3781425"/>
              <a:gd name="connsiteX3" fmla="*/ 0 w 8099425"/>
              <a:gd name="connsiteY3" fmla="*/ 3781425 h 3781425"/>
              <a:gd name="connsiteX4" fmla="*/ 0 w 8099425"/>
              <a:gd name="connsiteY4" fmla="*/ 0 h 3781425"/>
              <a:gd name="connsiteX0" fmla="*/ 0 w 8099425"/>
              <a:gd name="connsiteY0" fmla="*/ 0 h 3786468"/>
              <a:gd name="connsiteX1" fmla="*/ 8099425 w 8099425"/>
              <a:gd name="connsiteY1" fmla="*/ 0 h 3786468"/>
              <a:gd name="connsiteX2" fmla="*/ 8099425 w 8099425"/>
              <a:gd name="connsiteY2" fmla="*/ 3781425 h 3786468"/>
              <a:gd name="connsiteX3" fmla="*/ 6740525 w 8099425"/>
              <a:gd name="connsiteY3" fmla="*/ 3786468 h 3786468"/>
              <a:gd name="connsiteX4" fmla="*/ 0 w 8099425"/>
              <a:gd name="connsiteY4" fmla="*/ 3781425 h 3786468"/>
              <a:gd name="connsiteX5" fmla="*/ 0 w 8099425"/>
              <a:gd name="connsiteY5" fmla="*/ 0 h 3786468"/>
              <a:gd name="connsiteX0" fmla="*/ 0 w 8099425"/>
              <a:gd name="connsiteY0" fmla="*/ 0 h 3781425"/>
              <a:gd name="connsiteX1" fmla="*/ 8099425 w 8099425"/>
              <a:gd name="connsiteY1" fmla="*/ 0 h 3781425"/>
              <a:gd name="connsiteX2" fmla="*/ 8099425 w 8099425"/>
              <a:gd name="connsiteY2" fmla="*/ 3781425 h 3781425"/>
              <a:gd name="connsiteX3" fmla="*/ 6750050 w 8099425"/>
              <a:gd name="connsiteY3" fmla="*/ 3781424 h 3781425"/>
              <a:gd name="connsiteX4" fmla="*/ 0 w 8099425"/>
              <a:gd name="connsiteY4" fmla="*/ 3781425 h 3781425"/>
              <a:gd name="connsiteX5" fmla="*/ 0 w 8099425"/>
              <a:gd name="connsiteY5" fmla="*/ 0 h 3781425"/>
              <a:gd name="connsiteX0" fmla="*/ 0 w 8099425"/>
              <a:gd name="connsiteY0" fmla="*/ 0 h 3781425"/>
              <a:gd name="connsiteX1" fmla="*/ 8099425 w 8099425"/>
              <a:gd name="connsiteY1" fmla="*/ 0 h 3781425"/>
              <a:gd name="connsiteX2" fmla="*/ 8099425 w 8099425"/>
              <a:gd name="connsiteY2" fmla="*/ 3255963 h 3781425"/>
              <a:gd name="connsiteX3" fmla="*/ 6750050 w 8099425"/>
              <a:gd name="connsiteY3" fmla="*/ 3781424 h 3781425"/>
              <a:gd name="connsiteX4" fmla="*/ 0 w 8099425"/>
              <a:gd name="connsiteY4" fmla="*/ 3781425 h 3781425"/>
              <a:gd name="connsiteX5" fmla="*/ 0 w 8099425"/>
              <a:gd name="connsiteY5" fmla="*/ 0 h 3781425"/>
              <a:gd name="connsiteX0" fmla="*/ 0 w 8099425"/>
              <a:gd name="connsiteY0" fmla="*/ 0 h 3781425"/>
              <a:gd name="connsiteX1" fmla="*/ 535883 w 8099425"/>
              <a:gd name="connsiteY1" fmla="*/ 1320 h 3781425"/>
              <a:gd name="connsiteX2" fmla="*/ 8099425 w 8099425"/>
              <a:gd name="connsiteY2" fmla="*/ 0 h 3781425"/>
              <a:gd name="connsiteX3" fmla="*/ 8099425 w 8099425"/>
              <a:gd name="connsiteY3" fmla="*/ 3255963 h 3781425"/>
              <a:gd name="connsiteX4" fmla="*/ 6750050 w 8099425"/>
              <a:gd name="connsiteY4" fmla="*/ 3781424 h 3781425"/>
              <a:gd name="connsiteX5" fmla="*/ 0 w 8099425"/>
              <a:gd name="connsiteY5" fmla="*/ 3781425 h 3781425"/>
              <a:gd name="connsiteX6" fmla="*/ 0 w 8099425"/>
              <a:gd name="connsiteY6" fmla="*/ 0 h 3781425"/>
              <a:gd name="connsiteX0" fmla="*/ 0 w 8099425"/>
              <a:gd name="connsiteY0" fmla="*/ 271463 h 3781425"/>
              <a:gd name="connsiteX1" fmla="*/ 535883 w 8099425"/>
              <a:gd name="connsiteY1" fmla="*/ 1320 h 3781425"/>
              <a:gd name="connsiteX2" fmla="*/ 8099425 w 8099425"/>
              <a:gd name="connsiteY2" fmla="*/ 0 h 3781425"/>
              <a:gd name="connsiteX3" fmla="*/ 8099425 w 8099425"/>
              <a:gd name="connsiteY3" fmla="*/ 3255963 h 3781425"/>
              <a:gd name="connsiteX4" fmla="*/ 6750050 w 8099425"/>
              <a:gd name="connsiteY4" fmla="*/ 3781424 h 3781425"/>
              <a:gd name="connsiteX5" fmla="*/ 0 w 8099425"/>
              <a:gd name="connsiteY5" fmla="*/ 3781425 h 3781425"/>
              <a:gd name="connsiteX6" fmla="*/ 0 w 8099425"/>
              <a:gd name="connsiteY6" fmla="*/ 271463 h 3781425"/>
              <a:gd name="connsiteX0" fmla="*/ 0 w 8099425"/>
              <a:gd name="connsiteY0" fmla="*/ 271463 h 3781425"/>
              <a:gd name="connsiteX1" fmla="*/ 535883 w 8099425"/>
              <a:gd name="connsiteY1" fmla="*/ 1320 h 3781425"/>
              <a:gd name="connsiteX2" fmla="*/ 8099425 w 8099425"/>
              <a:gd name="connsiteY2" fmla="*/ 0 h 3781425"/>
              <a:gd name="connsiteX3" fmla="*/ 8099425 w 8099425"/>
              <a:gd name="connsiteY3" fmla="*/ 3255963 h 3781425"/>
              <a:gd name="connsiteX4" fmla="*/ 7035165 w 8099425"/>
              <a:gd name="connsiteY4" fmla="*/ 3781425 h 3781425"/>
              <a:gd name="connsiteX5" fmla="*/ 0 w 8099425"/>
              <a:gd name="connsiteY5" fmla="*/ 3781425 h 3781425"/>
              <a:gd name="connsiteX6" fmla="*/ 0 w 8099425"/>
              <a:gd name="connsiteY6" fmla="*/ 271463 h 3781425"/>
              <a:gd name="connsiteX0" fmla="*/ 0 w 8099426"/>
              <a:gd name="connsiteY0" fmla="*/ 271463 h 3781425"/>
              <a:gd name="connsiteX1" fmla="*/ 535883 w 8099426"/>
              <a:gd name="connsiteY1" fmla="*/ 1320 h 3781425"/>
              <a:gd name="connsiteX2" fmla="*/ 8099425 w 8099426"/>
              <a:gd name="connsiteY2" fmla="*/ 0 h 3781425"/>
              <a:gd name="connsiteX3" fmla="*/ 8099426 w 8099426"/>
              <a:gd name="connsiteY3" fmla="*/ 3199544 h 3781425"/>
              <a:gd name="connsiteX4" fmla="*/ 7035165 w 8099426"/>
              <a:gd name="connsiteY4" fmla="*/ 3781425 h 3781425"/>
              <a:gd name="connsiteX5" fmla="*/ 0 w 8099426"/>
              <a:gd name="connsiteY5" fmla="*/ 3781425 h 3781425"/>
              <a:gd name="connsiteX6" fmla="*/ 0 w 8099426"/>
              <a:gd name="connsiteY6" fmla="*/ 271463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9426" h="3781425">
                <a:moveTo>
                  <a:pt x="0" y="271463"/>
                </a:moveTo>
                <a:lnTo>
                  <a:pt x="535883" y="1320"/>
                </a:lnTo>
                <a:lnTo>
                  <a:pt x="8099425" y="0"/>
                </a:lnTo>
                <a:cubicBezTo>
                  <a:pt x="8099425" y="1066515"/>
                  <a:pt x="8099426" y="2133029"/>
                  <a:pt x="8099426" y="3199544"/>
                </a:cubicBezTo>
                <a:lnTo>
                  <a:pt x="7035165" y="3781425"/>
                </a:lnTo>
                <a:lnTo>
                  <a:pt x="0" y="3781425"/>
                </a:lnTo>
                <a:lnTo>
                  <a:pt x="0" y="271463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226198" y="463630"/>
            <a:ext cx="9073508" cy="871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16:9 KONICA MINOLTA  WHITE TEMPLATE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5B335771-DBAE-40D0-998C-22825E6708F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 + gri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1"/>
          <p:cNvSpPr>
            <a:spLocks noGrp="1"/>
          </p:cNvSpPr>
          <p:nvPr>
            <p:ph type="title"/>
          </p:nvPr>
        </p:nvSpPr>
        <p:spPr>
          <a:xfrm>
            <a:off x="226198" y="463630"/>
            <a:ext cx="9073508" cy="87131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6" name="Textplatzhalter 26"/>
          <p:cNvSpPr>
            <a:spLocks noGrp="1"/>
          </p:cNvSpPr>
          <p:nvPr>
            <p:ph type="body" sz="quarter" idx="19"/>
          </p:nvPr>
        </p:nvSpPr>
        <p:spPr>
          <a:xfrm>
            <a:off x="287338" y="1438275"/>
            <a:ext cx="2306637" cy="865188"/>
          </a:xfrm>
          <a:custGeom>
            <a:avLst/>
            <a:gdLst>
              <a:gd name="connsiteX0" fmla="*/ 0 w 1619250"/>
              <a:gd name="connsiteY0" fmla="*/ 0 h 809625"/>
              <a:gd name="connsiteX1" fmla="*/ 1619250 w 1619250"/>
              <a:gd name="connsiteY1" fmla="*/ 0 h 809625"/>
              <a:gd name="connsiteX2" fmla="*/ 1619250 w 1619250"/>
              <a:gd name="connsiteY2" fmla="*/ 809625 h 809625"/>
              <a:gd name="connsiteX3" fmla="*/ 0 w 1619250"/>
              <a:gd name="connsiteY3" fmla="*/ 809625 h 809625"/>
              <a:gd name="connsiteX4" fmla="*/ 0 w 1619250"/>
              <a:gd name="connsiteY4" fmla="*/ 0 h 809625"/>
              <a:gd name="connsiteX0" fmla="*/ 0 w 1619250"/>
              <a:gd name="connsiteY0" fmla="*/ 0 h 816628"/>
              <a:gd name="connsiteX1" fmla="*/ 1619250 w 1619250"/>
              <a:gd name="connsiteY1" fmla="*/ 0 h 816628"/>
              <a:gd name="connsiteX2" fmla="*/ 1619250 w 1619250"/>
              <a:gd name="connsiteY2" fmla="*/ 809625 h 816628"/>
              <a:gd name="connsiteX3" fmla="*/ 1083796 w 1619250"/>
              <a:gd name="connsiteY3" fmla="*/ 816628 h 816628"/>
              <a:gd name="connsiteX4" fmla="*/ 0 w 1619250"/>
              <a:gd name="connsiteY4" fmla="*/ 809625 h 816628"/>
              <a:gd name="connsiteX5" fmla="*/ 0 w 1619250"/>
              <a:gd name="connsiteY5" fmla="*/ 0 h 816628"/>
              <a:gd name="connsiteX0" fmla="*/ 0 w 1627188"/>
              <a:gd name="connsiteY0" fmla="*/ 0 h 816628"/>
              <a:gd name="connsiteX1" fmla="*/ 1619250 w 1627188"/>
              <a:gd name="connsiteY1" fmla="*/ 0 h 816628"/>
              <a:gd name="connsiteX2" fmla="*/ 1627188 w 1627188"/>
              <a:gd name="connsiteY2" fmla="*/ 539749 h 816628"/>
              <a:gd name="connsiteX3" fmla="*/ 1083796 w 1627188"/>
              <a:gd name="connsiteY3" fmla="*/ 816628 h 816628"/>
              <a:gd name="connsiteX4" fmla="*/ 0 w 1627188"/>
              <a:gd name="connsiteY4" fmla="*/ 809625 h 816628"/>
              <a:gd name="connsiteX5" fmla="*/ 0 w 1627188"/>
              <a:gd name="connsiteY5" fmla="*/ 0 h 816628"/>
              <a:gd name="connsiteX0" fmla="*/ 0 w 1627188"/>
              <a:gd name="connsiteY0" fmla="*/ 0 h 816628"/>
              <a:gd name="connsiteX1" fmla="*/ 1627188 w 1627188"/>
              <a:gd name="connsiteY1" fmla="*/ 0 h 816628"/>
              <a:gd name="connsiteX2" fmla="*/ 1627188 w 1627188"/>
              <a:gd name="connsiteY2" fmla="*/ 539749 h 816628"/>
              <a:gd name="connsiteX3" fmla="*/ 1083796 w 1627188"/>
              <a:gd name="connsiteY3" fmla="*/ 816628 h 816628"/>
              <a:gd name="connsiteX4" fmla="*/ 0 w 1627188"/>
              <a:gd name="connsiteY4" fmla="*/ 809625 h 816628"/>
              <a:gd name="connsiteX5" fmla="*/ 0 w 1627188"/>
              <a:gd name="connsiteY5" fmla="*/ 0 h 816628"/>
              <a:gd name="connsiteX0" fmla="*/ 0 w 1627188"/>
              <a:gd name="connsiteY0" fmla="*/ 0 h 816628"/>
              <a:gd name="connsiteX1" fmla="*/ 1627188 w 1627188"/>
              <a:gd name="connsiteY1" fmla="*/ 0 h 816628"/>
              <a:gd name="connsiteX2" fmla="*/ 1627188 w 1627188"/>
              <a:gd name="connsiteY2" fmla="*/ 539749 h 816628"/>
              <a:gd name="connsiteX3" fmla="*/ 1219551 w 1627188"/>
              <a:gd name="connsiteY3" fmla="*/ 816628 h 816628"/>
              <a:gd name="connsiteX4" fmla="*/ 0 w 1627188"/>
              <a:gd name="connsiteY4" fmla="*/ 809625 h 816628"/>
              <a:gd name="connsiteX5" fmla="*/ 0 w 1627188"/>
              <a:gd name="connsiteY5" fmla="*/ 0 h 8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188" h="816628">
                <a:moveTo>
                  <a:pt x="0" y="0"/>
                </a:moveTo>
                <a:lnTo>
                  <a:pt x="1627188" y="0"/>
                </a:lnTo>
                <a:lnTo>
                  <a:pt x="1627188" y="539749"/>
                </a:lnTo>
                <a:lnTo>
                  <a:pt x="1219551" y="816628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solidFill>
            <a:srgbClr val="0075BE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extplatzhalter 26"/>
          <p:cNvSpPr>
            <a:spLocks noGrp="1"/>
          </p:cNvSpPr>
          <p:nvPr>
            <p:ph type="body" sz="quarter" idx="21"/>
          </p:nvPr>
        </p:nvSpPr>
        <p:spPr>
          <a:xfrm>
            <a:off x="2881313" y="1438275"/>
            <a:ext cx="2590800" cy="1441450"/>
          </a:xfrm>
          <a:custGeom>
            <a:avLst/>
            <a:gdLst>
              <a:gd name="connsiteX0" fmla="*/ 0 w 1898651"/>
              <a:gd name="connsiteY0" fmla="*/ 0 h 1350963"/>
              <a:gd name="connsiteX1" fmla="*/ 1898651 w 1898651"/>
              <a:gd name="connsiteY1" fmla="*/ 0 h 1350963"/>
              <a:gd name="connsiteX2" fmla="*/ 1898651 w 1898651"/>
              <a:gd name="connsiteY2" fmla="*/ 1350963 h 1350963"/>
              <a:gd name="connsiteX3" fmla="*/ 0 w 1898651"/>
              <a:gd name="connsiteY3" fmla="*/ 1350963 h 1350963"/>
              <a:gd name="connsiteX4" fmla="*/ 0 w 1898651"/>
              <a:gd name="connsiteY4" fmla="*/ 0 h 1350963"/>
              <a:gd name="connsiteX0" fmla="*/ 0 w 1898651"/>
              <a:gd name="connsiteY0" fmla="*/ 5602 h 1356565"/>
              <a:gd name="connsiteX1" fmla="*/ 1076233 w 1898651"/>
              <a:gd name="connsiteY1" fmla="*/ 0 h 1356565"/>
              <a:gd name="connsiteX2" fmla="*/ 1898651 w 1898651"/>
              <a:gd name="connsiteY2" fmla="*/ 5602 h 1356565"/>
              <a:gd name="connsiteX3" fmla="*/ 1898651 w 1898651"/>
              <a:gd name="connsiteY3" fmla="*/ 1356565 h 1356565"/>
              <a:gd name="connsiteX4" fmla="*/ 0 w 1898651"/>
              <a:gd name="connsiteY4" fmla="*/ 1356565 h 1356565"/>
              <a:gd name="connsiteX5" fmla="*/ 0 w 1898651"/>
              <a:gd name="connsiteY5" fmla="*/ 5602 h 1356565"/>
              <a:gd name="connsiteX0" fmla="*/ 0 w 1898652"/>
              <a:gd name="connsiteY0" fmla="*/ 5602 h 1356565"/>
              <a:gd name="connsiteX1" fmla="*/ 1076233 w 1898652"/>
              <a:gd name="connsiteY1" fmla="*/ 0 h 1356565"/>
              <a:gd name="connsiteX2" fmla="*/ 1898652 w 1898652"/>
              <a:gd name="connsiteY2" fmla="*/ 546941 h 1356565"/>
              <a:gd name="connsiteX3" fmla="*/ 1898651 w 1898652"/>
              <a:gd name="connsiteY3" fmla="*/ 1356565 h 1356565"/>
              <a:gd name="connsiteX4" fmla="*/ 0 w 1898652"/>
              <a:gd name="connsiteY4" fmla="*/ 1356565 h 1356565"/>
              <a:gd name="connsiteX5" fmla="*/ 0 w 1898652"/>
              <a:gd name="connsiteY5" fmla="*/ 5602 h 1356565"/>
              <a:gd name="connsiteX0" fmla="*/ 0 w 1898652"/>
              <a:gd name="connsiteY0" fmla="*/ 5602 h 1356565"/>
              <a:gd name="connsiteX1" fmla="*/ 1076233 w 1898652"/>
              <a:gd name="connsiteY1" fmla="*/ 0 h 1356565"/>
              <a:gd name="connsiteX2" fmla="*/ 1898652 w 1898652"/>
              <a:gd name="connsiteY2" fmla="*/ 546941 h 1356565"/>
              <a:gd name="connsiteX3" fmla="*/ 1898651 w 1898652"/>
              <a:gd name="connsiteY3" fmla="*/ 1356565 h 1356565"/>
              <a:gd name="connsiteX4" fmla="*/ 807291 w 1898652"/>
              <a:gd name="connsiteY4" fmla="*/ 1353671 h 1356565"/>
              <a:gd name="connsiteX5" fmla="*/ 0 w 1898652"/>
              <a:gd name="connsiteY5" fmla="*/ 1356565 h 1356565"/>
              <a:gd name="connsiteX6" fmla="*/ 0 w 1898652"/>
              <a:gd name="connsiteY6" fmla="*/ 5602 h 1356565"/>
              <a:gd name="connsiteX0" fmla="*/ 0 w 1898652"/>
              <a:gd name="connsiteY0" fmla="*/ 5602 h 1356565"/>
              <a:gd name="connsiteX1" fmla="*/ 1076233 w 1898652"/>
              <a:gd name="connsiteY1" fmla="*/ 0 h 1356565"/>
              <a:gd name="connsiteX2" fmla="*/ 1898652 w 1898652"/>
              <a:gd name="connsiteY2" fmla="*/ 546941 h 1356565"/>
              <a:gd name="connsiteX3" fmla="*/ 1898651 w 1898652"/>
              <a:gd name="connsiteY3" fmla="*/ 1356565 h 1356565"/>
              <a:gd name="connsiteX4" fmla="*/ 807291 w 1898652"/>
              <a:gd name="connsiteY4" fmla="*/ 1353671 h 1356565"/>
              <a:gd name="connsiteX5" fmla="*/ 7938 w 1898652"/>
              <a:gd name="connsiteY5" fmla="*/ 816816 h 1356565"/>
              <a:gd name="connsiteX6" fmla="*/ 0 w 1898652"/>
              <a:gd name="connsiteY6" fmla="*/ 5602 h 1356565"/>
              <a:gd name="connsiteX0" fmla="*/ 0 w 1898652"/>
              <a:gd name="connsiteY0" fmla="*/ 5602 h 1356565"/>
              <a:gd name="connsiteX1" fmla="*/ 1076233 w 1898652"/>
              <a:gd name="connsiteY1" fmla="*/ 0 h 1356565"/>
              <a:gd name="connsiteX2" fmla="*/ 1898652 w 1898652"/>
              <a:gd name="connsiteY2" fmla="*/ 546941 h 1356565"/>
              <a:gd name="connsiteX3" fmla="*/ 1898651 w 1898652"/>
              <a:gd name="connsiteY3" fmla="*/ 1356565 h 1356565"/>
              <a:gd name="connsiteX4" fmla="*/ 807291 w 1898652"/>
              <a:gd name="connsiteY4" fmla="*/ 1353671 h 1356565"/>
              <a:gd name="connsiteX5" fmla="*/ 0 w 1898652"/>
              <a:gd name="connsiteY5" fmla="*/ 814238 h 1356565"/>
              <a:gd name="connsiteX6" fmla="*/ 0 w 1898652"/>
              <a:gd name="connsiteY6" fmla="*/ 5602 h 1356565"/>
              <a:gd name="connsiteX0" fmla="*/ 0 w 1898652"/>
              <a:gd name="connsiteY0" fmla="*/ 5602 h 1356565"/>
              <a:gd name="connsiteX1" fmla="*/ 1076233 w 1898652"/>
              <a:gd name="connsiteY1" fmla="*/ 0 h 1356565"/>
              <a:gd name="connsiteX2" fmla="*/ 1898652 w 1898652"/>
              <a:gd name="connsiteY2" fmla="*/ 546941 h 1356565"/>
              <a:gd name="connsiteX3" fmla="*/ 1898651 w 1898652"/>
              <a:gd name="connsiteY3" fmla="*/ 1356565 h 1356565"/>
              <a:gd name="connsiteX4" fmla="*/ 843457 w 1898652"/>
              <a:gd name="connsiteY4" fmla="*/ 1356565 h 1356565"/>
              <a:gd name="connsiteX5" fmla="*/ 0 w 1898652"/>
              <a:gd name="connsiteY5" fmla="*/ 814238 h 1356565"/>
              <a:gd name="connsiteX6" fmla="*/ 0 w 1898652"/>
              <a:gd name="connsiteY6" fmla="*/ 5602 h 1356565"/>
              <a:gd name="connsiteX0" fmla="*/ 0 w 1898652"/>
              <a:gd name="connsiteY0" fmla="*/ 5602 h 1356565"/>
              <a:gd name="connsiteX1" fmla="*/ 1265768 w 1898652"/>
              <a:gd name="connsiteY1" fmla="*/ 0 h 1356565"/>
              <a:gd name="connsiteX2" fmla="*/ 1898652 w 1898652"/>
              <a:gd name="connsiteY2" fmla="*/ 546941 h 1356565"/>
              <a:gd name="connsiteX3" fmla="*/ 1898651 w 1898652"/>
              <a:gd name="connsiteY3" fmla="*/ 1356565 h 1356565"/>
              <a:gd name="connsiteX4" fmla="*/ 843457 w 1898652"/>
              <a:gd name="connsiteY4" fmla="*/ 1356565 h 1356565"/>
              <a:gd name="connsiteX5" fmla="*/ 0 w 1898652"/>
              <a:gd name="connsiteY5" fmla="*/ 814238 h 1356565"/>
              <a:gd name="connsiteX6" fmla="*/ 0 w 1898652"/>
              <a:gd name="connsiteY6" fmla="*/ 5602 h 1356565"/>
              <a:gd name="connsiteX0" fmla="*/ 0 w 1898652"/>
              <a:gd name="connsiteY0" fmla="*/ 5602 h 1356565"/>
              <a:gd name="connsiteX1" fmla="*/ 1265768 w 1898652"/>
              <a:gd name="connsiteY1" fmla="*/ 0 h 1356565"/>
              <a:gd name="connsiteX2" fmla="*/ 1898652 w 1898652"/>
              <a:gd name="connsiteY2" fmla="*/ 546941 h 1356565"/>
              <a:gd name="connsiteX3" fmla="*/ 1898651 w 1898652"/>
              <a:gd name="connsiteY3" fmla="*/ 1356565 h 1356565"/>
              <a:gd name="connsiteX4" fmla="*/ 632884 w 1898652"/>
              <a:gd name="connsiteY4" fmla="*/ 1356565 h 1356565"/>
              <a:gd name="connsiteX5" fmla="*/ 0 w 1898652"/>
              <a:gd name="connsiteY5" fmla="*/ 814238 h 1356565"/>
              <a:gd name="connsiteX6" fmla="*/ 0 w 1898652"/>
              <a:gd name="connsiteY6" fmla="*/ 5602 h 135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8652" h="1356565">
                <a:moveTo>
                  <a:pt x="0" y="5602"/>
                </a:moveTo>
                <a:lnTo>
                  <a:pt x="1265768" y="0"/>
                </a:lnTo>
                <a:lnTo>
                  <a:pt x="1898652" y="546941"/>
                </a:lnTo>
                <a:cubicBezTo>
                  <a:pt x="1898652" y="816816"/>
                  <a:pt x="1898651" y="1086690"/>
                  <a:pt x="1898651" y="1356565"/>
                </a:cubicBezTo>
                <a:lnTo>
                  <a:pt x="632884" y="1356565"/>
                </a:lnTo>
                <a:lnTo>
                  <a:pt x="0" y="814238"/>
                </a:lnTo>
                <a:lnTo>
                  <a:pt x="0" y="5602"/>
                </a:lnTo>
                <a:close/>
              </a:path>
            </a:pathLst>
          </a:custGeom>
          <a:solidFill>
            <a:srgbClr val="0075BE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8"/>
          </p:nvPr>
        </p:nvSpPr>
        <p:spPr>
          <a:xfrm>
            <a:off x="287337" y="3168650"/>
            <a:ext cx="2306637" cy="1151438"/>
          </a:xfrm>
          <a:custGeom>
            <a:avLst/>
            <a:gdLst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1081088 h 1081088"/>
              <a:gd name="connsiteX3" fmla="*/ 0 w 1627188"/>
              <a:gd name="connsiteY3" fmla="*/ 1081088 h 1081088"/>
              <a:gd name="connsiteX4" fmla="*/ 0 w 1627188"/>
              <a:gd name="connsiteY4" fmla="*/ 0 h 1081088"/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1081088 h 1081088"/>
              <a:gd name="connsiteX3" fmla="*/ 1348171 w 1627188"/>
              <a:gd name="connsiteY3" fmla="*/ 1079760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811213 h 1081088"/>
              <a:gd name="connsiteX3" fmla="*/ 1348171 w 1627188"/>
              <a:gd name="connsiteY3" fmla="*/ 1079760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1204 h 1082292"/>
              <a:gd name="connsiteX1" fmla="*/ 267208 w 1627188"/>
              <a:gd name="connsiteY1" fmla="*/ 0 h 1082292"/>
              <a:gd name="connsiteX2" fmla="*/ 1627188 w 1627188"/>
              <a:gd name="connsiteY2" fmla="*/ 1204 h 1082292"/>
              <a:gd name="connsiteX3" fmla="*/ 1627188 w 1627188"/>
              <a:gd name="connsiteY3" fmla="*/ 812417 h 1082292"/>
              <a:gd name="connsiteX4" fmla="*/ 1348171 w 1627188"/>
              <a:gd name="connsiteY4" fmla="*/ 1080964 h 1082292"/>
              <a:gd name="connsiteX5" fmla="*/ 0 w 1627188"/>
              <a:gd name="connsiteY5" fmla="*/ 1082292 h 1082292"/>
              <a:gd name="connsiteX6" fmla="*/ 0 w 1627188"/>
              <a:gd name="connsiteY6" fmla="*/ 1204 h 1082292"/>
              <a:gd name="connsiteX0" fmla="*/ 0 w 1627188"/>
              <a:gd name="connsiteY0" fmla="*/ 272667 h 1082292"/>
              <a:gd name="connsiteX1" fmla="*/ 267208 w 1627188"/>
              <a:gd name="connsiteY1" fmla="*/ 0 h 1082292"/>
              <a:gd name="connsiteX2" fmla="*/ 1627188 w 1627188"/>
              <a:gd name="connsiteY2" fmla="*/ 1204 h 1082292"/>
              <a:gd name="connsiteX3" fmla="*/ 1627188 w 1627188"/>
              <a:gd name="connsiteY3" fmla="*/ 812417 h 1082292"/>
              <a:gd name="connsiteX4" fmla="*/ 1348171 w 1627188"/>
              <a:gd name="connsiteY4" fmla="*/ 1080964 h 1082292"/>
              <a:gd name="connsiteX5" fmla="*/ 0 w 1627188"/>
              <a:gd name="connsiteY5" fmla="*/ 1082292 h 1082292"/>
              <a:gd name="connsiteX6" fmla="*/ 0 w 1627188"/>
              <a:gd name="connsiteY6" fmla="*/ 272667 h 108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7188" h="1082292">
                <a:moveTo>
                  <a:pt x="0" y="272667"/>
                </a:moveTo>
                <a:lnTo>
                  <a:pt x="267208" y="0"/>
                </a:lnTo>
                <a:lnTo>
                  <a:pt x="1627188" y="1204"/>
                </a:lnTo>
                <a:lnTo>
                  <a:pt x="1627188" y="812417"/>
                </a:lnTo>
                <a:lnTo>
                  <a:pt x="1348171" y="1080964"/>
                </a:lnTo>
                <a:lnTo>
                  <a:pt x="0" y="1082292"/>
                </a:lnTo>
                <a:lnTo>
                  <a:pt x="0" y="272667"/>
                </a:lnTo>
                <a:close/>
              </a:path>
            </a:pathLst>
          </a:custGeom>
          <a:solidFill>
            <a:srgbClr val="73AAD9"/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2"/>
          </p:nvPr>
        </p:nvSpPr>
        <p:spPr>
          <a:xfrm>
            <a:off x="2880453" y="3168650"/>
            <a:ext cx="2304322" cy="1152936"/>
          </a:xfrm>
          <a:custGeom>
            <a:avLst/>
            <a:gdLst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1081088 h 1081088"/>
              <a:gd name="connsiteX3" fmla="*/ 0 w 1627188"/>
              <a:gd name="connsiteY3" fmla="*/ 1081088 h 1081088"/>
              <a:gd name="connsiteX4" fmla="*/ 0 w 1627188"/>
              <a:gd name="connsiteY4" fmla="*/ 0 h 1081088"/>
              <a:gd name="connsiteX0" fmla="*/ 0 w 1627188"/>
              <a:gd name="connsiteY0" fmla="*/ 0 h 1081088"/>
              <a:gd name="connsiteX1" fmla="*/ 1352230 w 1627188"/>
              <a:gd name="connsiteY1" fmla="*/ 2197 h 1081088"/>
              <a:gd name="connsiteX2" fmla="*/ 1627188 w 1627188"/>
              <a:gd name="connsiteY2" fmla="*/ 0 h 1081088"/>
              <a:gd name="connsiteX3" fmla="*/ 1627188 w 1627188"/>
              <a:gd name="connsiteY3" fmla="*/ 1081088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0 h 1081088"/>
              <a:gd name="connsiteX1" fmla="*/ 1352230 w 1627188"/>
              <a:gd name="connsiteY1" fmla="*/ 2197 h 1081088"/>
              <a:gd name="connsiteX2" fmla="*/ 1627188 w 1627188"/>
              <a:gd name="connsiteY2" fmla="*/ 271663 h 1081088"/>
              <a:gd name="connsiteX3" fmla="*/ 1627188 w 1627188"/>
              <a:gd name="connsiteY3" fmla="*/ 1081088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0 h 1081088"/>
              <a:gd name="connsiteX1" fmla="*/ 1220486 w 1627188"/>
              <a:gd name="connsiteY1" fmla="*/ 0 h 1081088"/>
              <a:gd name="connsiteX2" fmla="*/ 1627188 w 1627188"/>
              <a:gd name="connsiteY2" fmla="*/ 271663 h 1081088"/>
              <a:gd name="connsiteX3" fmla="*/ 1627188 w 1627188"/>
              <a:gd name="connsiteY3" fmla="*/ 1081088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188" h="1081088">
                <a:moveTo>
                  <a:pt x="0" y="0"/>
                </a:moveTo>
                <a:lnTo>
                  <a:pt x="1220486" y="0"/>
                </a:lnTo>
                <a:lnTo>
                  <a:pt x="1627188" y="271663"/>
                </a:lnTo>
                <a:lnTo>
                  <a:pt x="1627188" y="1081088"/>
                </a:lnTo>
                <a:lnTo>
                  <a:pt x="0" y="1081088"/>
                </a:lnTo>
                <a:lnTo>
                  <a:pt x="0" y="0"/>
                </a:lnTo>
                <a:close/>
              </a:path>
            </a:pathLst>
          </a:custGeom>
          <a:solidFill>
            <a:srgbClr val="73AAD9"/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25"/>
          </p:nvPr>
        </p:nvSpPr>
        <p:spPr>
          <a:xfrm>
            <a:off x="8638911" y="2017713"/>
            <a:ext cx="2594239" cy="2301876"/>
          </a:xfrm>
          <a:custGeom>
            <a:avLst/>
            <a:gdLst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1081088 h 1081088"/>
              <a:gd name="connsiteX3" fmla="*/ 0 w 1627188"/>
              <a:gd name="connsiteY3" fmla="*/ 1081088 h 1081088"/>
              <a:gd name="connsiteX4" fmla="*/ 0 w 1627188"/>
              <a:gd name="connsiteY4" fmla="*/ 0 h 1081088"/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1081088 h 1081088"/>
              <a:gd name="connsiteX3" fmla="*/ 272391 w 1627188"/>
              <a:gd name="connsiteY3" fmla="*/ 1081088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6391 w 1627188"/>
              <a:gd name="connsiteY2" fmla="*/ 816218 h 1081088"/>
              <a:gd name="connsiteX3" fmla="*/ 272391 w 1627188"/>
              <a:gd name="connsiteY3" fmla="*/ 1081088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6391 w 1627188"/>
              <a:gd name="connsiteY2" fmla="*/ 816218 h 1081088"/>
              <a:gd name="connsiteX3" fmla="*/ 464716 w 1627188"/>
              <a:gd name="connsiteY3" fmla="*/ 1081088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6391 w 1627188"/>
              <a:gd name="connsiteY2" fmla="*/ 816218 h 1081088"/>
              <a:gd name="connsiteX3" fmla="*/ 725057 w 1627188"/>
              <a:gd name="connsiteY3" fmla="*/ 1080343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0 h 1080343"/>
              <a:gd name="connsiteX1" fmla="*/ 1627188 w 1627188"/>
              <a:gd name="connsiteY1" fmla="*/ 0 h 1080343"/>
              <a:gd name="connsiteX2" fmla="*/ 1626391 w 1627188"/>
              <a:gd name="connsiteY2" fmla="*/ 816218 h 1080343"/>
              <a:gd name="connsiteX3" fmla="*/ 725057 w 1627188"/>
              <a:gd name="connsiteY3" fmla="*/ 1080343 h 1080343"/>
              <a:gd name="connsiteX4" fmla="*/ 166 w 1627188"/>
              <a:gd name="connsiteY4" fmla="*/ 1080343 h 1080343"/>
              <a:gd name="connsiteX5" fmla="*/ 0 w 1627188"/>
              <a:gd name="connsiteY5" fmla="*/ 0 h 108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188" h="1080343">
                <a:moveTo>
                  <a:pt x="0" y="0"/>
                </a:moveTo>
                <a:lnTo>
                  <a:pt x="1627188" y="0"/>
                </a:lnTo>
                <a:cubicBezTo>
                  <a:pt x="1626922" y="272073"/>
                  <a:pt x="1626657" y="544145"/>
                  <a:pt x="1626391" y="816218"/>
                </a:cubicBezTo>
                <a:lnTo>
                  <a:pt x="725057" y="1080343"/>
                </a:lnTo>
                <a:lnTo>
                  <a:pt x="166" y="1080343"/>
                </a:lnTo>
                <a:cubicBezTo>
                  <a:pt x="111" y="720229"/>
                  <a:pt x="55" y="360114"/>
                  <a:pt x="0" y="0"/>
                </a:cubicBezTo>
                <a:close/>
              </a:path>
            </a:pathLst>
          </a:custGeom>
          <a:solidFill>
            <a:srgbClr val="73AAD9"/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12" name="Inhaltsplatzhalter 23"/>
          <p:cNvSpPr>
            <a:spLocks noGrp="1"/>
          </p:cNvSpPr>
          <p:nvPr>
            <p:ph sz="quarter" idx="26"/>
          </p:nvPr>
        </p:nvSpPr>
        <p:spPr>
          <a:xfrm>
            <a:off x="574675" y="4608513"/>
            <a:ext cx="10658475" cy="865188"/>
          </a:xfrm>
          <a:custGeom>
            <a:avLst/>
            <a:gdLst>
              <a:gd name="connsiteX0" fmla="*/ 0 w 8099425"/>
              <a:gd name="connsiteY0" fmla="*/ 0 h 1081087"/>
              <a:gd name="connsiteX1" fmla="*/ 8099425 w 8099425"/>
              <a:gd name="connsiteY1" fmla="*/ 0 h 1081087"/>
              <a:gd name="connsiteX2" fmla="*/ 8099425 w 8099425"/>
              <a:gd name="connsiteY2" fmla="*/ 1081087 h 1081087"/>
              <a:gd name="connsiteX3" fmla="*/ 0 w 8099425"/>
              <a:gd name="connsiteY3" fmla="*/ 1081087 h 1081087"/>
              <a:gd name="connsiteX4" fmla="*/ 0 w 8099425"/>
              <a:gd name="connsiteY4" fmla="*/ 0 h 1081087"/>
              <a:gd name="connsiteX0" fmla="*/ 0 w 8099425"/>
              <a:gd name="connsiteY0" fmla="*/ 0 h 1081087"/>
              <a:gd name="connsiteX1" fmla="*/ 8099425 w 8099425"/>
              <a:gd name="connsiteY1" fmla="*/ 0 h 1081087"/>
              <a:gd name="connsiteX2" fmla="*/ 8099425 w 8099425"/>
              <a:gd name="connsiteY2" fmla="*/ 1081087 h 1081087"/>
              <a:gd name="connsiteX3" fmla="*/ 6749491 w 8099425"/>
              <a:gd name="connsiteY3" fmla="*/ 1077165 h 1081087"/>
              <a:gd name="connsiteX4" fmla="*/ 0 w 8099425"/>
              <a:gd name="connsiteY4" fmla="*/ 1081087 h 1081087"/>
              <a:gd name="connsiteX5" fmla="*/ 0 w 8099425"/>
              <a:gd name="connsiteY5" fmla="*/ 0 h 1081087"/>
              <a:gd name="connsiteX0" fmla="*/ 0 w 8099426"/>
              <a:gd name="connsiteY0" fmla="*/ 0 h 1081087"/>
              <a:gd name="connsiteX1" fmla="*/ 8099425 w 8099426"/>
              <a:gd name="connsiteY1" fmla="*/ 0 h 1081087"/>
              <a:gd name="connsiteX2" fmla="*/ 8099426 w 8099426"/>
              <a:gd name="connsiteY2" fmla="*/ 555625 h 1081087"/>
              <a:gd name="connsiteX3" fmla="*/ 6749491 w 8099426"/>
              <a:gd name="connsiteY3" fmla="*/ 1077165 h 1081087"/>
              <a:gd name="connsiteX4" fmla="*/ 0 w 8099426"/>
              <a:gd name="connsiteY4" fmla="*/ 1081087 h 1081087"/>
              <a:gd name="connsiteX5" fmla="*/ 0 w 8099426"/>
              <a:gd name="connsiteY5" fmla="*/ 0 h 1081087"/>
              <a:gd name="connsiteX0" fmla="*/ 0 w 8099425"/>
              <a:gd name="connsiteY0" fmla="*/ 0 h 1081087"/>
              <a:gd name="connsiteX1" fmla="*/ 8099425 w 8099425"/>
              <a:gd name="connsiteY1" fmla="*/ 0 h 1081087"/>
              <a:gd name="connsiteX2" fmla="*/ 8099425 w 8099425"/>
              <a:gd name="connsiteY2" fmla="*/ 380814 h 1081087"/>
              <a:gd name="connsiteX3" fmla="*/ 6749491 w 8099425"/>
              <a:gd name="connsiteY3" fmla="*/ 1077165 h 1081087"/>
              <a:gd name="connsiteX4" fmla="*/ 0 w 8099425"/>
              <a:gd name="connsiteY4" fmla="*/ 1081087 h 1081087"/>
              <a:gd name="connsiteX5" fmla="*/ 0 w 8099425"/>
              <a:gd name="connsiteY5" fmla="*/ 0 h 1081087"/>
              <a:gd name="connsiteX0" fmla="*/ 9898 w 8109323"/>
              <a:gd name="connsiteY0" fmla="*/ 0 h 1081087"/>
              <a:gd name="connsiteX1" fmla="*/ 8109323 w 8109323"/>
              <a:gd name="connsiteY1" fmla="*/ 0 h 1081087"/>
              <a:gd name="connsiteX2" fmla="*/ 8109323 w 8109323"/>
              <a:gd name="connsiteY2" fmla="*/ 380814 h 1081087"/>
              <a:gd name="connsiteX3" fmla="*/ 6759389 w 8109323"/>
              <a:gd name="connsiteY3" fmla="*/ 1077165 h 1081087"/>
              <a:gd name="connsiteX4" fmla="*/ 9898 w 8109323"/>
              <a:gd name="connsiteY4" fmla="*/ 1081087 h 1081087"/>
              <a:gd name="connsiteX5" fmla="*/ 0 w 8109323"/>
              <a:gd name="connsiteY5" fmla="*/ 717448 h 1081087"/>
              <a:gd name="connsiteX6" fmla="*/ 9898 w 8109323"/>
              <a:gd name="connsiteY6" fmla="*/ 0 h 1081087"/>
              <a:gd name="connsiteX0" fmla="*/ 1089399 w 8109323"/>
              <a:gd name="connsiteY0" fmla="*/ 0 h 1081087"/>
              <a:gd name="connsiteX1" fmla="*/ 8109323 w 8109323"/>
              <a:gd name="connsiteY1" fmla="*/ 0 h 1081087"/>
              <a:gd name="connsiteX2" fmla="*/ 8109323 w 8109323"/>
              <a:gd name="connsiteY2" fmla="*/ 380814 h 1081087"/>
              <a:gd name="connsiteX3" fmla="*/ 6759389 w 8109323"/>
              <a:gd name="connsiteY3" fmla="*/ 1077165 h 1081087"/>
              <a:gd name="connsiteX4" fmla="*/ 9898 w 8109323"/>
              <a:gd name="connsiteY4" fmla="*/ 1081087 h 1081087"/>
              <a:gd name="connsiteX5" fmla="*/ 0 w 8109323"/>
              <a:gd name="connsiteY5" fmla="*/ 717448 h 1081087"/>
              <a:gd name="connsiteX6" fmla="*/ 1089399 w 8109323"/>
              <a:gd name="connsiteY6" fmla="*/ 0 h 1081087"/>
              <a:gd name="connsiteX0" fmla="*/ 1359274 w 8109323"/>
              <a:gd name="connsiteY0" fmla="*/ 0 h 1081087"/>
              <a:gd name="connsiteX1" fmla="*/ 8109323 w 8109323"/>
              <a:gd name="connsiteY1" fmla="*/ 0 h 1081087"/>
              <a:gd name="connsiteX2" fmla="*/ 8109323 w 8109323"/>
              <a:gd name="connsiteY2" fmla="*/ 380814 h 1081087"/>
              <a:gd name="connsiteX3" fmla="*/ 6759389 w 8109323"/>
              <a:gd name="connsiteY3" fmla="*/ 1077165 h 1081087"/>
              <a:gd name="connsiteX4" fmla="*/ 9898 w 8109323"/>
              <a:gd name="connsiteY4" fmla="*/ 1081087 h 1081087"/>
              <a:gd name="connsiteX5" fmla="*/ 0 w 8109323"/>
              <a:gd name="connsiteY5" fmla="*/ 717448 h 1081087"/>
              <a:gd name="connsiteX6" fmla="*/ 1359274 w 8109323"/>
              <a:gd name="connsiteY6" fmla="*/ 0 h 1081087"/>
              <a:gd name="connsiteX0" fmla="*/ 1359274 w 8109323"/>
              <a:gd name="connsiteY0" fmla="*/ 0 h 1081088"/>
              <a:gd name="connsiteX1" fmla="*/ 8109323 w 8109323"/>
              <a:gd name="connsiteY1" fmla="*/ 0 h 1081088"/>
              <a:gd name="connsiteX2" fmla="*/ 8109323 w 8109323"/>
              <a:gd name="connsiteY2" fmla="*/ 380814 h 1081088"/>
              <a:gd name="connsiteX3" fmla="*/ 6759389 w 8109323"/>
              <a:gd name="connsiteY3" fmla="*/ 1077165 h 1081088"/>
              <a:gd name="connsiteX4" fmla="*/ 0 w 8109323"/>
              <a:gd name="connsiteY4" fmla="*/ 1081088 h 1081088"/>
              <a:gd name="connsiteX5" fmla="*/ 0 w 8109323"/>
              <a:gd name="connsiteY5" fmla="*/ 717448 h 1081088"/>
              <a:gd name="connsiteX6" fmla="*/ 1359274 w 8109323"/>
              <a:gd name="connsiteY6" fmla="*/ 0 h 1081088"/>
              <a:gd name="connsiteX0" fmla="*/ 1359274 w 8109323"/>
              <a:gd name="connsiteY0" fmla="*/ 0 h 1081088"/>
              <a:gd name="connsiteX1" fmla="*/ 8109323 w 8109323"/>
              <a:gd name="connsiteY1" fmla="*/ 0 h 1081088"/>
              <a:gd name="connsiteX2" fmla="*/ 8109323 w 8109323"/>
              <a:gd name="connsiteY2" fmla="*/ 380814 h 1081088"/>
              <a:gd name="connsiteX3" fmla="*/ 7015035 w 8109323"/>
              <a:gd name="connsiteY3" fmla="*/ 1081087 h 1081088"/>
              <a:gd name="connsiteX4" fmla="*/ 0 w 8109323"/>
              <a:gd name="connsiteY4" fmla="*/ 1081088 h 1081088"/>
              <a:gd name="connsiteX5" fmla="*/ 0 w 8109323"/>
              <a:gd name="connsiteY5" fmla="*/ 717448 h 1081088"/>
              <a:gd name="connsiteX6" fmla="*/ 1359274 w 8109323"/>
              <a:gd name="connsiteY6" fmla="*/ 0 h 1081088"/>
              <a:gd name="connsiteX0" fmla="*/ 1315320 w 8109323"/>
              <a:gd name="connsiteY0" fmla="*/ 0 h 1081088"/>
              <a:gd name="connsiteX1" fmla="*/ 8109323 w 8109323"/>
              <a:gd name="connsiteY1" fmla="*/ 0 h 1081088"/>
              <a:gd name="connsiteX2" fmla="*/ 8109323 w 8109323"/>
              <a:gd name="connsiteY2" fmla="*/ 380814 h 1081088"/>
              <a:gd name="connsiteX3" fmla="*/ 7015035 w 8109323"/>
              <a:gd name="connsiteY3" fmla="*/ 1081087 h 1081088"/>
              <a:gd name="connsiteX4" fmla="*/ 0 w 8109323"/>
              <a:gd name="connsiteY4" fmla="*/ 1081088 h 1081088"/>
              <a:gd name="connsiteX5" fmla="*/ 0 w 8109323"/>
              <a:gd name="connsiteY5" fmla="*/ 717448 h 1081088"/>
              <a:gd name="connsiteX6" fmla="*/ 1315320 w 8109323"/>
              <a:gd name="connsiteY6" fmla="*/ 0 h 10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9323" h="1081088">
                <a:moveTo>
                  <a:pt x="1315320" y="0"/>
                </a:moveTo>
                <a:lnTo>
                  <a:pt x="8109323" y="0"/>
                </a:lnTo>
                <a:lnTo>
                  <a:pt x="8109323" y="380814"/>
                </a:lnTo>
                <a:lnTo>
                  <a:pt x="7015035" y="1081087"/>
                </a:lnTo>
                <a:lnTo>
                  <a:pt x="0" y="1081088"/>
                </a:lnTo>
                <a:lnTo>
                  <a:pt x="0" y="717448"/>
                </a:lnTo>
                <a:lnTo>
                  <a:pt x="1315320" y="0"/>
                </a:lnTo>
                <a:close/>
              </a:path>
            </a:pathLst>
          </a:custGeom>
          <a:solidFill>
            <a:srgbClr val="73AAD9"/>
          </a:solidFill>
        </p:spPr>
        <p:txBody>
          <a:bodyPr anchor="b"/>
          <a:lstStyle>
            <a:lvl1pPr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16:9 KONICA MINOLTA  WHITE TEMPLATE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fld id="{8DC01199-DA9F-433F-9600-3DDE3C54D6D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25425" y="463550"/>
            <a:ext cx="9074150" cy="871538"/>
          </a:xfrm>
          <a:prstGeom prst="rect">
            <a:avLst/>
          </a:prstGeom>
        </p:spPr>
        <p:txBody>
          <a:bodyPr vert="horz" lIns="86402" tIns="43201" rIns="86402" bIns="43201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41313" y="1616075"/>
            <a:ext cx="54197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4016" rIns="86402" bIns="432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2"/>
            <a:r>
              <a:rPr lang="de-DE" smtClean="0"/>
              <a:t>Zweite Ebene</a:t>
            </a:r>
          </a:p>
          <a:p>
            <a:pPr lvl="3"/>
            <a:r>
              <a:rPr lang="de-DE" smtClean="0"/>
              <a:t>Dritte Ebene</a:t>
            </a:r>
          </a:p>
          <a:p>
            <a:pPr lvl="4"/>
            <a:r>
              <a:rPr lang="de-DE" smtClean="0"/>
              <a:t>Vierte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21963" y="6000750"/>
            <a:ext cx="557212" cy="22701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rgbClr val="007EC2"/>
                </a:solidFill>
                <a:cs typeface="Arial" charset="0"/>
              </a:defRPr>
            </a:lvl1pPr>
          </a:lstStyle>
          <a:p>
            <a:fld id="{AAB02493-DC30-4B90-B981-0694EF312F19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483600" y="6045200"/>
            <a:ext cx="2368550" cy="34448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b="1">
                <a:cs typeface="Arial" charset="0"/>
              </a:defRPr>
            </a:lvl1pPr>
          </a:lstStyle>
          <a:p>
            <a:r>
              <a:rPr lang="it-IT"/>
              <a:t>16:9 KONICA MINOLTA  WHITE TEMPLATE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3" r:id="rId3"/>
    <p:sldLayoutId id="2147483652" r:id="rId4"/>
    <p:sldLayoutId id="2147483656" r:id="rId5"/>
    <p:sldLayoutId id="2147483657" r:id="rId6"/>
  </p:sldLayoutIdLst>
  <p:hf hdr="0" dt="0"/>
  <p:txStyles>
    <p:titleStyle>
      <a:lvl1pPr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lang="de-DE" sz="2100" b="1" kern="1200" cap="all" dirty="0">
          <a:solidFill>
            <a:srgbClr val="0075BE"/>
          </a:solidFill>
          <a:latin typeface="Arial" pitchFamily="34" charset="0"/>
          <a:ea typeface="+mj-ea"/>
          <a:cs typeface="Arial" pitchFamily="34" charset="0"/>
        </a:defRPr>
      </a:lvl1pPr>
      <a:lvl2pPr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075BE"/>
          </a:solidFill>
          <a:latin typeface="Arial" charset="0"/>
          <a:cs typeface="Arial" charset="0"/>
        </a:defRPr>
      </a:lvl2pPr>
      <a:lvl3pPr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075BE"/>
          </a:solidFill>
          <a:latin typeface="Arial" charset="0"/>
          <a:cs typeface="Arial" charset="0"/>
        </a:defRPr>
      </a:lvl3pPr>
      <a:lvl4pPr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075BE"/>
          </a:solidFill>
          <a:latin typeface="Arial" charset="0"/>
          <a:cs typeface="Arial" charset="0"/>
        </a:defRPr>
      </a:lvl4pPr>
      <a:lvl5pPr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075BE"/>
          </a:solidFill>
          <a:latin typeface="Arial" charset="0"/>
          <a:cs typeface="Arial" charset="0"/>
        </a:defRPr>
      </a:lvl5pPr>
      <a:lvl6pPr marL="457200"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075BE"/>
          </a:solidFill>
          <a:latin typeface="Arial" charset="0"/>
          <a:cs typeface="Arial" charset="0"/>
        </a:defRPr>
      </a:lvl6pPr>
      <a:lvl7pPr marL="914400"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075BE"/>
          </a:solidFill>
          <a:latin typeface="Arial" charset="0"/>
          <a:cs typeface="Arial" charset="0"/>
        </a:defRPr>
      </a:lvl7pPr>
      <a:lvl8pPr marL="1371600"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075BE"/>
          </a:solidFill>
          <a:latin typeface="Arial" charset="0"/>
          <a:cs typeface="Arial" charset="0"/>
        </a:defRPr>
      </a:lvl8pPr>
      <a:lvl9pPr marL="1828800" algn="l" defTabSz="863600" rtl="0" fontAlgn="base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rgbClr val="0075BE"/>
          </a:solidFill>
          <a:latin typeface="Arial" charset="0"/>
          <a:cs typeface="Arial" charset="0"/>
        </a:defRPr>
      </a:lvl9pPr>
    </p:titleStyle>
    <p:bodyStyle>
      <a:lvl1pPr marL="323850" indent="-323850" algn="l" defTabSz="863600" rtl="0" fontAlgn="base">
        <a:spcBef>
          <a:spcPct val="20000"/>
        </a:spcBef>
        <a:spcAft>
          <a:spcPct val="0"/>
        </a:spcAft>
        <a:buFont typeface="Arial" charset="0"/>
        <a:buChar char="•"/>
        <a:defRPr lang="de-DE" sz="1500" b="1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01675" indent="-269875" algn="l" defTabSz="863600" rtl="0" fontAlgn="base">
        <a:spcBef>
          <a:spcPct val="20000"/>
        </a:spcBef>
        <a:spcAft>
          <a:spcPct val="0"/>
        </a:spcAft>
        <a:buFont typeface="Arial" charset="0"/>
        <a:buChar char="–"/>
        <a:defRPr lang="de-DE" sz="1500" b="1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9500" indent="-215900" algn="l" defTabSz="863600" rtl="0" fontAlgn="base">
        <a:spcBef>
          <a:spcPct val="20000"/>
        </a:spcBef>
        <a:spcAft>
          <a:spcPct val="0"/>
        </a:spcAft>
        <a:buFont typeface="Arial" charset="0"/>
        <a:buChar char="•"/>
        <a:defRPr lang="de-DE" sz="15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11300" indent="-215900" algn="l" defTabSz="863600" rtl="0" fontAlgn="base">
        <a:spcBef>
          <a:spcPct val="20000"/>
        </a:spcBef>
        <a:spcAft>
          <a:spcPct val="0"/>
        </a:spcAft>
        <a:buFont typeface="Arial" charset="0"/>
        <a:buChar char="–"/>
        <a:defRPr lang="de-DE" sz="1300" b="1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43100" indent="-215900" algn="l" defTabSz="863600" rtl="0" fontAlgn="base">
        <a:spcBef>
          <a:spcPct val="20000"/>
        </a:spcBef>
        <a:spcAft>
          <a:spcPct val="0"/>
        </a:spcAft>
        <a:buFont typeface="Arial" charset="0"/>
        <a:buChar char="»"/>
        <a:defRPr lang="de-DE" sz="13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376046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jpeg"/><Relationship Id="rId7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7338" y="3322638"/>
            <a:ext cx="9823450" cy="13890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b="0" spc="-150"/>
              <a:t>RJEŠENJA ZA UNAPREĐENJE</a:t>
            </a:r>
            <a:r>
              <a:rPr lang="hr-HR" spc="-150"/>
              <a:t/>
            </a:r>
            <a:br>
              <a:rPr lang="hr-HR" spc="-150"/>
            </a:br>
            <a:r>
              <a:rPr lang="hr-HR" spc="-150"/>
              <a:t>POSLOVANJA</a:t>
            </a:r>
            <a:endParaRPr/>
          </a:p>
        </p:txBody>
      </p:sp>
      <p:sp>
        <p:nvSpPr>
          <p:cNvPr id="9218" name="Untertitel 6"/>
          <p:cNvSpPr>
            <a:spLocks noGrp="1"/>
          </p:cNvSpPr>
          <p:nvPr>
            <p:ph type="subTitle" idx="1"/>
          </p:nvPr>
        </p:nvSpPr>
        <p:spPr>
          <a:xfrm>
            <a:off x="315913" y="4873625"/>
            <a:ext cx="9961562" cy="679450"/>
          </a:xfrm>
        </p:spPr>
        <p:txBody>
          <a:bodyPr/>
          <a:lstStyle/>
          <a:p>
            <a:pPr marL="252413" indent="-252413" defTabSz="863600">
              <a:spcBef>
                <a:spcPct val="0"/>
              </a:spcBef>
              <a:spcAft>
                <a:spcPct val="0"/>
              </a:spcAft>
            </a:pPr>
            <a:r>
              <a:rPr lang="hr-HR">
                <a:latin typeface="Arial" charset="0"/>
                <a:cs typeface="Arial" charset="0"/>
              </a:rPr>
              <a:t>Nataša Martić, savjetnik za produkcijska rješenja</a:t>
            </a:r>
            <a:endParaRPr>
              <a:latin typeface="Arial" charset="0"/>
              <a:cs typeface="Arial" charset="0"/>
            </a:endParaRPr>
          </a:p>
        </p:txBody>
      </p:sp>
      <p:sp>
        <p:nvSpPr>
          <p:cNvPr id="9219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900113"/>
            <a:ext cx="90106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19459" name="TextBox 25"/>
          <p:cNvSpPr txBox="1">
            <a:spLocks noChangeArrowheads="1"/>
          </p:cNvSpPr>
          <p:nvPr/>
        </p:nvSpPr>
        <p:spPr bwMode="auto">
          <a:xfrm>
            <a:off x="1246188" y="2333625"/>
            <a:ext cx="7150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4000" b="1">
                <a:solidFill>
                  <a:schemeClr val="bg1"/>
                </a:solidFill>
                <a:cs typeface="Arial" charset="0"/>
              </a:rPr>
              <a:t>PROFIT! </a:t>
            </a:r>
            <a:r>
              <a:rPr lang="hr-HR" sz="4000" b="1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ta-IN" sz="4000" b="1">
              <a:solidFill>
                <a:schemeClr val="bg1"/>
              </a:solidFill>
              <a:latin typeface="Calibri" pitchFamily="34" charset="0"/>
              <a:ea typeface="Latha" pitchFamily="2"/>
            </a:endParaRPr>
          </a:p>
        </p:txBody>
      </p:sp>
      <p:sp>
        <p:nvSpPr>
          <p:cNvPr id="19460" name="TextBox 26"/>
          <p:cNvSpPr txBox="1">
            <a:spLocks noChangeArrowheads="1"/>
          </p:cNvSpPr>
          <p:nvPr/>
        </p:nvSpPr>
        <p:spPr bwMode="auto">
          <a:xfrm>
            <a:off x="919163" y="1330325"/>
            <a:ext cx="7804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400"/>
              <a:t>MOTIVACIJA ZA UPORABU </a:t>
            </a:r>
          </a:p>
          <a:p>
            <a:pPr defTabSz="457200"/>
            <a:r>
              <a:rPr lang="en-US" sz="2400" b="1"/>
              <a:t>1:1 (“One-to-One”) </a:t>
            </a:r>
            <a:r>
              <a:rPr lang="hr-HR" sz="2400" b="1"/>
              <a:t>MARKETINGA</a:t>
            </a:r>
            <a:endParaRPr lang="ta-IN" sz="2400" b="1">
              <a:ea typeface="Latha" pitchFamily="2"/>
            </a:endParaRPr>
          </a:p>
        </p:txBody>
      </p:sp>
      <p:sp>
        <p:nvSpPr>
          <p:cNvPr id="19461" name="TextBox 27"/>
          <p:cNvSpPr txBox="1">
            <a:spLocks noChangeArrowheads="1"/>
          </p:cNvSpPr>
          <p:nvPr/>
        </p:nvSpPr>
        <p:spPr bwMode="auto">
          <a:xfrm>
            <a:off x="1093788" y="3263900"/>
            <a:ext cx="465931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600"/>
              <a:t>• </a:t>
            </a:r>
            <a:r>
              <a:rPr lang="hr-HR" sz="1600"/>
              <a:t>za </a:t>
            </a:r>
            <a:r>
              <a:rPr lang="hr-HR" sz="1600" b="1"/>
              <a:t>firmu</a:t>
            </a:r>
            <a:r>
              <a:rPr lang="hr-HR" sz="1600"/>
              <a:t> koja </a:t>
            </a:r>
            <a:r>
              <a:rPr lang="hr-HR" sz="1600" b="1"/>
              <a:t>promovira svoju uslugu</a:t>
            </a:r>
            <a:r>
              <a:rPr lang="hr-HR" sz="1600"/>
              <a:t> putem „osobno” prilagođenih marketinških poruka</a:t>
            </a:r>
          </a:p>
          <a:p>
            <a:pPr defTabSz="457200"/>
            <a:endParaRPr lang="hr-HR" sz="1600"/>
          </a:p>
          <a:p>
            <a:pPr defTabSz="457200"/>
            <a:r>
              <a:rPr lang="en-US" sz="1600"/>
              <a:t>• </a:t>
            </a:r>
            <a:r>
              <a:rPr lang="hr-HR" sz="1600"/>
              <a:t>za </a:t>
            </a:r>
            <a:r>
              <a:rPr lang="hr-HR" sz="1600" b="1"/>
              <a:t>firmu</a:t>
            </a:r>
            <a:r>
              <a:rPr lang="hr-HR" sz="1600"/>
              <a:t> koja </a:t>
            </a:r>
            <a:r>
              <a:rPr lang="hr-HR" sz="1600" b="1"/>
              <a:t>nudi uslugu </a:t>
            </a:r>
            <a:r>
              <a:rPr lang="hr-HR" sz="1600"/>
              <a:t>kreiranja VDP dokumenata i </a:t>
            </a:r>
            <a:r>
              <a:rPr lang="hr-HR" sz="1600" b="1"/>
              <a:t>digitalnog ispisa</a:t>
            </a:r>
            <a:endParaRPr lang="ta-IN" sz="1600" b="1">
              <a:ea typeface="Latha" pitchFamily="2"/>
            </a:endParaRPr>
          </a:p>
        </p:txBody>
      </p:sp>
      <p:sp>
        <p:nvSpPr>
          <p:cNvPr id="35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51A7BDEE-BDF4-4441-87E2-3ECC502D9971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19463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 sz="1600" b="1">
                <a:cs typeface="Arial" charset="0"/>
              </a:rPr>
              <a:t>VARIABLE</a:t>
            </a:r>
            <a:r>
              <a:rPr lang="hr-HR" sz="1600" b="1">
                <a:cs typeface="Arial" charset="0"/>
              </a:rPr>
              <a:t> </a:t>
            </a:r>
            <a:r>
              <a:rPr lang="ta-IN" sz="1600" b="1">
                <a:cs typeface="Arial" charset="0"/>
              </a:rPr>
              <a:t>DATA PRINT / VDP</a:t>
            </a:r>
            <a:endParaRPr lang="de-DE" sz="1600" b="1">
              <a:cs typeface="Arial" charset="0"/>
            </a:endParaRPr>
          </a:p>
        </p:txBody>
      </p:sp>
      <p:sp>
        <p:nvSpPr>
          <p:cNvPr id="19464" name="TextBox 37"/>
          <p:cNvSpPr txBox="1">
            <a:spLocks noChangeArrowheads="1"/>
          </p:cNvSpPr>
          <p:nvPr/>
        </p:nvSpPr>
        <p:spPr bwMode="auto">
          <a:xfrm>
            <a:off x="1943100" y="4940300"/>
            <a:ext cx="688181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000"/>
              <a:t>PROFITABILNOST  ZA VAS </a:t>
            </a:r>
          </a:p>
          <a:p>
            <a:pPr defTabSz="457200"/>
            <a:r>
              <a:rPr lang="hr-HR" sz="2000"/>
              <a:t>	I ZA VAŠEG KLIJENTA</a:t>
            </a:r>
            <a:endParaRPr lang="ta-IN" sz="2000" b="1">
              <a:ea typeface="Lath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pic>
        <p:nvPicPr>
          <p:cNvPr id="2048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1978025"/>
            <a:ext cx="89916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874838" y="1193800"/>
            <a:ext cx="68199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600" b="1">
                <a:cs typeface="Arial" charset="0"/>
              </a:rPr>
              <a:t>STATISTIKA</a:t>
            </a:r>
          </a:p>
          <a:p>
            <a:r>
              <a:rPr lang="ta-IN" sz="1600">
                <a:ea typeface="Latha" pitchFamily="2"/>
              </a:rPr>
              <a:t>Povećanje vrijednosti narudžbe</a:t>
            </a:r>
            <a:r>
              <a:rPr lang="hr-HR" sz="1600">
                <a:cs typeface="Arial" charset="0"/>
              </a:rPr>
              <a:t>		24%</a:t>
            </a:r>
          </a:p>
          <a:p>
            <a:r>
              <a:rPr lang="ta-IN" sz="1600">
                <a:ea typeface="Latha" pitchFamily="2"/>
              </a:rPr>
              <a:t>Vrijeme odaziva</a:t>
            </a:r>
            <a:r>
              <a:rPr lang="hr-HR" sz="1600">
                <a:cs typeface="Arial" charset="0"/>
              </a:rPr>
              <a:t> 				34%</a:t>
            </a:r>
          </a:p>
          <a:p>
            <a:r>
              <a:rPr lang="ta-IN" sz="1600">
                <a:ea typeface="Latha" pitchFamily="2"/>
              </a:rPr>
              <a:t>Vrijeme zadržavanja</a:t>
            </a:r>
            <a:r>
              <a:rPr lang="hr-HR" sz="1600">
                <a:cs typeface="Arial" charset="0"/>
              </a:rPr>
              <a:t>			36%</a:t>
            </a:r>
          </a:p>
          <a:p>
            <a:r>
              <a:rPr lang="ta-IN" sz="1600">
                <a:ea typeface="Latha" pitchFamily="2"/>
              </a:rPr>
              <a:t>Vrijednost ponavljanja narudžbe</a:t>
            </a:r>
            <a:r>
              <a:rPr lang="hr-HR" sz="1600">
                <a:cs typeface="Arial" charset="0"/>
              </a:rPr>
              <a:t>		48%</a:t>
            </a:r>
            <a:endParaRPr lang="en-US" sz="1600">
              <a:cs typeface="Arial" charset="0"/>
            </a:endParaRPr>
          </a:p>
          <a:p>
            <a:endParaRPr lang="en-US" sz="1600">
              <a:cs typeface="Arial" charset="0"/>
            </a:endParaRP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4830763" y="3670300"/>
            <a:ext cx="464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ta-IN" sz="4000" b="1">
                <a:solidFill>
                  <a:schemeClr val="bg1"/>
                </a:solidFill>
                <a:ea typeface="Latha" pitchFamily="2"/>
              </a:rPr>
              <a:t>Povećanje profita</a:t>
            </a:r>
            <a:r>
              <a:rPr lang="hr-HR" sz="4000" b="1">
                <a:solidFill>
                  <a:schemeClr val="bg1"/>
                </a:solidFill>
                <a:cs typeface="Arial" charset="0"/>
              </a:rPr>
              <a:t>!</a:t>
            </a:r>
            <a:endParaRPr lang="ta-IN" sz="4000" b="1">
              <a:solidFill>
                <a:schemeClr val="bg1"/>
              </a:solidFill>
              <a:ea typeface="Latha" pitchFamily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37500" y="4994275"/>
            <a:ext cx="2798763" cy="37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triped Right Arrow 2"/>
          <p:cNvSpPr/>
          <p:nvPr/>
        </p:nvSpPr>
        <p:spPr>
          <a:xfrm rot="5400000">
            <a:off x="6108701" y="2532062"/>
            <a:ext cx="825500" cy="784225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7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E45DD3EE-A1A4-412A-B919-DF1E0AB482C5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0488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 sz="1600" b="1">
                <a:cs typeface="Arial" charset="0"/>
              </a:rPr>
              <a:t>VARIABLE</a:t>
            </a:r>
            <a:r>
              <a:rPr lang="hr-HR" sz="1600" b="1">
                <a:cs typeface="Arial" charset="0"/>
              </a:rPr>
              <a:t> </a:t>
            </a:r>
            <a:r>
              <a:rPr lang="ta-IN" sz="1600" b="1">
                <a:cs typeface="Arial" charset="0"/>
              </a:rPr>
              <a:t>DATA PRINT / VDP</a:t>
            </a:r>
            <a:endParaRPr lang="de-DE" sz="1600" b="1">
              <a:cs typeface="Arial" charset="0"/>
            </a:endParaRPr>
          </a:p>
        </p:txBody>
      </p:sp>
      <p:sp>
        <p:nvSpPr>
          <p:cNvPr id="20489" name="TextBox 20"/>
          <p:cNvSpPr txBox="1">
            <a:spLocks noChangeArrowheads="1"/>
          </p:cNvSpPr>
          <p:nvPr/>
        </p:nvSpPr>
        <p:spPr bwMode="auto">
          <a:xfrm>
            <a:off x="1943100" y="5092700"/>
            <a:ext cx="688181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000"/>
              <a:t>POVEĆANJE </a:t>
            </a:r>
            <a:r>
              <a:rPr lang="hr-HR" sz="2000" b="1"/>
              <a:t>PROFITA I </a:t>
            </a:r>
          </a:p>
          <a:p>
            <a:pPr defTabSz="457200"/>
            <a:r>
              <a:rPr lang="hr-HR" sz="2000" b="1"/>
              <a:t>	ISPISNOG VOLUMENA </a:t>
            </a:r>
            <a:r>
              <a:rPr lang="hr-HR" sz="2000"/>
              <a:t>DIGITALNOG UREĐAJA</a:t>
            </a:r>
            <a:endParaRPr lang="ta-IN" sz="2000" b="1">
              <a:ea typeface="Lath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2E08F273-A400-42A0-B16F-1E3D10AD4EE1}" type="slidenum">
              <a:rPr lang="de-DE"/>
              <a:pPr defTabSz="815975"/>
              <a:t>12</a:t>
            </a:fld>
            <a:endParaRPr lang="de-DE"/>
          </a:p>
        </p:txBody>
      </p:sp>
      <p:sp>
        <p:nvSpPr>
          <p:cNvPr id="21506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pic>
        <p:nvPicPr>
          <p:cNvPr id="25" name="Grafik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6525" y="1689100"/>
            <a:ext cx="5986463" cy="4589463"/>
          </a:xfrm>
          <a:prstGeom prst="rect">
            <a:avLst/>
          </a:prstGeom>
          <a:noFill/>
        </p:spPr>
      </p:pic>
      <p:sp>
        <p:nvSpPr>
          <p:cNvPr id="26" name="Abgerundetes Rechteck 10"/>
          <p:cNvSpPr/>
          <p:nvPr/>
        </p:nvSpPr>
        <p:spPr>
          <a:xfrm>
            <a:off x="641350" y="866775"/>
            <a:ext cx="3206750" cy="419100"/>
          </a:xfrm>
          <a:prstGeom prst="roundRect">
            <a:avLst>
              <a:gd name="adj" fmla="val 6667"/>
            </a:avLst>
          </a:prstGeom>
          <a:solidFill>
            <a:srgbClr val="0070C0"/>
          </a:solidFill>
          <a:ln w="12700" cmpd="sng"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latin typeface="Arial"/>
                <a:cs typeface="Arial"/>
              </a:rPr>
              <a:t>WEB-2-PRINT</a:t>
            </a:r>
            <a:endParaRPr lang="de-DE" sz="32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feld 26"/>
          <p:cNvSpPr txBox="1">
            <a:spLocks noChangeArrowheads="1"/>
          </p:cNvSpPr>
          <p:nvPr/>
        </p:nvSpPr>
        <p:spPr bwMode="auto">
          <a:xfrm>
            <a:off x="641350" y="2605088"/>
            <a:ext cx="5962650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marL="342900" indent="-342900">
              <a:lnSpc>
                <a:spcPct val="400000"/>
              </a:lnSpc>
              <a:buFontTx/>
              <a:buAutoNum type="arabicPeriod"/>
            </a:pPr>
            <a:r>
              <a:rPr lang="hr-HR" sz="1600">
                <a:cs typeface="Arial" charset="0"/>
              </a:rPr>
              <a:t>KONTAKT PUTEM TELEFONA</a:t>
            </a:r>
          </a:p>
          <a:p>
            <a:pPr marL="342900" indent="-342900">
              <a:lnSpc>
                <a:spcPct val="400000"/>
              </a:lnSpc>
              <a:buFontTx/>
              <a:buAutoNum type="arabicPeriod"/>
            </a:pPr>
            <a:r>
              <a:rPr lang="hr-HR" sz="1600">
                <a:cs typeface="Arial" charset="0"/>
              </a:rPr>
              <a:t>USMENI DOGOVOR OKO DETALJA NARUDŽBE</a:t>
            </a:r>
          </a:p>
          <a:p>
            <a:pPr marL="342900" indent="-342900">
              <a:lnSpc>
                <a:spcPct val="400000"/>
              </a:lnSpc>
              <a:buFontTx/>
              <a:buAutoNum type="arabicPeriod"/>
            </a:pPr>
            <a:r>
              <a:rPr lang="hr-HR" sz="1600">
                <a:cs typeface="Arial" charset="0"/>
              </a:rPr>
              <a:t>OKVIRNA PROCJENA  CIJENE NARUČENOG PROIZVODA</a:t>
            </a:r>
          </a:p>
          <a:p>
            <a:pPr marL="342900" indent="-342900">
              <a:lnSpc>
                <a:spcPct val="400000"/>
              </a:lnSpc>
              <a:buFontTx/>
              <a:buAutoNum type="arabicPeriod"/>
            </a:pPr>
            <a:r>
              <a:rPr lang="hr-HR" sz="1600">
                <a:cs typeface="Arial" charset="0"/>
              </a:rPr>
              <a:t>IZRADA PONUDE, PREDRAČUNA</a:t>
            </a:r>
            <a:endParaRPr lang="de-DE" sz="1600">
              <a:cs typeface="Arial" charset="0"/>
            </a:endParaRPr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E7BA642E-552A-49C6-AC25-16151CFD8173}" type="slidenum">
              <a:rPr lang="de-DE"/>
              <a:pPr defTabSz="815975"/>
              <a:t>13</a:t>
            </a:fld>
            <a:endParaRPr lang="de-DE"/>
          </a:p>
        </p:txBody>
      </p:sp>
      <p:sp>
        <p:nvSpPr>
          <p:cNvPr id="22531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5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70C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DA0834F2-7552-48EA-B1D5-BF205D3C459A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2533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WEB-2-PRINT</a:t>
            </a:r>
            <a:endParaRPr lang="de-DE" sz="1600" b="1">
              <a:cs typeface="Arial" charset="0"/>
            </a:endParaRPr>
          </a:p>
        </p:txBody>
      </p:sp>
      <p:pic>
        <p:nvPicPr>
          <p:cNvPr id="2253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2075" y="1716088"/>
            <a:ext cx="125730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/>
          <p:cNvPicPr>
            <a:picLocks noChangeAspect="1"/>
          </p:cNvPicPr>
          <p:nvPr/>
        </p:nvPicPr>
        <p:blipFill>
          <a:blip r:embed="rId3"/>
          <a:srcRect l="59476" t="69112" r="35796" b="22203"/>
          <a:stretch>
            <a:fillRect/>
          </a:stretch>
        </p:blipFill>
        <p:spPr bwMode="auto">
          <a:xfrm>
            <a:off x="4394200" y="4846638"/>
            <a:ext cx="863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feld 26"/>
          <p:cNvSpPr txBox="1">
            <a:spLocks noChangeArrowheads="1"/>
          </p:cNvSpPr>
          <p:nvPr/>
        </p:nvSpPr>
        <p:spPr bwMode="auto">
          <a:xfrm>
            <a:off x="641350" y="1227138"/>
            <a:ext cx="84137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>
              <a:lnSpc>
                <a:spcPts val="2000"/>
              </a:lnSpc>
            </a:pPr>
            <a:r>
              <a:rPr lang="hr-HR" sz="2400">
                <a:cs typeface="Arial" charset="0"/>
              </a:rPr>
              <a:t>KAKO SADA FUNKCIONIRAMO </a:t>
            </a:r>
          </a:p>
          <a:p>
            <a:pPr>
              <a:lnSpc>
                <a:spcPts val="2000"/>
              </a:lnSpc>
            </a:pPr>
            <a:r>
              <a:rPr lang="hr-HR" sz="2400" b="1">
                <a:cs typeface="Arial" charset="0"/>
              </a:rPr>
              <a:t>U PRODAJI ISPISANOG MATERIJALA?</a:t>
            </a:r>
            <a:endParaRPr lang="de-DE" sz="2400" b="1">
              <a:cs typeface="Arial" charset="0"/>
            </a:endParaRPr>
          </a:p>
        </p:txBody>
      </p:sp>
      <p:pic>
        <p:nvPicPr>
          <p:cNvPr id="22537" name="Picture 22"/>
          <p:cNvPicPr>
            <a:picLocks noChangeAspect="1"/>
          </p:cNvPicPr>
          <p:nvPr/>
        </p:nvPicPr>
        <p:blipFill>
          <a:blip r:embed="rId3"/>
          <a:srcRect l="60104" t="56218" r="35796" b="34656"/>
          <a:stretch>
            <a:fillRect/>
          </a:stretch>
        </p:blipFill>
        <p:spPr bwMode="auto">
          <a:xfrm>
            <a:off x="6692900" y="3813175"/>
            <a:ext cx="11811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23"/>
          <p:cNvPicPr>
            <a:picLocks noChangeAspect="1"/>
          </p:cNvPicPr>
          <p:nvPr/>
        </p:nvPicPr>
        <p:blipFill>
          <a:blip r:embed="rId3"/>
          <a:srcRect l="53593" t="40909" r="39784" b="52187"/>
          <a:stretch>
            <a:fillRect/>
          </a:stretch>
        </p:blipFill>
        <p:spPr bwMode="auto">
          <a:xfrm>
            <a:off x="5487988" y="2774950"/>
            <a:ext cx="19939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DC92C78D-CACD-480B-A388-617190CD0E00}" type="slidenum">
              <a:rPr lang="de-DE"/>
              <a:pPr defTabSz="815975"/>
              <a:t>14</a:t>
            </a:fld>
            <a:endParaRPr lang="de-DE"/>
          </a:p>
        </p:txBody>
      </p:sp>
      <p:sp>
        <p:nvSpPr>
          <p:cNvPr id="23554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5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70C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73B2B1AC-4781-42D0-8A81-44EF7314321F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3556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WEB-2-PRINT</a:t>
            </a:r>
            <a:endParaRPr lang="de-DE" sz="1600" b="1">
              <a:cs typeface="Arial" charset="0"/>
            </a:endParaRPr>
          </a:p>
        </p:txBody>
      </p:sp>
      <p:pic>
        <p:nvPicPr>
          <p:cNvPr id="23557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" y="1854200"/>
            <a:ext cx="10555288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feld 26"/>
          <p:cNvSpPr txBox="1">
            <a:spLocks noChangeArrowheads="1"/>
          </p:cNvSpPr>
          <p:nvPr/>
        </p:nvSpPr>
        <p:spPr bwMode="auto">
          <a:xfrm>
            <a:off x="641350" y="1227138"/>
            <a:ext cx="84137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>
              <a:lnSpc>
                <a:spcPts val="2000"/>
              </a:lnSpc>
            </a:pPr>
            <a:r>
              <a:rPr lang="hr-HR" sz="2400">
                <a:cs typeface="Arial" charset="0"/>
              </a:rPr>
              <a:t>I ONDA JE INTERNET</a:t>
            </a:r>
            <a:br>
              <a:rPr lang="hr-HR" sz="2400">
                <a:cs typeface="Arial" charset="0"/>
              </a:rPr>
            </a:br>
            <a:r>
              <a:rPr lang="hr-HR" sz="2400" b="1">
                <a:cs typeface="Arial" charset="0"/>
              </a:rPr>
              <a:t>PROMJENIO SVIJET</a:t>
            </a:r>
            <a:endParaRPr lang="de-DE" sz="2400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CBBF6C43-3B97-4F1D-B76A-679CDFB679CE}" type="slidenum">
              <a:rPr lang="de-DE"/>
              <a:pPr defTabSz="815975"/>
              <a:t>15</a:t>
            </a:fld>
            <a:endParaRPr lang="de-DE"/>
          </a:p>
        </p:txBody>
      </p:sp>
      <p:sp>
        <p:nvSpPr>
          <p:cNvPr id="24578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5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70C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D31F910E-BFA8-40A8-A1D7-13CFD05A9CF7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4580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WEB-2-PRINT</a:t>
            </a:r>
            <a:endParaRPr lang="de-DE" sz="1600" b="1">
              <a:cs typeface="Arial" charset="0"/>
            </a:endParaRPr>
          </a:p>
        </p:txBody>
      </p:sp>
      <p:pic>
        <p:nvPicPr>
          <p:cNvPr id="2458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4825" y="1812925"/>
            <a:ext cx="34131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5888" y="3681413"/>
            <a:ext cx="7612062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feld 26"/>
          <p:cNvSpPr txBox="1">
            <a:spLocks noChangeArrowheads="1"/>
          </p:cNvSpPr>
          <p:nvPr/>
        </p:nvSpPr>
        <p:spPr bwMode="auto">
          <a:xfrm>
            <a:off x="641350" y="1227138"/>
            <a:ext cx="84137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>
              <a:lnSpc>
                <a:spcPts val="2000"/>
              </a:lnSpc>
            </a:pPr>
            <a:r>
              <a:rPr lang="hr-HR" sz="2400">
                <a:cs typeface="Arial" charset="0"/>
              </a:rPr>
              <a:t>I ONDA JE INTERNET</a:t>
            </a:r>
            <a:br>
              <a:rPr lang="hr-HR" sz="2400">
                <a:cs typeface="Arial" charset="0"/>
              </a:rPr>
            </a:br>
            <a:r>
              <a:rPr lang="hr-HR" sz="2400" b="1">
                <a:cs typeface="Arial" charset="0"/>
              </a:rPr>
              <a:t>PROMJENIO SVIJET</a:t>
            </a:r>
            <a:endParaRPr lang="de-DE" sz="2400" b="1">
              <a:cs typeface="Arial" charset="0"/>
            </a:endParaRPr>
          </a:p>
        </p:txBody>
      </p:sp>
      <p:sp>
        <p:nvSpPr>
          <p:cNvPr id="24584" name="Textfeld 26"/>
          <p:cNvSpPr txBox="1">
            <a:spLocks noChangeArrowheads="1"/>
          </p:cNvSpPr>
          <p:nvPr/>
        </p:nvSpPr>
        <p:spPr bwMode="auto">
          <a:xfrm>
            <a:off x="1355725" y="2190750"/>
            <a:ext cx="453072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>
              <a:lnSpc>
                <a:spcPts val="2000"/>
              </a:lnSpc>
            </a:pPr>
            <a:r>
              <a:rPr lang="hr-HR" sz="1800" b="1">
                <a:solidFill>
                  <a:srgbClr val="0070C0"/>
                </a:solidFill>
                <a:cs typeface="Arial" charset="0"/>
              </a:rPr>
              <a:t>NOVE NAVIKE</a:t>
            </a:r>
            <a:r>
              <a:rPr lang="hr-HR" sz="1800">
                <a:cs typeface="Arial" charset="0"/>
              </a:rPr>
              <a:t> TRAŽENJA I KUPOVANJA USLUGE PUTEM INTERNETA</a:t>
            </a:r>
            <a:endParaRPr lang="de-DE" sz="1800" b="1">
              <a:cs typeface="Arial" charset="0"/>
            </a:endParaRPr>
          </a:p>
        </p:txBody>
      </p:sp>
      <p:sp>
        <p:nvSpPr>
          <p:cNvPr id="24585" name="Textfeld 26"/>
          <p:cNvSpPr txBox="1">
            <a:spLocks noChangeArrowheads="1"/>
          </p:cNvSpPr>
          <p:nvPr/>
        </p:nvSpPr>
        <p:spPr bwMode="auto">
          <a:xfrm>
            <a:off x="314325" y="3741738"/>
            <a:ext cx="36703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>
              <a:lnSpc>
                <a:spcPts val="2000"/>
              </a:lnSpc>
            </a:pPr>
            <a:r>
              <a:rPr lang="hr-HR" sz="1800" b="1">
                <a:solidFill>
                  <a:srgbClr val="0070C0"/>
                </a:solidFill>
                <a:cs typeface="Arial" charset="0"/>
              </a:rPr>
              <a:t>NOVE POTREBE</a:t>
            </a:r>
            <a:r>
              <a:rPr lang="hr-HR" sz="1800">
                <a:cs typeface="Arial" charset="0"/>
              </a:rPr>
              <a:t> </a:t>
            </a:r>
            <a:br>
              <a:rPr lang="hr-HR" sz="1800">
                <a:cs typeface="Arial" charset="0"/>
              </a:rPr>
            </a:br>
            <a:r>
              <a:rPr lang="hr-HR" sz="1800">
                <a:cs typeface="Arial" charset="0"/>
              </a:rPr>
              <a:t>ZA NARUČIVANJEM </a:t>
            </a:r>
          </a:p>
          <a:p>
            <a:pPr>
              <a:lnSpc>
                <a:spcPts val="2000"/>
              </a:lnSpc>
            </a:pPr>
            <a:r>
              <a:rPr lang="hr-HR" sz="1800">
                <a:cs typeface="Arial" charset="0"/>
              </a:rPr>
              <a:t>PROIZVODA</a:t>
            </a:r>
          </a:p>
          <a:p>
            <a:pPr>
              <a:lnSpc>
                <a:spcPts val="2000"/>
              </a:lnSpc>
            </a:pPr>
            <a:r>
              <a:rPr lang="hr-HR" sz="1800" b="1">
                <a:cs typeface="Arial" charset="0"/>
              </a:rPr>
              <a:t>24 / 7 / 365</a:t>
            </a:r>
          </a:p>
          <a:p>
            <a:pPr>
              <a:lnSpc>
                <a:spcPts val="2000"/>
              </a:lnSpc>
            </a:pPr>
            <a:endParaRPr lang="hr-HR" sz="1800" b="1">
              <a:cs typeface="Arial" charset="0"/>
            </a:endParaRPr>
          </a:p>
          <a:p>
            <a:pPr>
              <a:lnSpc>
                <a:spcPts val="2000"/>
              </a:lnSpc>
            </a:pPr>
            <a:r>
              <a:rPr lang="hr-HR" sz="1800" b="1">
                <a:cs typeface="Arial" charset="0"/>
              </a:rPr>
              <a:t>A S MANJE </a:t>
            </a:r>
          </a:p>
          <a:p>
            <a:pPr>
              <a:lnSpc>
                <a:spcPts val="2000"/>
              </a:lnSpc>
            </a:pPr>
            <a:r>
              <a:rPr lang="hr-HR" sz="1800" b="1">
                <a:cs typeface="Arial" charset="0"/>
              </a:rPr>
              <a:t>POTREBNIH </a:t>
            </a:r>
          </a:p>
          <a:p>
            <a:pPr>
              <a:lnSpc>
                <a:spcPts val="2000"/>
              </a:lnSpc>
            </a:pPr>
            <a:r>
              <a:rPr lang="hr-HR" sz="1800" b="1">
                <a:cs typeface="Arial" charset="0"/>
              </a:rPr>
              <a:t>KORAKA</a:t>
            </a:r>
          </a:p>
          <a:p>
            <a:pPr>
              <a:lnSpc>
                <a:spcPts val="2000"/>
              </a:lnSpc>
            </a:pPr>
            <a:r>
              <a:rPr lang="hr-HR" sz="1800" b="1">
                <a:cs typeface="Arial" charset="0"/>
              </a:rPr>
              <a:t>DO FINALIZACIJE NARUDŽBE</a:t>
            </a:r>
          </a:p>
        </p:txBody>
      </p:sp>
      <p:sp>
        <p:nvSpPr>
          <p:cNvPr id="2" name="Rectangle 1"/>
          <p:cNvSpPr/>
          <p:nvPr/>
        </p:nvSpPr>
        <p:spPr>
          <a:xfrm>
            <a:off x="8315325" y="4848225"/>
            <a:ext cx="2028825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7" name="Striped Right Arrow 16"/>
          <p:cNvSpPr/>
          <p:nvPr/>
        </p:nvSpPr>
        <p:spPr>
          <a:xfrm rot="21426242">
            <a:off x="5900738" y="2430463"/>
            <a:ext cx="825500" cy="590550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1" name="Striped Right Arrow 20"/>
          <p:cNvSpPr/>
          <p:nvPr/>
        </p:nvSpPr>
        <p:spPr>
          <a:xfrm rot="21426242">
            <a:off x="1785938" y="4116388"/>
            <a:ext cx="630237" cy="590550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2F89F248-F043-4BD1-A173-0E80F51963E8}" type="slidenum">
              <a:rPr lang="de-DE"/>
              <a:pPr defTabSz="815975"/>
              <a:t>16</a:t>
            </a:fld>
            <a:endParaRPr lang="de-DE"/>
          </a:p>
        </p:txBody>
      </p:sp>
      <p:sp>
        <p:nvSpPr>
          <p:cNvPr id="25602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5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chemeClr val="accent1">
              <a:lumMod val="7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8BA26AB8-C2E9-4E69-8077-1DBB0C8A774D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5604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WEB-2-PRINT</a:t>
            </a:r>
            <a:endParaRPr lang="de-DE" sz="1600" b="1">
              <a:cs typeface="Arial" charset="0"/>
            </a:endParaRPr>
          </a:p>
        </p:txBody>
      </p:sp>
      <p:pic>
        <p:nvPicPr>
          <p:cNvPr id="2560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857250"/>
            <a:ext cx="924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Fußzeilenplatzhalter 4"/>
          <p:cNvSpPr txBox="1">
            <a:spLocks/>
          </p:cNvSpPr>
          <p:nvPr/>
        </p:nvSpPr>
        <p:spPr bwMode="auto">
          <a:xfrm>
            <a:off x="8483600" y="6045200"/>
            <a:ext cx="236855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815975"/>
            <a:r>
              <a:rPr lang="it-IT" sz="900" b="1">
                <a:cs typeface="Arial" charset="0"/>
              </a:rPr>
              <a:t>KONICA MINOLTA </a:t>
            </a:r>
            <a:r>
              <a:rPr lang="hr-HR" sz="900" b="1">
                <a:cs typeface="Arial" charset="0"/>
              </a:rPr>
              <a:t> HRVATSKA</a:t>
            </a:r>
            <a:r>
              <a:rPr lang="it-IT" sz="900" b="1">
                <a:cs typeface="Arial" charset="0"/>
              </a:rPr>
              <a:t> </a:t>
            </a:r>
          </a:p>
        </p:txBody>
      </p:sp>
      <p:sp>
        <p:nvSpPr>
          <p:cNvPr id="25607" name="Textfeld 26"/>
          <p:cNvSpPr txBox="1">
            <a:spLocks noChangeArrowheads="1"/>
          </p:cNvSpPr>
          <p:nvPr/>
        </p:nvSpPr>
        <p:spPr bwMode="auto">
          <a:xfrm>
            <a:off x="1028700" y="3144838"/>
            <a:ext cx="2114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>
              <a:lnSpc>
                <a:spcPts val="3300"/>
              </a:lnSpc>
            </a:pPr>
            <a:r>
              <a:rPr lang="hr-HR" sz="2800" baseline="30000">
                <a:cs typeface="Arial" charset="0"/>
              </a:rPr>
              <a:t>- Web stranica</a:t>
            </a:r>
          </a:p>
          <a:p>
            <a:pPr>
              <a:lnSpc>
                <a:spcPts val="3300"/>
              </a:lnSpc>
            </a:pPr>
            <a:r>
              <a:rPr lang="hr-HR" sz="2800" baseline="30000">
                <a:cs typeface="Arial" charset="0"/>
              </a:rPr>
              <a:t>- W2P aplikacija</a:t>
            </a:r>
            <a:br>
              <a:rPr lang="hr-HR" sz="2800" baseline="30000">
                <a:cs typeface="Arial" charset="0"/>
              </a:rPr>
            </a:br>
            <a:r>
              <a:rPr lang="hr-HR" sz="2800" baseline="30000">
                <a:cs typeface="Arial" charset="0"/>
              </a:rPr>
              <a:t/>
            </a:r>
            <a:br>
              <a:rPr lang="hr-HR" sz="2800" baseline="30000">
                <a:cs typeface="Arial" charset="0"/>
              </a:rPr>
            </a:br>
            <a:r>
              <a:rPr lang="hr-HR" sz="2800" baseline="30000">
                <a:cs typeface="Arial" charset="0"/>
              </a:rPr>
              <a:t/>
            </a:r>
            <a:br>
              <a:rPr lang="hr-HR" sz="2800" baseline="30000">
                <a:cs typeface="Arial" charset="0"/>
              </a:rPr>
            </a:br>
            <a:endParaRPr lang="hr-HR" sz="2800" baseline="30000">
              <a:cs typeface="Arial" charset="0"/>
            </a:endParaRPr>
          </a:p>
          <a:p>
            <a:pPr>
              <a:lnSpc>
                <a:spcPts val="3300"/>
              </a:lnSpc>
            </a:pPr>
            <a:r>
              <a:rPr lang="hr-HR" sz="2800" baseline="30000">
                <a:cs typeface="Arial" charset="0"/>
              </a:rPr>
              <a:t>- Ispisni uređaji</a:t>
            </a:r>
            <a:endParaRPr lang="vi-VN" sz="2800" baseline="30000">
              <a:cs typeface="Arial" charset="0"/>
            </a:endParaRPr>
          </a:p>
          <a:p>
            <a:pPr>
              <a:lnSpc>
                <a:spcPts val="3300"/>
              </a:lnSpc>
            </a:pPr>
            <a:endParaRPr lang="vi-VN" sz="2800" b="1" baseline="30000">
              <a:cs typeface="Arial" charset="0"/>
            </a:endParaRPr>
          </a:p>
        </p:txBody>
      </p:sp>
      <p:pic>
        <p:nvPicPr>
          <p:cNvPr id="25608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7513" y="31686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2" descr="C:\DOCUME~1\yusukeko\LOCALS~1\Temp\VMwareDnD\af43f814\bizhub105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7513" y="1784350"/>
            <a:ext cx="245427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6" descr="C:\Documents and Settings\yusukeko\Desktop\C80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4006850"/>
            <a:ext cx="41306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70C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0F55253C-A5E0-47FD-B09D-53FCD596D66C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5612" name="TextBox 22"/>
          <p:cNvSpPr txBox="1">
            <a:spLocks noChangeArrowheads="1"/>
          </p:cNvSpPr>
          <p:nvPr/>
        </p:nvSpPr>
        <p:spPr bwMode="auto">
          <a:xfrm>
            <a:off x="819150" y="1430338"/>
            <a:ext cx="464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4000" b="1">
                <a:solidFill>
                  <a:schemeClr val="bg1"/>
                </a:solidFill>
                <a:cs typeface="Arial" charset="0"/>
              </a:rPr>
              <a:t>Elementi W2P-a</a:t>
            </a:r>
            <a:endParaRPr lang="ta-IN" sz="4000" b="1">
              <a:solidFill>
                <a:schemeClr val="bg1"/>
              </a:solidFill>
              <a:ea typeface="Latha" pitchFamily="2"/>
            </a:endParaRPr>
          </a:p>
        </p:txBody>
      </p:sp>
      <p:pic>
        <p:nvPicPr>
          <p:cNvPr id="256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2413" y="4298950"/>
            <a:ext cx="279717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Grafik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9938" y="2346325"/>
            <a:ext cx="2163762" cy="1768475"/>
          </a:xfrm>
          <a:prstGeom prst="rect">
            <a:avLst/>
          </a:prstGeom>
          <a:noFill/>
        </p:spPr>
      </p:pic>
      <p:sp>
        <p:nvSpPr>
          <p:cNvPr id="25615" name="Textfeld 26"/>
          <p:cNvSpPr txBox="1">
            <a:spLocks noChangeArrowheads="1"/>
          </p:cNvSpPr>
          <p:nvPr/>
        </p:nvSpPr>
        <p:spPr bwMode="auto">
          <a:xfrm>
            <a:off x="1479550" y="3552825"/>
            <a:ext cx="21145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>
              <a:lnSpc>
                <a:spcPts val="3300"/>
              </a:lnSpc>
            </a:pPr>
            <a:r>
              <a:rPr lang="hr-HR" sz="2400" baseline="30000">
                <a:cs typeface="Arial" charset="0"/>
              </a:rPr>
              <a:t>Kreiranje narudžbe</a:t>
            </a:r>
          </a:p>
          <a:p>
            <a:pPr>
              <a:lnSpc>
                <a:spcPts val="3300"/>
              </a:lnSpc>
            </a:pPr>
            <a:r>
              <a:rPr lang="hr-HR" sz="2400" baseline="30000">
                <a:cs typeface="Arial" charset="0"/>
              </a:rPr>
              <a:t>Upload dokumenata</a:t>
            </a:r>
          </a:p>
          <a:p>
            <a:pPr>
              <a:lnSpc>
                <a:spcPts val="3300"/>
              </a:lnSpc>
            </a:pPr>
            <a:r>
              <a:rPr lang="hr-HR" sz="2400" b="1" baseline="30000">
                <a:cs typeface="Arial" charset="0"/>
              </a:rPr>
              <a:t>Online plaćanje</a:t>
            </a:r>
            <a:endParaRPr lang="vi-VN" sz="2400" b="1" baseline="30000"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85076">
            <a:off x="6732588" y="612775"/>
            <a:ext cx="220662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6BCCE22A-810F-452F-85CC-174A773211BE}" type="slidenum">
              <a:rPr lang="de-DE"/>
              <a:pPr defTabSz="815975"/>
              <a:t>17</a:t>
            </a:fld>
            <a:endParaRPr lang="de-DE"/>
          </a:p>
        </p:txBody>
      </p:sp>
      <p:sp>
        <p:nvSpPr>
          <p:cNvPr id="26626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5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70C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37721ABD-19CA-445E-BF13-B768F39A4353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6628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WEB-2-PRINT</a:t>
            </a:r>
            <a:endParaRPr lang="de-DE" sz="1600" b="1">
              <a:cs typeface="Arial" charset="0"/>
            </a:endParaRPr>
          </a:p>
        </p:txBody>
      </p:sp>
      <p:pic>
        <p:nvPicPr>
          <p:cNvPr id="2662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" y="1371600"/>
            <a:ext cx="8420100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15"/>
          <p:cNvSpPr txBox="1">
            <a:spLocks noChangeArrowheads="1"/>
          </p:cNvSpPr>
          <p:nvPr/>
        </p:nvSpPr>
        <p:spPr bwMode="auto">
          <a:xfrm>
            <a:off x="3438525" y="2044700"/>
            <a:ext cx="46482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200" b="1">
                <a:solidFill>
                  <a:schemeClr val="bg1"/>
                </a:solidFill>
                <a:cs typeface="Arial" charset="0"/>
              </a:rPr>
              <a:t>U SKOROJ BUDUĆNOSTI </a:t>
            </a:r>
            <a:br>
              <a:rPr lang="hr-HR" sz="2200" b="1">
                <a:solidFill>
                  <a:schemeClr val="bg1"/>
                </a:solidFill>
                <a:cs typeface="Arial" charset="0"/>
              </a:rPr>
            </a:br>
            <a:r>
              <a:rPr lang="hr-HR" sz="2200" b="1">
                <a:solidFill>
                  <a:schemeClr val="bg1"/>
                </a:solidFill>
                <a:cs typeface="Arial" charset="0"/>
              </a:rPr>
              <a:t>WEB-2-PRINT RJEŠENJE ĆE BITI NAJBITNIJI DIO KOMERCIJALNE FIRME ZA ISPIS</a:t>
            </a:r>
            <a:endParaRPr lang="ta-IN" sz="2200" b="1">
              <a:solidFill>
                <a:schemeClr val="bg1"/>
              </a:solidFill>
              <a:ea typeface="Lath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EB73A753-E4E9-4458-AE3D-7DF950CF9035}" type="slidenum">
              <a:rPr lang="de-DE"/>
              <a:pPr defTabSz="815975"/>
              <a:t>18</a:t>
            </a:fld>
            <a:endParaRPr lang="de-DE"/>
          </a:p>
        </p:txBody>
      </p:sp>
      <p:sp>
        <p:nvSpPr>
          <p:cNvPr id="27650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26" name="Abgerundetes Rechteck 10"/>
          <p:cNvSpPr/>
          <p:nvPr/>
        </p:nvSpPr>
        <p:spPr>
          <a:xfrm>
            <a:off x="641350" y="866775"/>
            <a:ext cx="5391150" cy="419100"/>
          </a:xfrm>
          <a:prstGeom prst="roundRect">
            <a:avLst>
              <a:gd name="adj" fmla="val 6667"/>
            </a:avLst>
          </a:prstGeom>
          <a:solidFill>
            <a:srgbClr val="00B0F0"/>
          </a:solidFill>
          <a:ln w="12700" cmpd="sng"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latin typeface="Arial"/>
                <a:cs typeface="Arial"/>
              </a:rPr>
              <a:t>ŠIROKI FORMAT ISPISA</a:t>
            </a:r>
            <a:endParaRPr lang="de-DE" sz="3200" b="1" dirty="0">
              <a:latin typeface="Arial"/>
              <a:cs typeface="Arial"/>
            </a:endParaRPr>
          </a:p>
        </p:txBody>
      </p:sp>
      <p:pic>
        <p:nvPicPr>
          <p:cNvPr id="2765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5700" y="473075"/>
            <a:ext cx="25304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pic>
        <p:nvPicPr>
          <p:cNvPr id="2867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025" y="866775"/>
            <a:ext cx="9390063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1013" y="3203575"/>
            <a:ext cx="25923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B0F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5A59DEC3-B73D-4B31-A504-2885C13BCD36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8677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ŠIROKI FORMAT ISPISA</a:t>
            </a:r>
            <a:endParaRPr lang="de-DE" sz="1600" b="1">
              <a:cs typeface="Arial" charset="0"/>
            </a:endParaRPr>
          </a:p>
        </p:txBody>
      </p:sp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919163" y="1482725"/>
            <a:ext cx="7804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400"/>
              <a:t>TRŽIŠTE ZA ISPIS ŠIROKOG FORMATA</a:t>
            </a:r>
          </a:p>
          <a:p>
            <a:pPr defTabSz="457200"/>
            <a:r>
              <a:rPr lang="hr-HR" sz="2400" b="1"/>
              <a:t>RASTE …</a:t>
            </a:r>
            <a:endParaRPr lang="ta-IN" sz="2400" b="1">
              <a:ea typeface="Latha" pitchFamily="2"/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919163" y="2314575"/>
            <a:ext cx="836771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4000" b="1">
                <a:solidFill>
                  <a:schemeClr val="bg1"/>
                </a:solidFill>
                <a:cs typeface="Arial" charset="0"/>
              </a:rPr>
              <a:t>Očekivanje rasta +5% godišnje</a:t>
            </a:r>
          </a:p>
        </p:txBody>
      </p:sp>
      <p:sp>
        <p:nvSpPr>
          <p:cNvPr id="28680" name="TextBox 14"/>
          <p:cNvSpPr txBox="1">
            <a:spLocks noChangeArrowheads="1"/>
          </p:cNvSpPr>
          <p:nvPr/>
        </p:nvSpPr>
        <p:spPr bwMode="auto">
          <a:xfrm>
            <a:off x="4324350" y="5059363"/>
            <a:ext cx="3663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000"/>
              <a:t>OČEKIVANJA KUPACA </a:t>
            </a:r>
          </a:p>
          <a:p>
            <a:pPr defTabSz="457200"/>
            <a:r>
              <a:rPr lang="hr-HR" sz="2000" b="1"/>
              <a:t>ROK IZRADE</a:t>
            </a:r>
            <a:endParaRPr lang="ta-IN" sz="2000" b="1">
              <a:ea typeface="Latha" pitchFamily="2"/>
            </a:endParaRPr>
          </a:p>
        </p:txBody>
      </p:sp>
      <p:sp>
        <p:nvSpPr>
          <p:cNvPr id="28681" name="TextBox 2"/>
          <p:cNvSpPr txBox="1">
            <a:spLocks noChangeArrowheads="1"/>
          </p:cNvSpPr>
          <p:nvPr/>
        </p:nvSpPr>
        <p:spPr bwMode="auto">
          <a:xfrm rot="-2737977">
            <a:off x="3034507" y="3847306"/>
            <a:ext cx="925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>
                <a:solidFill>
                  <a:schemeClr val="bg1"/>
                </a:solidFill>
                <a:latin typeface="Arial Black" pitchFamily="34" charset="0"/>
              </a:rPr>
              <a:t>ODMAH</a:t>
            </a:r>
          </a:p>
        </p:txBody>
      </p:sp>
      <p:sp>
        <p:nvSpPr>
          <p:cNvPr id="28682" name="TextBox 15"/>
          <p:cNvSpPr txBox="1">
            <a:spLocks noChangeArrowheads="1"/>
          </p:cNvSpPr>
          <p:nvPr/>
        </p:nvSpPr>
        <p:spPr bwMode="auto">
          <a:xfrm>
            <a:off x="3538538" y="4141788"/>
            <a:ext cx="925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800">
                <a:latin typeface="Arial Black" pitchFamily="34" charset="0"/>
              </a:rPr>
              <a:t>ISTI DAN</a:t>
            </a: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3297238" y="4973638"/>
            <a:ext cx="925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800">
                <a:latin typeface="Arial Black" pitchFamily="34" charset="0"/>
              </a:rPr>
              <a:t>24h</a:t>
            </a:r>
          </a:p>
        </p:txBody>
      </p:sp>
      <p:sp>
        <p:nvSpPr>
          <p:cNvPr id="28684" name="TextBox 17"/>
          <p:cNvSpPr txBox="1">
            <a:spLocks noChangeArrowheads="1"/>
          </p:cNvSpPr>
          <p:nvPr/>
        </p:nvSpPr>
        <p:spPr bwMode="auto">
          <a:xfrm>
            <a:off x="2087563" y="4983163"/>
            <a:ext cx="1077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800">
                <a:latin typeface="Arial Black" pitchFamily="34" charset="0"/>
              </a:rPr>
              <a:t>2 dana</a:t>
            </a:r>
          </a:p>
        </p:txBody>
      </p:sp>
      <p:sp>
        <p:nvSpPr>
          <p:cNvPr id="28685" name="TextBox 18"/>
          <p:cNvSpPr txBox="1">
            <a:spLocks noChangeArrowheads="1"/>
          </p:cNvSpPr>
          <p:nvPr/>
        </p:nvSpPr>
        <p:spPr bwMode="auto">
          <a:xfrm>
            <a:off x="1792288" y="4321175"/>
            <a:ext cx="1146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800">
                <a:latin typeface="Arial Black" pitchFamily="34" charset="0"/>
              </a:rPr>
              <a:t>3 dana</a:t>
            </a:r>
          </a:p>
        </p:txBody>
      </p:sp>
      <p:sp>
        <p:nvSpPr>
          <p:cNvPr id="28686" name="TextBox 19"/>
          <p:cNvSpPr txBox="1">
            <a:spLocks noChangeArrowheads="1"/>
          </p:cNvSpPr>
          <p:nvPr/>
        </p:nvSpPr>
        <p:spPr bwMode="auto">
          <a:xfrm rot="1623600">
            <a:off x="1933575" y="3895725"/>
            <a:ext cx="8048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100">
                <a:latin typeface="Arial Black" pitchFamily="34" charset="0"/>
              </a:rPr>
              <a:t>4 dana</a:t>
            </a:r>
          </a:p>
        </p:txBody>
      </p:sp>
      <p:sp>
        <p:nvSpPr>
          <p:cNvPr id="28687" name="TextBox 20"/>
          <p:cNvSpPr txBox="1">
            <a:spLocks noChangeArrowheads="1"/>
          </p:cNvSpPr>
          <p:nvPr/>
        </p:nvSpPr>
        <p:spPr bwMode="auto">
          <a:xfrm rot="2686410">
            <a:off x="2243138" y="3722688"/>
            <a:ext cx="8064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100">
                <a:solidFill>
                  <a:schemeClr val="bg1"/>
                </a:solidFill>
                <a:latin typeface="Arial Black" pitchFamily="34" charset="0"/>
              </a:rPr>
              <a:t>5 dana</a:t>
            </a:r>
          </a:p>
        </p:txBody>
      </p:sp>
      <p:sp>
        <p:nvSpPr>
          <p:cNvPr id="28688" name="TextBox 21"/>
          <p:cNvSpPr txBox="1">
            <a:spLocks noChangeArrowheads="1"/>
          </p:cNvSpPr>
          <p:nvPr/>
        </p:nvSpPr>
        <p:spPr bwMode="auto">
          <a:xfrm rot="5400000">
            <a:off x="2632868" y="3555207"/>
            <a:ext cx="8048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100">
                <a:latin typeface="Arial Black" pitchFamily="34" charset="0"/>
              </a:rPr>
              <a:t>1 tjedan</a:t>
            </a:r>
          </a:p>
        </p:txBody>
      </p:sp>
      <p:sp>
        <p:nvSpPr>
          <p:cNvPr id="28689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BCB67207-5938-47DC-898D-BF4938CC6747}" type="slidenum">
              <a:rPr lang="de-DE"/>
              <a:pPr defTabSz="815975"/>
              <a:t>19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25425" y="463550"/>
            <a:ext cx="9074150" cy="871538"/>
          </a:xfrm>
        </p:spPr>
        <p:txBody>
          <a:bodyPr/>
          <a:lstStyle/>
          <a:p>
            <a:pPr defTabSz="864017" fontAlgn="auto">
              <a:spcAft>
                <a:spcPts val="0"/>
              </a:spcAft>
              <a:defRPr/>
            </a:pPr>
            <a:r>
              <a:rPr lang="hr-HR" dirty="0" smtClean="0"/>
              <a:t>SADRŽAJ</a:t>
            </a:r>
            <a:endParaRPr dirty="0"/>
          </a:p>
        </p:txBody>
      </p:sp>
      <p:sp>
        <p:nvSpPr>
          <p:cNvPr id="6" name="Abgerundetes Rechteck 10"/>
          <p:cNvSpPr/>
          <p:nvPr/>
        </p:nvSpPr>
        <p:spPr>
          <a:xfrm>
            <a:off x="641350" y="1958975"/>
            <a:ext cx="411163" cy="419100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100" b="1" dirty="0">
                <a:latin typeface="Arial"/>
                <a:cs typeface="Arial"/>
              </a:rPr>
              <a:t>A</a:t>
            </a:r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10243" name="Textfeld 26"/>
          <p:cNvSpPr txBox="1">
            <a:spLocks noChangeArrowheads="1"/>
          </p:cNvSpPr>
          <p:nvPr/>
        </p:nvSpPr>
        <p:spPr bwMode="auto">
          <a:xfrm>
            <a:off x="1169988" y="1966913"/>
            <a:ext cx="377031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>
                <a:cs typeface="Arial" charset="0"/>
              </a:rPr>
              <a:t>VARIABLE</a:t>
            </a:r>
            <a:r>
              <a:rPr lang="hr-HR">
                <a:cs typeface="Arial" charset="0"/>
              </a:rPr>
              <a:t> </a:t>
            </a:r>
            <a:r>
              <a:rPr lang="ta-IN">
                <a:cs typeface="Arial" charset="0"/>
              </a:rPr>
              <a:t>DATA PRINT / VDP</a:t>
            </a:r>
            <a:endParaRPr lang="de-DE">
              <a:cs typeface="Arial" charset="0"/>
            </a:endParaRPr>
          </a:p>
        </p:txBody>
      </p:sp>
      <p:sp>
        <p:nvSpPr>
          <p:cNvPr id="11" name="Abgerundetes Rechteck 28"/>
          <p:cNvSpPr/>
          <p:nvPr/>
        </p:nvSpPr>
        <p:spPr>
          <a:xfrm>
            <a:off x="641350" y="2640013"/>
            <a:ext cx="411163" cy="417512"/>
          </a:xfrm>
          <a:prstGeom prst="roundRect">
            <a:avLst>
              <a:gd name="adj" fmla="val 6667"/>
            </a:avLst>
          </a:prstGeom>
          <a:solidFill>
            <a:srgbClr val="0B5EA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100" b="1" dirty="0">
                <a:latin typeface="Arial"/>
                <a:cs typeface="Arial"/>
              </a:rPr>
              <a:t>B</a:t>
            </a:r>
            <a:endParaRPr lang="de-DE" sz="1200" b="1" dirty="0">
              <a:latin typeface="Arial"/>
              <a:cs typeface="Arial"/>
            </a:endParaRPr>
          </a:p>
        </p:txBody>
      </p:sp>
      <p:sp>
        <p:nvSpPr>
          <p:cNvPr id="10245" name="Textfeld 30"/>
          <p:cNvSpPr txBox="1">
            <a:spLocks noChangeArrowheads="1"/>
          </p:cNvSpPr>
          <p:nvPr/>
        </p:nvSpPr>
        <p:spPr bwMode="auto">
          <a:xfrm>
            <a:off x="1169988" y="2647950"/>
            <a:ext cx="355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>
                <a:cs typeface="Arial" charset="0"/>
              </a:rPr>
              <a:t>WEB-2-PRINT</a:t>
            </a:r>
            <a:endParaRPr lang="de-DE">
              <a:cs typeface="Arial" charset="0"/>
            </a:endParaRPr>
          </a:p>
        </p:txBody>
      </p:sp>
      <p:sp>
        <p:nvSpPr>
          <p:cNvPr id="10246" name="Textfeld 32"/>
          <p:cNvSpPr txBox="1">
            <a:spLocks noChangeArrowheads="1"/>
          </p:cNvSpPr>
          <p:nvPr/>
        </p:nvSpPr>
        <p:spPr bwMode="auto">
          <a:xfrm>
            <a:off x="1169988" y="3327400"/>
            <a:ext cx="14795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endParaRPr lang="hr-HR" sz="1200">
              <a:cs typeface="Arial" charset="0"/>
            </a:endParaRPr>
          </a:p>
        </p:txBody>
      </p:sp>
      <p:sp>
        <p:nvSpPr>
          <p:cNvPr id="14" name="Abgerundetes Rechteck 28"/>
          <p:cNvSpPr/>
          <p:nvPr/>
        </p:nvSpPr>
        <p:spPr>
          <a:xfrm>
            <a:off x="641350" y="3349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B0F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100" b="1" dirty="0">
                <a:latin typeface="Arial"/>
                <a:cs typeface="Arial"/>
              </a:rPr>
              <a:t>C</a:t>
            </a:r>
            <a:endParaRPr lang="de-DE" sz="1200" b="1" dirty="0">
              <a:latin typeface="Arial"/>
              <a:cs typeface="Arial"/>
            </a:endParaRPr>
          </a:p>
        </p:txBody>
      </p:sp>
      <p:sp>
        <p:nvSpPr>
          <p:cNvPr id="10248" name="Textfeld 30"/>
          <p:cNvSpPr txBox="1">
            <a:spLocks noChangeArrowheads="1"/>
          </p:cNvSpPr>
          <p:nvPr/>
        </p:nvSpPr>
        <p:spPr bwMode="auto">
          <a:xfrm>
            <a:off x="1169988" y="3357563"/>
            <a:ext cx="355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>
                <a:cs typeface="Arial" charset="0"/>
              </a:rPr>
              <a:t>ŠIROKI ISPIS</a:t>
            </a:r>
            <a:endParaRPr lang="de-DE">
              <a:cs typeface="Arial" charset="0"/>
            </a:endParaRPr>
          </a:p>
        </p:txBody>
      </p:sp>
      <p:sp>
        <p:nvSpPr>
          <p:cNvPr id="10249" name="Fußzeilenplatzhalter 4"/>
          <p:cNvSpPr>
            <a:spLocks noGrp="1"/>
          </p:cNvSpPr>
          <p:nvPr>
            <p:ph type="ftr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10250" name="Textfeld 32"/>
          <p:cNvSpPr txBox="1">
            <a:spLocks noChangeArrowheads="1"/>
          </p:cNvSpPr>
          <p:nvPr/>
        </p:nvSpPr>
        <p:spPr bwMode="auto">
          <a:xfrm>
            <a:off x="1169988" y="3984625"/>
            <a:ext cx="14795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endParaRPr lang="hr-HR" sz="1200">
              <a:cs typeface="Arial" charset="0"/>
            </a:endParaRPr>
          </a:p>
        </p:txBody>
      </p:sp>
      <p:sp>
        <p:nvSpPr>
          <p:cNvPr id="18" name="Abgerundetes Rechteck 28"/>
          <p:cNvSpPr/>
          <p:nvPr/>
        </p:nvSpPr>
        <p:spPr>
          <a:xfrm>
            <a:off x="641350" y="4005263"/>
            <a:ext cx="411163" cy="417512"/>
          </a:xfrm>
          <a:prstGeom prst="roundRect">
            <a:avLst>
              <a:gd name="adj" fmla="val 6667"/>
            </a:avLst>
          </a:prstGeom>
          <a:solidFill>
            <a:schemeClr val="tx2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100" b="1" dirty="0">
                <a:latin typeface="Arial"/>
                <a:cs typeface="Arial"/>
              </a:rPr>
              <a:t>D</a:t>
            </a:r>
            <a:endParaRPr lang="de-DE" sz="1200" b="1" dirty="0">
              <a:latin typeface="Arial"/>
              <a:cs typeface="Arial"/>
            </a:endParaRPr>
          </a:p>
        </p:txBody>
      </p:sp>
      <p:sp>
        <p:nvSpPr>
          <p:cNvPr id="10252" name="Textfeld 30"/>
          <p:cNvSpPr txBox="1">
            <a:spLocks noChangeArrowheads="1"/>
          </p:cNvSpPr>
          <p:nvPr/>
        </p:nvSpPr>
        <p:spPr bwMode="auto">
          <a:xfrm>
            <a:off x="1169988" y="4013200"/>
            <a:ext cx="355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>
                <a:cs typeface="Arial" charset="0"/>
              </a:rPr>
              <a:t>MOGUĆNOSTI DORADE</a:t>
            </a:r>
            <a:endParaRPr lang="de-DE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790D3BC1-2F19-4F3B-983B-BA6B0FBE14B8}" type="slidenum">
              <a:rPr lang="de-DE"/>
              <a:pPr defTabSz="815975"/>
              <a:t>20</a:t>
            </a:fld>
            <a:endParaRPr lang="de-DE"/>
          </a:p>
        </p:txBody>
      </p:sp>
      <p:sp>
        <p:nvSpPr>
          <p:cNvPr id="29698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29699" name="Content Placeholder 5"/>
          <p:cNvSpPr txBox="1">
            <a:spLocks/>
          </p:cNvSpPr>
          <p:nvPr/>
        </p:nvSpPr>
        <p:spPr bwMode="auto">
          <a:xfrm>
            <a:off x="1524000" y="1412875"/>
            <a:ext cx="975360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hr-HR" sz="2000">
                <a:cs typeface="Arial" charset="0"/>
              </a:rPr>
              <a:t>Kolor i</a:t>
            </a:r>
            <a:r>
              <a:rPr lang="en-US" sz="2000">
                <a:cs typeface="Arial" charset="0"/>
              </a:rPr>
              <a:t> </a:t>
            </a:r>
            <a:r>
              <a:rPr lang="hr-HR" sz="2000">
                <a:cs typeface="Arial" charset="0"/>
              </a:rPr>
              <a:t>c/b</a:t>
            </a:r>
            <a:r>
              <a:rPr lang="en-US" sz="2000">
                <a:cs typeface="Arial" charset="0"/>
              </a:rPr>
              <a:t> LED </a:t>
            </a:r>
            <a:r>
              <a:rPr lang="hr-HR" sz="2000">
                <a:cs typeface="Arial" charset="0"/>
              </a:rPr>
              <a:t>produkcijski sistem ispisa 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hr-HR" sz="2000" b="1">
                <a:cs typeface="Arial" charset="0"/>
              </a:rPr>
              <a:t>do 914 mm širine, do 40 m dužine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2000">
              <a:solidFill>
                <a:srgbClr val="0070C0"/>
              </a:solidFill>
              <a:latin typeface="Franklin Gothic Demi Cond" pitchFamily="34" charset="0"/>
              <a:cs typeface="Arial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000" b="1">
                <a:cs typeface="Arial" charset="0"/>
              </a:rPr>
              <a:t>600 x 2400 DPI resolution </a:t>
            </a:r>
            <a:endParaRPr lang="hr-HR" sz="2000" b="1">
              <a:cs typeface="Arial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000">
                <a:cs typeface="Arial" charset="0"/>
              </a:rPr>
              <a:t>KIP LED </a:t>
            </a:r>
            <a:r>
              <a:rPr lang="hr-HR" sz="2000">
                <a:cs typeface="Arial" charset="0"/>
              </a:rPr>
              <a:t>„</a:t>
            </a:r>
            <a:r>
              <a:rPr lang="en-US" sz="2000">
                <a:cs typeface="Arial" charset="0"/>
              </a:rPr>
              <a:t>imaging heads</a:t>
            </a:r>
            <a:r>
              <a:rPr lang="hr-HR" sz="2000">
                <a:cs typeface="Arial" charset="0"/>
              </a:rPr>
              <a:t>” 4x direktno apliciraju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hr-HR" sz="2000">
              <a:cs typeface="Arial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hr-HR" sz="2000">
                <a:cs typeface="Arial" charset="0"/>
              </a:rPr>
              <a:t>390 m2/sat c/b ispis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hr-HR" sz="2000" b="1">
                <a:cs typeface="Arial" charset="0"/>
              </a:rPr>
              <a:t>325 m2/sat kolor ispis</a:t>
            </a:r>
            <a:r>
              <a:rPr lang="en-US" sz="2000">
                <a:cs typeface="Arial" charset="0"/>
              </a:rPr>
              <a:t/>
            </a:r>
            <a:br>
              <a:rPr lang="en-US" sz="2000">
                <a:cs typeface="Arial" charset="0"/>
              </a:rPr>
            </a:br>
            <a:r>
              <a:rPr lang="hr-HR" sz="2000">
                <a:cs typeface="Arial" charset="0"/>
              </a:rPr>
              <a:t>Tri različita ulaza medija za ispis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hr-HR" sz="2000">
                <a:cs typeface="Arial" charset="0"/>
              </a:rPr>
              <a:t>Raznovrstan izbor medija za ispis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1444625"/>
            <a:ext cx="1060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2514600"/>
            <a:ext cx="10604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B0F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388BE3A5-C3C2-4B28-9C20-3BC8278B95C7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29703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ŠIROKI FORMAT ISPISA</a:t>
            </a:r>
            <a:endParaRPr lang="de-DE" sz="1600" b="1">
              <a:cs typeface="Arial" charset="0"/>
            </a:endParaRPr>
          </a:p>
        </p:txBody>
      </p:sp>
      <p:pic>
        <p:nvPicPr>
          <p:cNvPr id="2970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3694113"/>
            <a:ext cx="10604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3913" y="1270000"/>
            <a:ext cx="3081337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95288" y="3035300"/>
            <a:ext cx="6211887" cy="26162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24006" indent="-324006" algn="l" defTabSz="864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de-DE" sz="15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2013" indent="-270005" algn="l" defTabSz="86401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de-DE" sz="15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80021" indent="-216004" algn="l" defTabSz="864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de-DE" sz="15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12029" indent="-216004" algn="l" defTabSz="86401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de-DE" sz="13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44037" indent="-216004" algn="l" defTabSz="864017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de-DE" sz="13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376046" indent="-216004" algn="l" defTabSz="864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800"/>
              <a:t>Ekološka tehnologija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800"/>
              <a:t>Ušteda troškova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800"/>
              <a:t>Povećanje produktivnosti</a:t>
            </a:r>
            <a:endParaRPr lang="en-US" sz="1600" b="0"/>
          </a:p>
          <a:p>
            <a:pPr marL="432008" lvl="1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600" b="0"/>
              <a:t>Visoka brzina ispisa</a:t>
            </a:r>
          </a:p>
          <a:p>
            <a:pPr marL="432008" lvl="1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600" b="0"/>
              <a:t>Jednostavnije rukovanje </a:t>
            </a:r>
          </a:p>
          <a:p>
            <a:pPr marL="432008" lvl="1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600" b="0"/>
              <a:t>Automatska dorada savijanje, rezanje</a:t>
            </a:r>
          </a:p>
          <a:p>
            <a:pPr marL="432008" lvl="1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600" b="0"/>
              <a:t>Visoka kvaliteta ispisa </a:t>
            </a:r>
            <a:r>
              <a:rPr lang="hr-HR" sz="1600" b="0" err="1"/>
              <a:t>indoor</a:t>
            </a:r>
            <a:r>
              <a:rPr lang="hr-HR" sz="1600" b="0"/>
              <a:t>/</a:t>
            </a:r>
            <a:r>
              <a:rPr lang="hr-HR" sz="1600" b="0" err="1"/>
              <a:t>outdoor</a:t>
            </a:r>
            <a:endParaRPr lang="hr-HR" sz="1600" b="0"/>
          </a:p>
          <a:p>
            <a:pPr marL="432008" lvl="1" indent="0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r-HR" sz="1600" b="0"/>
              <a:t>Brz, povoljan i poudan ispis na zahtjev!</a:t>
            </a:r>
            <a:endParaRPr lang="en-US" sz="1600" b="0"/>
          </a:p>
        </p:txBody>
      </p:sp>
      <p:sp>
        <p:nvSpPr>
          <p:cNvPr id="16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00B0F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E36394B0-CB18-4CEF-9BAE-770021343E29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30724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ŠIROKI FORMAT ISPISA</a:t>
            </a:r>
            <a:endParaRPr lang="de-DE" sz="1600" b="1">
              <a:cs typeface="Arial" charset="0"/>
            </a:endParaRPr>
          </a:p>
        </p:txBody>
      </p:sp>
      <p:pic>
        <p:nvPicPr>
          <p:cNvPr id="3072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6900" y="1700213"/>
            <a:ext cx="429418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0" y="3132138"/>
            <a:ext cx="2141538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1"/>
          <p:cNvSpPr>
            <a:spLocks noChangeArrowheads="1"/>
          </p:cNvSpPr>
          <p:nvPr/>
        </p:nvSpPr>
        <p:spPr bwMode="auto">
          <a:xfrm>
            <a:off x="847725" y="1477963"/>
            <a:ext cx="57594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 b="1">
                <a:cs typeface="Arial" charset="0"/>
              </a:rPr>
              <a:t>Dodatne mogućnosti:</a:t>
            </a:r>
          </a:p>
          <a:p>
            <a:r>
              <a:rPr lang="hr-HR" sz="2000">
                <a:cs typeface="Arial" charset="0"/>
              </a:rPr>
              <a:t> online dorada za savijanje 		</a:t>
            </a:r>
            <a:r>
              <a:rPr lang="hr-HR" sz="2000" b="1">
                <a:solidFill>
                  <a:srgbClr val="0070C0"/>
                </a:solidFill>
                <a:cs typeface="Arial" charset="0"/>
              </a:rPr>
              <a:t>FOLD</a:t>
            </a:r>
          </a:p>
          <a:p>
            <a:r>
              <a:rPr lang="hr-HR" sz="2000">
                <a:cs typeface="Arial" charset="0"/>
              </a:rPr>
              <a:t>   online dorada za rezanje 		</a:t>
            </a:r>
            <a:r>
              <a:rPr lang="hr-HR" sz="2000" b="1">
                <a:solidFill>
                  <a:srgbClr val="0070C0"/>
                </a:solidFill>
                <a:cs typeface="Arial" charset="0"/>
              </a:rPr>
              <a:t>TRIM</a:t>
            </a:r>
            <a:endParaRPr lang="hr-HR" sz="2000" b="1">
              <a:cs typeface="Arial" charset="0"/>
            </a:endParaRPr>
          </a:p>
          <a:p>
            <a:r>
              <a:rPr lang="hr-HR" sz="2000">
                <a:cs typeface="Arial" charset="0"/>
              </a:rPr>
              <a:t>       skener širokog formata 		</a:t>
            </a:r>
            <a:r>
              <a:rPr lang="hr-HR" sz="2000" b="1">
                <a:solidFill>
                  <a:srgbClr val="0070C0"/>
                </a:solidFill>
                <a:cs typeface="Arial" charset="0"/>
              </a:rPr>
              <a:t>SCAN</a:t>
            </a:r>
            <a:endParaRPr lang="en-US" sz="2000" b="1">
              <a:cs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745038" y="1801813"/>
            <a:ext cx="390525" cy="3175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0" name="Right Arrow 9"/>
          <p:cNvSpPr/>
          <p:nvPr/>
        </p:nvSpPr>
        <p:spPr>
          <a:xfrm>
            <a:off x="4745038" y="2162175"/>
            <a:ext cx="390525" cy="3175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1" name="Right Arrow 10"/>
          <p:cNvSpPr/>
          <p:nvPr/>
        </p:nvSpPr>
        <p:spPr>
          <a:xfrm>
            <a:off x="4745038" y="2492375"/>
            <a:ext cx="390525" cy="3175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073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" y="1897063"/>
            <a:ext cx="989013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9FDA7FF9-7F0B-4954-BD9B-DD1EF708DA68}" type="slidenum">
              <a:rPr lang="de-DE"/>
              <a:pPr defTabSz="815975"/>
              <a:t>21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 descr="bizhub_PRESS_C7000_paper_pat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6850" y="1544638"/>
            <a:ext cx="64738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11AE43F9-022E-4BE1-9C99-88E1D10DF272}" type="slidenum">
              <a:rPr lang="de-DE"/>
              <a:pPr defTabSz="815975"/>
              <a:t>22</a:t>
            </a:fld>
            <a:endParaRPr lang="de-DE"/>
          </a:p>
        </p:txBody>
      </p:sp>
      <p:sp>
        <p:nvSpPr>
          <p:cNvPr id="31747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26" name="Abgerundetes Rechteck 10"/>
          <p:cNvSpPr/>
          <p:nvPr/>
        </p:nvSpPr>
        <p:spPr>
          <a:xfrm>
            <a:off x="641350" y="866775"/>
            <a:ext cx="5391150" cy="419100"/>
          </a:xfrm>
          <a:prstGeom prst="roundRect">
            <a:avLst>
              <a:gd name="adj" fmla="val 6667"/>
            </a:avLst>
          </a:prstGeom>
          <a:solidFill>
            <a:schemeClr val="tx2">
              <a:lumMod val="75000"/>
            </a:schemeClr>
          </a:solidFill>
          <a:ln w="12700" cmpd="sng"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latin typeface="Arial"/>
                <a:cs typeface="Arial"/>
              </a:rPr>
              <a:t>MOGUĆNOSTI DORADE</a:t>
            </a:r>
          </a:p>
        </p:txBody>
      </p:sp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822325" y="1550988"/>
            <a:ext cx="4756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800" b="1">
                <a:cs typeface="Arial" charset="0"/>
              </a:rPr>
              <a:t>PRO/PRESS LINIJE</a:t>
            </a:r>
            <a:br>
              <a:rPr lang="hr-HR" sz="1800" b="1">
                <a:cs typeface="Arial" charset="0"/>
              </a:rPr>
            </a:br>
            <a:r>
              <a:rPr lang="hr-HR" sz="1800" b="1">
                <a:cs typeface="Arial" charset="0"/>
              </a:rPr>
              <a:t>KOLOR I C/B UREĐAJA</a:t>
            </a:r>
            <a:endParaRPr lang="de-DE" sz="1800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1082675"/>
            <a:ext cx="4037012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088" y="4683125"/>
            <a:ext cx="2984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Inhaltsplatzhalter 2"/>
          <p:cNvSpPr>
            <a:spLocks noGrp="1"/>
          </p:cNvSpPr>
          <p:nvPr/>
        </p:nvSpPr>
        <p:spPr bwMode="auto">
          <a:xfrm>
            <a:off x="1169988" y="1552575"/>
            <a:ext cx="43307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2088" indent="-192088" eaLnBrk="0" hangingPunct="0">
              <a:spcBef>
                <a:spcPct val="20000"/>
              </a:spcBef>
              <a:buClr>
                <a:srgbClr val="0D76C0"/>
              </a:buClr>
              <a:buFont typeface="Wingdings" pitchFamily="2" charset="2"/>
              <a:buChar char="n"/>
            </a:pPr>
            <a:r>
              <a:rPr lang="hr-HR" sz="1800">
                <a:cs typeface="Arial" charset="0"/>
              </a:rPr>
              <a:t>Potpuno automatski uvez s elementima karakteristike </a:t>
            </a:r>
            <a:br>
              <a:rPr lang="hr-HR" sz="1800">
                <a:cs typeface="Arial" charset="0"/>
              </a:rPr>
            </a:br>
            <a:r>
              <a:rPr lang="en-US" sz="2100" b="1">
                <a:cs typeface="Arial" charset="0"/>
              </a:rPr>
              <a:t>“one size fits all”</a:t>
            </a:r>
            <a:r>
              <a:rPr lang="hr-HR" sz="1800">
                <a:cs typeface="Arial" charset="0"/>
              </a:rPr>
              <a:t>, do 102 lista</a:t>
            </a:r>
            <a:endParaRPr lang="en-US" sz="1800">
              <a:cs typeface="Arial" charset="0"/>
            </a:endParaRPr>
          </a:p>
          <a:p>
            <a:pPr marL="192088" indent="-192088" eaLnBrk="0" hangingPunct="0">
              <a:spcBef>
                <a:spcPct val="20000"/>
              </a:spcBef>
              <a:buClr>
                <a:srgbClr val="0D76C0"/>
              </a:buClr>
              <a:buFont typeface="Wingdings" pitchFamily="2" charset="2"/>
              <a:buChar char="n"/>
            </a:pPr>
            <a:r>
              <a:rPr lang="hr-HR" sz="1800">
                <a:cs typeface="Arial" charset="0"/>
              </a:rPr>
              <a:t>Dostupne boje spirale</a:t>
            </a:r>
            <a:r>
              <a:rPr lang="en-US" sz="1800">
                <a:cs typeface="Arial" charset="0"/>
              </a:rPr>
              <a:t>: </a:t>
            </a:r>
            <a:r>
              <a:rPr lang="hr-HR" sz="1800">
                <a:cs typeface="Arial" charset="0"/>
              </a:rPr>
              <a:t/>
            </a:r>
            <a:br>
              <a:rPr lang="hr-HR" sz="1800">
                <a:cs typeface="Arial" charset="0"/>
              </a:rPr>
            </a:br>
            <a:r>
              <a:rPr lang="en-US" sz="1800">
                <a:cs typeface="Arial" charset="0"/>
              </a:rPr>
              <a:t>Navy, Black, White, Transparent</a:t>
            </a:r>
          </a:p>
          <a:p>
            <a:pPr marL="192088" indent="-192088" eaLnBrk="0" hangingPunct="0">
              <a:spcBef>
                <a:spcPct val="20000"/>
              </a:spcBef>
              <a:buClr>
                <a:srgbClr val="0D76C0"/>
              </a:buClr>
              <a:buFont typeface="Wingdings" pitchFamily="2" charset="2"/>
              <a:buChar char="n"/>
            </a:pPr>
            <a:r>
              <a:rPr lang="hr-HR" sz="1800">
                <a:cs typeface="Arial" charset="0"/>
              </a:rPr>
              <a:t>Izlazni materijal:</a:t>
            </a:r>
            <a:br>
              <a:rPr lang="hr-HR" sz="1800">
                <a:cs typeface="Arial" charset="0"/>
              </a:rPr>
            </a:br>
            <a:r>
              <a:rPr lang="hr-HR" sz="1800">
                <a:cs typeface="Arial" charset="0"/>
              </a:rPr>
              <a:t>ispisan na različitom materijalu</a:t>
            </a:r>
            <a:br>
              <a:rPr lang="hr-HR" sz="1800">
                <a:cs typeface="Arial" charset="0"/>
              </a:rPr>
            </a:br>
            <a:r>
              <a:rPr lang="hr-HR" sz="1800">
                <a:cs typeface="Arial" charset="0"/>
              </a:rPr>
              <a:t>uvezen u spiralu</a:t>
            </a:r>
            <a:br>
              <a:rPr lang="hr-HR" sz="1800">
                <a:cs typeface="Arial" charset="0"/>
              </a:rPr>
            </a:br>
            <a:r>
              <a:rPr lang="hr-HR" sz="1800">
                <a:cs typeface="Arial" charset="0"/>
              </a:rPr>
              <a:t>mogućnost dodataka npr. </a:t>
            </a:r>
            <a:br>
              <a:rPr lang="hr-HR" sz="1800">
                <a:cs typeface="Arial" charset="0"/>
              </a:rPr>
            </a:br>
            <a:r>
              <a:rPr lang="hr-HR" sz="1800">
                <a:cs typeface="Arial" charset="0"/>
              </a:rPr>
              <a:t>s prozirnom naslovnom folijom</a:t>
            </a:r>
            <a:r>
              <a:rPr lang="de-DE" sz="1800">
                <a:cs typeface="Arial" charset="0"/>
              </a:rPr>
              <a:t>	</a:t>
            </a:r>
          </a:p>
          <a:p>
            <a:pPr marL="192088" indent="-192088" eaLnBrk="0" hangingPunct="0">
              <a:spcBef>
                <a:spcPct val="20000"/>
              </a:spcBef>
              <a:buClr>
                <a:srgbClr val="0D76C0"/>
              </a:buClr>
              <a:buFont typeface="Wingdings" pitchFamily="2" charset="2"/>
              <a:buChar char="n"/>
            </a:pPr>
            <a:endParaRPr lang="de-DE" sz="1800" b="1">
              <a:cs typeface="Arial" charset="0"/>
            </a:endParaRPr>
          </a:p>
        </p:txBody>
      </p:sp>
      <p:sp>
        <p:nvSpPr>
          <p:cNvPr id="32772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13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chemeClr val="tx2">
              <a:lumMod val="7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B1A001CD-3A64-4212-8931-64981E69641D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32774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MOGUĆNOSTI DORADE</a:t>
            </a:r>
            <a:endParaRPr lang="de-DE" sz="1600" b="1">
              <a:cs typeface="Arial" charset="0"/>
            </a:endParaRPr>
          </a:p>
        </p:txBody>
      </p:sp>
      <p:sp>
        <p:nvSpPr>
          <p:cNvPr id="15" name="Title 26"/>
          <p:cNvSpPr>
            <a:spLocks noGrp="1"/>
          </p:cNvSpPr>
          <p:nvPr>
            <p:ph type="title"/>
          </p:nvPr>
        </p:nvSpPr>
        <p:spPr>
          <a:xfrm>
            <a:off x="1169988" y="642938"/>
            <a:ext cx="9072562" cy="871537"/>
          </a:xfrm>
        </p:spPr>
        <p:txBody>
          <a:bodyPr/>
          <a:lstStyle/>
          <a:p>
            <a:pPr defTabSz="864017" fontAlgn="auto">
              <a:spcAft>
                <a:spcPts val="0"/>
              </a:spcAft>
              <a:defRPr/>
            </a:pPr>
            <a:r>
              <a:rPr lang="hr-HR" b="0" dirty="0" smtClean="0"/>
              <a:t>GP-502 doradni ONLINE uređaj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ZA UVEZ U SPIRALU</a:t>
            </a:r>
            <a:endParaRPr lang="hr-HR" dirty="0"/>
          </a:p>
        </p:txBody>
      </p:sp>
      <p:sp>
        <p:nvSpPr>
          <p:cNvPr id="2" name="Oval 1"/>
          <p:cNvSpPr/>
          <p:nvPr/>
        </p:nvSpPr>
        <p:spPr>
          <a:xfrm>
            <a:off x="2616200" y="4822825"/>
            <a:ext cx="533400" cy="876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2777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29DC285E-EEE0-4A74-B358-B0C25A443F72}" type="slidenum">
              <a:rPr lang="de-DE"/>
              <a:pPr defTabSz="815975"/>
              <a:t>23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feld 26"/>
          <p:cNvSpPr txBox="1">
            <a:spLocks noChangeArrowheads="1"/>
          </p:cNvSpPr>
          <p:nvPr/>
        </p:nvSpPr>
        <p:spPr bwMode="auto">
          <a:xfrm>
            <a:off x="188913" y="3848100"/>
            <a:ext cx="38274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 b="1">
                <a:solidFill>
                  <a:schemeClr val="bg1"/>
                </a:solidFill>
                <a:ea typeface="Latha" pitchFamily="2"/>
              </a:rPr>
              <a:t>Time su postigli znatno povećan odaziv na pakete usluga, pošto su paketi usluga bili prilagođeni zadanim parametrima.</a:t>
            </a:r>
            <a:endParaRPr lang="de-DE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3794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038" y="1400175"/>
            <a:ext cx="8435975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1169988" y="642938"/>
            <a:ext cx="9072562" cy="871537"/>
          </a:xfrm>
        </p:spPr>
        <p:txBody>
          <a:bodyPr/>
          <a:lstStyle/>
          <a:p>
            <a:pPr defTabSz="864017" fontAlgn="auto">
              <a:spcAft>
                <a:spcPts val="0"/>
              </a:spcAft>
              <a:defRPr/>
            </a:pPr>
            <a:r>
              <a:rPr lang="hr-HR" b="0" dirty="0" smtClean="0"/>
              <a:t>OSTALE MOGUĆNOSTI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ONLINE DORADE</a:t>
            </a:r>
            <a:endParaRPr lang="hr-HR" dirty="0"/>
          </a:p>
        </p:txBody>
      </p:sp>
      <p:sp>
        <p:nvSpPr>
          <p:cNvPr id="10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chemeClr val="tx2">
              <a:lumMod val="75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D82B582A-1AFF-49C7-8EDB-80CE56F60A3D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33798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1600" b="1">
                <a:cs typeface="Arial" charset="0"/>
              </a:rPr>
              <a:t>MOGUĆNOSTI DORADE</a:t>
            </a:r>
            <a:endParaRPr lang="de-DE" sz="1600" b="1">
              <a:cs typeface="Arial" charset="0"/>
            </a:endParaRPr>
          </a:p>
        </p:txBody>
      </p:sp>
      <p:sp>
        <p:nvSpPr>
          <p:cNvPr id="33799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ECA235E9-1B73-44DF-A9B4-8203FF02D67D}" type="slidenum">
              <a:rPr lang="de-DE"/>
              <a:pPr defTabSz="815975"/>
              <a:t>24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5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fld id="{40234758-F11F-45D6-AECD-A72D33F364CF}" type="slidenum">
              <a:rPr lang="de-DE"/>
              <a:pPr defTabSz="815975"/>
              <a:t>25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550" y="1127125"/>
            <a:ext cx="5424488" cy="528637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50850" y="5051425"/>
            <a:ext cx="3884613" cy="549275"/>
          </a:xfrm>
          <a:prstGeom prst="rect">
            <a:avLst/>
          </a:prstGeom>
          <a:solidFill>
            <a:srgbClr val="0B5EA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20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14" name="Abgerundetes Rechteck 10"/>
          <p:cNvSpPr/>
          <p:nvPr/>
        </p:nvSpPr>
        <p:spPr>
          <a:xfrm>
            <a:off x="2216150" y="198437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Arial" pitchFamily="34" charset="0"/>
                <a:cs typeface="Arial" pitchFamily="34" charset="0"/>
              </a:rPr>
              <a:t>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bgerundetes Rechteck 28"/>
          <p:cNvSpPr/>
          <p:nvPr/>
        </p:nvSpPr>
        <p:spPr>
          <a:xfrm>
            <a:off x="2216150" y="2532063"/>
            <a:ext cx="411163" cy="417512"/>
          </a:xfrm>
          <a:prstGeom prst="roundRect">
            <a:avLst>
              <a:gd name="adj" fmla="val 6667"/>
            </a:avLst>
          </a:prstGeom>
          <a:solidFill>
            <a:srgbClr val="0B5EA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Arial" pitchFamily="34" charset="0"/>
                <a:cs typeface="Arial" pitchFamily="34" charset="0"/>
              </a:rPr>
              <a:t>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bgerundetes Rechteck 28"/>
          <p:cNvSpPr/>
          <p:nvPr/>
        </p:nvSpPr>
        <p:spPr>
          <a:xfrm>
            <a:off x="2216150" y="3055938"/>
            <a:ext cx="411163" cy="417512"/>
          </a:xfrm>
          <a:prstGeom prst="roundRect">
            <a:avLst>
              <a:gd name="adj" fmla="val 6667"/>
            </a:avLst>
          </a:prstGeom>
          <a:solidFill>
            <a:srgbClr val="00B0F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Arial"/>
                <a:cs typeface="Arial"/>
              </a:rPr>
              <a:t>3</a:t>
            </a: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17" name="Abgerundetes Rechteck 28"/>
          <p:cNvSpPr/>
          <p:nvPr/>
        </p:nvSpPr>
        <p:spPr>
          <a:xfrm>
            <a:off x="2216150" y="3592513"/>
            <a:ext cx="411163" cy="417512"/>
          </a:xfrm>
          <a:prstGeom prst="roundRect">
            <a:avLst>
              <a:gd name="adj" fmla="val 6667"/>
            </a:avLst>
          </a:prstGeom>
          <a:solidFill>
            <a:schemeClr val="tx2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Arial"/>
                <a:cs typeface="Arial"/>
              </a:rPr>
              <a:t>4</a:t>
            </a: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34825" name="TextBox 7"/>
          <p:cNvSpPr txBox="1">
            <a:spLocks noChangeArrowheads="1"/>
          </p:cNvSpPr>
          <p:nvPr/>
        </p:nvSpPr>
        <p:spPr bwMode="auto">
          <a:xfrm>
            <a:off x="450850" y="5027613"/>
            <a:ext cx="44973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a-IN" sz="3000" b="1">
                <a:solidFill>
                  <a:schemeClr val="bg1"/>
                </a:solidFill>
                <a:ea typeface="Latha" pitchFamily="2"/>
              </a:rPr>
              <a:t>www.digital1234.biz</a:t>
            </a:r>
            <a:endParaRPr lang="en-US" sz="3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0" name="Striped Right Arrow 29"/>
          <p:cNvSpPr/>
          <p:nvPr/>
        </p:nvSpPr>
        <p:spPr>
          <a:xfrm rot="5400000">
            <a:off x="2107407" y="4136231"/>
            <a:ext cx="630238" cy="701675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1" name="Title 26"/>
          <p:cNvSpPr>
            <a:spLocks noGrp="1"/>
          </p:cNvSpPr>
          <p:nvPr>
            <p:ph type="title"/>
          </p:nvPr>
        </p:nvSpPr>
        <p:spPr>
          <a:xfrm>
            <a:off x="225425" y="463550"/>
            <a:ext cx="9074150" cy="871538"/>
          </a:xfrm>
        </p:spPr>
        <p:txBody>
          <a:bodyPr/>
          <a:lstStyle/>
          <a:p>
            <a:pPr defTabSz="864017" fontAlgn="auto">
              <a:spcAft>
                <a:spcPts val="0"/>
              </a:spcAft>
              <a:defRPr/>
            </a:pPr>
            <a:r>
              <a:rPr lang="hr-HR" b="0" dirty="0" smtClean="0"/>
              <a:t>RJEŠENJA ZA</a:t>
            </a:r>
            <a:br>
              <a:rPr lang="hr-HR" b="0" dirty="0" smtClean="0"/>
            </a:br>
            <a:r>
              <a:rPr lang="hr-HR" dirty="0" smtClean="0"/>
              <a:t>UNAPREĐENJE POSLOVANJA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575" y="1289050"/>
            <a:ext cx="42386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7"/>
          <p:cNvSpPr txBox="1">
            <a:spLocks noChangeArrowheads="1"/>
          </p:cNvSpPr>
          <p:nvPr/>
        </p:nvSpPr>
        <p:spPr bwMode="auto">
          <a:xfrm>
            <a:off x="733425" y="3822700"/>
            <a:ext cx="69596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 b="1"/>
              <a:t>HVALA VAM!</a:t>
            </a:r>
          </a:p>
          <a:p>
            <a:endParaRPr lang="hr-HR" sz="3600" b="1"/>
          </a:p>
          <a:p>
            <a:r>
              <a:rPr lang="hr-HR" sz="2200">
                <a:cs typeface="Arial" charset="0"/>
              </a:rPr>
              <a:t>Nataša Martić</a:t>
            </a:r>
          </a:p>
          <a:p>
            <a:r>
              <a:rPr lang="hr-HR" sz="2200">
                <a:cs typeface="Arial" charset="0"/>
              </a:rPr>
              <a:t>natasa.martic@konicaminolta.hr</a:t>
            </a:r>
            <a:endParaRPr lang="en-US" sz="22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15" name="Abgerundetes Rechteck 10"/>
          <p:cNvSpPr/>
          <p:nvPr/>
        </p:nvSpPr>
        <p:spPr>
          <a:xfrm>
            <a:off x="641350" y="866775"/>
            <a:ext cx="6461125" cy="419100"/>
          </a:xfrm>
          <a:prstGeom prst="roundRect">
            <a:avLst>
              <a:gd name="adj" fmla="val 6667"/>
            </a:avLst>
          </a:prstGeom>
          <a:solidFill>
            <a:schemeClr val="tx2">
              <a:lumMod val="40000"/>
              <a:lumOff val="60000"/>
            </a:schemeClr>
          </a:solidFill>
          <a:ln w="12700" cmpd="sng"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latin typeface="Arial"/>
                <a:cs typeface="Arial"/>
              </a:rPr>
              <a:t>VARIABLE DATA PRINT / VDP</a:t>
            </a:r>
            <a:endParaRPr lang="de-DE" sz="3200" b="1" dirty="0">
              <a:latin typeface="Arial"/>
              <a:cs typeface="Arial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0" y="2295525"/>
            <a:ext cx="58547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46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D0BF0D18-C7B9-4CA5-B3DB-7DDE20CD5BAB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12291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 sz="1600" b="1">
                <a:cs typeface="Arial" charset="0"/>
              </a:rPr>
              <a:t>VARIABLE</a:t>
            </a:r>
            <a:r>
              <a:rPr lang="hr-HR" sz="1600" b="1">
                <a:cs typeface="Arial" charset="0"/>
              </a:rPr>
              <a:t> </a:t>
            </a:r>
            <a:r>
              <a:rPr lang="ta-IN" sz="1600" b="1">
                <a:cs typeface="Arial" charset="0"/>
              </a:rPr>
              <a:t>DATA PRINT / VDP</a:t>
            </a:r>
            <a:endParaRPr lang="de-DE" sz="1600" b="1">
              <a:cs typeface="Arial" charset="0"/>
            </a:endParaRPr>
          </a:p>
        </p:txBody>
      </p:sp>
      <p:pic>
        <p:nvPicPr>
          <p:cNvPr id="12292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" y="1371600"/>
            <a:ext cx="8420100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17"/>
          <p:cNvSpPr txBox="1">
            <a:spLocks noChangeArrowheads="1"/>
          </p:cNvSpPr>
          <p:nvPr/>
        </p:nvSpPr>
        <p:spPr bwMode="auto">
          <a:xfrm>
            <a:off x="3438525" y="2044700"/>
            <a:ext cx="46482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200" b="1">
                <a:solidFill>
                  <a:schemeClr val="bg1"/>
                </a:solidFill>
                <a:cs typeface="Arial" charset="0"/>
              </a:rPr>
              <a:t>VARIJABILNI DOKUMENTI GENERIRAJU NAJVEĆI ISPISNI VOLUMEN RJEŠIV ISKLJUČIVO PUTEM DIGITALNOG ISPISA!</a:t>
            </a:r>
            <a:endParaRPr lang="ta-IN" sz="2200" b="1">
              <a:solidFill>
                <a:schemeClr val="bg1"/>
              </a:solidFill>
              <a:ea typeface="Lath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857250"/>
            <a:ext cx="924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13315" name="Textfeld 26"/>
          <p:cNvSpPr txBox="1">
            <a:spLocks noChangeArrowheads="1"/>
          </p:cNvSpPr>
          <p:nvPr/>
        </p:nvSpPr>
        <p:spPr bwMode="auto">
          <a:xfrm>
            <a:off x="1112838" y="3059113"/>
            <a:ext cx="2114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vi-VN" sz="2800" baseline="30000">
                <a:cs typeface="Arial" charset="0"/>
              </a:rPr>
              <a:t>1. Baze podataka</a:t>
            </a:r>
          </a:p>
          <a:p>
            <a:r>
              <a:rPr lang="vi-VN" sz="2800" baseline="30000">
                <a:cs typeface="Arial" charset="0"/>
              </a:rPr>
              <a:t>2. Poslovna pravila </a:t>
            </a:r>
          </a:p>
          <a:p>
            <a:r>
              <a:rPr lang="vi-VN" sz="2800" baseline="30000">
                <a:cs typeface="Arial" charset="0"/>
              </a:rPr>
              <a:t>3. Sadržaj </a:t>
            </a:r>
          </a:p>
          <a:p>
            <a:r>
              <a:rPr lang="vi-VN" sz="2800" baseline="30000">
                <a:cs typeface="Arial" charset="0"/>
              </a:rPr>
              <a:t>4. Izgled </a:t>
            </a:r>
          </a:p>
          <a:p>
            <a:r>
              <a:rPr lang="vi-VN" sz="2800" baseline="30000">
                <a:cs typeface="Arial" charset="0"/>
              </a:rPr>
              <a:t>5. VDP aplikacija</a:t>
            </a:r>
          </a:p>
          <a:p>
            <a:r>
              <a:rPr lang="vi-VN" sz="2800" baseline="30000">
                <a:cs typeface="Arial" charset="0"/>
              </a:rPr>
              <a:t>6. </a:t>
            </a:r>
            <a:r>
              <a:rPr lang="hr-HR" sz="2800" baseline="30000">
                <a:cs typeface="Arial" charset="0"/>
              </a:rPr>
              <a:t>Digitalni </a:t>
            </a:r>
            <a:r>
              <a:rPr lang="vi-VN" sz="2800" baseline="30000">
                <a:cs typeface="Arial" charset="0"/>
              </a:rPr>
              <a:t>uređaji </a:t>
            </a:r>
          </a:p>
          <a:p>
            <a:endParaRPr lang="vi-VN" sz="2800" b="1" baseline="30000">
              <a:cs typeface="Arial" charset="0"/>
            </a:endParaRPr>
          </a:p>
        </p:txBody>
      </p:sp>
      <p:grpSp>
        <p:nvGrpSpPr>
          <p:cNvPr id="13316" name="Group 42"/>
          <p:cNvGrpSpPr>
            <a:grpSpLocks/>
          </p:cNvGrpSpPr>
          <p:nvPr/>
        </p:nvGrpSpPr>
        <p:grpSpPr bwMode="auto">
          <a:xfrm>
            <a:off x="4316413" y="4308475"/>
            <a:ext cx="2487612" cy="942975"/>
            <a:chOff x="1743971" y="3821268"/>
            <a:chExt cx="2857501" cy="1082227"/>
          </a:xfrm>
        </p:grpSpPr>
        <p:pic>
          <p:nvPicPr>
            <p:cNvPr id="13325" name="Picture 2"/>
            <p:cNvPicPr>
              <a:picLocks noChangeAspect="1"/>
            </p:cNvPicPr>
            <p:nvPr/>
          </p:nvPicPr>
          <p:blipFill>
            <a:blip r:embed="rId3"/>
            <a:srcRect r="47980"/>
            <a:stretch>
              <a:fillRect/>
            </a:stretch>
          </p:blipFill>
          <p:spPr bwMode="auto">
            <a:xfrm>
              <a:off x="1743972" y="3821268"/>
              <a:ext cx="2857500" cy="358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6" name="Picture 2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3971" y="4255795"/>
              <a:ext cx="28575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17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2275" y="3168650"/>
            <a:ext cx="1328738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37513" y="31686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2" descr="C:\DOCUME~1\yusukeko\LOCALS~1\Temp\VMwareDnD\af43f814\bizhub105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7213" y="1851025"/>
            <a:ext cx="2454275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6" descr="C:\Documents and Settings\yusukeko\Desktop\C800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4006850"/>
            <a:ext cx="41306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1909FA5D-EF1C-43D1-85EA-F3591DBB320F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13322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 sz="1600" b="1">
                <a:cs typeface="Arial" charset="0"/>
              </a:rPr>
              <a:t>VARIABLE</a:t>
            </a:r>
            <a:r>
              <a:rPr lang="hr-HR" sz="1600" b="1">
                <a:cs typeface="Arial" charset="0"/>
              </a:rPr>
              <a:t> </a:t>
            </a:r>
            <a:r>
              <a:rPr lang="ta-IN" sz="1600" b="1">
                <a:cs typeface="Arial" charset="0"/>
              </a:rPr>
              <a:t>DATA PRINT / VDP</a:t>
            </a:r>
            <a:endParaRPr lang="de-DE" sz="1600" b="1">
              <a:cs typeface="Arial" charset="0"/>
            </a:endParaRPr>
          </a:p>
        </p:txBody>
      </p:sp>
      <p:sp>
        <p:nvSpPr>
          <p:cNvPr id="13323" name="TextBox 47"/>
          <p:cNvSpPr txBox="1">
            <a:spLocks noChangeArrowheads="1"/>
          </p:cNvSpPr>
          <p:nvPr/>
        </p:nvSpPr>
        <p:spPr bwMode="auto">
          <a:xfrm>
            <a:off x="819150" y="1430338"/>
            <a:ext cx="464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4000" b="1">
                <a:solidFill>
                  <a:schemeClr val="bg1"/>
                </a:solidFill>
                <a:cs typeface="Arial" charset="0"/>
              </a:rPr>
              <a:t>Elementi VDP-a</a:t>
            </a:r>
            <a:endParaRPr lang="ta-IN" sz="4000" b="1">
              <a:solidFill>
                <a:schemeClr val="bg1"/>
              </a:solidFill>
              <a:ea typeface="Latha" pitchFamily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70518">
            <a:off x="7015163" y="1077913"/>
            <a:ext cx="1600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pic>
        <p:nvPicPr>
          <p:cNvPr id="1433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" y="1079500"/>
            <a:ext cx="90582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creenshot 12:7:12 10:20 PM.ti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163" y="755650"/>
            <a:ext cx="2243137" cy="2762250"/>
          </a:xfrm>
          <a:prstGeom prst="rect">
            <a:avLst/>
          </a:prstGeom>
          <a:noFill/>
        </p:spPr>
      </p:pic>
      <p:pic>
        <p:nvPicPr>
          <p:cNvPr id="6" name="Picture 5" descr="Screenshot 12:7:12 10:21 PM.ti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5888" y="2444750"/>
            <a:ext cx="2792413" cy="3736975"/>
          </a:xfrm>
          <a:prstGeom prst="rect">
            <a:avLst/>
          </a:prstGeom>
          <a:noFill/>
        </p:spPr>
      </p:pic>
      <p:sp>
        <p:nvSpPr>
          <p:cNvPr id="14341" name="Textfeld 26"/>
          <p:cNvSpPr txBox="1">
            <a:spLocks noChangeArrowheads="1"/>
          </p:cNvSpPr>
          <p:nvPr/>
        </p:nvSpPr>
        <p:spPr bwMode="auto">
          <a:xfrm>
            <a:off x="3054350" y="855663"/>
            <a:ext cx="52482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hr-HR" sz="2000" b="1">
                <a:cs typeface="Arial" charset="0"/>
              </a:rPr>
              <a:t>TRANSPROMO DOKUMENTI</a:t>
            </a:r>
          </a:p>
          <a:p>
            <a:r>
              <a:rPr lang="ta-IN" sz="1200">
                <a:ea typeface="Latha" pitchFamily="2"/>
              </a:rPr>
              <a:t>Baza podataka može biti formatirana na bilo koji način, npr. </a:t>
            </a:r>
            <a:r>
              <a:rPr lang="hr-HR" sz="1200">
                <a:cs typeface="Arial" charset="0"/>
              </a:rPr>
              <a:t>u</a:t>
            </a:r>
            <a:r>
              <a:rPr lang="ta-IN" sz="1200">
                <a:ea typeface="Latha" pitchFamily="2"/>
              </a:rPr>
              <a:t>bacujući barcode povećava se mogućnost praćenja fakture. Predračun se može sastojati od slike, barcoda, teksta, reklame, grafova... </a:t>
            </a:r>
            <a:endParaRPr lang="hr-HR" sz="1200">
              <a:cs typeface="Arial" charset="0"/>
            </a:endParaRPr>
          </a:p>
          <a:p>
            <a:endParaRPr lang="ta-IN" sz="1200">
              <a:ea typeface="Latha" pitchFamily="2"/>
            </a:endParaRPr>
          </a:p>
        </p:txBody>
      </p:sp>
      <p:pic>
        <p:nvPicPr>
          <p:cNvPr id="14" name="Rectangle 1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525" y="1695450"/>
            <a:ext cx="1292225" cy="871538"/>
          </a:xfrm>
          <a:prstGeom prst="rect">
            <a:avLst/>
          </a:prstGeom>
          <a:noFill/>
        </p:spPr>
      </p:pic>
      <p:pic>
        <p:nvPicPr>
          <p:cNvPr id="16" name="Rectangle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750" y="5145088"/>
            <a:ext cx="1700213" cy="871537"/>
          </a:xfrm>
          <a:prstGeom prst="rect">
            <a:avLst/>
          </a:prstGeom>
          <a:noFill/>
        </p:spPr>
      </p:pic>
      <p:sp>
        <p:nvSpPr>
          <p:cNvPr id="14344" name="Textfeld 26"/>
          <p:cNvSpPr txBox="1">
            <a:spLocks noChangeArrowheads="1"/>
          </p:cNvSpPr>
          <p:nvPr/>
        </p:nvSpPr>
        <p:spPr bwMode="auto">
          <a:xfrm>
            <a:off x="2773363" y="3875088"/>
            <a:ext cx="48736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endParaRPr lang="hr-HR" sz="1300">
              <a:cs typeface="Arial" charset="0"/>
            </a:endParaRPr>
          </a:p>
          <a:p>
            <a:r>
              <a:rPr lang="ta-IN" sz="1300" b="1">
                <a:ea typeface="Latha" pitchFamily="2"/>
              </a:rPr>
              <a:t>PRIMJER</a:t>
            </a:r>
            <a:r>
              <a:rPr lang="hr-HR" sz="1300" b="1">
                <a:cs typeface="Arial" charset="0"/>
              </a:rPr>
              <a:t> KORIŠTENJA TRANSAKCIJSKOG DOKUMENTA ZA UNAPREĐENJE ODNOSA S KLIJENTOM</a:t>
            </a:r>
            <a:r>
              <a:rPr lang="ta-IN" sz="1300">
                <a:ea typeface="Latha" pitchFamily="2"/>
              </a:rPr>
              <a:t>:</a:t>
            </a:r>
          </a:p>
          <a:p>
            <a:r>
              <a:rPr lang="ta-IN" sz="1500">
                <a:ea typeface="Latha" pitchFamily="2"/>
              </a:rPr>
              <a:t>“</a:t>
            </a:r>
            <a:r>
              <a:rPr lang="hr-HR" sz="1500">
                <a:cs typeface="Arial" charset="0"/>
              </a:rPr>
              <a:t>Primjetili smo da ste naručili lampice, </a:t>
            </a:r>
          </a:p>
          <a:p>
            <a:r>
              <a:rPr lang="hr-HR" sz="1500">
                <a:cs typeface="Arial" charset="0"/>
              </a:rPr>
              <a:t>molim Vas obratite pažnju da će slijedeći mjesec </a:t>
            </a:r>
            <a:br>
              <a:rPr lang="hr-HR" sz="1500">
                <a:cs typeface="Arial" charset="0"/>
              </a:rPr>
            </a:br>
            <a:r>
              <a:rPr lang="hr-HR" sz="1500">
                <a:cs typeface="Arial" charset="0"/>
              </a:rPr>
              <a:t>ovaj proizvod biti na akciji!</a:t>
            </a:r>
            <a:r>
              <a:rPr lang="ta-IN" sz="1500">
                <a:ea typeface="Latha" pitchFamily="2"/>
              </a:rPr>
              <a:t>”</a:t>
            </a:r>
            <a:endParaRPr lang="en-US" sz="1500">
              <a:cs typeface="Arial" charset="0"/>
            </a:endParaRPr>
          </a:p>
        </p:txBody>
      </p:sp>
      <p:sp>
        <p:nvSpPr>
          <p:cNvPr id="18" name="Textfeld 26"/>
          <p:cNvSpPr txBox="1"/>
          <p:nvPr/>
        </p:nvSpPr>
        <p:spPr>
          <a:xfrm>
            <a:off x="2881313" y="2232025"/>
            <a:ext cx="4268787" cy="1127125"/>
          </a:xfrm>
          <a:prstGeom prst="rect">
            <a:avLst/>
          </a:prstGeom>
          <a:noFill/>
        </p:spPr>
        <p:txBody>
          <a:bodyPr lIns="0" anchor="ctr"/>
          <a:lstStyle/>
          <a:p>
            <a:pPr marL="285750" indent="-285750">
              <a:buFontTx/>
              <a:buChar char="-"/>
            </a:pPr>
            <a:r>
              <a:rPr lang="ta-IN" sz="2400" b="1">
                <a:solidFill>
                  <a:srgbClr val="FFFFFF"/>
                </a:solidFill>
                <a:ea typeface="Latha" pitchFamily="2"/>
              </a:rPr>
              <a:t>olakšavanje administracije</a:t>
            </a:r>
            <a:endParaRPr lang="hr-HR" sz="2400" b="1">
              <a:solidFill>
                <a:srgbClr val="FFFFFF"/>
              </a:solidFill>
            </a:endParaRPr>
          </a:p>
          <a:p>
            <a:pPr marL="285750" indent="-285750"/>
            <a:endParaRPr lang="ta-IN" sz="2400" b="1">
              <a:solidFill>
                <a:srgbClr val="FFFFFF"/>
              </a:solidFill>
              <a:ea typeface="Latha" pitchFamily="2"/>
            </a:endParaRPr>
          </a:p>
          <a:p>
            <a:pPr marL="285750" indent="-285750">
              <a:buFontTx/>
              <a:buChar char="-"/>
            </a:pPr>
            <a:r>
              <a:rPr lang="ta-IN" sz="2400" b="1">
                <a:solidFill>
                  <a:srgbClr val="FFFFFF"/>
                </a:solidFill>
                <a:ea typeface="Latha" pitchFamily="2"/>
              </a:rPr>
              <a:t>povećavanje lojalnosti</a:t>
            </a:r>
            <a:r>
              <a:rPr lang="ta-IN" sz="2400">
                <a:solidFill>
                  <a:srgbClr val="FFFFFF"/>
                </a:solidFill>
                <a:ea typeface="Latha" pitchFamily="2"/>
              </a:rPr>
              <a:t> </a:t>
            </a:r>
            <a:r>
              <a:rPr lang="ta-IN" sz="2400" b="1">
                <a:solidFill>
                  <a:srgbClr val="FFFFFF"/>
                </a:solidFill>
                <a:ea typeface="Latha" pitchFamily="2"/>
              </a:rPr>
              <a:t>klijenta</a:t>
            </a:r>
            <a:r>
              <a:rPr lang="ta-IN" sz="2400">
                <a:solidFill>
                  <a:srgbClr val="FFFFFF"/>
                </a:solidFill>
                <a:ea typeface="Latha" pitchFamily="2"/>
              </a:rPr>
              <a:t> radi dodatne usluge informiranja</a:t>
            </a:r>
          </a:p>
        </p:txBody>
      </p:sp>
      <p:sp>
        <p:nvSpPr>
          <p:cNvPr id="19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53A1BCBE-6976-4491-B3ED-E192732B67BD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14347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 sz="1600" b="1">
                <a:cs typeface="Arial" charset="0"/>
              </a:rPr>
              <a:t>VARIABLE</a:t>
            </a:r>
            <a:r>
              <a:rPr lang="hr-HR" sz="1600" b="1">
                <a:cs typeface="Arial" charset="0"/>
              </a:rPr>
              <a:t> </a:t>
            </a:r>
            <a:r>
              <a:rPr lang="ta-IN" sz="1600" b="1">
                <a:cs typeface="Arial" charset="0"/>
              </a:rPr>
              <a:t>DATA PRINT / VDP</a:t>
            </a:r>
            <a:endParaRPr lang="de-DE" sz="1600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965200"/>
            <a:ext cx="93472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15363" name="TextBox 26"/>
          <p:cNvSpPr txBox="1">
            <a:spLocks noChangeArrowheads="1"/>
          </p:cNvSpPr>
          <p:nvPr/>
        </p:nvSpPr>
        <p:spPr bwMode="auto">
          <a:xfrm>
            <a:off x="1482725" y="820738"/>
            <a:ext cx="7804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400"/>
              <a:t>PRIMJER</a:t>
            </a:r>
          </a:p>
          <a:p>
            <a:pPr defTabSz="457200"/>
            <a:r>
              <a:rPr lang="en-US" sz="2400" b="1"/>
              <a:t>1:1 (“One-to-One”) </a:t>
            </a:r>
            <a:r>
              <a:rPr lang="hr-HR" sz="2400" b="1"/>
              <a:t>MARKETINGA</a:t>
            </a:r>
            <a:endParaRPr lang="ta-IN" sz="2400" b="1">
              <a:ea typeface="Latha" pitchFamily="2"/>
            </a:endParaRPr>
          </a:p>
        </p:txBody>
      </p:sp>
      <p:sp>
        <p:nvSpPr>
          <p:cNvPr id="35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9C982C47-5369-435B-AAC6-4A59B1699EA3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15365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 sz="1600" b="1">
                <a:cs typeface="Arial" charset="0"/>
              </a:rPr>
              <a:t>VARIABLE</a:t>
            </a:r>
            <a:r>
              <a:rPr lang="hr-HR" sz="1600" b="1">
                <a:cs typeface="Arial" charset="0"/>
              </a:rPr>
              <a:t> </a:t>
            </a:r>
            <a:r>
              <a:rPr lang="ta-IN" sz="1600" b="1">
                <a:cs typeface="Arial" charset="0"/>
              </a:rPr>
              <a:t>DATA PRINT / VDP</a:t>
            </a:r>
            <a:endParaRPr lang="de-DE" sz="1600" b="1"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88013" y="4046538"/>
            <a:ext cx="2473325" cy="1376362"/>
          </a:xfrm>
          <a:prstGeom prst="rect">
            <a:avLst/>
          </a:prstGeom>
          <a:solidFill>
            <a:srgbClr val="0B5EA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786438" y="4062413"/>
            <a:ext cx="2784475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864017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r-H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BAZA PODATAKA</a:t>
            </a:r>
          </a:p>
          <a:p>
            <a:pPr marL="285750" indent="-285750" defTabSz="864017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SPOL? </a:t>
            </a:r>
          </a:p>
          <a:p>
            <a:pPr marL="285750" indent="-285750" defTabSz="864017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DOB? </a:t>
            </a:r>
          </a:p>
          <a:p>
            <a:pPr marL="285750" indent="-285750" defTabSz="864017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RODITELJI?</a:t>
            </a:r>
            <a:endParaRPr lang="hr-H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8640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KREATIVNOST</a:t>
            </a:r>
            <a:br>
              <a:rPr lang="hr-H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hr-H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DIGITALNI ISPIS</a:t>
            </a:r>
            <a:endParaRPr lang="hr-H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368" name="Group 2"/>
          <p:cNvGrpSpPr>
            <a:grpSpLocks/>
          </p:cNvGrpSpPr>
          <p:nvPr/>
        </p:nvGrpSpPr>
        <p:grpSpPr bwMode="auto">
          <a:xfrm>
            <a:off x="860425" y="1762125"/>
            <a:ext cx="4827588" cy="3836988"/>
            <a:chOff x="15818820" y="333538"/>
            <a:chExt cx="6449665" cy="5706821"/>
          </a:xfrm>
        </p:grpSpPr>
        <p:pic>
          <p:nvPicPr>
            <p:cNvPr id="15370" name="Picture 14" descr="Screenshot 12:7:12 11:09 PM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818820" y="333538"/>
              <a:ext cx="6195329" cy="5597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20357551" y="1483403"/>
              <a:ext cx="1401917" cy="34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72" name="TextBox 17"/>
            <p:cNvSpPr txBox="1">
              <a:spLocks noChangeArrowheads="1"/>
            </p:cNvSpPr>
            <p:nvPr/>
          </p:nvSpPr>
          <p:spPr bwMode="auto">
            <a:xfrm>
              <a:off x="20331774" y="1390899"/>
              <a:ext cx="1454021" cy="549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a-IN" sz="900">
                  <a:latin typeface="Calibri" pitchFamily="34" charset="0"/>
                  <a:ea typeface="Latha" pitchFamily="2"/>
                </a:rPr>
                <a:t>KUPOVINA ZA </a:t>
              </a:r>
              <a:endParaRPr lang="hr-HR" sz="900">
                <a:latin typeface="Calibri" pitchFamily="34" charset="0"/>
              </a:endParaRPr>
            </a:p>
            <a:p>
              <a:r>
                <a:rPr lang="hr-HR" sz="900">
                  <a:latin typeface="Calibri" pitchFamily="34" charset="0"/>
                </a:rPr>
                <a:t>DJEVOJKE</a:t>
              </a:r>
              <a:endParaRPr lang="en-US" sz="900">
                <a:latin typeface="Calibri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357551" y="2477432"/>
              <a:ext cx="1656425" cy="34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74" name="TextBox 19"/>
            <p:cNvSpPr txBox="1">
              <a:spLocks noChangeArrowheads="1"/>
            </p:cNvSpPr>
            <p:nvPr/>
          </p:nvSpPr>
          <p:spPr bwMode="auto">
            <a:xfrm>
              <a:off x="20384300" y="2385379"/>
              <a:ext cx="162984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a-IN" sz="800">
                  <a:latin typeface="Calibri" pitchFamily="34" charset="0"/>
                  <a:ea typeface="Latha" pitchFamily="2"/>
                </a:rPr>
                <a:t>DJEČJE</a:t>
              </a:r>
              <a:r>
                <a:rPr lang="hr-HR" sz="800">
                  <a:latin typeface="Calibri" pitchFamily="34" charset="0"/>
                </a:rPr>
                <a:t> </a:t>
              </a:r>
              <a:r>
                <a:rPr lang="ta-IN" sz="800">
                  <a:latin typeface="Calibri" pitchFamily="34" charset="0"/>
                  <a:ea typeface="Latha" pitchFamily="2"/>
                </a:rPr>
                <a:t>IGRAONICE RODITELJIMA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393607" y="3530491"/>
              <a:ext cx="1310718" cy="34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357551" y="4529244"/>
              <a:ext cx="1310718" cy="34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393607" y="5591747"/>
              <a:ext cx="1404037" cy="34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78" name="TextBox 31"/>
            <p:cNvSpPr txBox="1">
              <a:spLocks noChangeArrowheads="1"/>
            </p:cNvSpPr>
            <p:nvPr/>
          </p:nvSpPr>
          <p:spPr bwMode="auto">
            <a:xfrm>
              <a:off x="20261833" y="5517139"/>
              <a:ext cx="20066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a-IN" sz="800">
                  <a:latin typeface="Calibri" pitchFamily="34" charset="0"/>
                  <a:ea typeface="Latha" pitchFamily="2"/>
                </a:rPr>
                <a:t>PONUDITE DAMAMA</a:t>
              </a:r>
            </a:p>
            <a:p>
              <a:r>
                <a:rPr lang="ta-IN" sz="800">
                  <a:latin typeface="Calibri" pitchFamily="34" charset="0"/>
                  <a:ea typeface="Latha" pitchFamily="2"/>
                </a:rPr>
                <a:t>SALON LJEPOTE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1640698" y="3131463"/>
              <a:ext cx="373279" cy="2835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80" name="TextBox 39"/>
            <p:cNvSpPr txBox="1">
              <a:spLocks noChangeArrowheads="1"/>
            </p:cNvSpPr>
            <p:nvPr/>
          </p:nvSpPr>
          <p:spPr bwMode="auto">
            <a:xfrm>
              <a:off x="20331774" y="4473268"/>
              <a:ext cx="183153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a-IN" sz="800">
                  <a:latin typeface="Calibri" pitchFamily="34" charset="0"/>
                  <a:ea typeface="Latha" pitchFamily="2"/>
                </a:rPr>
                <a:t>PONUDITE SURFANJE</a:t>
              </a:r>
            </a:p>
            <a:p>
              <a:r>
                <a:rPr lang="hr-HR" sz="800">
                  <a:latin typeface="Calibri" pitchFamily="34" charset="0"/>
                </a:rPr>
                <a:t>MLADIĆIMA</a:t>
              </a:r>
              <a:endParaRPr lang="en-US" sz="800">
                <a:latin typeface="Calibri" pitchFamily="34" charset="0"/>
              </a:endParaRPr>
            </a:p>
          </p:txBody>
        </p:sp>
        <p:sp>
          <p:nvSpPr>
            <p:cNvPr id="15381" name="TextBox 40"/>
            <p:cNvSpPr txBox="1">
              <a:spLocks noChangeArrowheads="1"/>
            </p:cNvSpPr>
            <p:nvPr/>
          </p:nvSpPr>
          <p:spPr bwMode="auto">
            <a:xfrm>
              <a:off x="20352481" y="3494116"/>
              <a:ext cx="13850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a-IN" sz="800">
                  <a:latin typeface="Calibri" pitchFamily="34" charset="0"/>
                  <a:ea typeface="Latha" pitchFamily="2"/>
                </a:rPr>
                <a:t>PONUDITE GOLF</a:t>
              </a:r>
            </a:p>
            <a:p>
              <a:r>
                <a:rPr lang="hr-HR" sz="800">
                  <a:latin typeface="Calibri" pitchFamily="34" charset="0"/>
                </a:rPr>
                <a:t>MUŠKARCIMA</a:t>
              </a:r>
              <a:endParaRPr lang="en-US" sz="800">
                <a:latin typeface="Calibri" pitchFamily="34" charset="0"/>
              </a:endParaRPr>
            </a:p>
          </p:txBody>
        </p:sp>
      </p:grpSp>
      <p:sp>
        <p:nvSpPr>
          <p:cNvPr id="15369" name="TextBox 41"/>
          <p:cNvSpPr txBox="1">
            <a:spLocks noChangeArrowheads="1"/>
          </p:cNvSpPr>
          <p:nvPr/>
        </p:nvSpPr>
        <p:spPr bwMode="auto">
          <a:xfrm>
            <a:off x="860425" y="4459288"/>
            <a:ext cx="2784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 b="1">
                <a:cs typeface="Arial" charset="0"/>
              </a:rPr>
              <a:t>PRIMJER MARKETINGA</a:t>
            </a:r>
          </a:p>
          <a:p>
            <a:r>
              <a:rPr lang="hr-HR" sz="1400" b="1">
                <a:cs typeface="Arial" charset="0"/>
              </a:rPr>
              <a:t>HOTELSKI RESORT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ußzeilenplatzhalt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425" y="463550"/>
            <a:ext cx="9074150" cy="871538"/>
          </a:xfrm>
        </p:spPr>
        <p:txBody>
          <a:bodyPr/>
          <a:lstStyle/>
          <a:p>
            <a:pPr defTabSz="864017"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16387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61695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0" y="201613"/>
            <a:ext cx="5846763" cy="5576887"/>
          </a:xfrm>
          <a:prstGeom prst="rect">
            <a:avLst/>
          </a:prstGeom>
          <a:noFill/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200" y="3992563"/>
            <a:ext cx="525780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15975"/>
            <a:r>
              <a:rPr lang="it-IT"/>
              <a:t>KONICA MINOLTA </a:t>
            </a:r>
            <a:r>
              <a:rPr lang="hr-HR"/>
              <a:t> HRVATSKA</a:t>
            </a:r>
            <a:r>
              <a:rPr lang="it-IT"/>
              <a:t> </a:t>
            </a:r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796925"/>
            <a:ext cx="91948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bgerundetes Rechteck 10"/>
          <p:cNvSpPr/>
          <p:nvPr/>
        </p:nvSpPr>
        <p:spPr>
          <a:xfrm>
            <a:off x="641350" y="174625"/>
            <a:ext cx="411163" cy="417513"/>
          </a:xfrm>
          <a:prstGeom prst="roundRect">
            <a:avLst>
              <a:gd name="adj" fmla="val 6667"/>
            </a:avLst>
          </a:prstGeom>
          <a:solidFill>
            <a:srgbClr val="7CAEDE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  <a:defRPr/>
            </a:pPr>
            <a:fld id="{A9B90A30-4F0B-4CCA-809F-125A4B46CD26}" type="slidenum">
              <a:rPr lang="ta-IN" sz="1100" b="1">
                <a:latin typeface="Arial"/>
                <a:cs typeface="Arial"/>
              </a:rPr>
              <a:pPr algn="ctr" defTabSz="864017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de-DE" sz="1100" b="1" dirty="0">
              <a:latin typeface="Arial"/>
              <a:cs typeface="Arial"/>
            </a:endParaRPr>
          </a:p>
        </p:txBody>
      </p:sp>
      <p:sp>
        <p:nvSpPr>
          <p:cNvPr id="18436" name="Textfeld 26"/>
          <p:cNvSpPr txBox="1">
            <a:spLocks noChangeArrowheads="1"/>
          </p:cNvSpPr>
          <p:nvPr/>
        </p:nvSpPr>
        <p:spPr bwMode="auto">
          <a:xfrm>
            <a:off x="1169988" y="182563"/>
            <a:ext cx="3770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r>
              <a:rPr lang="ta-IN" sz="1600" b="1">
                <a:cs typeface="Arial" charset="0"/>
              </a:rPr>
              <a:t>VARIABLE</a:t>
            </a:r>
            <a:r>
              <a:rPr lang="hr-HR" sz="1600" b="1">
                <a:cs typeface="Arial" charset="0"/>
              </a:rPr>
              <a:t> </a:t>
            </a:r>
            <a:r>
              <a:rPr lang="ta-IN" sz="1600" b="1">
                <a:cs typeface="Arial" charset="0"/>
              </a:rPr>
              <a:t>DATA PRINT / VDP</a:t>
            </a:r>
            <a:endParaRPr lang="de-DE" sz="1600" b="1">
              <a:cs typeface="Arial" charset="0"/>
            </a:endParaRPr>
          </a:p>
        </p:txBody>
      </p:sp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919163" y="1082675"/>
            <a:ext cx="7804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400"/>
              <a:t>MOTIVACIJA ZA UPORABU </a:t>
            </a:r>
          </a:p>
          <a:p>
            <a:pPr defTabSz="457200"/>
            <a:r>
              <a:rPr lang="en-US" sz="2400" b="1"/>
              <a:t>1:1 (“One-to-One”) </a:t>
            </a:r>
            <a:r>
              <a:rPr lang="hr-HR" sz="2400" b="1"/>
              <a:t>MARKETINGA</a:t>
            </a:r>
            <a:endParaRPr lang="ta-IN" sz="2400" b="1">
              <a:ea typeface="Latha" pitchFamily="2"/>
            </a:endParaRPr>
          </a:p>
        </p:txBody>
      </p:sp>
      <p:sp>
        <p:nvSpPr>
          <p:cNvPr id="18438" name="TextBox 12"/>
          <p:cNvSpPr txBox="1">
            <a:spLocks noChangeArrowheads="1"/>
          </p:cNvSpPr>
          <p:nvPr/>
        </p:nvSpPr>
        <p:spPr bwMode="auto">
          <a:xfrm>
            <a:off x="1246188" y="2200275"/>
            <a:ext cx="71501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4000" b="1">
                <a:solidFill>
                  <a:schemeClr val="bg1"/>
                </a:solidFill>
                <a:cs typeface="Arial" charset="0"/>
              </a:rPr>
              <a:t>Osiguranje</a:t>
            </a:r>
          </a:p>
          <a:p>
            <a:pPr defTabSz="457200"/>
            <a:r>
              <a:rPr lang="hr-HR" sz="4000" b="1">
                <a:solidFill>
                  <a:schemeClr val="bg1"/>
                </a:solidFill>
                <a:cs typeface="Arial" charset="0"/>
              </a:rPr>
              <a:t>lojanosti</a:t>
            </a:r>
          </a:p>
          <a:p>
            <a:pPr defTabSz="457200"/>
            <a:r>
              <a:rPr lang="hr-HR" sz="4000" b="1">
                <a:solidFill>
                  <a:schemeClr val="bg1"/>
                </a:solidFill>
                <a:cs typeface="Arial" charset="0"/>
              </a:rPr>
              <a:t>klijenta</a:t>
            </a:r>
          </a:p>
        </p:txBody>
      </p:sp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1943100" y="4940300"/>
            <a:ext cx="688181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hr-HR" sz="2000"/>
              <a:t>OBRAĆANJE NA „OSOBAN” NAČIN </a:t>
            </a:r>
          </a:p>
          <a:p>
            <a:pPr defTabSz="457200"/>
            <a:r>
              <a:rPr lang="hr-HR" sz="2000"/>
              <a:t>	PRILAGOĐEN POJEDINAČNOM KORISNIKU</a:t>
            </a:r>
            <a:endParaRPr lang="ta-IN" sz="2000" b="1">
              <a:ea typeface="Latha" pitchFamily="2"/>
            </a:endParaRPr>
          </a:p>
        </p:txBody>
      </p:sp>
      <p:sp>
        <p:nvSpPr>
          <p:cNvPr id="18440" name="TextBox 15"/>
          <p:cNvSpPr txBox="1">
            <a:spLocks noChangeArrowheads="1"/>
          </p:cNvSpPr>
          <p:nvPr/>
        </p:nvSpPr>
        <p:spPr bwMode="auto">
          <a:xfrm rot="300750">
            <a:off x="7413625" y="2079625"/>
            <a:ext cx="1066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600" b="1">
                <a:latin typeface="Calibri" pitchFamily="34" charset="0"/>
              </a:rPr>
              <a:t>VESNA</a:t>
            </a:r>
          </a:p>
        </p:txBody>
      </p:sp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6637338" y="3246438"/>
            <a:ext cx="1066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600" b="1">
                <a:latin typeface="Calibri" pitchFamily="34" charset="0"/>
              </a:rPr>
              <a:t>MIRA</a:t>
            </a:r>
          </a:p>
        </p:txBody>
      </p:sp>
      <p:sp>
        <p:nvSpPr>
          <p:cNvPr id="18442" name="TextBox 17"/>
          <p:cNvSpPr txBox="1">
            <a:spLocks noChangeArrowheads="1"/>
          </p:cNvSpPr>
          <p:nvPr/>
        </p:nvSpPr>
        <p:spPr bwMode="auto">
          <a:xfrm rot="470755">
            <a:off x="7340600" y="4529138"/>
            <a:ext cx="1066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600" b="1">
                <a:latin typeface="Calibri" pitchFamily="34" charset="0"/>
              </a:rPr>
              <a:t>ANA</a:t>
            </a:r>
          </a:p>
        </p:txBody>
      </p:sp>
      <p:sp>
        <p:nvSpPr>
          <p:cNvPr id="18443" name="TextBox 18"/>
          <p:cNvSpPr txBox="1">
            <a:spLocks noChangeArrowheads="1"/>
          </p:cNvSpPr>
          <p:nvPr/>
        </p:nvSpPr>
        <p:spPr bwMode="auto">
          <a:xfrm rot="470755">
            <a:off x="8415338" y="3656013"/>
            <a:ext cx="1066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600" b="1">
                <a:latin typeface="Calibri" pitchFamily="34" charset="0"/>
              </a:rPr>
              <a:t>IVO</a:t>
            </a:r>
          </a:p>
        </p:txBody>
      </p:sp>
      <p:sp>
        <p:nvSpPr>
          <p:cNvPr id="18444" name="TextBox 19"/>
          <p:cNvSpPr txBox="1">
            <a:spLocks noChangeArrowheads="1"/>
          </p:cNvSpPr>
          <p:nvPr/>
        </p:nvSpPr>
        <p:spPr bwMode="auto">
          <a:xfrm rot="-299207">
            <a:off x="5397500" y="4267200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600" b="1">
                <a:latin typeface="Calibri" pitchFamily="34" charset="0"/>
              </a:rPr>
              <a:t>MIRO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690</Words>
  <Application>Microsoft Office PowerPoint</Application>
  <PresentationFormat>Custom</PresentationFormat>
  <Paragraphs>231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Calibri</vt:lpstr>
      <vt:lpstr>Arial</vt:lpstr>
      <vt:lpstr>Latha</vt:lpstr>
      <vt:lpstr>Arial Black</vt:lpstr>
      <vt:lpstr>Franklin Gothic Demi Cond</vt:lpstr>
      <vt:lpstr>Wingdings</vt:lpstr>
      <vt:lpstr>Larissa-Design</vt:lpstr>
      <vt:lpstr>Larissa-Design</vt:lpstr>
      <vt:lpstr>Larissa-Design</vt:lpstr>
      <vt:lpstr>Larissa-Design</vt:lpstr>
      <vt:lpstr>RJEŠENJA ZA UNAPREĐENJE POSLOVANJA</vt:lpstr>
      <vt:lpstr>SADRŽAJ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GP-502 DORADNI ONLINE UREĐAJ ZA UVEZ U SPIRALU</vt:lpstr>
      <vt:lpstr>OSTALE MOGUĆNOSTI ONLINE DORADE</vt:lpstr>
      <vt:lpstr>RJEŠENJA ZA UNAPREĐENJE POSLOVANJA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neuwaerts</dc:creator>
  <cp:lastModifiedBy>TEST</cp:lastModifiedBy>
  <cp:revision>133</cp:revision>
  <dcterms:created xsi:type="dcterms:W3CDTF">2012-09-21T15:59:35Z</dcterms:created>
  <dcterms:modified xsi:type="dcterms:W3CDTF">2013-02-22T06:41:11Z</dcterms:modified>
</cp:coreProperties>
</file>