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0"/>
  </p:notesMasterIdLst>
  <p:sldIdLst>
    <p:sldId id="299" r:id="rId2"/>
    <p:sldId id="301" r:id="rId3"/>
    <p:sldId id="302"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5" r:id="rId32"/>
    <p:sldId id="337" r:id="rId33"/>
    <p:sldId id="352" r:id="rId34"/>
    <p:sldId id="344" r:id="rId35"/>
    <p:sldId id="340" r:id="rId36"/>
    <p:sldId id="338" r:id="rId37"/>
    <p:sldId id="339" r:id="rId38"/>
    <p:sldId id="341" r:id="rId39"/>
    <p:sldId id="342" r:id="rId40"/>
    <p:sldId id="343" r:id="rId41"/>
    <p:sldId id="345" r:id="rId42"/>
    <p:sldId id="346" r:id="rId43"/>
    <p:sldId id="347" r:id="rId44"/>
    <p:sldId id="348" r:id="rId45"/>
    <p:sldId id="349" r:id="rId46"/>
    <p:sldId id="350" r:id="rId47"/>
    <p:sldId id="351" r:id="rId48"/>
    <p:sldId id="300" r:id="rId49"/>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Xerox Sans"/>
        <a:ea typeface="ＭＳ Ｐゴシック"/>
        <a:cs typeface="ＭＳ Ｐゴシック"/>
      </a:defRPr>
    </a:lvl1pPr>
    <a:lvl2pPr marL="457200" algn="l" rtl="0" fontAlgn="base">
      <a:spcBef>
        <a:spcPct val="0"/>
      </a:spcBef>
      <a:spcAft>
        <a:spcPct val="0"/>
      </a:spcAft>
      <a:defRPr sz="1400" kern="1200">
        <a:solidFill>
          <a:schemeClr val="tx1"/>
        </a:solidFill>
        <a:latin typeface="Xerox Sans"/>
        <a:ea typeface="ＭＳ Ｐゴシック"/>
        <a:cs typeface="ＭＳ Ｐゴシック"/>
      </a:defRPr>
    </a:lvl2pPr>
    <a:lvl3pPr marL="914400" algn="l" rtl="0" fontAlgn="base">
      <a:spcBef>
        <a:spcPct val="0"/>
      </a:spcBef>
      <a:spcAft>
        <a:spcPct val="0"/>
      </a:spcAft>
      <a:defRPr sz="1400" kern="1200">
        <a:solidFill>
          <a:schemeClr val="tx1"/>
        </a:solidFill>
        <a:latin typeface="Xerox Sans"/>
        <a:ea typeface="ＭＳ Ｐゴシック"/>
        <a:cs typeface="ＭＳ Ｐゴシック"/>
      </a:defRPr>
    </a:lvl3pPr>
    <a:lvl4pPr marL="1371600" algn="l" rtl="0" fontAlgn="base">
      <a:spcBef>
        <a:spcPct val="0"/>
      </a:spcBef>
      <a:spcAft>
        <a:spcPct val="0"/>
      </a:spcAft>
      <a:defRPr sz="1400" kern="1200">
        <a:solidFill>
          <a:schemeClr val="tx1"/>
        </a:solidFill>
        <a:latin typeface="Xerox Sans"/>
        <a:ea typeface="ＭＳ Ｐゴシック"/>
        <a:cs typeface="ＭＳ Ｐゴシック"/>
      </a:defRPr>
    </a:lvl4pPr>
    <a:lvl5pPr marL="1828800" algn="l" rtl="0" fontAlgn="base">
      <a:spcBef>
        <a:spcPct val="0"/>
      </a:spcBef>
      <a:spcAft>
        <a:spcPct val="0"/>
      </a:spcAft>
      <a:defRPr sz="1400" kern="1200">
        <a:solidFill>
          <a:schemeClr val="tx1"/>
        </a:solidFill>
        <a:latin typeface="Xerox Sans"/>
        <a:ea typeface="ＭＳ Ｐゴシック"/>
        <a:cs typeface="ＭＳ Ｐゴシック"/>
      </a:defRPr>
    </a:lvl5pPr>
    <a:lvl6pPr marL="2286000" algn="l" defTabSz="914400" rtl="0" eaLnBrk="1" latinLnBrk="0" hangingPunct="1">
      <a:defRPr sz="1400" kern="1200">
        <a:solidFill>
          <a:schemeClr val="tx1"/>
        </a:solidFill>
        <a:latin typeface="Xerox Sans"/>
        <a:ea typeface="ＭＳ Ｐゴシック"/>
        <a:cs typeface="ＭＳ Ｐゴシック"/>
      </a:defRPr>
    </a:lvl6pPr>
    <a:lvl7pPr marL="2743200" algn="l" defTabSz="914400" rtl="0" eaLnBrk="1" latinLnBrk="0" hangingPunct="1">
      <a:defRPr sz="1400" kern="1200">
        <a:solidFill>
          <a:schemeClr val="tx1"/>
        </a:solidFill>
        <a:latin typeface="Xerox Sans"/>
        <a:ea typeface="ＭＳ Ｐゴシック"/>
        <a:cs typeface="ＭＳ Ｐゴシック"/>
      </a:defRPr>
    </a:lvl7pPr>
    <a:lvl8pPr marL="3200400" algn="l" defTabSz="914400" rtl="0" eaLnBrk="1" latinLnBrk="0" hangingPunct="1">
      <a:defRPr sz="1400" kern="1200">
        <a:solidFill>
          <a:schemeClr val="tx1"/>
        </a:solidFill>
        <a:latin typeface="Xerox Sans"/>
        <a:ea typeface="ＭＳ Ｐゴシック"/>
        <a:cs typeface="ＭＳ Ｐゴシック"/>
      </a:defRPr>
    </a:lvl8pPr>
    <a:lvl9pPr marL="3657600" algn="l" defTabSz="914400" rtl="0" eaLnBrk="1" latinLnBrk="0" hangingPunct="1">
      <a:defRPr sz="1400" kern="1200">
        <a:solidFill>
          <a:schemeClr val="tx1"/>
        </a:solidFill>
        <a:latin typeface="Xerox Sans"/>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D7D7D"/>
    <a:srgbClr val="F093C7"/>
    <a:srgbClr val="E64BA2"/>
    <a:srgbClr val="E1BEDA"/>
    <a:srgbClr val="C37CB5"/>
    <a:srgbClr val="663300"/>
    <a:srgbClr val="FF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9" autoAdjust="0"/>
    <p:restoredTop sz="98934" autoAdjust="0"/>
  </p:normalViewPr>
  <p:slideViewPr>
    <p:cSldViewPr>
      <p:cViewPr>
        <p:scale>
          <a:sx n="80" d="100"/>
          <a:sy n="80" d="100"/>
        </p:scale>
        <p:origin x="-2430" y="-11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l">
              <a:defRPr sz="1200" dirty="0">
                <a:latin typeface="Arial" charset="0"/>
                <a:ea typeface="ＭＳ Ｐゴシック" charset="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dirty="0">
                <a:latin typeface="Arial" charset="0"/>
                <a:ea typeface="ＭＳ Ｐゴシック"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l">
              <a:defRPr sz="1200" dirty="0">
                <a:latin typeface="Arial" charset="0"/>
                <a:ea typeface="ＭＳ Ｐゴシック"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0"/>
                <a:cs typeface="+mn-cs"/>
              </a:defRPr>
            </a:lvl1pPr>
          </a:lstStyle>
          <a:p>
            <a:pPr>
              <a:defRPr/>
            </a:pPr>
            <a:fld id="{10962C0E-F597-487B-BB6C-6C8352E75E6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p:spPr>
        <p:txBody>
          <a:bodyPr/>
          <a:lstStyle/>
          <a:p>
            <a:endParaRPr lang="hr-HR"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0BE1E9BB-4C73-4E07-A19C-4378E0155AB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68" tIns="45484" rIns="90968" bIns="45484" anchor="b"/>
          <a:lstStyle/>
          <a:p>
            <a:pPr algn="r" defTabSz="912813"/>
            <a:fld id="{1A35B1D0-5F10-4FD4-9083-4914EE081833}" type="slidenum">
              <a:rPr lang="en-US" sz="1100">
                <a:latin typeface="Arial" charset="0"/>
              </a:rPr>
              <a:pPr algn="r" defTabSz="912813"/>
              <a:t>12</a:t>
            </a:fld>
            <a:endParaRPr lang="en-US" sz="1100">
              <a:latin typeface="Arial" charset="0"/>
            </a:endParaRPr>
          </a:p>
        </p:txBody>
      </p:sp>
      <p:sp>
        <p:nvSpPr>
          <p:cNvPr id="36866" name="Rectangle 2"/>
          <p:cNvSpPr>
            <a:spLocks noGrp="1" noRot="1" noChangeAspect="1" noChangeArrowheads="1" noTextEdit="1"/>
          </p:cNvSpPr>
          <p:nvPr>
            <p:ph type="sldImg"/>
          </p:nvPr>
        </p:nvSpPr>
        <p:spPr>
          <a:xfrm>
            <a:off x="1144588" y="688975"/>
            <a:ext cx="4568825" cy="3427413"/>
          </a:xfrm>
          <a:ln/>
        </p:spPr>
      </p:sp>
      <p:sp>
        <p:nvSpPr>
          <p:cNvPr id="36867" name="Rectangle 3"/>
          <p:cNvSpPr>
            <a:spLocks noGrp="1" noChangeArrowheads="1"/>
          </p:cNvSpPr>
          <p:nvPr>
            <p:ph type="body" idx="1"/>
          </p:nvPr>
        </p:nvSpPr>
        <p:spPr>
          <a:xfrm>
            <a:off x="685800" y="4343400"/>
            <a:ext cx="5486400" cy="4111625"/>
          </a:xfrm>
          <a:noFill/>
        </p:spPr>
        <p:txBody>
          <a:bodyPr lIns="90968" tIns="45484" rIns="90968" bIns="45484"/>
          <a:lstStyle/>
          <a:p>
            <a:pPr eaLnBrk="1" hangingPunct="1">
              <a:lnSpc>
                <a:spcPct val="80000"/>
              </a:lnSpc>
            </a:pPr>
            <a:r>
              <a:rPr lang="en-US" sz="900" smtClean="0">
                <a:latin typeface="Xerox Sans"/>
                <a:ea typeface="Xerox Sans"/>
                <a:cs typeface="Xerox Sans"/>
              </a:rPr>
              <a:t>Now, if it was an effortless task, every customer out there would be satisfied and loyal and banging down your door to bring you more business. Unfortunately, it</a:t>
            </a:r>
            <a:r>
              <a:rPr lang="ja-JP" altLang="en-US" sz="900" smtClean="0">
                <a:latin typeface="Xerox Sans"/>
                <a:ea typeface="Xerox Sans"/>
                <a:cs typeface="Xerox Sans"/>
              </a:rPr>
              <a:t>’</a:t>
            </a:r>
            <a:r>
              <a:rPr lang="en-US" sz="900" smtClean="0">
                <a:latin typeface="Xerox Sans"/>
                <a:ea typeface="Xerox Sans"/>
                <a:cs typeface="Xerox Sans"/>
              </a:rPr>
              <a:t>s not that easy. Here are a few of the challenges standing between you and customer bliss:</a:t>
            </a:r>
          </a:p>
          <a:p>
            <a:pPr eaLnBrk="1" hangingPunct="1">
              <a:lnSpc>
                <a:spcPct val="80000"/>
              </a:lnSpc>
            </a:pPr>
            <a:endParaRPr lang="en-US" sz="900" smtClean="0">
              <a:latin typeface="Xerox Sans"/>
              <a:ea typeface="Xerox Sans"/>
              <a:cs typeface="Xerox Sans"/>
            </a:endParaRPr>
          </a:p>
          <a:p>
            <a:pPr eaLnBrk="1" hangingPunct="1">
              <a:lnSpc>
                <a:spcPct val="80000"/>
              </a:lnSpc>
            </a:pPr>
            <a:r>
              <a:rPr lang="en-US" sz="900" smtClean="0">
                <a:latin typeface="Xerox Sans"/>
                <a:ea typeface="Xerox Sans"/>
                <a:cs typeface="Xerox Sans"/>
              </a:rPr>
              <a:t>The first is </a:t>
            </a:r>
            <a:r>
              <a:rPr lang="en-US" sz="900" b="1" smtClean="0">
                <a:latin typeface="Xerox Sans"/>
                <a:ea typeface="Xerox Sans"/>
                <a:cs typeface="Xerox Sans"/>
              </a:rPr>
              <a:t>meeting—let alone surpassing—customer expectations</a:t>
            </a:r>
            <a:r>
              <a:rPr lang="en-US" sz="900" smtClean="0">
                <a:latin typeface="Xerox Sans"/>
                <a:ea typeface="Xerox Sans"/>
                <a:cs typeface="Xerox Sans"/>
              </a:rPr>
              <a:t>. You know how competitive it is in the world of production printing—and so do your customers. They want their jobs turned around quicker than ever before without a hint of sacrifice in image quality and consistency. That means shorter runs, higher levels of customization and a whole lot less time to do it in. Consider this: 78 percent of today</a:t>
            </a:r>
            <a:r>
              <a:rPr lang="ja-JP" altLang="en-US" sz="900" smtClean="0">
                <a:latin typeface="Xerox Sans"/>
                <a:ea typeface="Xerox Sans"/>
                <a:cs typeface="Xerox Sans"/>
              </a:rPr>
              <a:t>’</a:t>
            </a:r>
            <a:r>
              <a:rPr lang="en-US" sz="900" smtClean="0">
                <a:latin typeface="Xerox Sans"/>
                <a:ea typeface="Xerox Sans"/>
                <a:cs typeface="Xerox Sans"/>
              </a:rPr>
              <a:t>s four-color jobs are less than 5,000. And 59 percent of printers out there specifically cite turnaround pressure. How many of you out there can relate to that? </a:t>
            </a:r>
            <a:r>
              <a:rPr lang="en-US" sz="900" b="1" smtClean="0">
                <a:latin typeface="Xerox Sans"/>
                <a:ea typeface="Xerox Sans"/>
                <a:cs typeface="Xerox Sans"/>
              </a:rPr>
              <a:t>[Presenter to acknowledge]</a:t>
            </a:r>
            <a:r>
              <a:rPr lang="en-US" sz="900" smtClean="0">
                <a:latin typeface="Xerox Sans"/>
                <a:ea typeface="Xerox Sans"/>
                <a:cs typeface="Xerox Sans"/>
              </a:rPr>
              <a:t>.</a:t>
            </a:r>
          </a:p>
          <a:p>
            <a:pPr eaLnBrk="1" hangingPunct="1">
              <a:lnSpc>
                <a:spcPct val="80000"/>
              </a:lnSpc>
            </a:pPr>
            <a:endParaRPr lang="en-US" sz="900" smtClean="0">
              <a:latin typeface="Xerox Sans"/>
              <a:ea typeface="Xerox Sans"/>
              <a:cs typeface="Xerox Sans"/>
            </a:endParaRPr>
          </a:p>
          <a:p>
            <a:pPr eaLnBrk="1" hangingPunct="1">
              <a:lnSpc>
                <a:spcPct val="80000"/>
              </a:lnSpc>
            </a:pPr>
            <a:r>
              <a:rPr lang="en-US" sz="900" smtClean="0">
                <a:latin typeface="Xerox Sans"/>
                <a:ea typeface="Xerox Sans"/>
                <a:cs typeface="Xerox Sans"/>
              </a:rPr>
              <a:t>The second challenge is figuring out ways to </a:t>
            </a:r>
            <a:r>
              <a:rPr lang="en-US" sz="900" b="1" smtClean="0">
                <a:latin typeface="Xerox Sans"/>
                <a:ea typeface="Xerox Sans"/>
                <a:cs typeface="Xerox Sans"/>
              </a:rPr>
              <a:t>become a more valued strategic partner</a:t>
            </a:r>
            <a:r>
              <a:rPr lang="en-US" sz="900" smtClean="0">
                <a:latin typeface="Xerox Sans"/>
                <a:ea typeface="Xerox Sans"/>
                <a:cs typeface="Xerox Sans"/>
              </a:rPr>
              <a:t> to your customers. As technology evolves and improves, there are more opportunities for you to combine applications and services to craft cross-media campaigns and help your customers meet their strategic goals. In fact, marketers cite commercial printers as their top external provider to help execute marketing campaigns across multiple media types.</a:t>
            </a:r>
          </a:p>
          <a:p>
            <a:pPr eaLnBrk="1" hangingPunct="1">
              <a:lnSpc>
                <a:spcPct val="80000"/>
              </a:lnSpc>
            </a:pPr>
            <a:endParaRPr lang="en-US" sz="900" smtClean="0">
              <a:latin typeface="Xerox Sans"/>
              <a:ea typeface="Xerox Sans"/>
              <a:cs typeface="Xerox Sans"/>
            </a:endParaRPr>
          </a:p>
          <a:p>
            <a:pPr eaLnBrk="1" hangingPunct="1">
              <a:lnSpc>
                <a:spcPct val="80000"/>
              </a:lnSpc>
            </a:pPr>
            <a:r>
              <a:rPr lang="en-US" sz="900" smtClean="0">
                <a:latin typeface="Xerox Sans"/>
                <a:ea typeface="Xerox Sans"/>
                <a:cs typeface="Xerox Sans"/>
              </a:rPr>
              <a:t>We also hear that </a:t>
            </a:r>
            <a:r>
              <a:rPr lang="en-US" sz="900" b="1" smtClean="0">
                <a:latin typeface="Xerox Sans"/>
                <a:ea typeface="Xerox Sans"/>
                <a:cs typeface="Xerox Sans"/>
              </a:rPr>
              <a:t>keeping staff motivated to learn new skills</a:t>
            </a:r>
            <a:r>
              <a:rPr lang="en-US" sz="900" smtClean="0">
                <a:latin typeface="Xerox Sans"/>
                <a:ea typeface="Xerox Sans"/>
                <a:cs typeface="Xerox Sans"/>
              </a:rPr>
              <a:t> is another major challenge at many print shops. In the face of simply managing your day-to-day workload, which can include unexpected, fast-turnaround jobs, carving out time for training can be difficult—even though the benefits of putting the customer first are clear. </a:t>
            </a:r>
          </a:p>
          <a:p>
            <a:pPr eaLnBrk="1" hangingPunct="1">
              <a:lnSpc>
                <a:spcPct val="80000"/>
              </a:lnSpc>
            </a:pPr>
            <a:endParaRPr lang="en-US" sz="900" smtClean="0">
              <a:latin typeface="Xerox Sans"/>
              <a:ea typeface="Xerox Sans"/>
              <a:cs typeface="Xerox Sans"/>
            </a:endParaRPr>
          </a:p>
          <a:p>
            <a:pPr eaLnBrk="1" hangingPunct="1">
              <a:lnSpc>
                <a:spcPct val="80000"/>
              </a:lnSpc>
            </a:pPr>
            <a:r>
              <a:rPr lang="en-US" sz="900" b="1" smtClean="0">
                <a:latin typeface="Xerox Sans"/>
                <a:ea typeface="Xerox Sans"/>
                <a:cs typeface="Xerox Sans"/>
              </a:rPr>
              <a:t>Saying </a:t>
            </a:r>
            <a:r>
              <a:rPr lang="ja-JP" altLang="en-US" sz="900" b="1" smtClean="0">
                <a:latin typeface="Xerox Sans"/>
                <a:ea typeface="Xerox Sans"/>
                <a:cs typeface="Xerox Sans"/>
              </a:rPr>
              <a:t>“</a:t>
            </a:r>
            <a:r>
              <a:rPr lang="en-US" sz="900" b="1" smtClean="0">
                <a:latin typeface="Xerox Sans"/>
                <a:ea typeface="Xerox Sans"/>
                <a:cs typeface="Xerox Sans"/>
              </a:rPr>
              <a:t>yes</a:t>
            </a:r>
            <a:r>
              <a:rPr lang="ja-JP" altLang="en-US" sz="900" b="1" smtClean="0">
                <a:latin typeface="Xerox Sans"/>
                <a:ea typeface="Xerox Sans"/>
                <a:cs typeface="Xerox Sans"/>
              </a:rPr>
              <a:t>”</a:t>
            </a:r>
            <a:r>
              <a:rPr lang="en-US" sz="900" b="1" smtClean="0">
                <a:latin typeface="Xerox Sans"/>
                <a:ea typeface="Xerox Sans"/>
                <a:cs typeface="Xerox Sans"/>
              </a:rPr>
              <a:t> to even the most complex jobs</a:t>
            </a:r>
            <a:r>
              <a:rPr lang="en-US" sz="900" smtClean="0">
                <a:latin typeface="Xerox Sans"/>
                <a:ea typeface="Xerox Sans"/>
                <a:cs typeface="Xerox Sans"/>
              </a:rPr>
              <a:t> coming through your doors is particularly tough, too—and one I</a:t>
            </a:r>
            <a:r>
              <a:rPr lang="ja-JP" altLang="en-US" sz="900" smtClean="0">
                <a:latin typeface="Xerox Sans"/>
                <a:ea typeface="Xerox Sans"/>
                <a:cs typeface="Xerox Sans"/>
              </a:rPr>
              <a:t>’</a:t>
            </a:r>
            <a:r>
              <a:rPr lang="en-US" sz="900" smtClean="0">
                <a:latin typeface="Xerox Sans"/>
                <a:ea typeface="Xerox Sans"/>
                <a:cs typeface="Xerox Sans"/>
              </a:rPr>
              <a:t>m sure you face all the time. These include those jobs with unbelievable turnaround times, or have complex specialty substrates that are far from business-as-usual. </a:t>
            </a:r>
          </a:p>
          <a:p>
            <a:pPr eaLnBrk="1" hangingPunct="1">
              <a:lnSpc>
                <a:spcPct val="80000"/>
              </a:lnSpc>
            </a:pPr>
            <a:endParaRPr lang="en-US" sz="900" smtClean="0">
              <a:latin typeface="Xerox Sans"/>
              <a:ea typeface="Xerox Sans"/>
              <a:cs typeface="Xerox Sans"/>
            </a:endParaRPr>
          </a:p>
          <a:p>
            <a:pPr eaLnBrk="1" hangingPunct="1">
              <a:lnSpc>
                <a:spcPct val="80000"/>
              </a:lnSpc>
            </a:pPr>
            <a:r>
              <a:rPr lang="en-US" sz="900" smtClean="0">
                <a:latin typeface="Xerox Sans"/>
                <a:ea typeface="Xerox Sans"/>
                <a:cs typeface="Xerox Sans"/>
              </a:rPr>
              <a:t>On top of all that, you have to </a:t>
            </a:r>
            <a:r>
              <a:rPr lang="en-US" sz="900" b="1" smtClean="0">
                <a:latin typeface="Xerox Sans"/>
                <a:ea typeface="Xerox Sans"/>
                <a:cs typeface="Xerox Sans"/>
              </a:rPr>
              <a:t>make sure that your print shop stays productive</a:t>
            </a:r>
            <a:r>
              <a:rPr lang="en-US" sz="900" smtClean="0">
                <a:latin typeface="Xerox Sans"/>
                <a:ea typeface="Xerox Sans"/>
                <a:cs typeface="Xerox Sans"/>
              </a:rPr>
              <a:t>. Uptime is critical if you want to meet all of your customer deadlines, and you need to be able to count on equipment day in and day out to deliver the results your customers demand and you expect.</a:t>
            </a:r>
          </a:p>
          <a:p>
            <a:pPr eaLnBrk="1" hangingPunct="1">
              <a:lnSpc>
                <a:spcPct val="80000"/>
              </a:lnSpc>
            </a:pPr>
            <a:endParaRPr lang="en-US" sz="900" smtClean="0">
              <a:latin typeface="Xerox Sans"/>
              <a:ea typeface="Xerox Sans"/>
              <a:cs typeface="Xerox Sans"/>
            </a:endParaRPr>
          </a:p>
          <a:p>
            <a:pPr eaLnBrk="1" hangingPunct="1">
              <a:lnSpc>
                <a:spcPct val="80000"/>
              </a:lnSpc>
            </a:pPr>
            <a:r>
              <a:rPr lang="en-US" sz="900" smtClean="0">
                <a:latin typeface="Xerox Sans"/>
                <a:ea typeface="Xerox Sans"/>
                <a:cs typeface="Xerox Sans"/>
              </a:rPr>
              <a:t>Then there</a:t>
            </a:r>
            <a:r>
              <a:rPr lang="ja-JP" altLang="en-US" sz="900" smtClean="0">
                <a:latin typeface="Xerox Sans"/>
                <a:ea typeface="Xerox Sans"/>
                <a:cs typeface="Xerox Sans"/>
              </a:rPr>
              <a:t>’</a:t>
            </a:r>
            <a:r>
              <a:rPr lang="en-US" sz="900" smtClean="0">
                <a:latin typeface="Xerox Sans"/>
                <a:ea typeface="Xerox Sans"/>
                <a:cs typeface="Xerox Sans"/>
              </a:rPr>
              <a:t>s the issue of </a:t>
            </a:r>
            <a:r>
              <a:rPr lang="en-US" sz="900" b="1" smtClean="0">
                <a:latin typeface="Xerox Sans"/>
                <a:ea typeface="Xerox Sans"/>
                <a:cs typeface="Xerox Sans"/>
              </a:rPr>
              <a:t>sustainable printing</a:t>
            </a:r>
            <a:r>
              <a:rPr lang="en-US" sz="900" smtClean="0">
                <a:latin typeface="Xerox Sans"/>
                <a:ea typeface="Xerox Sans"/>
                <a:cs typeface="Xerox Sans"/>
              </a:rPr>
              <a:t>. Sustainability has become less of an added value and more of a </a:t>
            </a:r>
            <a:r>
              <a:rPr lang="ja-JP" altLang="en-US" sz="900" smtClean="0">
                <a:latin typeface="Xerox Sans"/>
                <a:ea typeface="Xerox Sans"/>
                <a:cs typeface="Xerox Sans"/>
              </a:rPr>
              <a:t>“</a:t>
            </a:r>
            <a:r>
              <a:rPr lang="en-US" sz="900" smtClean="0">
                <a:latin typeface="Xerox Sans"/>
                <a:ea typeface="Xerox Sans"/>
                <a:cs typeface="Xerox Sans"/>
              </a:rPr>
              <a:t>must have</a:t>
            </a:r>
            <a:r>
              <a:rPr lang="ja-JP" altLang="en-US" sz="900" smtClean="0">
                <a:latin typeface="Xerox Sans"/>
                <a:ea typeface="Xerox Sans"/>
                <a:cs typeface="Xerox Sans"/>
              </a:rPr>
              <a:t>”</a:t>
            </a:r>
            <a:r>
              <a:rPr lang="en-US" sz="900" smtClean="0">
                <a:latin typeface="Xerox Sans"/>
                <a:ea typeface="Xerox Sans"/>
                <a:cs typeface="Xerox Sans"/>
              </a:rPr>
              <a:t> for customers. And if you</a:t>
            </a:r>
            <a:r>
              <a:rPr lang="ja-JP" altLang="en-US" sz="900" smtClean="0">
                <a:latin typeface="Xerox Sans"/>
                <a:ea typeface="Xerox Sans"/>
                <a:cs typeface="Xerox Sans"/>
              </a:rPr>
              <a:t>’</a:t>
            </a:r>
            <a:r>
              <a:rPr lang="en-US" sz="900" smtClean="0">
                <a:latin typeface="Xerox Sans"/>
                <a:ea typeface="Xerox Sans"/>
                <a:cs typeface="Xerox Sans"/>
              </a:rPr>
              <a:t>re not offering the most environmentally responsible applications and services available, your customers will have no problem going to someone else who does.</a:t>
            </a:r>
          </a:p>
          <a:p>
            <a:pPr eaLnBrk="1" hangingPunct="1">
              <a:lnSpc>
                <a:spcPct val="80000"/>
              </a:lnSpc>
            </a:pPr>
            <a:endParaRPr lang="en-US" sz="900" smtClean="0">
              <a:latin typeface="Xerox Sans"/>
              <a:ea typeface="Xerox Sans"/>
              <a:cs typeface="Xerox Sans"/>
            </a:endParaRPr>
          </a:p>
          <a:p>
            <a:pPr eaLnBrk="1" hangingPunct="1">
              <a:lnSpc>
                <a:spcPct val="90000"/>
              </a:lnSpc>
            </a:pPr>
            <a:r>
              <a:rPr lang="en-US" sz="900" smtClean="0">
                <a:latin typeface="Xerox Sans"/>
                <a:ea typeface="Xerox Sans"/>
                <a:cs typeface="Xerox Sans"/>
              </a:rPr>
              <a:t>Are there any other obstacles that we haven</a:t>
            </a:r>
            <a:r>
              <a:rPr lang="ja-JP" altLang="en-US" sz="900" smtClean="0">
                <a:latin typeface="Xerox Sans"/>
                <a:ea typeface="Xerox Sans"/>
                <a:cs typeface="Xerox Sans"/>
              </a:rPr>
              <a:t>’</a:t>
            </a:r>
            <a:r>
              <a:rPr lang="en-US" sz="900" smtClean="0">
                <a:latin typeface="Xerox Sans"/>
                <a:ea typeface="Xerox Sans"/>
                <a:cs typeface="Xerox Sans"/>
              </a:rPr>
              <a:t>t talked about?</a:t>
            </a:r>
          </a:p>
          <a:p>
            <a:pPr eaLnBrk="1" hangingPunct="1">
              <a:lnSpc>
                <a:spcPct val="90000"/>
              </a:lnSpc>
            </a:pPr>
            <a:endParaRPr lang="en-US" sz="900" smtClean="0">
              <a:latin typeface="Xerox Sans"/>
              <a:ea typeface="Xerox Sans"/>
              <a:cs typeface="Xerox Sans"/>
            </a:endParaRPr>
          </a:p>
          <a:p>
            <a:pPr eaLnBrk="1" hangingPunct="1">
              <a:lnSpc>
                <a:spcPct val="90000"/>
              </a:lnSpc>
            </a:pPr>
            <a:r>
              <a:rPr lang="en-US" sz="900" b="1" smtClean="0">
                <a:latin typeface="Xerox Sans"/>
                <a:ea typeface="Xerox Sans"/>
                <a:cs typeface="Xerox Sans"/>
              </a:rPr>
              <a:t>[Presenter: take a moment or two to let the audience respond, acknowledge the responses, and if able talk briefly to what they bring 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81F110FE-803F-4F5F-A39C-199107466F3C}" type="slidenum">
              <a:rPr lang="en-US" sz="1100">
                <a:latin typeface="Arial" charset="0"/>
              </a:rPr>
              <a:pPr algn="r" defTabSz="915988"/>
              <a:t>13</a:t>
            </a:fld>
            <a:endParaRPr lang="en-US" sz="1100">
              <a:latin typeface="Arial" charset="0"/>
            </a:endParaRPr>
          </a:p>
        </p:txBody>
      </p:sp>
      <p:sp>
        <p:nvSpPr>
          <p:cNvPr id="38914" name="Rectangle 2"/>
          <p:cNvSpPr>
            <a:spLocks noGrp="1" noRot="1" noChangeAspect="1" noChangeArrowheads="1" noTextEdit="1"/>
          </p:cNvSpPr>
          <p:nvPr>
            <p:ph type="sldImg"/>
          </p:nvPr>
        </p:nvSpPr>
        <p:spPr>
          <a:xfrm>
            <a:off x="1144588" y="688975"/>
            <a:ext cx="4568825" cy="3427413"/>
          </a:xfrm>
          <a:ln/>
        </p:spPr>
      </p:sp>
      <p:sp>
        <p:nvSpPr>
          <p:cNvPr id="38915" name="Rectangle 3"/>
          <p:cNvSpPr>
            <a:spLocks noGrp="1" noChangeArrowheads="1"/>
          </p:cNvSpPr>
          <p:nvPr>
            <p:ph type="body" idx="1"/>
          </p:nvPr>
        </p:nvSpPr>
        <p:spPr>
          <a:xfrm>
            <a:off x="685800" y="4343400"/>
            <a:ext cx="5486400" cy="4111625"/>
          </a:xfrm>
          <a:noFill/>
        </p:spPr>
        <p:txBody>
          <a:bodyPr lIns="90980" rIns="90980"/>
          <a:lstStyle/>
          <a:p>
            <a:pPr eaLnBrk="1" hangingPunct="1">
              <a:lnSpc>
                <a:spcPct val="90000"/>
              </a:lnSpc>
            </a:pPr>
            <a:r>
              <a:rPr lang="en-US" smtClean="0">
                <a:latin typeface="Xerox Sans"/>
                <a:ea typeface="Xerox Sans"/>
                <a:cs typeface="Xerox Sans"/>
              </a:rPr>
              <a:t>So, how important is customer satisfaction?</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Here are some telling stats from InfoTrends: Pre-existing relationships and referrals from colleagues are the top two ways small to medium-sized businesses start working with a print service provider. That means a majority of your customers have come to you through past or current customers.</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Now, we</a:t>
            </a:r>
            <a:r>
              <a:rPr lang="ja-JP" altLang="en-US" smtClean="0">
                <a:latin typeface="Xerox Sans"/>
                <a:ea typeface="Xerox Sans"/>
                <a:cs typeface="Xerox Sans"/>
              </a:rPr>
              <a:t>’</a:t>
            </a:r>
            <a:r>
              <a:rPr lang="en-US" smtClean="0">
                <a:latin typeface="Xerox Sans"/>
                <a:ea typeface="Xerox Sans"/>
                <a:cs typeface="Xerox Sans"/>
              </a:rPr>
              <a:t>ve heard time and again how important it is to take good care of your customers, but this puts it in perspective, especially when you consider all the other avenues a business may use to find a print service provider, such as Web searches or advertising.</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The good news is we can help you delight every customer that comes through your door.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68" tIns="45484" rIns="90968" bIns="45484" anchor="b"/>
          <a:lstStyle/>
          <a:p>
            <a:pPr algn="r" defTabSz="912813"/>
            <a:fld id="{A720A057-3D9C-47AE-A863-8F6314C2989C}" type="slidenum">
              <a:rPr lang="en-US" sz="1100">
                <a:latin typeface="Arial" charset="0"/>
              </a:rPr>
              <a:pPr algn="r" defTabSz="912813"/>
              <a:t>14</a:t>
            </a:fld>
            <a:endParaRPr lang="en-US" sz="1100">
              <a:latin typeface="Arial" charset="0"/>
            </a:endParaRPr>
          </a:p>
        </p:txBody>
      </p:sp>
      <p:sp>
        <p:nvSpPr>
          <p:cNvPr id="40962" name="Rectangle 2"/>
          <p:cNvSpPr>
            <a:spLocks noGrp="1" noRot="1" noChangeAspect="1" noChangeArrowheads="1" noTextEdit="1"/>
          </p:cNvSpPr>
          <p:nvPr>
            <p:ph type="sldImg"/>
          </p:nvPr>
        </p:nvSpPr>
        <p:spPr>
          <a:xfrm>
            <a:off x="1144588" y="688975"/>
            <a:ext cx="4568825" cy="3427413"/>
          </a:xfrm>
          <a:ln/>
        </p:spPr>
      </p:sp>
      <p:sp>
        <p:nvSpPr>
          <p:cNvPr id="40963" name="Rectangle 3"/>
          <p:cNvSpPr>
            <a:spLocks noGrp="1" noChangeArrowheads="1"/>
          </p:cNvSpPr>
          <p:nvPr>
            <p:ph type="body" idx="1"/>
          </p:nvPr>
        </p:nvSpPr>
        <p:spPr>
          <a:xfrm>
            <a:off x="685800" y="4343400"/>
            <a:ext cx="5486400" cy="4111625"/>
          </a:xfrm>
          <a:noFill/>
        </p:spPr>
        <p:txBody>
          <a:bodyPr lIns="90968" tIns="45484" rIns="90968" bIns="45484"/>
          <a:lstStyle/>
          <a:p>
            <a:pPr eaLnBrk="1" hangingPunct="1">
              <a:lnSpc>
                <a:spcPct val="90000"/>
              </a:lnSpc>
            </a:pPr>
            <a:r>
              <a:rPr lang="en-US" smtClean="0">
                <a:latin typeface="Xerox Sans"/>
                <a:ea typeface="Xerox Sans"/>
                <a:cs typeface="Xerox Sans"/>
              </a:rPr>
              <a:t>Here</a:t>
            </a:r>
            <a:r>
              <a:rPr lang="ja-JP" altLang="en-US" smtClean="0">
                <a:latin typeface="Xerox Sans"/>
                <a:ea typeface="Xerox Sans"/>
                <a:cs typeface="Xerox Sans"/>
              </a:rPr>
              <a:t>’</a:t>
            </a:r>
            <a:r>
              <a:rPr lang="en-US" smtClean="0">
                <a:latin typeface="Xerox Sans"/>
                <a:ea typeface="Xerox Sans"/>
                <a:cs typeface="Xerox Sans"/>
              </a:rPr>
              <a:t>s another nugget of wisdom from InfoTrends: Price, being easy to work with, and providing a high-quality product are the top reasons customers do business with you every day.</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Now, price will always be a top factor—if not </a:t>
            </a:r>
            <a:r>
              <a:rPr lang="en-US" i="1" smtClean="0">
                <a:latin typeface="Xerox Sans"/>
                <a:ea typeface="Xerox Sans"/>
                <a:cs typeface="Xerox Sans"/>
              </a:rPr>
              <a:t>the</a:t>
            </a:r>
            <a:r>
              <a:rPr lang="en-US" smtClean="0">
                <a:latin typeface="Xerox Sans"/>
                <a:ea typeface="Xerox Sans"/>
                <a:cs typeface="Xerox Sans"/>
              </a:rPr>
              <a:t> top factor—in a customer</a:t>
            </a:r>
            <a:r>
              <a:rPr lang="ja-JP" altLang="en-US" smtClean="0">
                <a:latin typeface="Xerox Sans"/>
                <a:ea typeface="Xerox Sans"/>
                <a:cs typeface="Xerox Sans"/>
              </a:rPr>
              <a:t>’</a:t>
            </a:r>
            <a:r>
              <a:rPr lang="en-US" smtClean="0">
                <a:latin typeface="Xerox Sans"/>
                <a:ea typeface="Xerox Sans"/>
                <a:cs typeface="Xerox Sans"/>
              </a:rPr>
              <a:t>s criteria for selecting a print service provider. That</a:t>
            </a:r>
            <a:r>
              <a:rPr lang="ja-JP" altLang="en-US" smtClean="0">
                <a:latin typeface="Xerox Sans"/>
                <a:ea typeface="Xerox Sans"/>
                <a:cs typeface="Xerox Sans"/>
              </a:rPr>
              <a:t>’</a:t>
            </a:r>
            <a:r>
              <a:rPr lang="en-US" smtClean="0">
                <a:latin typeface="Xerox Sans"/>
                <a:ea typeface="Xerox Sans"/>
                <a:cs typeface="Xerox Sans"/>
              </a:rPr>
              <a:t>s nothing new, really. Pricing is important in virtually any business decision, and that</a:t>
            </a:r>
            <a:r>
              <a:rPr lang="ja-JP" altLang="en-US" smtClean="0">
                <a:latin typeface="Xerox Sans"/>
                <a:ea typeface="Xerox Sans"/>
                <a:cs typeface="Xerox Sans"/>
              </a:rPr>
              <a:t>’</a:t>
            </a:r>
            <a:r>
              <a:rPr lang="en-US" smtClean="0">
                <a:latin typeface="Xerox Sans"/>
                <a:ea typeface="Xerox Sans"/>
                <a:cs typeface="Xerox Sans"/>
              </a:rPr>
              <a:t>s because it</a:t>
            </a:r>
            <a:r>
              <a:rPr lang="ja-JP" altLang="en-US" smtClean="0">
                <a:latin typeface="Xerox Sans"/>
                <a:ea typeface="Xerox Sans"/>
                <a:cs typeface="Xerox Sans"/>
              </a:rPr>
              <a:t>’</a:t>
            </a:r>
            <a:r>
              <a:rPr lang="en-US" smtClean="0">
                <a:latin typeface="Xerox Sans"/>
                <a:ea typeface="Xerox Sans"/>
                <a:cs typeface="Xerox Sans"/>
              </a:rPr>
              <a:t>s easy to quantify and it</a:t>
            </a:r>
            <a:r>
              <a:rPr lang="ja-JP" altLang="en-US" smtClean="0">
                <a:latin typeface="Xerox Sans"/>
                <a:ea typeface="Xerox Sans"/>
                <a:cs typeface="Xerox Sans"/>
              </a:rPr>
              <a:t>’</a:t>
            </a:r>
            <a:r>
              <a:rPr lang="en-US" smtClean="0">
                <a:latin typeface="Xerox Sans"/>
                <a:ea typeface="Xerox Sans"/>
                <a:cs typeface="Xerox Sans"/>
              </a:rPr>
              <a:t>s easy to use as something to compare one service provider to another.</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But it</a:t>
            </a:r>
            <a:r>
              <a:rPr lang="ja-JP" altLang="en-US" smtClean="0">
                <a:latin typeface="Xerox Sans"/>
                <a:ea typeface="Xerox Sans"/>
                <a:cs typeface="Xerox Sans"/>
              </a:rPr>
              <a:t>’</a:t>
            </a:r>
            <a:r>
              <a:rPr lang="en-US" smtClean="0">
                <a:latin typeface="Xerox Sans"/>
                <a:ea typeface="Xerox Sans"/>
                <a:cs typeface="Xerox Sans"/>
              </a:rPr>
              <a:t>s the other two factors in this stat that show just how much value print purchasers place on customer service and quality results. The way you go the extra mile to please your customers really does matter. Anyone can chop their price to compete. But delivering above and beyond your customers</a:t>
            </a:r>
            <a:r>
              <a:rPr lang="ja-JP" altLang="en-US" smtClean="0">
                <a:latin typeface="Xerox Sans"/>
                <a:ea typeface="Xerox Sans"/>
                <a:cs typeface="Xerox Sans"/>
              </a:rPr>
              <a:t>’</a:t>
            </a:r>
            <a:r>
              <a:rPr lang="en-US" smtClean="0">
                <a:latin typeface="Xerox Sans"/>
                <a:ea typeface="Xerox Sans"/>
                <a:cs typeface="Xerox Sans"/>
              </a:rPr>
              <a:t> expectations? That</a:t>
            </a:r>
            <a:r>
              <a:rPr lang="ja-JP" altLang="en-US" smtClean="0">
                <a:latin typeface="Xerox Sans"/>
                <a:ea typeface="Xerox Sans"/>
                <a:cs typeface="Xerox Sans"/>
              </a:rPr>
              <a:t>’</a:t>
            </a:r>
            <a:r>
              <a:rPr lang="en-US" smtClean="0">
                <a:latin typeface="Xerox Sans"/>
                <a:ea typeface="Xerox Sans"/>
                <a:cs typeface="Xerox Sans"/>
              </a:rPr>
              <a:t>s how you make an impact. And if you make that impact, there</a:t>
            </a:r>
            <a:r>
              <a:rPr lang="ja-JP" altLang="en-US" smtClean="0">
                <a:latin typeface="Xerox Sans"/>
                <a:ea typeface="Xerox Sans"/>
                <a:cs typeface="Xerox Sans"/>
              </a:rPr>
              <a:t>’</a:t>
            </a:r>
            <a:r>
              <a:rPr lang="en-US" smtClean="0">
                <a:latin typeface="Xerox Sans"/>
                <a:ea typeface="Xerox Sans"/>
                <a:cs typeface="Xerox Sans"/>
              </a:rPr>
              <a:t>s a good chance customers may actually pay more for an amazing experience and world-class work.</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We should also note that accommodating custom orders also ranked quite high in this survey. Not as high as the other factors, perhaps, but that</a:t>
            </a:r>
            <a:r>
              <a:rPr lang="ja-JP" altLang="en-US" smtClean="0">
                <a:latin typeface="Xerox Sans"/>
                <a:ea typeface="Xerox Sans"/>
                <a:cs typeface="Xerox Sans"/>
              </a:rPr>
              <a:t>’</a:t>
            </a:r>
            <a:r>
              <a:rPr lang="en-US" smtClean="0">
                <a:latin typeface="Xerox Sans"/>
                <a:ea typeface="Xerox Sans"/>
                <a:cs typeface="Xerox Sans"/>
              </a:rPr>
              <a:t>s because customers don</a:t>
            </a:r>
            <a:r>
              <a:rPr lang="ja-JP" altLang="en-US" smtClean="0">
                <a:latin typeface="Xerox Sans"/>
                <a:ea typeface="Xerox Sans"/>
                <a:cs typeface="Xerox Sans"/>
              </a:rPr>
              <a:t>’</a:t>
            </a:r>
            <a:r>
              <a:rPr lang="en-US" smtClean="0">
                <a:latin typeface="Xerox Sans"/>
                <a:ea typeface="Xerox Sans"/>
                <a:cs typeface="Xerox Sans"/>
              </a:rPr>
              <a:t>t need special orders every day. But when they do, they want to know they can come to you and you</a:t>
            </a:r>
            <a:r>
              <a:rPr lang="ja-JP" altLang="en-US" smtClean="0">
                <a:latin typeface="Xerox Sans"/>
                <a:ea typeface="Xerox Sans"/>
                <a:cs typeface="Xerox Sans"/>
              </a:rPr>
              <a:t>’</a:t>
            </a:r>
            <a:r>
              <a:rPr lang="en-US" smtClean="0">
                <a:latin typeface="Xerox Sans"/>
                <a:ea typeface="Xerox Sans"/>
                <a:cs typeface="Xerox Sans"/>
              </a:rPr>
              <a:t>ll say </a:t>
            </a:r>
            <a:r>
              <a:rPr lang="ja-JP" altLang="en-US" smtClean="0">
                <a:latin typeface="Xerox Sans"/>
                <a:ea typeface="Xerox Sans"/>
                <a:cs typeface="Xerox Sans"/>
              </a:rPr>
              <a:t>“</a:t>
            </a:r>
            <a:r>
              <a:rPr lang="en-US" smtClean="0">
                <a:latin typeface="Xerox Sans"/>
                <a:ea typeface="Xerox Sans"/>
                <a:cs typeface="Xerox Sans"/>
              </a:rPr>
              <a:t>yes.</a:t>
            </a:r>
            <a:r>
              <a:rPr lang="ja-JP" altLang="en-US" smtClean="0">
                <a:latin typeface="Xerox Sans"/>
                <a:ea typeface="Xerox Sans"/>
                <a:cs typeface="Xerox Sans"/>
              </a:rPr>
              <a:t>”</a:t>
            </a:r>
            <a:r>
              <a:rPr lang="en-US" smtClean="0">
                <a:latin typeface="Xerox Sans"/>
                <a:ea typeface="Xerox Sans"/>
                <a:cs typeface="Xerox Sans"/>
              </a:rPr>
              <a:t> That</a:t>
            </a:r>
            <a:r>
              <a:rPr lang="ja-JP" altLang="en-US" smtClean="0">
                <a:latin typeface="Xerox Sans"/>
                <a:ea typeface="Xerox Sans"/>
                <a:cs typeface="Xerox Sans"/>
              </a:rPr>
              <a:t>’</a:t>
            </a:r>
            <a:r>
              <a:rPr lang="en-US" smtClean="0">
                <a:latin typeface="Xerox Sans"/>
                <a:ea typeface="Xerox Sans"/>
                <a:cs typeface="Xerox Sans"/>
              </a:rPr>
              <a:t>s a perfect opportunity to delight them … and when you do, chances are they</a:t>
            </a:r>
            <a:r>
              <a:rPr lang="ja-JP" altLang="en-US" smtClean="0">
                <a:latin typeface="Xerox Sans"/>
                <a:ea typeface="Xerox Sans"/>
                <a:cs typeface="Xerox Sans"/>
              </a:rPr>
              <a:t>’</a:t>
            </a:r>
            <a:r>
              <a:rPr lang="en-US" smtClean="0">
                <a:latin typeface="Xerox Sans"/>
                <a:ea typeface="Xerox Sans"/>
                <a:cs typeface="Xerox Sans"/>
              </a:rPr>
              <a:t>ll tell their friends.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68" tIns="45484" rIns="90968" bIns="45484" anchor="b"/>
          <a:lstStyle/>
          <a:p>
            <a:pPr algn="r" defTabSz="912813"/>
            <a:fld id="{CBD6C9FE-EB24-4F41-8C16-949403DD03AC}" type="slidenum">
              <a:rPr lang="en-US" sz="1100">
                <a:latin typeface="Arial" charset="0"/>
              </a:rPr>
              <a:pPr algn="r" defTabSz="912813"/>
              <a:t>15</a:t>
            </a:fld>
            <a:endParaRPr lang="en-US" sz="1100">
              <a:latin typeface="Arial" charset="0"/>
            </a:endParaRPr>
          </a:p>
        </p:txBody>
      </p:sp>
      <p:sp>
        <p:nvSpPr>
          <p:cNvPr id="43010" name="Rectangle 2"/>
          <p:cNvSpPr>
            <a:spLocks noGrp="1" noRot="1" noChangeAspect="1" noChangeArrowheads="1" noTextEdit="1"/>
          </p:cNvSpPr>
          <p:nvPr>
            <p:ph type="sldImg"/>
          </p:nvPr>
        </p:nvSpPr>
        <p:spPr>
          <a:xfrm>
            <a:off x="1144588" y="688975"/>
            <a:ext cx="4568825" cy="3427413"/>
          </a:xfrm>
          <a:ln/>
        </p:spPr>
      </p:sp>
      <p:sp>
        <p:nvSpPr>
          <p:cNvPr id="43011" name="Rectangle 3"/>
          <p:cNvSpPr>
            <a:spLocks noGrp="1" noChangeArrowheads="1"/>
          </p:cNvSpPr>
          <p:nvPr>
            <p:ph type="body" idx="1"/>
          </p:nvPr>
        </p:nvSpPr>
        <p:spPr>
          <a:xfrm>
            <a:off x="685800" y="4343400"/>
            <a:ext cx="5486400" cy="4111625"/>
          </a:xfrm>
          <a:noFill/>
        </p:spPr>
        <p:txBody>
          <a:bodyPr lIns="90968" tIns="45484" rIns="90968" bIns="45484"/>
          <a:lstStyle/>
          <a:p>
            <a:pPr eaLnBrk="1" hangingPunct="1">
              <a:lnSpc>
                <a:spcPct val="90000"/>
              </a:lnSpc>
            </a:pPr>
            <a:r>
              <a:rPr lang="en-US" smtClean="0">
                <a:latin typeface="Xerox Sans"/>
                <a:ea typeface="Xerox Sans"/>
                <a:cs typeface="Xerox Sans"/>
              </a:rPr>
              <a:t>That said, imagine how much more customers would pay or be willing to seek out your business if you offered even more services?</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A lot of print service providers are asking that same question—as you may be. So, here</a:t>
            </a:r>
            <a:r>
              <a:rPr lang="ja-JP" altLang="en-US" smtClean="0">
                <a:latin typeface="Xerox Sans"/>
                <a:ea typeface="Xerox Sans"/>
                <a:cs typeface="Xerox Sans"/>
              </a:rPr>
              <a:t>’</a:t>
            </a:r>
            <a:r>
              <a:rPr lang="en-US" smtClean="0">
                <a:latin typeface="Xerox Sans"/>
                <a:ea typeface="Xerox Sans"/>
                <a:cs typeface="Xerox Sans"/>
              </a:rPr>
              <a:t>s one more fact for you: In addition to print services, small and medium-sized businesses are also purchasing web site design, creative design, mailing and e-mail marketing services from external providers.</a:t>
            </a:r>
          </a:p>
          <a:p>
            <a:pPr eaLnBrk="1" hangingPunct="1">
              <a:lnSpc>
                <a:spcPct val="90000"/>
              </a:lnSpc>
            </a:pPr>
            <a:endParaRPr lang="en-US" smtClean="0">
              <a:latin typeface="Xerox Sans"/>
              <a:ea typeface="Xerox Sans"/>
              <a:cs typeface="Xerox Sans"/>
            </a:endParaRPr>
          </a:p>
          <a:p>
            <a:pPr eaLnBrk="1" hangingPunct="1">
              <a:lnSpc>
                <a:spcPct val="90000"/>
              </a:lnSpc>
            </a:pPr>
            <a:r>
              <a:rPr lang="en-US" smtClean="0">
                <a:latin typeface="Xerox Sans"/>
                <a:ea typeface="Xerox Sans"/>
                <a:cs typeface="Xerox Sans"/>
              </a:rPr>
              <a:t>You know what would really delight these customers? The ability to purchase all of these services from a </a:t>
            </a:r>
            <a:r>
              <a:rPr lang="en-US" i="1" smtClean="0">
                <a:latin typeface="Xerox Sans"/>
                <a:ea typeface="Xerox Sans"/>
                <a:cs typeface="Xerox Sans"/>
              </a:rPr>
              <a:t>single</a:t>
            </a:r>
            <a:r>
              <a:rPr lang="en-US" smtClean="0">
                <a:latin typeface="Xerox Sans"/>
                <a:ea typeface="Xerox Sans"/>
                <a:cs typeface="Xerox Sans"/>
              </a:rPr>
              <a:t> provider. Remember a few slides back when we were talking about transforming from a print service provider to a strategic business partner? This statistic shows that offering these types of services is a great way to make that happen. The demand is there—and so is the opportunity.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9C83669E-1D89-4BF2-8743-069CFC7C87DE}" type="slidenum">
              <a:rPr lang="en-US" sz="1100">
                <a:latin typeface="Arial" charset="0"/>
              </a:rPr>
              <a:pPr algn="r" defTabSz="915988"/>
              <a:t>16</a:t>
            </a:fld>
            <a:endParaRPr lang="en-US" sz="1100">
              <a:latin typeface="Arial" charset="0"/>
            </a:endParaRPr>
          </a:p>
        </p:txBody>
      </p:sp>
      <p:sp>
        <p:nvSpPr>
          <p:cNvPr id="45058" name="Rectangle 2"/>
          <p:cNvSpPr>
            <a:spLocks noGrp="1" noRot="1" noChangeAspect="1" noChangeArrowheads="1" noTextEdit="1"/>
          </p:cNvSpPr>
          <p:nvPr>
            <p:ph type="sldImg"/>
          </p:nvPr>
        </p:nvSpPr>
        <p:spPr>
          <a:xfrm>
            <a:off x="1144588" y="688975"/>
            <a:ext cx="4568825" cy="3427413"/>
          </a:xfrm>
          <a:ln/>
        </p:spPr>
      </p:sp>
      <p:sp>
        <p:nvSpPr>
          <p:cNvPr id="45059" name="Rectangle 3"/>
          <p:cNvSpPr>
            <a:spLocks noGrp="1" noChangeArrowheads="1"/>
          </p:cNvSpPr>
          <p:nvPr>
            <p:ph type="body" idx="1"/>
          </p:nvPr>
        </p:nvSpPr>
        <p:spPr>
          <a:xfrm>
            <a:off x="685800" y="4343400"/>
            <a:ext cx="5486400" cy="4111625"/>
          </a:xfrm>
          <a:noFill/>
        </p:spPr>
        <p:txBody>
          <a:bodyPr lIns="90980" tIns="45488" rIns="90980" bIns="45488"/>
          <a:lstStyle/>
          <a:p>
            <a:r>
              <a:rPr lang="en-US" smtClean="0">
                <a:latin typeface="Xerox Sans"/>
                <a:ea typeface="Xerox Sans"/>
                <a:cs typeface="Xerox Sans"/>
              </a:rPr>
              <a:t>But why is it more important than ever to get more jobs into your shop? Aside from making more money, that is?</a:t>
            </a:r>
          </a:p>
          <a:p>
            <a:endParaRPr lang="en-US" smtClean="0">
              <a:latin typeface="Xerox Sans"/>
              <a:ea typeface="Xerox Sans"/>
              <a:cs typeface="Xerox Sans"/>
            </a:endParaRPr>
          </a:p>
          <a:p>
            <a:r>
              <a:rPr lang="en-US" smtClean="0">
                <a:latin typeface="Xerox Sans"/>
                <a:ea typeface="Xerox Sans"/>
                <a:cs typeface="Xerox Sans"/>
              </a:rPr>
              <a:t>Well for one, job runs are getting shorter each day—and have been for over a decade now. Let</a:t>
            </a:r>
            <a:r>
              <a:rPr lang="ja-JP" altLang="en-US" smtClean="0">
                <a:latin typeface="Xerox Sans"/>
                <a:ea typeface="Xerox Sans"/>
                <a:cs typeface="Xerox Sans"/>
              </a:rPr>
              <a:t>’</a:t>
            </a:r>
            <a:r>
              <a:rPr lang="en-US" smtClean="0">
                <a:latin typeface="Xerox Sans"/>
                <a:ea typeface="Xerox Sans"/>
                <a:cs typeface="Xerox Sans"/>
              </a:rPr>
              <a:t>s put some hard numbers to that. </a:t>
            </a:r>
          </a:p>
          <a:p>
            <a:endParaRPr lang="en-US" smtClean="0">
              <a:latin typeface="Xerox Sans"/>
              <a:ea typeface="Xerox Sans"/>
              <a:cs typeface="Xerox Sans"/>
            </a:endParaRPr>
          </a:p>
          <a:p>
            <a:r>
              <a:rPr lang="en-US" smtClean="0">
                <a:latin typeface="Xerox Sans"/>
                <a:ea typeface="Xerox Sans"/>
                <a:cs typeface="Xerox Sans"/>
              </a:rPr>
              <a:t>Recent studies from InfoTrends found that run lengths are dropping, with users predicting more run lengths of less than 1,000. That means that instead of producing a smaller number of large jobs per day, you have to run a large number of small jobs per day to keep the revenue flowing.</a:t>
            </a:r>
          </a:p>
          <a:p>
            <a:endParaRPr lang="en-US" smtClean="0">
              <a:latin typeface="Xerox Sans"/>
              <a:ea typeface="Xerox Sans"/>
              <a:cs typeface="Xerox Sans"/>
            </a:endParaRPr>
          </a:p>
          <a:p>
            <a:r>
              <a:rPr lang="en-US" smtClean="0">
                <a:latin typeface="Xerox Sans"/>
                <a:ea typeface="Xerox Sans"/>
                <a:cs typeface="Xerox Sans"/>
              </a:rPr>
              <a:t>Turnarounds are getting faster, too, as customers grow more aware of the capabilities of digital printing and its ability to output quickly. This, of course, means that jobs are in your shop for less and less time, and you need a steady flow to keep your presses productive.</a:t>
            </a:r>
          </a:p>
          <a:p>
            <a:endParaRPr lang="en-US" smtClean="0">
              <a:latin typeface="Xerox Sans"/>
              <a:ea typeface="Xerox Sans"/>
              <a:cs typeface="Xerox Sans"/>
            </a:endParaRPr>
          </a:p>
          <a:p>
            <a:r>
              <a:rPr lang="en-US" smtClean="0">
                <a:latin typeface="Xerox Sans"/>
                <a:ea typeface="Xerox Sans"/>
                <a:cs typeface="Xerox Sans"/>
              </a:rPr>
              <a:t>That said, it brings up a number of challenges. </a:t>
            </a:r>
          </a:p>
          <a:p>
            <a:endParaRPr lang="en-US" smtClean="0">
              <a:latin typeface="Xerox Sans"/>
              <a:ea typeface="Xerox Sans"/>
              <a:cs typeface="Xerox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40E19980-EC68-4515-BD8B-7BF913A8B0AE}" type="slidenum">
              <a:rPr lang="en-US" sz="1100">
                <a:latin typeface="Arial" charset="0"/>
              </a:rPr>
              <a:pPr algn="r" defTabSz="915988"/>
              <a:t>17</a:t>
            </a:fld>
            <a:endParaRPr lang="en-US" sz="1100">
              <a:latin typeface="Arial" charset="0"/>
            </a:endParaRPr>
          </a:p>
        </p:txBody>
      </p:sp>
      <p:sp>
        <p:nvSpPr>
          <p:cNvPr id="47106" name="Rectangle 2"/>
          <p:cNvSpPr>
            <a:spLocks noGrp="1" noRot="1" noChangeAspect="1" noChangeArrowheads="1" noTextEdit="1"/>
          </p:cNvSpPr>
          <p:nvPr>
            <p:ph type="sldImg"/>
          </p:nvPr>
        </p:nvSpPr>
        <p:spPr>
          <a:xfrm>
            <a:off x="1144588" y="688975"/>
            <a:ext cx="4568825" cy="3427413"/>
          </a:xfrm>
          <a:ln/>
        </p:spPr>
      </p:sp>
      <p:sp>
        <p:nvSpPr>
          <p:cNvPr id="47107" name="Rectangle 3"/>
          <p:cNvSpPr>
            <a:spLocks noGrp="1" noChangeArrowheads="1"/>
          </p:cNvSpPr>
          <p:nvPr>
            <p:ph type="body" idx="1"/>
          </p:nvPr>
        </p:nvSpPr>
        <p:spPr>
          <a:xfrm>
            <a:off x="685800" y="4343400"/>
            <a:ext cx="5486400" cy="4111625"/>
          </a:xfrm>
          <a:noFill/>
        </p:spPr>
        <p:txBody>
          <a:bodyPr lIns="90980" tIns="45488" rIns="90980" bIns="45488"/>
          <a:lstStyle/>
          <a:p>
            <a:pPr>
              <a:lnSpc>
                <a:spcPct val="80000"/>
              </a:lnSpc>
            </a:pPr>
            <a:r>
              <a:rPr lang="en-US" smtClean="0">
                <a:latin typeface="Xerox Sans"/>
                <a:ea typeface="Xerox Sans"/>
                <a:cs typeface="Xerox Sans"/>
              </a:rPr>
              <a:t>The first challenge, of course, is finding new, effective ways to get jobs through your shop faster. One of the most promising ways to do this is by </a:t>
            </a:r>
            <a:r>
              <a:rPr lang="en-US" b="1" smtClean="0">
                <a:latin typeface="Xerox Sans"/>
                <a:ea typeface="Xerox Sans"/>
                <a:cs typeface="Xerox Sans"/>
              </a:rPr>
              <a:t>automating workflows</a:t>
            </a:r>
            <a:r>
              <a:rPr lang="en-US" smtClean="0">
                <a:latin typeface="Xerox Sans"/>
                <a:ea typeface="Xerox Sans"/>
                <a:cs typeface="Xerox Sans"/>
              </a:rPr>
              <a:t>. This could include accelerating prepress, proofing and approval, job submission—just about any aspect. Sounds great … and there are a lot of solutions out there. But which one is best for your shop? How do you efficiently integrate it with your operation? And how much time will be taken away from focusing on your business as you try to figure it all out?</a:t>
            </a:r>
          </a:p>
          <a:p>
            <a:pPr>
              <a:lnSpc>
                <a:spcPct val="80000"/>
              </a:lnSpc>
            </a:pPr>
            <a:endParaRPr lang="en-US" smtClean="0">
              <a:latin typeface="Xerox Sans"/>
              <a:ea typeface="Xerox Sans"/>
              <a:cs typeface="Xerox Sans"/>
            </a:endParaRPr>
          </a:p>
          <a:p>
            <a:pPr>
              <a:lnSpc>
                <a:spcPct val="80000"/>
              </a:lnSpc>
            </a:pPr>
            <a:r>
              <a:rPr lang="en-US" b="1" smtClean="0">
                <a:latin typeface="Xerox Sans"/>
                <a:ea typeface="Xerox Sans"/>
                <a:cs typeface="Xerox Sans"/>
              </a:rPr>
              <a:t>Implementing a Web-to-Print system</a:t>
            </a:r>
            <a:r>
              <a:rPr lang="en-US" smtClean="0">
                <a:latin typeface="Xerox Sans"/>
                <a:ea typeface="Xerox Sans"/>
                <a:cs typeface="Xerox Sans"/>
              </a:rPr>
              <a:t>, as we touched upon a bit earlier, is another great way to streamline job submission, which is turn can speed up job production. Yet you already have a full workload, so finding time to select the right solution and incorporate it into your existing environment can be a daunting task.</a:t>
            </a:r>
          </a:p>
          <a:p>
            <a:pPr>
              <a:lnSpc>
                <a:spcPct val="80000"/>
              </a:lnSpc>
            </a:pPr>
            <a:endParaRPr lang="en-US" smtClean="0">
              <a:latin typeface="Xerox Sans"/>
              <a:ea typeface="Xerox Sans"/>
              <a:cs typeface="Xerox Sans"/>
            </a:endParaRPr>
          </a:p>
          <a:p>
            <a:pPr>
              <a:lnSpc>
                <a:spcPct val="80000"/>
              </a:lnSpc>
            </a:pPr>
            <a:r>
              <a:rPr lang="en-US" b="1" smtClean="0">
                <a:latin typeface="Xerox Sans"/>
                <a:ea typeface="Xerox Sans"/>
                <a:cs typeface="Xerox Sans"/>
              </a:rPr>
              <a:t>Maintaining the uptime and reliability of your equipment</a:t>
            </a:r>
            <a:r>
              <a:rPr lang="en-US" smtClean="0">
                <a:latin typeface="Xerox Sans"/>
                <a:ea typeface="Xerox Sans"/>
                <a:cs typeface="Xerox Sans"/>
              </a:rPr>
              <a:t> is also essential. After all, it won</a:t>
            </a:r>
            <a:r>
              <a:rPr lang="ja-JP" altLang="en-US" smtClean="0">
                <a:latin typeface="Xerox Sans"/>
                <a:ea typeface="Xerox Sans"/>
                <a:cs typeface="Xerox Sans"/>
              </a:rPr>
              <a:t>’</a:t>
            </a:r>
            <a:r>
              <a:rPr lang="en-US" smtClean="0">
                <a:latin typeface="Xerox Sans"/>
                <a:ea typeface="Xerox Sans"/>
                <a:cs typeface="Xerox Sans"/>
              </a:rPr>
              <a:t>t matter how automated your workflow is if your presses aren</a:t>
            </a:r>
            <a:r>
              <a:rPr lang="ja-JP" altLang="en-US" smtClean="0">
                <a:latin typeface="Xerox Sans"/>
                <a:ea typeface="Xerox Sans"/>
                <a:cs typeface="Xerox Sans"/>
              </a:rPr>
              <a:t>’</a:t>
            </a:r>
            <a:r>
              <a:rPr lang="en-US" smtClean="0">
                <a:latin typeface="Xerox Sans"/>
                <a:ea typeface="Xerox Sans"/>
                <a:cs typeface="Xerox Sans"/>
              </a:rPr>
              <a:t>t operating. For example, you may have problems running certain papers or substrates. At the end of the day, your productivity hinges on the reliability of your equipment.</a:t>
            </a:r>
          </a:p>
          <a:p>
            <a:pPr>
              <a:lnSpc>
                <a:spcPct val="80000"/>
              </a:lnSpc>
            </a:pPr>
            <a:endParaRPr lang="en-US" smtClean="0">
              <a:latin typeface="Xerox Sans"/>
              <a:ea typeface="Xerox Sans"/>
              <a:cs typeface="Xerox Sans"/>
            </a:endParaRPr>
          </a:p>
          <a:p>
            <a:pPr>
              <a:lnSpc>
                <a:spcPct val="80000"/>
              </a:lnSpc>
            </a:pPr>
            <a:r>
              <a:rPr lang="en-US" smtClean="0">
                <a:latin typeface="Xerox Sans"/>
                <a:ea typeface="Xerox Sans"/>
                <a:cs typeface="Xerox Sans"/>
              </a:rPr>
              <a:t>Having to re-do a job because of a mistake is something we</a:t>
            </a:r>
            <a:r>
              <a:rPr lang="ja-JP" altLang="en-US" smtClean="0">
                <a:latin typeface="Xerox Sans"/>
                <a:ea typeface="Xerox Sans"/>
                <a:cs typeface="Xerox Sans"/>
              </a:rPr>
              <a:t>’</a:t>
            </a:r>
            <a:r>
              <a:rPr lang="en-US" smtClean="0">
                <a:latin typeface="Xerox Sans"/>
                <a:ea typeface="Xerox Sans"/>
                <a:cs typeface="Xerox Sans"/>
              </a:rPr>
              <a:t>ve all faced at one time or another. That said, </a:t>
            </a:r>
            <a:r>
              <a:rPr lang="en-US" b="1" smtClean="0">
                <a:latin typeface="Xerox Sans"/>
                <a:ea typeface="Xerox Sans"/>
                <a:cs typeface="Xerox Sans"/>
              </a:rPr>
              <a:t>reducing errors and rework</a:t>
            </a:r>
            <a:r>
              <a:rPr lang="en-US" smtClean="0">
                <a:latin typeface="Xerox Sans"/>
                <a:ea typeface="Xerox Sans"/>
                <a:cs typeface="Xerox Sans"/>
              </a:rPr>
              <a:t> is key to keep jobs moving efficiently through your shop. Easier said than done, of course. First, you have to find where problems are occurring and then figure out how to fix them.</a:t>
            </a:r>
          </a:p>
          <a:p>
            <a:pPr>
              <a:lnSpc>
                <a:spcPct val="80000"/>
              </a:lnSpc>
            </a:pPr>
            <a:endParaRPr lang="en-US" smtClean="0">
              <a:latin typeface="Xerox Sans"/>
              <a:ea typeface="Xerox Sans"/>
              <a:cs typeface="Xerox Sans"/>
            </a:endParaRPr>
          </a:p>
          <a:p>
            <a:pPr>
              <a:lnSpc>
                <a:spcPct val="80000"/>
              </a:lnSpc>
            </a:pPr>
            <a:r>
              <a:rPr lang="en-US" smtClean="0">
                <a:latin typeface="Xerox Sans"/>
                <a:ea typeface="Xerox Sans"/>
                <a:cs typeface="Xerox Sans"/>
              </a:rPr>
              <a:t>We often hear that </a:t>
            </a:r>
            <a:r>
              <a:rPr lang="en-US" b="1" smtClean="0">
                <a:latin typeface="Xerox Sans"/>
                <a:ea typeface="Xerox Sans"/>
                <a:cs typeface="Xerox Sans"/>
              </a:rPr>
              <a:t>improving staff skills and effectiveness</a:t>
            </a:r>
            <a:r>
              <a:rPr lang="en-US" smtClean="0">
                <a:latin typeface="Xerox Sans"/>
                <a:ea typeface="Xerox Sans"/>
                <a:cs typeface="Xerox Sans"/>
              </a:rPr>
              <a:t> is another major challenge at many print shops. In the face of simply managing your day-to-day workload, which can include unexpected fast-turnaround jobs, carving out time for training can be difficult—even though learning new ways to get more out of your software and hardware investments is critical.</a:t>
            </a:r>
          </a:p>
          <a:p>
            <a:pPr>
              <a:lnSpc>
                <a:spcPct val="80000"/>
              </a:lnSpc>
            </a:pPr>
            <a:endParaRPr lang="en-US" smtClean="0">
              <a:latin typeface="Xerox Sans"/>
              <a:ea typeface="Xerox Sans"/>
              <a:cs typeface="Xerox Sans"/>
            </a:endParaRPr>
          </a:p>
          <a:p>
            <a:pPr>
              <a:lnSpc>
                <a:spcPct val="80000"/>
              </a:lnSpc>
            </a:pPr>
            <a:r>
              <a:rPr lang="en-US" smtClean="0">
                <a:latin typeface="Xerox Sans"/>
                <a:ea typeface="Xerox Sans"/>
                <a:cs typeface="Xerox Sans"/>
              </a:rPr>
              <a:t>Which brings us to </a:t>
            </a:r>
            <a:r>
              <a:rPr lang="en-US" b="1" smtClean="0">
                <a:latin typeface="Xerox Sans"/>
                <a:ea typeface="Xerox Sans"/>
                <a:cs typeface="Xerox Sans"/>
              </a:rPr>
              <a:t>increasing employee productivity.</a:t>
            </a:r>
            <a:r>
              <a:rPr lang="en-US" smtClean="0">
                <a:latin typeface="Xerox Sans"/>
                <a:ea typeface="Xerox Sans"/>
                <a:cs typeface="Xerox Sans"/>
              </a:rPr>
              <a:t> We all want our employees to be as productive as possible. To do so requires you to ensure they</a:t>
            </a:r>
            <a:r>
              <a:rPr lang="ja-JP" altLang="en-US" smtClean="0">
                <a:latin typeface="Xerox Sans"/>
                <a:ea typeface="Xerox Sans"/>
                <a:cs typeface="Xerox Sans"/>
              </a:rPr>
              <a:t>’</a:t>
            </a:r>
            <a:r>
              <a:rPr lang="en-US" smtClean="0">
                <a:latin typeface="Xerox Sans"/>
                <a:ea typeface="Xerox Sans"/>
                <a:cs typeface="Xerox Sans"/>
              </a:rPr>
              <a:t>re able to focus on their core responsibilities … and not non-essential tasks that eat up their valuable time and effort. But with the growing trend of staff holding multiple responsibilities, finding that line can be tricky.</a:t>
            </a:r>
            <a:endParaRPr lang="en-US" b="1" smtClean="0">
              <a:latin typeface="Xerox Sans"/>
              <a:ea typeface="Xerox Sans"/>
              <a:cs typeface="Xerox Sans"/>
            </a:endParaRPr>
          </a:p>
          <a:p>
            <a:pPr>
              <a:lnSpc>
                <a:spcPct val="80000"/>
              </a:lnSpc>
            </a:pPr>
            <a:endParaRPr lang="en-US" smtClean="0">
              <a:latin typeface="Xerox Sans"/>
              <a:ea typeface="Xerox Sans"/>
              <a:cs typeface="Xerox Sans"/>
            </a:endParaRPr>
          </a:p>
          <a:p>
            <a:pPr>
              <a:lnSpc>
                <a:spcPct val="80000"/>
              </a:lnSpc>
            </a:pPr>
            <a:r>
              <a:rPr lang="en-US" smtClean="0">
                <a:latin typeface="Xerox Sans"/>
                <a:ea typeface="Xerox Sans"/>
                <a:cs typeface="Xerox Sans"/>
              </a:rPr>
              <a:t>Are there any other obstacles to producing more jobs that we haven</a:t>
            </a:r>
            <a:r>
              <a:rPr lang="ja-JP" altLang="en-US" smtClean="0">
                <a:latin typeface="Xerox Sans"/>
                <a:ea typeface="Xerox Sans"/>
                <a:cs typeface="Xerox Sans"/>
              </a:rPr>
              <a:t>’</a:t>
            </a:r>
            <a:r>
              <a:rPr lang="en-US" smtClean="0">
                <a:latin typeface="Xerox Sans"/>
                <a:ea typeface="Xerox Sans"/>
                <a:cs typeface="Xerox Sans"/>
              </a:rPr>
              <a:t>t talked about?</a:t>
            </a:r>
          </a:p>
          <a:p>
            <a:pPr>
              <a:lnSpc>
                <a:spcPct val="80000"/>
              </a:lnSpc>
            </a:pPr>
            <a:endParaRPr lang="en-US" smtClean="0">
              <a:latin typeface="Xerox Sans"/>
              <a:ea typeface="Xerox Sans"/>
              <a:cs typeface="Xerox Sans"/>
            </a:endParaRPr>
          </a:p>
          <a:p>
            <a:pPr>
              <a:lnSpc>
                <a:spcPct val="80000"/>
              </a:lnSpc>
            </a:pPr>
            <a:r>
              <a:rPr lang="en-US" smtClean="0">
                <a:latin typeface="Xerox Sans"/>
                <a:ea typeface="Xerox Sans"/>
                <a:cs typeface="Xerox Sans"/>
              </a:rPr>
              <a:t>[Presenter: Take a moment or two to let the audience respond, acknowledge the responses, and if able talk briefly to what they bring up.]</a:t>
            </a:r>
          </a:p>
          <a:p>
            <a:pPr>
              <a:lnSpc>
                <a:spcPct val="80000"/>
              </a:lnSpc>
            </a:pPr>
            <a:endParaRPr lang="en-US" smtClean="0">
              <a:latin typeface="Xerox Sans"/>
              <a:ea typeface="Xerox Sans"/>
              <a:cs typeface="Xerox Sans"/>
            </a:endParaRPr>
          </a:p>
          <a:p>
            <a:pPr>
              <a:lnSpc>
                <a:spcPct val="80000"/>
              </a:lnSpc>
            </a:pPr>
            <a:r>
              <a:rPr lang="en-US" smtClean="0">
                <a:latin typeface="Xerox Sans"/>
                <a:ea typeface="Xerox Sans"/>
                <a:cs typeface="Xerox Sans"/>
              </a:rPr>
              <a:t>Seems like a lot, doesn</a:t>
            </a:r>
            <a:r>
              <a:rPr lang="ja-JP" altLang="en-US" smtClean="0">
                <a:latin typeface="Xerox Sans"/>
                <a:ea typeface="Xerox Sans"/>
                <a:cs typeface="Xerox Sans"/>
              </a:rPr>
              <a:t>’</a:t>
            </a:r>
            <a:r>
              <a:rPr lang="en-US" smtClean="0">
                <a:latin typeface="Xerox Sans"/>
                <a:ea typeface="Xerox Sans"/>
                <a:cs typeface="Xerox Sans"/>
              </a:rPr>
              <a:t>t it? [Presenter acknowledges nods from the audience] Well, it is. Luckily, we have the experience and expertise to help you in each of these important areas.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4ED7264E-F933-49C0-B42E-C682F4CA9CBE}" type="slidenum">
              <a:rPr lang="en-US" sz="1100">
                <a:latin typeface="Arial" charset="0"/>
              </a:rPr>
              <a:pPr algn="r" defTabSz="915988"/>
              <a:t>18</a:t>
            </a:fld>
            <a:endParaRPr lang="en-US" sz="1100">
              <a:latin typeface="Arial" charset="0"/>
            </a:endParaRPr>
          </a:p>
        </p:txBody>
      </p:sp>
      <p:sp>
        <p:nvSpPr>
          <p:cNvPr id="49154" name="Rectangle 2"/>
          <p:cNvSpPr>
            <a:spLocks noGrp="1" noRot="1" noChangeAspect="1" noChangeArrowheads="1" noTextEdit="1"/>
          </p:cNvSpPr>
          <p:nvPr>
            <p:ph type="sldImg"/>
          </p:nvPr>
        </p:nvSpPr>
        <p:spPr>
          <a:xfrm>
            <a:off x="1144588" y="688975"/>
            <a:ext cx="4568825" cy="3427413"/>
          </a:xfrm>
          <a:ln/>
        </p:spPr>
      </p:sp>
      <p:sp>
        <p:nvSpPr>
          <p:cNvPr id="49155" name="Rectangle 3"/>
          <p:cNvSpPr>
            <a:spLocks noGrp="1" noChangeArrowheads="1"/>
          </p:cNvSpPr>
          <p:nvPr>
            <p:ph type="body" idx="1"/>
          </p:nvPr>
        </p:nvSpPr>
        <p:spPr>
          <a:xfrm>
            <a:off x="685800" y="4343400"/>
            <a:ext cx="5486400" cy="4111625"/>
          </a:xfrm>
          <a:noFill/>
        </p:spPr>
        <p:txBody>
          <a:bodyPr lIns="90980" tIns="45488" rIns="90980" bIns="45488"/>
          <a:lstStyle/>
          <a:p>
            <a:pPr eaLnBrk="1" hangingPunct="1"/>
            <a:r>
              <a:rPr lang="en-US" smtClean="0">
                <a:latin typeface="Xerox Sans"/>
                <a:ea typeface="Xerox Sans"/>
                <a:cs typeface="Xerox Sans"/>
              </a:rPr>
              <a:t>InfoTrends backs that up as well.</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According to a recent survey, roughly 60 percent of print service providers are looking to automate some aspect of their operation. And for the same reasons you want do: to increase production speed. To free up staff so they can focus on other key aspects of your business. To get more jobs through your shop.</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But workflow automation covers a lot of ground, as we touched upon a bit already. Preflighting, file conversion, job ticketing, job estimating—just to name a few. So if almost two-thirds of print service providers are intending to look into workflow automation in the near future, what exactly are they looking into?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5DC87C93-75BE-43DB-A1F9-9329B766F568}" type="slidenum">
              <a:rPr lang="en-US" sz="1100">
                <a:latin typeface="Arial" charset="0"/>
              </a:rPr>
              <a:pPr algn="r" defTabSz="915988"/>
              <a:t>19</a:t>
            </a:fld>
            <a:endParaRPr lang="en-US" sz="1100">
              <a:latin typeface="Arial" charset="0"/>
            </a:endParaRPr>
          </a:p>
        </p:txBody>
      </p:sp>
      <p:sp>
        <p:nvSpPr>
          <p:cNvPr id="51202" name="Rectangle 2"/>
          <p:cNvSpPr>
            <a:spLocks noGrp="1" noRot="1" noChangeAspect="1" noChangeArrowheads="1" noTextEdit="1"/>
          </p:cNvSpPr>
          <p:nvPr>
            <p:ph type="sldImg"/>
          </p:nvPr>
        </p:nvSpPr>
        <p:spPr>
          <a:xfrm>
            <a:off x="1144588" y="688975"/>
            <a:ext cx="4568825" cy="3427413"/>
          </a:xfrm>
          <a:ln/>
        </p:spPr>
      </p:sp>
      <p:sp>
        <p:nvSpPr>
          <p:cNvPr id="51203" name="Rectangle 3"/>
          <p:cNvSpPr>
            <a:spLocks noGrp="1" noChangeArrowheads="1"/>
          </p:cNvSpPr>
          <p:nvPr>
            <p:ph type="body" idx="1"/>
          </p:nvPr>
        </p:nvSpPr>
        <p:spPr>
          <a:xfrm>
            <a:off x="685800" y="4343400"/>
            <a:ext cx="5486400" cy="4111625"/>
          </a:xfrm>
          <a:noFill/>
        </p:spPr>
        <p:txBody>
          <a:bodyPr lIns="90980" tIns="45488" rIns="90980" bIns="45488"/>
          <a:lstStyle/>
          <a:p>
            <a:r>
              <a:rPr lang="en-US" smtClean="0">
                <a:latin typeface="Xerox Sans"/>
                <a:ea typeface="Xerox Sans"/>
                <a:cs typeface="Xerox Sans"/>
              </a:rPr>
              <a:t>Web-to-Print storefronts is one of the top solutions on that front.</a:t>
            </a:r>
          </a:p>
          <a:p>
            <a:endParaRPr lang="en-US" smtClean="0">
              <a:latin typeface="Xerox Sans"/>
              <a:ea typeface="Xerox Sans"/>
              <a:cs typeface="Xerox Sans"/>
            </a:endParaRPr>
          </a:p>
          <a:p>
            <a:r>
              <a:rPr lang="en-US" smtClean="0">
                <a:latin typeface="Xerox Sans"/>
                <a:ea typeface="Xerox Sans"/>
                <a:cs typeface="Xerox Sans"/>
              </a:rPr>
              <a:t>It</a:t>
            </a:r>
            <a:r>
              <a:rPr lang="ja-JP" altLang="en-US" smtClean="0">
                <a:latin typeface="Xerox Sans"/>
                <a:ea typeface="Xerox Sans"/>
                <a:cs typeface="Xerox Sans"/>
              </a:rPr>
              <a:t>’</a:t>
            </a:r>
            <a:r>
              <a:rPr lang="en-US" smtClean="0">
                <a:latin typeface="Xerox Sans"/>
                <a:ea typeface="Xerox Sans"/>
                <a:cs typeface="Xerox Sans"/>
              </a:rPr>
              <a:t>s now estimated that print service providers who own an online storefront receive 17 percent of their jobs from it. And it</a:t>
            </a:r>
            <a:r>
              <a:rPr lang="ja-JP" altLang="en-US" smtClean="0">
                <a:latin typeface="Xerox Sans"/>
                <a:ea typeface="Xerox Sans"/>
                <a:cs typeface="Xerox Sans"/>
              </a:rPr>
              <a:t>’</a:t>
            </a:r>
            <a:r>
              <a:rPr lang="en-US" smtClean="0">
                <a:latin typeface="Xerox Sans"/>
                <a:ea typeface="Xerox Sans"/>
                <a:cs typeface="Xerox Sans"/>
              </a:rPr>
              <a:t>s a number that</a:t>
            </a:r>
            <a:r>
              <a:rPr lang="ja-JP" altLang="en-US" smtClean="0">
                <a:latin typeface="Xerox Sans"/>
                <a:ea typeface="Xerox Sans"/>
                <a:cs typeface="Xerox Sans"/>
              </a:rPr>
              <a:t>’</a:t>
            </a:r>
            <a:r>
              <a:rPr lang="en-US" smtClean="0">
                <a:latin typeface="Xerox Sans"/>
                <a:ea typeface="Xerox Sans"/>
                <a:cs typeface="Xerox Sans"/>
              </a:rPr>
              <a:t>s well-positioned to grow, too. That</a:t>
            </a:r>
            <a:r>
              <a:rPr lang="ja-JP" altLang="en-US" smtClean="0">
                <a:latin typeface="Xerox Sans"/>
                <a:ea typeface="Xerox Sans"/>
                <a:cs typeface="Xerox Sans"/>
              </a:rPr>
              <a:t>’</a:t>
            </a:r>
            <a:r>
              <a:rPr lang="en-US" smtClean="0">
                <a:latin typeface="Xerox Sans"/>
                <a:ea typeface="Xerox Sans"/>
                <a:cs typeface="Xerox Sans"/>
              </a:rPr>
              <a:t>s because it</a:t>
            </a:r>
            <a:r>
              <a:rPr lang="ja-JP" altLang="en-US" smtClean="0">
                <a:latin typeface="Xerox Sans"/>
                <a:ea typeface="Xerox Sans"/>
                <a:cs typeface="Xerox Sans"/>
              </a:rPr>
              <a:t>’</a:t>
            </a:r>
            <a:r>
              <a:rPr lang="en-US" smtClean="0">
                <a:latin typeface="Xerox Sans"/>
                <a:ea typeface="Xerox Sans"/>
                <a:cs typeface="Xerox Sans"/>
              </a:rPr>
              <a:t>s user-friendly, conveniently available 24/7 and can seamlessly feed right into your workflow.</a:t>
            </a:r>
          </a:p>
          <a:p>
            <a:endParaRPr lang="en-US" smtClean="0">
              <a:latin typeface="Xerox Sans"/>
              <a:ea typeface="Xerox Sans"/>
              <a:cs typeface="Xerox Sans"/>
            </a:endParaRPr>
          </a:p>
          <a:p>
            <a:r>
              <a:rPr lang="en-US" smtClean="0">
                <a:latin typeface="Xerox Sans"/>
                <a:ea typeface="Xerox Sans"/>
                <a:cs typeface="Xerox Sans"/>
              </a:rPr>
              <a:t>In short, it enables you to receive jobs quicker, so you can get production under way faster.</a:t>
            </a:r>
          </a:p>
          <a:p>
            <a:endParaRPr lang="en-US" smtClean="0">
              <a:latin typeface="Xerox Sans"/>
              <a:ea typeface="Xerox Sans"/>
              <a:cs typeface="Xerox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EB3E782C-42C7-4524-B878-2B672BA415FB}" type="slidenum">
              <a:rPr lang="en-US" sz="1100">
                <a:latin typeface="Arial" charset="0"/>
              </a:rPr>
              <a:pPr algn="r" defTabSz="915988"/>
              <a:t>20</a:t>
            </a:fld>
            <a:endParaRPr lang="en-US" sz="1100">
              <a:latin typeface="Arial" charset="0"/>
            </a:endParaRPr>
          </a:p>
        </p:txBody>
      </p:sp>
      <p:sp>
        <p:nvSpPr>
          <p:cNvPr id="54274" name="Rectangle 2"/>
          <p:cNvSpPr>
            <a:spLocks noGrp="1" noRot="1" noChangeAspect="1" noChangeArrowheads="1" noTextEdit="1"/>
          </p:cNvSpPr>
          <p:nvPr>
            <p:ph type="sldImg"/>
          </p:nvPr>
        </p:nvSpPr>
        <p:spPr>
          <a:xfrm>
            <a:off x="1144588" y="688975"/>
            <a:ext cx="4568825" cy="3427413"/>
          </a:xfrm>
          <a:ln/>
        </p:spPr>
      </p:sp>
      <p:sp>
        <p:nvSpPr>
          <p:cNvPr id="54275" name="Rectangle 3"/>
          <p:cNvSpPr>
            <a:spLocks noGrp="1" noChangeArrowheads="1"/>
          </p:cNvSpPr>
          <p:nvPr>
            <p:ph type="body" idx="1"/>
          </p:nvPr>
        </p:nvSpPr>
        <p:spPr>
          <a:xfrm>
            <a:off x="685800" y="4343400"/>
            <a:ext cx="5608638" cy="4111625"/>
          </a:xfrm>
          <a:noFill/>
        </p:spPr>
        <p:txBody>
          <a:bodyPr lIns="90980" tIns="45488" rIns="90980" bIns="45488"/>
          <a:lstStyle/>
          <a:p>
            <a:pPr eaLnBrk="1" hangingPunct="1"/>
            <a:r>
              <a:rPr lang="en-US" smtClean="0">
                <a:latin typeface="Xerox Sans"/>
                <a:ea typeface="Xerox Sans"/>
                <a:cs typeface="Xerox Sans"/>
              </a:rPr>
              <a:t>According to InfoTrends, three categories of other solutions rise to the top: Production workflow management software, management information systems, and variable data publishing software.</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This shows that more and more printers are looking to optimize their operations, boost efficiency and automate processes. At the same time, they</a:t>
            </a:r>
            <a:r>
              <a:rPr lang="ja-JP" altLang="en-US" smtClean="0">
                <a:latin typeface="Xerox Sans"/>
                <a:ea typeface="Xerox Sans"/>
                <a:cs typeface="Xerox Sans"/>
              </a:rPr>
              <a:t>’</a:t>
            </a:r>
            <a:r>
              <a:rPr lang="en-US" smtClean="0">
                <a:latin typeface="Xerox Sans"/>
                <a:ea typeface="Xerox Sans"/>
                <a:cs typeface="Xerox Sans"/>
              </a:rPr>
              <a:t>re looking to expand their capabilities to attract more customers with popular offerings such as one-to-one communications and in-depth personalization.</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And it makes sense. These are hot areas at the moment, with over 50 percent of surveyed print shops saying they already own one or more of these solutions … and roughly 20 percent saying they are actively considering these.</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B1BCA240-65ED-4FAB-886C-0E54EE32640F}" type="slidenum">
              <a:rPr lang="en-US" sz="1100">
                <a:latin typeface="Arial" charset="0"/>
              </a:rPr>
              <a:pPr algn="r" defTabSz="915988"/>
              <a:t>21</a:t>
            </a:fld>
            <a:endParaRPr lang="en-US" sz="1100">
              <a:latin typeface="Arial" charset="0"/>
            </a:endParaRPr>
          </a:p>
        </p:txBody>
      </p:sp>
      <p:sp>
        <p:nvSpPr>
          <p:cNvPr id="56322" name="Rectangle 2"/>
          <p:cNvSpPr>
            <a:spLocks noGrp="1" noRot="1" noChangeAspect="1" noChangeArrowheads="1" noTextEdit="1"/>
          </p:cNvSpPr>
          <p:nvPr>
            <p:ph type="sldImg"/>
          </p:nvPr>
        </p:nvSpPr>
        <p:spPr>
          <a:xfrm>
            <a:off x="1144588" y="688975"/>
            <a:ext cx="4568825" cy="3427413"/>
          </a:xfrm>
          <a:ln/>
        </p:spPr>
      </p:sp>
      <p:sp>
        <p:nvSpPr>
          <p:cNvPr id="56323" name="Rectangle 3"/>
          <p:cNvSpPr>
            <a:spLocks noGrp="1" noChangeArrowheads="1"/>
          </p:cNvSpPr>
          <p:nvPr>
            <p:ph type="body" idx="1"/>
          </p:nvPr>
        </p:nvSpPr>
        <p:spPr>
          <a:xfrm>
            <a:off x="685800" y="4343400"/>
            <a:ext cx="5486400" cy="4111625"/>
          </a:xfrm>
          <a:noFill/>
        </p:spPr>
        <p:txBody>
          <a:bodyPr lIns="90980" tIns="45488" rIns="90980" bIns="45488"/>
          <a:lstStyle/>
          <a:p>
            <a:pPr eaLnBrk="1" hangingPunct="1"/>
            <a:r>
              <a:rPr lang="en-US" smtClean="0">
                <a:latin typeface="Xerox Sans"/>
                <a:ea typeface="Xerox Sans"/>
                <a:cs typeface="Xerox Sans"/>
              </a:rPr>
              <a:t>Even better news: it</a:t>
            </a:r>
            <a:r>
              <a:rPr lang="ja-JP" altLang="en-US" smtClean="0">
                <a:latin typeface="Xerox Sans"/>
                <a:ea typeface="Xerox Sans"/>
                <a:cs typeface="Xerox Sans"/>
              </a:rPr>
              <a:t>’</a:t>
            </a:r>
            <a:r>
              <a:rPr lang="en-US" smtClean="0">
                <a:latin typeface="Xerox Sans"/>
                <a:ea typeface="Xerox Sans"/>
                <a:cs typeface="Xerox Sans"/>
              </a:rPr>
              <a:t>s very effective.</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According to InfoTrends, 60 percent of surveyed print service providers believed that Web-enabled systems, such as Web-to-Print and Web-to-Finish, have most definitely improved their production efficiency. What</a:t>
            </a:r>
            <a:r>
              <a:rPr lang="ja-JP" altLang="en-US" smtClean="0">
                <a:latin typeface="Xerox Sans"/>
                <a:ea typeface="Xerox Sans"/>
                <a:cs typeface="Xerox Sans"/>
              </a:rPr>
              <a:t>’</a:t>
            </a:r>
            <a:r>
              <a:rPr lang="en-US" smtClean="0">
                <a:latin typeface="Xerox Sans"/>
                <a:ea typeface="Xerox Sans"/>
                <a:cs typeface="Xerox Sans"/>
              </a:rPr>
              <a:t>s more,  offering these capabilities has helped them attract and retain customers … which means greater potential for even more jobs.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But Web-enabled systems are just one solution that</a:t>
            </a:r>
            <a:r>
              <a:rPr lang="ja-JP" altLang="en-US" smtClean="0">
                <a:latin typeface="Xerox Sans"/>
                <a:ea typeface="Xerox Sans"/>
                <a:cs typeface="Xerox Sans"/>
              </a:rPr>
              <a:t>’</a:t>
            </a:r>
            <a:r>
              <a:rPr lang="en-US" smtClean="0">
                <a:latin typeface="Xerox Sans"/>
                <a:ea typeface="Xerox Sans"/>
                <a:cs typeface="Xerox Sans"/>
              </a:rPr>
              <a:t>s helping print service providers move more jobs through their operation.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endParaRPr lang="hr-HR"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7BCD669-CB9F-44CF-AAB0-B21DB287F995}"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BBC9A91D-01E0-463A-8A4F-23A5880D5758}" type="slidenum">
              <a:rPr lang="en-US" sz="1100">
                <a:latin typeface="Arial" charset="0"/>
              </a:rPr>
              <a:pPr algn="r" defTabSz="915988"/>
              <a:t>22</a:t>
            </a:fld>
            <a:endParaRPr lang="en-US" sz="1100">
              <a:latin typeface="Arial" charset="0"/>
            </a:endParaRPr>
          </a:p>
        </p:txBody>
      </p:sp>
      <p:sp>
        <p:nvSpPr>
          <p:cNvPr id="58370" name="Rectangle 2"/>
          <p:cNvSpPr>
            <a:spLocks noGrp="1" noRot="1" noChangeAspect="1" noChangeArrowheads="1" noTextEdit="1"/>
          </p:cNvSpPr>
          <p:nvPr>
            <p:ph type="sldImg"/>
          </p:nvPr>
        </p:nvSpPr>
        <p:spPr>
          <a:xfrm>
            <a:off x="1144588" y="688975"/>
            <a:ext cx="4568825" cy="3427413"/>
          </a:xfrm>
          <a:ln/>
        </p:spPr>
      </p:sp>
      <p:sp>
        <p:nvSpPr>
          <p:cNvPr id="58371" name="Rectangle 3"/>
          <p:cNvSpPr>
            <a:spLocks noGrp="1" noChangeArrowheads="1"/>
          </p:cNvSpPr>
          <p:nvPr>
            <p:ph type="body" idx="1"/>
          </p:nvPr>
        </p:nvSpPr>
        <p:spPr>
          <a:xfrm>
            <a:off x="685800" y="4343400"/>
            <a:ext cx="5486400" cy="4111625"/>
          </a:xfrm>
          <a:noFill/>
        </p:spPr>
        <p:txBody>
          <a:bodyPr lIns="90980" tIns="45488" rIns="90980" bIns="45488"/>
          <a:lstStyle/>
          <a:p>
            <a:r>
              <a:rPr lang="en-US" sz="1000" smtClean="0">
                <a:latin typeface="Xerox Sans"/>
                <a:ea typeface="Xerox Sans"/>
                <a:cs typeface="Xerox Sans"/>
              </a:rPr>
              <a:t>Now, you already know the benefits to reducing costs. Saving money on operations makes you more profitable. It</a:t>
            </a:r>
            <a:r>
              <a:rPr lang="ja-JP" altLang="en-US" sz="1000" smtClean="0">
                <a:latin typeface="Xerox Sans"/>
                <a:ea typeface="Xerox Sans"/>
                <a:cs typeface="Xerox Sans"/>
              </a:rPr>
              <a:t>’</a:t>
            </a:r>
            <a:r>
              <a:rPr lang="en-US" sz="1000" smtClean="0">
                <a:latin typeface="Xerox Sans"/>
                <a:ea typeface="Xerox Sans"/>
                <a:cs typeface="Xerox Sans"/>
              </a:rPr>
              <a:t>s just plain smart.</a:t>
            </a:r>
          </a:p>
          <a:p>
            <a:endParaRPr lang="en-US" sz="1000" smtClean="0">
              <a:latin typeface="Xerox Sans"/>
              <a:ea typeface="Xerox Sans"/>
              <a:cs typeface="Xerox Sans"/>
            </a:endParaRPr>
          </a:p>
          <a:p>
            <a:r>
              <a:rPr lang="en-US" sz="1000" smtClean="0">
                <a:latin typeface="Xerox Sans"/>
                <a:ea typeface="Xerox Sans"/>
                <a:cs typeface="Xerox Sans"/>
              </a:rPr>
              <a:t>But why is it more important than ever to cut costs at your shop?</a:t>
            </a:r>
          </a:p>
          <a:p>
            <a:endParaRPr lang="en-US" sz="1000" smtClean="0">
              <a:latin typeface="Xerox Sans"/>
              <a:ea typeface="Xerox Sans"/>
              <a:cs typeface="Xerox Sans"/>
            </a:endParaRPr>
          </a:p>
          <a:p>
            <a:r>
              <a:rPr lang="en-US" sz="1000" smtClean="0">
                <a:latin typeface="Xerox Sans"/>
                <a:ea typeface="Xerox Sans"/>
                <a:cs typeface="Xerox Sans"/>
              </a:rPr>
              <a:t>Reducing expenses is critical for the long-term health of your operation because it can mean you have more money to invest in new equipment and systems that are necessary to maintain a competitive edge. And it can mean management and workers can be rewarded with an increase in personal income—or simply keep their jobs. 	</a:t>
            </a:r>
          </a:p>
          <a:p>
            <a:endParaRPr lang="en-US" sz="1000" smtClean="0">
              <a:latin typeface="Xerox Sans"/>
              <a:ea typeface="Xerox Sans"/>
              <a:cs typeface="Xerox Sans"/>
            </a:endParaRPr>
          </a:p>
          <a:p>
            <a:r>
              <a:rPr lang="en-US" sz="1000" smtClean="0">
                <a:latin typeface="Xerox Sans"/>
                <a:ea typeface="Xerox Sans"/>
                <a:cs typeface="Xerox Sans"/>
              </a:rPr>
              <a:t>That said, it brings up a number of challenges. </a:t>
            </a:r>
          </a:p>
          <a:p>
            <a:endParaRPr lang="en-US" sz="1000" smtClean="0">
              <a:latin typeface="Xerox Sans"/>
              <a:ea typeface="Xerox Sans"/>
              <a:cs typeface="Xerox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D4378169-91FD-4F56-A3F3-A772E360E88D}" type="slidenum">
              <a:rPr lang="en-US" sz="1100">
                <a:latin typeface="Arial" charset="0"/>
              </a:rPr>
              <a:pPr algn="r" defTabSz="915988"/>
              <a:t>23</a:t>
            </a:fld>
            <a:endParaRPr lang="en-US" sz="1100">
              <a:latin typeface="Arial" charset="0"/>
            </a:endParaRPr>
          </a:p>
        </p:txBody>
      </p:sp>
      <p:sp>
        <p:nvSpPr>
          <p:cNvPr id="60418" name="Rectangle 2"/>
          <p:cNvSpPr>
            <a:spLocks noGrp="1" noRot="1" noChangeAspect="1" noChangeArrowheads="1" noTextEdit="1"/>
          </p:cNvSpPr>
          <p:nvPr>
            <p:ph type="sldImg"/>
          </p:nvPr>
        </p:nvSpPr>
        <p:spPr>
          <a:xfrm>
            <a:off x="1144588" y="688975"/>
            <a:ext cx="4568825" cy="3427413"/>
          </a:xfrm>
          <a:ln/>
        </p:spPr>
      </p:sp>
      <p:sp>
        <p:nvSpPr>
          <p:cNvPr id="60419" name="Rectangle 3"/>
          <p:cNvSpPr>
            <a:spLocks noGrp="1" noChangeArrowheads="1"/>
          </p:cNvSpPr>
          <p:nvPr>
            <p:ph type="body" idx="1"/>
          </p:nvPr>
        </p:nvSpPr>
        <p:spPr>
          <a:xfrm>
            <a:off x="211138" y="4121150"/>
            <a:ext cx="6456362" cy="4975225"/>
          </a:xfrm>
          <a:noFill/>
        </p:spPr>
        <p:txBody>
          <a:bodyPr lIns="90980" tIns="45488" rIns="90980" bIns="45488"/>
          <a:lstStyle/>
          <a:p>
            <a:pPr>
              <a:lnSpc>
                <a:spcPts val="1225"/>
              </a:lnSpc>
            </a:pPr>
            <a:r>
              <a:rPr lang="en-US" sz="800" smtClean="0">
                <a:latin typeface="Xerox Sans"/>
                <a:ea typeface="Xerox Sans"/>
                <a:cs typeface="Xerox Sans"/>
              </a:rPr>
              <a:t>Some of the top obstacles to reducing costs include:</a:t>
            </a:r>
          </a:p>
          <a:p>
            <a:pPr>
              <a:lnSpc>
                <a:spcPts val="1225"/>
              </a:lnSpc>
            </a:pPr>
            <a:r>
              <a:rPr lang="en-US" sz="800" b="1" smtClean="0">
                <a:latin typeface="Xerox Sans"/>
                <a:ea typeface="Xerox Sans"/>
                <a:cs typeface="Xerox Sans"/>
              </a:rPr>
              <a:t>Finding ways to cut expenses.</a:t>
            </a:r>
            <a:r>
              <a:rPr lang="en-US" sz="800" smtClean="0">
                <a:latin typeface="Xerox Sans"/>
                <a:ea typeface="Xerox Sans"/>
                <a:cs typeface="Xerox Sans"/>
              </a:rPr>
              <a:t> We know you</a:t>
            </a:r>
            <a:r>
              <a:rPr lang="ja-JP" altLang="en-US" sz="800" smtClean="0">
                <a:latin typeface="Xerox Sans"/>
                <a:ea typeface="Xerox Sans"/>
                <a:cs typeface="Xerox Sans"/>
              </a:rPr>
              <a:t>’</a:t>
            </a:r>
            <a:r>
              <a:rPr lang="en-US" sz="800" smtClean="0">
                <a:latin typeface="Xerox Sans"/>
                <a:ea typeface="Xerox Sans"/>
                <a:cs typeface="Xerox Sans"/>
              </a:rPr>
              <a:t>ve taken as many expenses out of your operation as you can. So what do you do next? I</a:t>
            </a:r>
            <a:r>
              <a:rPr lang="ja-JP" altLang="en-US" sz="800" smtClean="0">
                <a:latin typeface="Xerox Sans"/>
                <a:ea typeface="Xerox Sans"/>
                <a:cs typeface="Xerox Sans"/>
              </a:rPr>
              <a:t>’</a:t>
            </a:r>
            <a:r>
              <a:rPr lang="en-US" sz="800" smtClean="0">
                <a:latin typeface="Xerox Sans"/>
                <a:ea typeface="Xerox Sans"/>
                <a:cs typeface="Xerox Sans"/>
              </a:rPr>
              <a:t>m sure there are a lot of you here today that are asking that same question.</a:t>
            </a:r>
          </a:p>
          <a:p>
            <a:pPr>
              <a:lnSpc>
                <a:spcPts val="1225"/>
              </a:lnSpc>
            </a:pPr>
            <a:endParaRPr lang="en-US" sz="800" smtClean="0">
              <a:latin typeface="Xerox Sans"/>
              <a:ea typeface="Xerox Sans"/>
              <a:cs typeface="Xerox Sans"/>
            </a:endParaRPr>
          </a:p>
          <a:p>
            <a:pPr>
              <a:lnSpc>
                <a:spcPts val="1225"/>
              </a:lnSpc>
            </a:pPr>
            <a:r>
              <a:rPr lang="en-US" sz="800" b="1" smtClean="0">
                <a:latin typeface="Xerox Sans"/>
                <a:ea typeface="Xerox Sans"/>
                <a:cs typeface="Xerox Sans"/>
              </a:rPr>
              <a:t>Controlling errors and waste. </a:t>
            </a:r>
            <a:r>
              <a:rPr lang="en-US" sz="800" smtClean="0">
                <a:latin typeface="Xerox Sans"/>
                <a:ea typeface="Xerox Sans"/>
                <a:cs typeface="Xerox Sans"/>
              </a:rPr>
              <a:t>Too much waste and too many errors can be an ongoing drain for any operation. But to control waste, you need to become more efficient … and that requires a top-to-bottom analysis of your operation—a time-consuming activity to do on top of your regular workload.</a:t>
            </a:r>
            <a:endParaRPr lang="en-US" sz="800" b="1" smtClean="0">
              <a:latin typeface="Xerox Sans"/>
              <a:ea typeface="Xerox Sans"/>
              <a:cs typeface="Xerox Sans"/>
            </a:endParaRPr>
          </a:p>
          <a:p>
            <a:pPr>
              <a:lnSpc>
                <a:spcPts val="1225"/>
              </a:lnSpc>
            </a:pPr>
            <a:endParaRPr lang="en-US" sz="800" b="1" smtClean="0">
              <a:latin typeface="Xerox Sans"/>
              <a:ea typeface="Xerox Sans"/>
              <a:cs typeface="Xerox Sans"/>
            </a:endParaRPr>
          </a:p>
          <a:p>
            <a:pPr>
              <a:lnSpc>
                <a:spcPts val="1225"/>
              </a:lnSpc>
            </a:pPr>
            <a:r>
              <a:rPr lang="en-US" sz="800" b="1" smtClean="0">
                <a:latin typeface="Xerox Sans"/>
                <a:ea typeface="Xerox Sans"/>
                <a:cs typeface="Xerox Sans"/>
              </a:rPr>
              <a:t>Minimizing handwork, time and labor.</a:t>
            </a:r>
            <a:r>
              <a:rPr lang="en-US" sz="800" smtClean="0">
                <a:latin typeface="Xerox Sans"/>
                <a:ea typeface="Xerox Sans"/>
                <a:cs typeface="Xerox Sans"/>
              </a:rPr>
              <a:t> Handwork can be very expensive as your staff</a:t>
            </a:r>
            <a:r>
              <a:rPr lang="ja-JP" altLang="en-US" sz="800" smtClean="0">
                <a:latin typeface="Xerox Sans"/>
                <a:ea typeface="Xerox Sans"/>
                <a:cs typeface="Xerox Sans"/>
              </a:rPr>
              <a:t>’</a:t>
            </a:r>
            <a:r>
              <a:rPr lang="en-US" sz="800" smtClean="0">
                <a:latin typeface="Xerox Sans"/>
                <a:ea typeface="Xerox Sans"/>
                <a:cs typeface="Xerox Sans"/>
              </a:rPr>
              <a:t>s time is easily one of your biggest expenses. Though you will almost certainly take on jobs that require this, keeping it to a minimum is simply good business sense.</a:t>
            </a:r>
          </a:p>
          <a:p>
            <a:pPr>
              <a:lnSpc>
                <a:spcPts val="1225"/>
              </a:lnSpc>
            </a:pPr>
            <a:endParaRPr lang="en-US" sz="800" smtClean="0">
              <a:latin typeface="Xerox Sans"/>
              <a:ea typeface="Xerox Sans"/>
              <a:cs typeface="Xerox Sans"/>
            </a:endParaRPr>
          </a:p>
          <a:p>
            <a:pPr>
              <a:lnSpc>
                <a:spcPts val="1225"/>
              </a:lnSpc>
            </a:pPr>
            <a:r>
              <a:rPr lang="en-US" sz="800" smtClean="0">
                <a:latin typeface="Xerox Sans"/>
                <a:ea typeface="Xerox Sans"/>
                <a:cs typeface="Xerox Sans"/>
              </a:rPr>
              <a:t>Then there</a:t>
            </a:r>
            <a:r>
              <a:rPr lang="ja-JP" altLang="en-US" sz="800" smtClean="0">
                <a:latin typeface="Xerox Sans"/>
                <a:ea typeface="Xerox Sans"/>
                <a:cs typeface="Xerox Sans"/>
              </a:rPr>
              <a:t>’</a:t>
            </a:r>
            <a:r>
              <a:rPr lang="en-US" sz="800" smtClean="0">
                <a:latin typeface="Xerox Sans"/>
                <a:ea typeface="Xerox Sans"/>
                <a:cs typeface="Xerox Sans"/>
              </a:rPr>
              <a:t>s </a:t>
            </a:r>
            <a:r>
              <a:rPr lang="en-US" sz="800" b="1" smtClean="0">
                <a:latin typeface="Xerox Sans"/>
                <a:ea typeface="Xerox Sans"/>
                <a:cs typeface="Xerox Sans"/>
              </a:rPr>
              <a:t>identifying the most cost-effective way to run each job</a:t>
            </a:r>
            <a:r>
              <a:rPr lang="en-US" sz="800" smtClean="0">
                <a:latin typeface="Xerox Sans"/>
                <a:ea typeface="Xerox Sans"/>
                <a:cs typeface="Xerox Sans"/>
              </a:rPr>
              <a:t>. Now, just about every job you take on is profitable in some form. But some production methods are simply better for certain jobs than others. Wouldn</a:t>
            </a:r>
            <a:r>
              <a:rPr lang="ja-JP" altLang="en-US" sz="800" smtClean="0">
                <a:latin typeface="Xerox Sans"/>
                <a:ea typeface="Xerox Sans"/>
                <a:cs typeface="Xerox Sans"/>
              </a:rPr>
              <a:t>’</a:t>
            </a:r>
            <a:r>
              <a:rPr lang="en-US" sz="800" smtClean="0">
                <a:latin typeface="Xerox Sans"/>
                <a:ea typeface="Xerox Sans"/>
                <a:cs typeface="Xerox Sans"/>
              </a:rPr>
              <a:t>t it be great to know ahead of time which method is best for each job? I think it</a:t>
            </a:r>
            <a:r>
              <a:rPr lang="ja-JP" altLang="en-US" sz="800" smtClean="0">
                <a:latin typeface="Xerox Sans"/>
                <a:ea typeface="Xerox Sans"/>
                <a:cs typeface="Xerox Sans"/>
              </a:rPr>
              <a:t>’</a:t>
            </a:r>
            <a:r>
              <a:rPr lang="en-US" sz="800" smtClean="0">
                <a:latin typeface="Xerox Sans"/>
                <a:ea typeface="Xerox Sans"/>
                <a:cs typeface="Xerox Sans"/>
              </a:rPr>
              <a:t>s safe to say so does everyone.</a:t>
            </a:r>
          </a:p>
          <a:p>
            <a:pPr>
              <a:lnSpc>
                <a:spcPts val="1225"/>
              </a:lnSpc>
            </a:pPr>
            <a:endParaRPr lang="en-US" sz="800" smtClean="0">
              <a:latin typeface="Xerox Sans"/>
              <a:ea typeface="Xerox Sans"/>
              <a:cs typeface="Xerox Sans"/>
            </a:endParaRPr>
          </a:p>
          <a:p>
            <a:pPr>
              <a:lnSpc>
                <a:spcPts val="1225"/>
              </a:lnSpc>
            </a:pPr>
            <a:r>
              <a:rPr lang="en-US" sz="800" b="1" smtClean="0">
                <a:latin typeface="Xerox Sans"/>
                <a:ea typeface="Xerox Sans"/>
                <a:cs typeface="Xerox Sans"/>
              </a:rPr>
              <a:t>Rising prices. </a:t>
            </a:r>
            <a:r>
              <a:rPr lang="en-US" sz="800" smtClean="0">
                <a:latin typeface="Xerox Sans"/>
                <a:ea typeface="Xerox Sans"/>
                <a:cs typeface="Xerox Sans"/>
              </a:rPr>
              <a:t>The price of ink is on the rise due to increased cost of raw materials. And the cost of raw materials is being driven up by increased demand in other industries—something you have no control over. These two factors add up to high prices for you. Yet in order to compete, you have to keep your prices steady, so you can</a:t>
            </a:r>
            <a:r>
              <a:rPr lang="ja-JP" altLang="en-US" sz="800" smtClean="0">
                <a:latin typeface="Xerox Sans"/>
                <a:ea typeface="Xerox Sans"/>
                <a:cs typeface="Xerox Sans"/>
              </a:rPr>
              <a:t>’</a:t>
            </a:r>
            <a:r>
              <a:rPr lang="en-US" sz="800" smtClean="0">
                <a:latin typeface="Xerox Sans"/>
                <a:ea typeface="Xerox Sans"/>
                <a:cs typeface="Xerox Sans"/>
              </a:rPr>
              <a:t>t pass many of these increases on to your customers.</a:t>
            </a:r>
          </a:p>
          <a:p>
            <a:pPr>
              <a:lnSpc>
                <a:spcPts val="1225"/>
              </a:lnSpc>
            </a:pPr>
            <a:endParaRPr lang="en-US" sz="800" smtClean="0">
              <a:latin typeface="Xerox Sans"/>
              <a:ea typeface="Xerox Sans"/>
              <a:cs typeface="Xerox Sans"/>
            </a:endParaRPr>
          </a:p>
          <a:p>
            <a:pPr>
              <a:lnSpc>
                <a:spcPts val="1225"/>
              </a:lnSpc>
            </a:pPr>
            <a:r>
              <a:rPr lang="en-US" sz="800" b="1" smtClean="0">
                <a:latin typeface="Xerox Sans"/>
                <a:ea typeface="Xerox Sans"/>
                <a:cs typeface="Xerox Sans"/>
              </a:rPr>
              <a:t>Charging for the value-added services you provide</a:t>
            </a:r>
            <a:r>
              <a:rPr lang="en-US" sz="800" smtClean="0">
                <a:latin typeface="Xerox Sans"/>
                <a:ea typeface="Xerox Sans"/>
                <a:cs typeface="Xerox Sans"/>
              </a:rPr>
              <a:t> is a different sort of challenge. Value-added services are what make you stand out from the competition. Yet with price still being the top criteria businesses use for selecting a print service provider, you have to walk a fine line in deciding what you charge extra for on a job and what you include as a part of your regular pricing. </a:t>
            </a:r>
            <a:endParaRPr lang="en-US" sz="800" b="1" smtClean="0">
              <a:latin typeface="Xerox Sans"/>
              <a:ea typeface="Xerox Sans"/>
              <a:cs typeface="Xerox Sans"/>
            </a:endParaRPr>
          </a:p>
          <a:p>
            <a:pPr>
              <a:lnSpc>
                <a:spcPts val="1225"/>
              </a:lnSpc>
            </a:pPr>
            <a:endParaRPr lang="en-US" sz="800" smtClean="0">
              <a:latin typeface="Xerox Sans"/>
              <a:ea typeface="Xerox Sans"/>
              <a:cs typeface="Xerox Sans"/>
            </a:endParaRPr>
          </a:p>
          <a:p>
            <a:pPr>
              <a:lnSpc>
                <a:spcPts val="1225"/>
              </a:lnSpc>
            </a:pPr>
            <a:r>
              <a:rPr lang="en-US" sz="800" smtClean="0">
                <a:latin typeface="Xerox Sans"/>
                <a:ea typeface="Xerox Sans"/>
                <a:cs typeface="Xerox Sans"/>
              </a:rPr>
              <a:t>At the same time you have invest in new equipment and software to stay competitive. But how do you know what is going to work for your operation? And how well? That</a:t>
            </a:r>
            <a:r>
              <a:rPr lang="ja-JP" altLang="en-US" sz="800" smtClean="0">
                <a:latin typeface="Xerox Sans"/>
                <a:ea typeface="Xerox Sans"/>
                <a:cs typeface="Xerox Sans"/>
              </a:rPr>
              <a:t>’</a:t>
            </a:r>
            <a:r>
              <a:rPr lang="en-US" sz="800" smtClean="0">
                <a:latin typeface="Xerox Sans"/>
                <a:ea typeface="Xerox Sans"/>
                <a:cs typeface="Xerox Sans"/>
              </a:rPr>
              <a:t>s why </a:t>
            </a:r>
            <a:r>
              <a:rPr lang="en-US" sz="800" b="1" smtClean="0">
                <a:latin typeface="Xerox Sans"/>
                <a:ea typeface="Xerox Sans"/>
                <a:cs typeface="Xerox Sans"/>
              </a:rPr>
              <a:t>having confidence in the ROI of new solutions </a:t>
            </a:r>
            <a:r>
              <a:rPr lang="en-US" sz="800" smtClean="0">
                <a:latin typeface="Xerox Sans"/>
                <a:ea typeface="Xerox Sans"/>
                <a:cs typeface="Xerox Sans"/>
              </a:rPr>
              <a:t>is such a challenge—it</a:t>
            </a:r>
            <a:r>
              <a:rPr lang="ja-JP" altLang="en-US" sz="800" smtClean="0">
                <a:latin typeface="Xerox Sans"/>
                <a:ea typeface="Xerox Sans"/>
                <a:cs typeface="Xerox Sans"/>
              </a:rPr>
              <a:t>’</a:t>
            </a:r>
            <a:r>
              <a:rPr lang="en-US" sz="800" smtClean="0">
                <a:latin typeface="Xerox Sans"/>
                <a:ea typeface="Xerox Sans"/>
                <a:cs typeface="Xerox Sans"/>
              </a:rPr>
              <a:t>s difficult to estimate effectiveness before you see any solution in action in your production environment.</a:t>
            </a:r>
          </a:p>
          <a:p>
            <a:pPr>
              <a:lnSpc>
                <a:spcPts val="1225"/>
              </a:lnSpc>
            </a:pPr>
            <a:endParaRPr lang="en-US" sz="800" smtClean="0">
              <a:latin typeface="Xerox Sans"/>
              <a:ea typeface="Xerox Sans"/>
              <a:cs typeface="Xerox Sans"/>
            </a:endParaRPr>
          </a:p>
          <a:p>
            <a:pPr>
              <a:lnSpc>
                <a:spcPts val="1225"/>
              </a:lnSpc>
            </a:pPr>
            <a:r>
              <a:rPr lang="en-US" sz="800" smtClean="0">
                <a:latin typeface="Xerox Sans"/>
                <a:ea typeface="Xerox Sans"/>
                <a:cs typeface="Xerox Sans"/>
              </a:rPr>
              <a:t>Are there any other obstacles to cost reduction that we haven</a:t>
            </a:r>
            <a:r>
              <a:rPr lang="ja-JP" altLang="en-US" sz="800" smtClean="0">
                <a:latin typeface="Xerox Sans"/>
                <a:ea typeface="Xerox Sans"/>
                <a:cs typeface="Xerox Sans"/>
              </a:rPr>
              <a:t>’</a:t>
            </a:r>
            <a:r>
              <a:rPr lang="en-US" sz="800" smtClean="0">
                <a:latin typeface="Xerox Sans"/>
                <a:ea typeface="Xerox Sans"/>
                <a:cs typeface="Xerox Sans"/>
              </a:rPr>
              <a:t>t talked about? [Presenter: take a moment or two to let the audience respond, acknowledge the responses, and if able, talk briefly to what they bring up.]</a:t>
            </a:r>
          </a:p>
          <a:p>
            <a:pPr>
              <a:lnSpc>
                <a:spcPts val="1225"/>
              </a:lnSpc>
            </a:pPr>
            <a:endParaRPr lang="en-US" sz="800" smtClean="0">
              <a:latin typeface="Xerox Sans"/>
              <a:ea typeface="Xerox Sans"/>
              <a:cs typeface="Xerox Sans"/>
            </a:endParaRPr>
          </a:p>
          <a:p>
            <a:pPr>
              <a:lnSpc>
                <a:spcPts val="1225"/>
              </a:lnSpc>
            </a:pPr>
            <a:r>
              <a:rPr lang="en-US" sz="800" smtClean="0">
                <a:latin typeface="Xerox Sans"/>
                <a:ea typeface="Xerox Sans"/>
                <a:cs typeface="Xerox Sans"/>
              </a:rPr>
              <a:t>Seems like a lot, doesn</a:t>
            </a:r>
            <a:r>
              <a:rPr lang="ja-JP" altLang="en-US" sz="800" smtClean="0">
                <a:latin typeface="Xerox Sans"/>
                <a:ea typeface="Xerox Sans"/>
                <a:cs typeface="Xerox Sans"/>
              </a:rPr>
              <a:t>’</a:t>
            </a:r>
            <a:r>
              <a:rPr lang="en-US" sz="800" smtClean="0">
                <a:latin typeface="Xerox Sans"/>
                <a:ea typeface="Xerox Sans"/>
                <a:cs typeface="Xerox Sans"/>
              </a:rPr>
              <a:t>t it? [Presenter acknowledges nods from the audience] Well, it is. Luckily, we have the experience and expertise to help you overcome each of these obstacles.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8CB3E017-74EA-4723-929C-0A89624B6B1C}" type="slidenum">
              <a:rPr lang="en-US" sz="1100">
                <a:latin typeface="Arial" charset="0"/>
              </a:rPr>
              <a:pPr algn="r" defTabSz="915988"/>
              <a:t>24</a:t>
            </a:fld>
            <a:endParaRPr lang="en-US" sz="1100">
              <a:latin typeface="Arial" charset="0"/>
            </a:endParaRPr>
          </a:p>
        </p:txBody>
      </p:sp>
      <p:sp>
        <p:nvSpPr>
          <p:cNvPr id="62466" name="Rectangle 2"/>
          <p:cNvSpPr>
            <a:spLocks noGrp="1" noRot="1" noChangeAspect="1" noChangeArrowheads="1" noTextEdit="1"/>
          </p:cNvSpPr>
          <p:nvPr>
            <p:ph type="sldImg"/>
          </p:nvPr>
        </p:nvSpPr>
        <p:spPr>
          <a:xfrm>
            <a:off x="1144588" y="688975"/>
            <a:ext cx="4568825" cy="3427413"/>
          </a:xfrm>
          <a:ln/>
        </p:spPr>
      </p:sp>
      <p:sp>
        <p:nvSpPr>
          <p:cNvPr id="62467" name="Rectangle 3"/>
          <p:cNvSpPr>
            <a:spLocks noGrp="1" noChangeArrowheads="1"/>
          </p:cNvSpPr>
          <p:nvPr>
            <p:ph type="body" idx="1"/>
          </p:nvPr>
        </p:nvSpPr>
        <p:spPr>
          <a:xfrm>
            <a:off x="685800" y="4343400"/>
            <a:ext cx="5486400" cy="4111625"/>
          </a:xfrm>
          <a:noFill/>
        </p:spPr>
        <p:txBody>
          <a:bodyPr lIns="90980" tIns="45488" rIns="90980" bIns="45488"/>
          <a:lstStyle/>
          <a:p>
            <a:pPr eaLnBrk="1" hangingPunct="1"/>
            <a:r>
              <a:rPr lang="en-US" sz="1000" smtClean="0">
                <a:latin typeface="Xerox Sans"/>
                <a:ea typeface="Xerox Sans"/>
                <a:cs typeface="Xerox Sans"/>
              </a:rPr>
              <a:t>According to a recent InfoTrends survey, roughly 60 percent of print service providers are looking to automate some aspect of their operation. And for the same reasons you want to: to cut expense out of production.</a:t>
            </a:r>
          </a:p>
          <a:p>
            <a:pPr eaLnBrk="1" hangingPunct="1"/>
            <a:endParaRPr lang="en-US" sz="1000" smtClean="0">
              <a:latin typeface="Xerox Sans"/>
              <a:ea typeface="Xerox Sans"/>
              <a:cs typeface="Xerox Sans"/>
            </a:endParaRPr>
          </a:p>
          <a:p>
            <a:pPr eaLnBrk="1" hangingPunct="1"/>
            <a:r>
              <a:rPr lang="en-US" sz="1000" smtClean="0">
                <a:latin typeface="Xerox Sans"/>
                <a:ea typeface="Xerox Sans"/>
                <a:cs typeface="Xerox Sans"/>
              </a:rPr>
              <a:t>The great thing about targeting workflow automation is that it covers a lot of ground. Preflighting, file conversion, job ticketing, job estimating—just to name a few. That means you can save time and labor at a number of different points during the production of every job … and each point adds up to significant savings.</a:t>
            </a:r>
          </a:p>
          <a:p>
            <a:pPr eaLnBrk="1" hangingPunct="1"/>
            <a:endParaRPr lang="en-US" sz="1000" smtClean="0">
              <a:latin typeface="Xerox Sans"/>
              <a:ea typeface="Xerox Sans"/>
              <a:cs typeface="Xerox Sans"/>
            </a:endParaRPr>
          </a:p>
          <a:p>
            <a:pPr eaLnBrk="1" hangingPunct="1"/>
            <a:r>
              <a:rPr lang="en-US" sz="1000" smtClean="0">
                <a:latin typeface="Xerox Sans"/>
                <a:ea typeface="Xerox Sans"/>
                <a:cs typeface="Xerox Sans"/>
              </a:rPr>
              <a:t>Let</a:t>
            </a:r>
            <a:r>
              <a:rPr lang="ja-JP" altLang="en-US" sz="1000" smtClean="0">
                <a:latin typeface="Xerox Sans"/>
                <a:ea typeface="Xerox Sans"/>
                <a:cs typeface="Xerox Sans"/>
              </a:rPr>
              <a:t>’</a:t>
            </a:r>
            <a:r>
              <a:rPr lang="en-US" sz="1000" smtClean="0">
                <a:latin typeface="Xerox Sans"/>
                <a:ea typeface="Xerox Sans"/>
                <a:cs typeface="Xerox Sans"/>
              </a:rPr>
              <a:t>s talk about those savings for a moment … but from the perspective of your customers.</a:t>
            </a:r>
          </a:p>
          <a:p>
            <a:pPr eaLnBrk="1" hangingPunct="1"/>
            <a:endParaRPr lang="en-US" sz="1000" smtClean="0">
              <a:latin typeface="Xerox Sans"/>
              <a:ea typeface="Xerox Sans"/>
              <a:cs typeface="Xerox Sans"/>
            </a:endParaRPr>
          </a:p>
          <a:p>
            <a:r>
              <a:rPr lang="en-US" sz="1000" smtClean="0">
                <a:latin typeface="Xerox Sans"/>
                <a:ea typeface="Xerox Sans"/>
                <a:cs typeface="Xerox Sans"/>
              </a:rPr>
              <a:t>It</a:t>
            </a:r>
            <a:r>
              <a:rPr lang="ja-JP" altLang="en-US" sz="1000" smtClean="0">
                <a:latin typeface="Xerox Sans"/>
                <a:ea typeface="Xerox Sans"/>
                <a:cs typeface="Xerox Sans"/>
              </a:rPr>
              <a:t>’</a:t>
            </a:r>
            <a:r>
              <a:rPr lang="en-US" sz="1000" smtClean="0">
                <a:latin typeface="Xerox Sans"/>
                <a:ea typeface="Xerox Sans"/>
                <a:cs typeface="Xerox Sans"/>
              </a:rPr>
              <a:t>s no secret that businesses agree that outsourcing their print production saves them money—if it weren</a:t>
            </a:r>
            <a:r>
              <a:rPr lang="ja-JP" altLang="en-US" sz="1000" smtClean="0">
                <a:latin typeface="Xerox Sans"/>
                <a:ea typeface="Xerox Sans"/>
                <a:cs typeface="Xerox Sans"/>
              </a:rPr>
              <a:t>’</a:t>
            </a:r>
            <a:r>
              <a:rPr lang="en-US" sz="1000" smtClean="0">
                <a:latin typeface="Xerox Sans"/>
                <a:ea typeface="Xerox Sans"/>
                <a:cs typeface="Xerox Sans"/>
              </a:rPr>
              <a:t>t true, every print professional here would have a lot less work on their plate.</a:t>
            </a:r>
          </a:p>
          <a:p>
            <a:endParaRPr lang="en-US" sz="1000" smtClean="0">
              <a:latin typeface="Xerox Sans"/>
              <a:ea typeface="Xerox Sans"/>
              <a:cs typeface="Xerox Sans"/>
            </a:endParaRPr>
          </a:p>
          <a:p>
            <a:r>
              <a:rPr lang="en-US" sz="1000" smtClean="0">
                <a:latin typeface="Xerox Sans"/>
                <a:ea typeface="Xerox Sans"/>
                <a:cs typeface="Xerox Sans"/>
              </a:rPr>
              <a:t>But what percentage of businesses do you think are saying that? That print outsourcing saves them money? Twenty percent? Thirty percent?</a:t>
            </a:r>
          </a:p>
          <a:p>
            <a:pPr eaLnBrk="1" hangingPunct="1"/>
            <a:endParaRPr lang="en-US" sz="1000" smtClean="0">
              <a:latin typeface="Xerox Sans"/>
              <a:ea typeface="Xerox Sans"/>
              <a:cs typeface="Xerox Sans"/>
            </a:endParaRPr>
          </a:p>
          <a:p>
            <a:pPr eaLnBrk="1" hangingPunct="1"/>
            <a:endParaRPr lang="en-US" sz="1000" smtClean="0">
              <a:latin typeface="Xerox Sans"/>
              <a:ea typeface="Xerox Sans"/>
              <a:cs typeface="Xerox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79709687-121E-4746-AEDF-ED04FA571022}" type="slidenum">
              <a:rPr lang="en-US" sz="1100">
                <a:latin typeface="Arial" charset="0"/>
              </a:rPr>
              <a:pPr algn="r" defTabSz="915988"/>
              <a:t>25</a:t>
            </a:fld>
            <a:endParaRPr lang="en-US" sz="1100">
              <a:latin typeface="Arial" charset="0"/>
            </a:endParaRPr>
          </a:p>
        </p:txBody>
      </p:sp>
      <p:sp>
        <p:nvSpPr>
          <p:cNvPr id="65538" name="Rectangle 2"/>
          <p:cNvSpPr>
            <a:spLocks noGrp="1" noRot="1" noChangeAspect="1" noChangeArrowheads="1" noTextEdit="1"/>
          </p:cNvSpPr>
          <p:nvPr>
            <p:ph type="sldImg"/>
          </p:nvPr>
        </p:nvSpPr>
        <p:spPr>
          <a:xfrm>
            <a:off x="1144588" y="688975"/>
            <a:ext cx="4568825" cy="3427413"/>
          </a:xfrm>
          <a:ln/>
        </p:spPr>
      </p:sp>
      <p:sp>
        <p:nvSpPr>
          <p:cNvPr id="65539" name="Rectangle 3"/>
          <p:cNvSpPr>
            <a:spLocks noGrp="1" noChangeArrowheads="1"/>
          </p:cNvSpPr>
          <p:nvPr>
            <p:ph type="body" idx="1"/>
          </p:nvPr>
        </p:nvSpPr>
        <p:spPr>
          <a:xfrm>
            <a:off x="685800" y="4343400"/>
            <a:ext cx="5486400" cy="4111625"/>
          </a:xfrm>
          <a:noFill/>
        </p:spPr>
        <p:txBody>
          <a:bodyPr lIns="90980" tIns="45488" rIns="90980" bIns="45488"/>
          <a:lstStyle/>
          <a:p>
            <a:r>
              <a:rPr lang="en-US" sz="1000" smtClean="0">
                <a:latin typeface="Xerox Sans"/>
                <a:ea typeface="Xerox Sans"/>
                <a:cs typeface="Xerox Sans"/>
              </a:rPr>
              <a:t>Actually, almost half of small to medium-sized businesses agree that outsourcing their company</a:t>
            </a:r>
            <a:r>
              <a:rPr lang="ja-JP" altLang="en-US" sz="1000" smtClean="0">
                <a:latin typeface="Xerox Sans"/>
                <a:ea typeface="Xerox Sans"/>
                <a:cs typeface="Xerox Sans"/>
              </a:rPr>
              <a:t>’</a:t>
            </a:r>
            <a:r>
              <a:rPr lang="en-US" sz="1000" smtClean="0">
                <a:latin typeface="Xerox Sans"/>
                <a:ea typeface="Xerox Sans"/>
                <a:cs typeface="Xerox Sans"/>
              </a:rPr>
              <a:t>s printing to print service providers saves them money … and another 33 percent are fairly neutral about the matter. Added together, those are some impressive numbers.</a:t>
            </a:r>
          </a:p>
          <a:p>
            <a:endParaRPr lang="en-US" sz="1000" smtClean="0">
              <a:latin typeface="Xerox Sans"/>
              <a:ea typeface="Xerox Sans"/>
              <a:cs typeface="Xerox Sans"/>
            </a:endParaRPr>
          </a:p>
          <a:p>
            <a:r>
              <a:rPr lang="en-US" sz="1000" smtClean="0">
                <a:latin typeface="Xerox Sans"/>
                <a:ea typeface="Xerox Sans"/>
                <a:cs typeface="Xerox Sans"/>
              </a:rPr>
              <a:t>Why is this important, I hear you ask? I</a:t>
            </a:r>
            <a:r>
              <a:rPr lang="ja-JP" altLang="en-US" sz="1000" smtClean="0">
                <a:latin typeface="Xerox Sans"/>
                <a:ea typeface="Xerox Sans"/>
                <a:cs typeface="Xerox Sans"/>
              </a:rPr>
              <a:t>’</a:t>
            </a:r>
            <a:r>
              <a:rPr lang="en-US" sz="1000" smtClean="0">
                <a:latin typeface="Xerox Sans"/>
                <a:ea typeface="Xerox Sans"/>
                <a:cs typeface="Xerox Sans"/>
              </a:rPr>
              <a:t>ll tell you: What</a:t>
            </a:r>
            <a:r>
              <a:rPr lang="ja-JP" altLang="en-US" sz="1000" smtClean="0">
                <a:latin typeface="Xerox Sans"/>
                <a:ea typeface="Xerox Sans"/>
                <a:cs typeface="Xerox Sans"/>
              </a:rPr>
              <a:t>’</a:t>
            </a:r>
            <a:r>
              <a:rPr lang="en-US" sz="1000" smtClean="0">
                <a:latin typeface="Xerox Sans"/>
                <a:ea typeface="Xerox Sans"/>
                <a:cs typeface="Xerox Sans"/>
              </a:rPr>
              <a:t>s the number-one criteria for selecting a print service provider?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678581D8-0384-4D68-96E1-9EA28472DCB1}" type="slidenum">
              <a:rPr lang="en-US" sz="1100">
                <a:latin typeface="Arial" charset="0"/>
              </a:rPr>
              <a:pPr algn="r" defTabSz="915988"/>
              <a:t>26</a:t>
            </a:fld>
            <a:endParaRPr lang="en-US" sz="1100">
              <a:latin typeface="Arial" charset="0"/>
            </a:endParaRPr>
          </a:p>
        </p:txBody>
      </p:sp>
      <p:sp>
        <p:nvSpPr>
          <p:cNvPr id="67586" name="Rectangle 2"/>
          <p:cNvSpPr>
            <a:spLocks noGrp="1" noRot="1" noChangeAspect="1" noChangeArrowheads="1" noTextEdit="1"/>
          </p:cNvSpPr>
          <p:nvPr>
            <p:ph type="sldImg"/>
          </p:nvPr>
        </p:nvSpPr>
        <p:spPr>
          <a:xfrm>
            <a:off x="1144588" y="688975"/>
            <a:ext cx="4568825" cy="3427413"/>
          </a:xfrm>
          <a:ln/>
        </p:spPr>
      </p:sp>
      <p:sp>
        <p:nvSpPr>
          <p:cNvPr id="67587" name="Rectangle 3"/>
          <p:cNvSpPr>
            <a:spLocks noGrp="1" noChangeArrowheads="1"/>
          </p:cNvSpPr>
          <p:nvPr>
            <p:ph type="body" idx="1"/>
          </p:nvPr>
        </p:nvSpPr>
        <p:spPr>
          <a:xfrm>
            <a:off x="685800" y="4343400"/>
            <a:ext cx="5486400" cy="4111625"/>
          </a:xfrm>
          <a:noFill/>
        </p:spPr>
        <p:txBody>
          <a:bodyPr lIns="90980" tIns="45488" rIns="90980" bIns="45488"/>
          <a:lstStyle/>
          <a:p>
            <a:r>
              <a:rPr lang="en-US" sz="1000" smtClean="0">
                <a:latin typeface="Xerox Sans"/>
                <a:ea typeface="Xerox Sans"/>
                <a:cs typeface="Xerox Sans"/>
              </a:rPr>
              <a:t>You guessed it—price. After all, these businesses wouldn</a:t>
            </a:r>
            <a:r>
              <a:rPr lang="ja-JP" altLang="en-US" sz="1000" smtClean="0">
                <a:latin typeface="Xerox Sans"/>
                <a:ea typeface="Xerox Sans"/>
                <a:cs typeface="Xerox Sans"/>
              </a:rPr>
              <a:t>’</a:t>
            </a:r>
            <a:r>
              <a:rPr lang="en-US" sz="1000" smtClean="0">
                <a:latin typeface="Xerox Sans"/>
                <a:ea typeface="Xerox Sans"/>
                <a:cs typeface="Xerox Sans"/>
              </a:rPr>
              <a:t>t be outsourcing their print production in the first place if they weren</a:t>
            </a:r>
            <a:r>
              <a:rPr lang="ja-JP" altLang="en-US" sz="1000" smtClean="0">
                <a:latin typeface="Xerox Sans"/>
                <a:ea typeface="Xerox Sans"/>
                <a:cs typeface="Xerox Sans"/>
              </a:rPr>
              <a:t>’</a:t>
            </a:r>
            <a:r>
              <a:rPr lang="en-US" sz="1000" smtClean="0">
                <a:latin typeface="Xerox Sans"/>
                <a:ea typeface="Xerox Sans"/>
                <a:cs typeface="Xerox Sans"/>
              </a:rPr>
              <a:t>t actually saving money. And the math won</a:t>
            </a:r>
            <a:r>
              <a:rPr lang="ja-JP" altLang="en-US" sz="1000" smtClean="0">
                <a:latin typeface="Xerox Sans"/>
                <a:ea typeface="Xerox Sans"/>
                <a:cs typeface="Xerox Sans"/>
              </a:rPr>
              <a:t>’</a:t>
            </a:r>
            <a:r>
              <a:rPr lang="en-US" sz="1000" smtClean="0">
                <a:latin typeface="Xerox Sans"/>
                <a:ea typeface="Xerox Sans"/>
                <a:cs typeface="Xerox Sans"/>
              </a:rPr>
              <a:t>t add up if your prices are too high. Luckily for them, the math </a:t>
            </a:r>
            <a:r>
              <a:rPr lang="en-US" sz="1000" i="1" smtClean="0">
                <a:latin typeface="Xerox Sans"/>
                <a:ea typeface="Xerox Sans"/>
                <a:cs typeface="Xerox Sans"/>
              </a:rPr>
              <a:t>does</a:t>
            </a:r>
            <a:r>
              <a:rPr lang="en-US" sz="1000" smtClean="0">
                <a:latin typeface="Xerox Sans"/>
                <a:ea typeface="Xerox Sans"/>
                <a:cs typeface="Xerox Sans"/>
              </a:rPr>
              <a:t> add up.</a:t>
            </a:r>
          </a:p>
          <a:p>
            <a:endParaRPr lang="en-US" sz="1000" smtClean="0">
              <a:latin typeface="Xerox Sans"/>
              <a:ea typeface="Xerox Sans"/>
              <a:cs typeface="Xerox Sans"/>
            </a:endParaRPr>
          </a:p>
          <a:p>
            <a:r>
              <a:rPr lang="en-US" sz="1000" smtClean="0">
                <a:latin typeface="Xerox Sans"/>
                <a:ea typeface="Xerox Sans"/>
                <a:cs typeface="Xerox Sans"/>
              </a:rPr>
              <a:t>However, this illustrates just how important it is to keep your prices competitive. If you aren</a:t>
            </a:r>
            <a:r>
              <a:rPr lang="ja-JP" altLang="en-US" sz="1000" smtClean="0">
                <a:latin typeface="Xerox Sans"/>
                <a:ea typeface="Xerox Sans"/>
                <a:cs typeface="Xerox Sans"/>
              </a:rPr>
              <a:t>’</a:t>
            </a:r>
            <a:r>
              <a:rPr lang="en-US" sz="1000" smtClean="0">
                <a:latin typeface="Xerox Sans"/>
                <a:ea typeface="Xerox Sans"/>
                <a:cs typeface="Xerox Sans"/>
              </a:rPr>
              <a:t>t able to keep the price of your services in check, your customers may very well go to some other print service provider who can. As we mentioned earlier, reducing costs is an ideal strategy to keep your prices in a range that appeals to customers—and automation is a key strategy to deliver those savings.</a:t>
            </a:r>
          </a:p>
          <a:p>
            <a:endParaRPr lang="en-US" sz="1000" smtClean="0">
              <a:latin typeface="Xerox Sans"/>
              <a:ea typeface="Xerox Sans"/>
              <a:cs typeface="Xerox Sans"/>
            </a:endParaRPr>
          </a:p>
          <a:p>
            <a:r>
              <a:rPr lang="en-US" sz="1000" smtClean="0">
                <a:latin typeface="Xerox Sans"/>
                <a:ea typeface="Xerox Sans"/>
                <a:cs typeface="Xerox Sans"/>
              </a:rPr>
              <a:t>So that touches upon reducing costs. What about increasing profitability? What are companies doing on that front?</a:t>
            </a:r>
          </a:p>
          <a:p>
            <a:endParaRPr lang="en-US" sz="1000" smtClean="0">
              <a:latin typeface="Xerox Sans"/>
              <a:ea typeface="Xerox Sans"/>
              <a:cs typeface="Xerox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9E45B9AE-B1D9-415B-95DF-183064BBFC82}" type="slidenum">
              <a:rPr lang="en-US" sz="1100">
                <a:latin typeface="Arial" charset="0"/>
              </a:rPr>
              <a:pPr algn="r" defTabSz="915988"/>
              <a:t>27</a:t>
            </a:fld>
            <a:endParaRPr lang="en-US" sz="1100">
              <a:latin typeface="Arial" charset="0"/>
            </a:endParaRPr>
          </a:p>
        </p:txBody>
      </p:sp>
      <p:sp>
        <p:nvSpPr>
          <p:cNvPr id="69634" name="Rectangle 2"/>
          <p:cNvSpPr>
            <a:spLocks noGrp="1" noRot="1" noChangeAspect="1" noChangeArrowheads="1" noTextEdit="1"/>
          </p:cNvSpPr>
          <p:nvPr>
            <p:ph type="sldImg"/>
          </p:nvPr>
        </p:nvSpPr>
        <p:spPr>
          <a:xfrm>
            <a:off x="1144588" y="688975"/>
            <a:ext cx="4568825" cy="3427413"/>
          </a:xfrm>
          <a:ln/>
        </p:spPr>
      </p:sp>
      <p:sp>
        <p:nvSpPr>
          <p:cNvPr id="69635" name="Rectangle 3"/>
          <p:cNvSpPr>
            <a:spLocks noGrp="1" noChangeArrowheads="1"/>
          </p:cNvSpPr>
          <p:nvPr>
            <p:ph type="body" idx="1"/>
          </p:nvPr>
        </p:nvSpPr>
        <p:spPr>
          <a:xfrm>
            <a:off x="685800" y="4343400"/>
            <a:ext cx="5608638" cy="4111625"/>
          </a:xfrm>
          <a:noFill/>
        </p:spPr>
        <p:txBody>
          <a:bodyPr lIns="90980" tIns="45488" rIns="90980" bIns="45488"/>
          <a:lstStyle/>
          <a:p>
            <a:pPr eaLnBrk="1" hangingPunct="1"/>
            <a:r>
              <a:rPr lang="en-US" sz="1000" smtClean="0">
                <a:latin typeface="Xerox Sans"/>
                <a:ea typeface="Xerox Sans"/>
                <a:cs typeface="Xerox Sans"/>
              </a:rPr>
              <a:t>Well, there are some distinct views on that, too. Adding digital printing to your operation, by far, is the clearest path to increased profitability, with 79 percent of businesses surveyed by InfoTrends citing it as a key generator.</a:t>
            </a:r>
          </a:p>
          <a:p>
            <a:pPr eaLnBrk="1" hangingPunct="1"/>
            <a:endParaRPr lang="en-US" sz="1000" smtClean="0">
              <a:latin typeface="Xerox Sans"/>
              <a:ea typeface="Xerox Sans"/>
              <a:cs typeface="Xerox Sans"/>
            </a:endParaRPr>
          </a:p>
          <a:p>
            <a:pPr eaLnBrk="1" hangingPunct="1"/>
            <a:r>
              <a:rPr lang="en-US" sz="1000" smtClean="0">
                <a:latin typeface="Xerox Sans"/>
                <a:ea typeface="Xerox Sans"/>
                <a:cs typeface="Xerox Sans"/>
              </a:rPr>
              <a:t>But that</a:t>
            </a:r>
            <a:r>
              <a:rPr lang="ja-JP" altLang="en-US" sz="1000" smtClean="0">
                <a:latin typeface="Xerox Sans"/>
                <a:ea typeface="Xerox Sans"/>
                <a:cs typeface="Xerox Sans"/>
              </a:rPr>
              <a:t>’</a:t>
            </a:r>
            <a:r>
              <a:rPr lang="en-US" sz="1000" smtClean="0">
                <a:latin typeface="Xerox Sans"/>
                <a:ea typeface="Xerox Sans"/>
                <a:cs typeface="Xerox Sans"/>
              </a:rPr>
              <a:t>s not the only area where increased profitability can be found. Variable data printing is another hot spot, with nearly 50 percent of businesses indicating it as a path to greater profits. Makes sense, too. There have been any number of studies that have demonstrated the power of personalization to increase response rates … and that</a:t>
            </a:r>
            <a:r>
              <a:rPr lang="ja-JP" altLang="en-US" sz="1000" smtClean="0">
                <a:latin typeface="Xerox Sans"/>
                <a:ea typeface="Xerox Sans"/>
                <a:cs typeface="Xerox Sans"/>
              </a:rPr>
              <a:t>’</a:t>
            </a:r>
            <a:r>
              <a:rPr lang="en-US" sz="1000" smtClean="0">
                <a:latin typeface="Xerox Sans"/>
                <a:ea typeface="Xerox Sans"/>
                <a:cs typeface="Xerox Sans"/>
              </a:rPr>
              <a:t>s something that customers are keen to take advantage of, which boosts demand and revenues.</a:t>
            </a:r>
          </a:p>
          <a:p>
            <a:pPr eaLnBrk="1" hangingPunct="1"/>
            <a:endParaRPr lang="en-US" sz="1000" smtClean="0">
              <a:latin typeface="Xerox Sans"/>
              <a:ea typeface="Xerox Sans"/>
              <a:cs typeface="Xerox Sans"/>
            </a:endParaRPr>
          </a:p>
          <a:p>
            <a:pPr eaLnBrk="1" hangingPunct="1"/>
            <a:r>
              <a:rPr lang="en-US" sz="1000" smtClean="0">
                <a:latin typeface="Xerox Sans"/>
                <a:ea typeface="Xerox Sans"/>
                <a:cs typeface="Xerox Sans"/>
              </a:rPr>
              <a:t>E-commerce is an emerging area that bears careful watching as well. Web-to-Print solutions make it easier for customers to order materials or reprints. And combined with a Web-to-Finish solution that produces an order from start to finish with minimum of human intervention, profitability can be very high indeed. I bet if you check this stat again in a year</a:t>
            </a:r>
            <a:r>
              <a:rPr lang="ja-JP" altLang="en-US" sz="1000" smtClean="0">
                <a:latin typeface="Xerox Sans"/>
                <a:ea typeface="Xerox Sans"/>
                <a:cs typeface="Xerox Sans"/>
              </a:rPr>
              <a:t>’</a:t>
            </a:r>
            <a:r>
              <a:rPr lang="en-US" sz="1000" smtClean="0">
                <a:latin typeface="Xerox Sans"/>
                <a:ea typeface="Xerox Sans"/>
                <a:cs typeface="Xerox Sans"/>
              </a:rPr>
              <a:t>s time, you</a:t>
            </a:r>
            <a:r>
              <a:rPr lang="ja-JP" altLang="en-US" sz="1000" smtClean="0">
                <a:latin typeface="Xerox Sans"/>
                <a:ea typeface="Xerox Sans"/>
                <a:cs typeface="Xerox Sans"/>
              </a:rPr>
              <a:t>’</a:t>
            </a:r>
            <a:r>
              <a:rPr lang="en-US" sz="1000" smtClean="0">
                <a:latin typeface="Xerox Sans"/>
                <a:ea typeface="Xerox Sans"/>
                <a:cs typeface="Xerox Sans"/>
              </a:rPr>
              <a:t>ll find that even more respondents wholeheartedly agree with the potential of e-commerce to contribute to profitability.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91" tIns="45494" rIns="90991" bIns="45494" anchor="b"/>
          <a:lstStyle/>
          <a:p>
            <a:pPr algn="r" defTabSz="917575"/>
            <a:fld id="{059AD987-B861-4827-B7D0-F58A2E67A350}" type="slidenum">
              <a:rPr lang="en-US" sz="1100">
                <a:latin typeface="Arial" charset="0"/>
              </a:rPr>
              <a:pPr algn="r" defTabSz="917575"/>
              <a:t>28</a:t>
            </a:fld>
            <a:endParaRPr lang="en-US" sz="1100">
              <a:latin typeface="Arial" charset="0"/>
            </a:endParaRPr>
          </a:p>
        </p:txBody>
      </p:sp>
      <p:sp>
        <p:nvSpPr>
          <p:cNvPr id="71682" name="Rectangle 2"/>
          <p:cNvSpPr>
            <a:spLocks noGrp="1" noRot="1" noChangeAspect="1" noChangeArrowheads="1" noTextEdit="1"/>
          </p:cNvSpPr>
          <p:nvPr>
            <p:ph type="sldImg"/>
          </p:nvPr>
        </p:nvSpPr>
        <p:spPr>
          <a:xfrm>
            <a:off x="1144588" y="688975"/>
            <a:ext cx="4568825" cy="3427413"/>
          </a:xfrm>
          <a:ln/>
        </p:spPr>
      </p:sp>
      <p:sp>
        <p:nvSpPr>
          <p:cNvPr id="71683" name="Rectangle 3"/>
          <p:cNvSpPr>
            <a:spLocks noGrp="1" noChangeArrowheads="1"/>
          </p:cNvSpPr>
          <p:nvPr>
            <p:ph type="body" idx="1"/>
          </p:nvPr>
        </p:nvSpPr>
        <p:spPr>
          <a:xfrm>
            <a:off x="685800" y="4343400"/>
            <a:ext cx="5486400" cy="4111625"/>
          </a:xfrm>
          <a:noFill/>
        </p:spPr>
        <p:txBody>
          <a:bodyPr lIns="90991" tIns="45494" rIns="90991" bIns="45494"/>
          <a:lstStyle/>
          <a:p>
            <a:pPr>
              <a:spcBef>
                <a:spcPct val="0"/>
              </a:spcBef>
              <a:spcAft>
                <a:spcPts val="1175"/>
              </a:spcAft>
            </a:pPr>
            <a:r>
              <a:rPr lang="en-US" smtClean="0">
                <a:latin typeface="Xerox Sans"/>
                <a:ea typeface="Xerox Sans"/>
                <a:cs typeface="Xerox Sans"/>
              </a:rPr>
              <a:t>Now, it may be a simple phrase, but it brings up a more complicated question: Just how do you grow your business?</a:t>
            </a:r>
          </a:p>
          <a:p>
            <a:pPr>
              <a:spcBef>
                <a:spcPct val="0"/>
              </a:spcBef>
              <a:spcAft>
                <a:spcPts val="1175"/>
              </a:spcAft>
            </a:pPr>
            <a:r>
              <a:rPr lang="en-US" smtClean="0">
                <a:latin typeface="Xerox Sans"/>
                <a:ea typeface="Xerox Sans"/>
                <a:cs typeface="Xerox Sans"/>
              </a:rPr>
              <a:t>Growing your business isn</a:t>
            </a:r>
            <a:r>
              <a:rPr lang="ja-JP" altLang="en-US" smtClean="0">
                <a:latin typeface="Xerox Sans"/>
                <a:ea typeface="Xerox Sans"/>
                <a:cs typeface="Xerox Sans"/>
              </a:rPr>
              <a:t>’</a:t>
            </a:r>
            <a:r>
              <a:rPr lang="en-US" smtClean="0">
                <a:latin typeface="Xerox Sans"/>
                <a:ea typeface="Xerox Sans"/>
                <a:cs typeface="Xerox Sans"/>
              </a:rPr>
              <a:t>t </a:t>
            </a:r>
            <a:r>
              <a:rPr lang="en-US" i="1" smtClean="0">
                <a:latin typeface="Xerox Sans"/>
                <a:ea typeface="Xerox Sans"/>
                <a:cs typeface="Xerox Sans"/>
              </a:rPr>
              <a:t>just</a:t>
            </a:r>
            <a:r>
              <a:rPr lang="en-US" smtClean="0">
                <a:latin typeface="Xerox Sans"/>
                <a:ea typeface="Xerox Sans"/>
                <a:cs typeface="Xerox Sans"/>
              </a:rPr>
              <a:t> about attracting customers and getting more revenue—though those are both very important aspects. It</a:t>
            </a:r>
            <a:r>
              <a:rPr lang="ja-JP" altLang="en-US" smtClean="0">
                <a:latin typeface="Xerox Sans"/>
                <a:ea typeface="Xerox Sans"/>
                <a:cs typeface="Xerox Sans"/>
              </a:rPr>
              <a:t>’</a:t>
            </a:r>
            <a:r>
              <a:rPr lang="en-US" smtClean="0">
                <a:latin typeface="Xerox Sans"/>
                <a:ea typeface="Xerox Sans"/>
                <a:cs typeface="Xerox Sans"/>
              </a:rPr>
              <a:t>s an ongoing process that requires a long-term strategy to differentiate yourself in the marketplace, break into new markets, learn about and use the latest printing innovations, and attract new customers … all while providing value to your existing customer base and keeping them satisfied.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91" tIns="45494" rIns="90991" bIns="45494" anchor="b"/>
          <a:lstStyle/>
          <a:p>
            <a:pPr algn="r" defTabSz="917575"/>
            <a:fld id="{7970AB8A-2B56-4CE3-A8EB-C188F0414584}" type="slidenum">
              <a:rPr lang="en-US" sz="1100">
                <a:latin typeface="Arial" charset="0"/>
              </a:rPr>
              <a:pPr algn="r" defTabSz="917575"/>
              <a:t>29</a:t>
            </a:fld>
            <a:endParaRPr lang="en-US" sz="1100">
              <a:latin typeface="Arial" charset="0"/>
            </a:endParaRPr>
          </a:p>
        </p:txBody>
      </p:sp>
      <p:sp>
        <p:nvSpPr>
          <p:cNvPr id="73730" name="Rectangle 2"/>
          <p:cNvSpPr>
            <a:spLocks noGrp="1" noRot="1" noChangeAspect="1" noChangeArrowheads="1" noTextEdit="1"/>
          </p:cNvSpPr>
          <p:nvPr>
            <p:ph type="sldImg"/>
          </p:nvPr>
        </p:nvSpPr>
        <p:spPr>
          <a:xfrm>
            <a:off x="1144588" y="688975"/>
            <a:ext cx="4568825" cy="3427413"/>
          </a:xfrm>
          <a:ln/>
        </p:spPr>
      </p:sp>
      <p:sp>
        <p:nvSpPr>
          <p:cNvPr id="73731" name="Rectangle 3"/>
          <p:cNvSpPr>
            <a:spLocks noGrp="1" noChangeArrowheads="1"/>
          </p:cNvSpPr>
          <p:nvPr>
            <p:ph type="body" idx="1"/>
          </p:nvPr>
        </p:nvSpPr>
        <p:spPr>
          <a:xfrm>
            <a:off x="685800" y="4343400"/>
            <a:ext cx="5486400" cy="4465638"/>
          </a:xfrm>
          <a:noFill/>
        </p:spPr>
        <p:txBody>
          <a:bodyPr lIns="90991" tIns="45494" rIns="90991" bIns="45494"/>
          <a:lstStyle/>
          <a:p>
            <a:pPr>
              <a:lnSpc>
                <a:spcPct val="80000"/>
              </a:lnSpc>
              <a:spcBef>
                <a:spcPct val="0"/>
              </a:spcBef>
              <a:spcAft>
                <a:spcPts val="1175"/>
              </a:spcAft>
            </a:pPr>
            <a:r>
              <a:rPr lang="en-US" sz="900" smtClean="0">
                <a:latin typeface="Xerox Sans"/>
                <a:ea typeface="Xerox Sans"/>
                <a:cs typeface="Xerox Sans"/>
              </a:rPr>
              <a:t>And there are challenges and obstacles to growing your business, too.</a:t>
            </a:r>
          </a:p>
          <a:p>
            <a:pPr>
              <a:lnSpc>
                <a:spcPct val="80000"/>
              </a:lnSpc>
              <a:spcBef>
                <a:spcPct val="0"/>
              </a:spcBef>
              <a:spcAft>
                <a:spcPts val="1175"/>
              </a:spcAft>
            </a:pPr>
            <a:r>
              <a:rPr lang="en-US" sz="900" smtClean="0">
                <a:latin typeface="Xerox Sans"/>
                <a:ea typeface="Xerox Sans"/>
                <a:cs typeface="Xerox Sans"/>
              </a:rPr>
              <a:t>The first is </a:t>
            </a:r>
            <a:r>
              <a:rPr lang="en-US" sz="900" b="1" smtClean="0">
                <a:latin typeface="Xerox Sans"/>
                <a:ea typeface="Xerox Sans"/>
                <a:cs typeface="Xerox Sans"/>
              </a:rPr>
              <a:t>economic</a:t>
            </a:r>
            <a:r>
              <a:rPr lang="en-US" sz="900" smtClean="0">
                <a:latin typeface="Xerox Sans"/>
                <a:ea typeface="Xerox Sans"/>
                <a:cs typeface="Xerox Sans"/>
              </a:rPr>
              <a:t>. Nowadays, it</a:t>
            </a:r>
            <a:r>
              <a:rPr lang="ja-JP" altLang="en-US" sz="900" smtClean="0">
                <a:latin typeface="Xerox Sans"/>
                <a:ea typeface="Xerox Sans"/>
                <a:cs typeface="Xerox Sans"/>
              </a:rPr>
              <a:t>’</a:t>
            </a:r>
            <a:r>
              <a:rPr lang="en-US" sz="900" smtClean="0">
                <a:latin typeface="Xerox Sans"/>
                <a:ea typeface="Xerox Sans"/>
                <a:cs typeface="Xerox Sans"/>
              </a:rPr>
              <a:t>s challenging to gain a larger market share in just about any region. Part of the problem is that there is actually less of it to gain. In 1995, there were 62,000 print shops in the U.S. In 2009, there were 35,000. That</a:t>
            </a:r>
            <a:r>
              <a:rPr lang="ja-JP" altLang="en-US" sz="900" smtClean="0">
                <a:latin typeface="Xerox Sans"/>
                <a:ea typeface="Xerox Sans"/>
                <a:cs typeface="Xerox Sans"/>
              </a:rPr>
              <a:t>’</a:t>
            </a:r>
            <a:r>
              <a:rPr lang="en-US" sz="900" smtClean="0">
                <a:latin typeface="Xerox Sans"/>
                <a:ea typeface="Xerox Sans"/>
                <a:cs typeface="Xerox Sans"/>
              </a:rPr>
              <a:t>s a 43 percent drop. And there</a:t>
            </a:r>
            <a:r>
              <a:rPr lang="ja-JP" altLang="en-US" sz="900" smtClean="0">
                <a:latin typeface="Xerox Sans"/>
                <a:ea typeface="Xerox Sans"/>
                <a:cs typeface="Xerox Sans"/>
              </a:rPr>
              <a:t>’</a:t>
            </a:r>
            <a:r>
              <a:rPr lang="en-US" sz="900" smtClean="0">
                <a:latin typeface="Xerox Sans"/>
                <a:ea typeface="Xerox Sans"/>
                <a:cs typeface="Xerox Sans"/>
              </a:rPr>
              <a:t>s a similar trend in Europe. What</a:t>
            </a:r>
            <a:r>
              <a:rPr lang="ja-JP" altLang="en-US" sz="900" smtClean="0">
                <a:latin typeface="Xerox Sans"/>
                <a:ea typeface="Xerox Sans"/>
                <a:cs typeface="Xerox Sans"/>
              </a:rPr>
              <a:t>’</a:t>
            </a:r>
            <a:r>
              <a:rPr lang="en-US" sz="900" smtClean="0">
                <a:latin typeface="Xerox Sans"/>
                <a:ea typeface="Xerox Sans"/>
                <a:cs typeface="Xerox Sans"/>
              </a:rPr>
              <a:t>s behind that drop? Competition. Consolidation. Even technology to some degree, which has enabled print shops to be more productive and take on more work. </a:t>
            </a:r>
          </a:p>
          <a:p>
            <a:pPr>
              <a:lnSpc>
                <a:spcPct val="80000"/>
              </a:lnSpc>
              <a:spcBef>
                <a:spcPct val="0"/>
              </a:spcBef>
              <a:spcAft>
                <a:spcPts val="1175"/>
              </a:spcAft>
            </a:pPr>
            <a:r>
              <a:rPr lang="en-US" sz="900" smtClean="0">
                <a:latin typeface="Xerox Sans"/>
                <a:ea typeface="Xerox Sans"/>
                <a:cs typeface="Xerox Sans"/>
              </a:rPr>
              <a:t>That means you have to try harder to </a:t>
            </a:r>
            <a:r>
              <a:rPr lang="en-US" sz="900" b="1" smtClean="0">
                <a:latin typeface="Xerox Sans"/>
                <a:ea typeface="Xerox Sans"/>
                <a:cs typeface="Xerox Sans"/>
              </a:rPr>
              <a:t>expand business with your current customers</a:t>
            </a:r>
            <a:r>
              <a:rPr lang="en-US" sz="900" smtClean="0">
                <a:latin typeface="Xerox Sans"/>
                <a:ea typeface="Xerox Sans"/>
                <a:cs typeface="Xerox Sans"/>
              </a:rPr>
              <a:t>. These individuals and companies are already familiar with your work, your quality and your capabilities … so it makes sense to see what other jobs you can do for them. Problem is, you may not be able to take on the other work they have without adding some new capabilities. Or they simply don</a:t>
            </a:r>
            <a:r>
              <a:rPr lang="ja-JP" altLang="en-US" sz="900" smtClean="0">
                <a:latin typeface="Xerox Sans"/>
                <a:ea typeface="Xerox Sans"/>
                <a:cs typeface="Xerox Sans"/>
              </a:rPr>
              <a:t>’</a:t>
            </a:r>
            <a:r>
              <a:rPr lang="en-US" sz="900" smtClean="0">
                <a:latin typeface="Xerox Sans"/>
                <a:ea typeface="Xerox Sans"/>
                <a:cs typeface="Xerox Sans"/>
              </a:rPr>
              <a:t>t have any additional work for you to do.</a:t>
            </a:r>
          </a:p>
          <a:p>
            <a:pPr>
              <a:lnSpc>
                <a:spcPct val="80000"/>
              </a:lnSpc>
              <a:spcBef>
                <a:spcPct val="0"/>
              </a:spcBef>
              <a:spcAft>
                <a:spcPts val="1175"/>
              </a:spcAft>
            </a:pPr>
            <a:r>
              <a:rPr lang="en-US" sz="900" smtClean="0">
                <a:latin typeface="Xerox Sans"/>
                <a:ea typeface="Xerox Sans"/>
                <a:cs typeface="Xerox Sans"/>
              </a:rPr>
              <a:t>So, that means you have to </a:t>
            </a:r>
            <a:r>
              <a:rPr lang="en-US" sz="900" b="1" smtClean="0">
                <a:latin typeface="Xerox Sans"/>
                <a:ea typeface="Xerox Sans"/>
                <a:cs typeface="Xerox Sans"/>
              </a:rPr>
              <a:t>market and sell your capabilities to new customers. </a:t>
            </a:r>
            <a:r>
              <a:rPr lang="en-US" sz="900" smtClean="0">
                <a:latin typeface="Xerox Sans"/>
                <a:ea typeface="Xerox Sans"/>
                <a:cs typeface="Xerox Sans"/>
              </a:rPr>
              <a:t>I don</a:t>
            </a:r>
            <a:r>
              <a:rPr lang="ja-JP" altLang="en-US" sz="900" smtClean="0">
                <a:latin typeface="Xerox Sans"/>
                <a:ea typeface="Xerox Sans"/>
                <a:cs typeface="Xerox Sans"/>
              </a:rPr>
              <a:t>’</a:t>
            </a:r>
            <a:r>
              <a:rPr lang="en-US" sz="900" smtClean="0">
                <a:latin typeface="Xerox Sans"/>
                <a:ea typeface="Xerox Sans"/>
                <a:cs typeface="Xerox Sans"/>
              </a:rPr>
              <a:t>t have to tell you that can be just as tough, too. Competition for customers has become increasingly difficult. In fact, it</a:t>
            </a:r>
            <a:r>
              <a:rPr lang="ja-JP" altLang="en-US" sz="900" smtClean="0">
                <a:latin typeface="Xerox Sans"/>
                <a:ea typeface="Xerox Sans"/>
                <a:cs typeface="Xerox Sans"/>
              </a:rPr>
              <a:t>’</a:t>
            </a:r>
            <a:r>
              <a:rPr lang="en-US" sz="900" smtClean="0">
                <a:latin typeface="Xerox Sans"/>
                <a:ea typeface="Xerox Sans"/>
                <a:cs typeface="Xerox Sans"/>
              </a:rPr>
              <a:t>s part of the reason there are 43 percent fewer print shops around today compared to the last decade. And it</a:t>
            </a:r>
            <a:r>
              <a:rPr lang="ja-JP" altLang="en-US" sz="900" smtClean="0">
                <a:latin typeface="Xerox Sans"/>
                <a:ea typeface="Xerox Sans"/>
                <a:cs typeface="Xerox Sans"/>
              </a:rPr>
              <a:t>’</a:t>
            </a:r>
            <a:r>
              <a:rPr lang="en-US" sz="900" smtClean="0">
                <a:latin typeface="Xerox Sans"/>
                <a:ea typeface="Xerox Sans"/>
                <a:cs typeface="Xerox Sans"/>
              </a:rPr>
              <a:t>s not going to get any easier.</a:t>
            </a:r>
          </a:p>
          <a:p>
            <a:pPr>
              <a:lnSpc>
                <a:spcPct val="80000"/>
              </a:lnSpc>
              <a:spcBef>
                <a:spcPct val="0"/>
              </a:spcBef>
              <a:spcAft>
                <a:spcPts val="1175"/>
              </a:spcAft>
            </a:pPr>
            <a:r>
              <a:rPr lang="en-US" sz="900" b="1" smtClean="0">
                <a:latin typeface="Xerox Sans"/>
                <a:ea typeface="Xerox Sans"/>
                <a:cs typeface="Xerox Sans"/>
              </a:rPr>
              <a:t>Staying competitive and innovative </a:t>
            </a:r>
            <a:r>
              <a:rPr lang="en-US" sz="900" smtClean="0">
                <a:latin typeface="Xerox Sans"/>
                <a:ea typeface="Xerox Sans"/>
                <a:cs typeface="Xerox Sans"/>
              </a:rPr>
              <a:t>is another tricky area. Nowadays, customers simply expect more out of print service providers. From marketing to analytics to creative services, your customers have fast-changing needs … and to compete you have to meet them. Oftentimes that means learning about new services you can offer or applications you can create before they even ask. </a:t>
            </a:r>
          </a:p>
          <a:p>
            <a:pPr>
              <a:lnSpc>
                <a:spcPct val="80000"/>
              </a:lnSpc>
              <a:spcBef>
                <a:spcPct val="0"/>
              </a:spcBef>
              <a:spcAft>
                <a:spcPts val="1175"/>
              </a:spcAft>
            </a:pPr>
            <a:r>
              <a:rPr lang="en-US" sz="900" smtClean="0">
                <a:latin typeface="Xerox Sans"/>
                <a:ea typeface="Xerox Sans"/>
                <a:cs typeface="Xerox Sans"/>
              </a:rPr>
              <a:t>We often hear that </a:t>
            </a:r>
            <a:r>
              <a:rPr lang="en-US" sz="900" b="1" smtClean="0">
                <a:latin typeface="Xerox Sans"/>
                <a:ea typeface="Xerox Sans"/>
                <a:cs typeface="Xerox Sans"/>
              </a:rPr>
              <a:t>enabling sales teams to enhance their skills </a:t>
            </a:r>
            <a:r>
              <a:rPr lang="en-US" sz="900" smtClean="0">
                <a:latin typeface="Xerox Sans"/>
                <a:ea typeface="Xerox Sans"/>
                <a:cs typeface="Xerox Sans"/>
              </a:rPr>
              <a:t>is another major challenge at many print shops. In the face of simply managing your day-to-day workload, which can include unexpected fast-turnaround jobs, carving out time for training can be difficult-even though the benefits are clear.</a:t>
            </a:r>
          </a:p>
          <a:p>
            <a:pPr>
              <a:lnSpc>
                <a:spcPct val="80000"/>
              </a:lnSpc>
              <a:spcBef>
                <a:spcPct val="0"/>
              </a:spcBef>
              <a:spcAft>
                <a:spcPts val="1175"/>
              </a:spcAft>
            </a:pPr>
            <a:r>
              <a:rPr lang="en-US" sz="900" b="1" smtClean="0">
                <a:latin typeface="Xerox Sans"/>
                <a:ea typeface="Xerox Sans"/>
                <a:cs typeface="Xerox Sans"/>
              </a:rPr>
              <a:t>Breaking into new markets </a:t>
            </a:r>
            <a:r>
              <a:rPr lang="en-US" sz="900" smtClean="0">
                <a:latin typeface="Xerox Sans"/>
                <a:ea typeface="Xerox Sans"/>
                <a:cs typeface="Xerox Sans"/>
              </a:rPr>
              <a:t>is a great strategy for growing your business. But it brings up an important question. Who do you think customers would go to first: a print shop that just started to work in the healthcare industry or a print shop that has been producing materials for the healthcare industry for years? Experience matters and lacking it is sometimes difficult to overcome when establishing yourself in a new market.</a:t>
            </a:r>
          </a:p>
          <a:p>
            <a:pPr>
              <a:lnSpc>
                <a:spcPct val="80000"/>
              </a:lnSpc>
              <a:spcBef>
                <a:spcPct val="0"/>
              </a:spcBef>
              <a:spcAft>
                <a:spcPts val="1175"/>
              </a:spcAft>
            </a:pPr>
            <a:r>
              <a:rPr lang="en-US" sz="900" smtClean="0">
                <a:latin typeface="Xerox Sans"/>
                <a:ea typeface="Xerox Sans"/>
                <a:cs typeface="Xerox Sans"/>
              </a:rPr>
              <a:t>Are there any other obstacles to growing your business that we haven</a:t>
            </a:r>
            <a:r>
              <a:rPr lang="ja-JP" altLang="en-US" sz="900" smtClean="0">
                <a:latin typeface="Xerox Sans"/>
                <a:ea typeface="Xerox Sans"/>
                <a:cs typeface="Xerox Sans"/>
              </a:rPr>
              <a:t>’</a:t>
            </a:r>
            <a:r>
              <a:rPr lang="en-US" sz="900" smtClean="0">
                <a:latin typeface="Xerox Sans"/>
                <a:ea typeface="Xerox Sans"/>
                <a:cs typeface="Xerox Sans"/>
              </a:rPr>
              <a:t>t talked about?</a:t>
            </a:r>
          </a:p>
          <a:p>
            <a:pPr>
              <a:lnSpc>
                <a:spcPct val="80000"/>
              </a:lnSpc>
              <a:spcBef>
                <a:spcPct val="0"/>
              </a:spcBef>
              <a:spcAft>
                <a:spcPts val="1175"/>
              </a:spcAft>
            </a:pPr>
            <a:r>
              <a:rPr lang="en-US" sz="900" b="1" smtClean="0">
                <a:latin typeface="Xerox Sans"/>
                <a:ea typeface="Xerox Sans"/>
                <a:cs typeface="Xerox Sans"/>
              </a:rPr>
              <a:t>[Presenter: take a moment or two to let the audience respond, acknowledge the responses, and if able talk briefly to what they bring up.]</a:t>
            </a:r>
          </a:p>
          <a:p>
            <a:pPr>
              <a:lnSpc>
                <a:spcPct val="80000"/>
              </a:lnSpc>
              <a:spcBef>
                <a:spcPct val="0"/>
              </a:spcBef>
              <a:spcAft>
                <a:spcPts val="1175"/>
              </a:spcAft>
            </a:pPr>
            <a:r>
              <a:rPr lang="en-US" sz="900" smtClean="0">
                <a:latin typeface="Xerox Sans"/>
                <a:ea typeface="Xerox Sans"/>
                <a:cs typeface="Xerox Sans"/>
              </a:rPr>
              <a:t>Seems like a lot, doesn</a:t>
            </a:r>
            <a:r>
              <a:rPr lang="ja-JP" altLang="en-US" sz="900" smtClean="0">
                <a:latin typeface="Xerox Sans"/>
                <a:ea typeface="Xerox Sans"/>
                <a:cs typeface="Xerox Sans"/>
              </a:rPr>
              <a:t>’</a:t>
            </a:r>
            <a:r>
              <a:rPr lang="en-US" sz="900" smtClean="0">
                <a:latin typeface="Xerox Sans"/>
                <a:ea typeface="Xerox Sans"/>
                <a:cs typeface="Xerox Sans"/>
              </a:rPr>
              <a:t>t it? [Presenter acknowledges nods from the audience] Well, it is. Luckily, in spite of these challenges, I</a:t>
            </a:r>
            <a:r>
              <a:rPr lang="ja-JP" altLang="en-US" sz="900" smtClean="0">
                <a:latin typeface="Xerox Sans"/>
                <a:ea typeface="Xerox Sans"/>
                <a:cs typeface="Xerox Sans"/>
              </a:rPr>
              <a:t>’</a:t>
            </a:r>
            <a:r>
              <a:rPr lang="en-US" sz="900" smtClean="0">
                <a:latin typeface="Xerox Sans"/>
                <a:ea typeface="Xerox Sans"/>
                <a:cs typeface="Xerox Sans"/>
              </a:rPr>
              <a:t>ve got some good news about growth.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91" tIns="45494" rIns="90991" bIns="45494" anchor="b"/>
          <a:lstStyle/>
          <a:p>
            <a:pPr algn="r" defTabSz="917575"/>
            <a:fld id="{7C0354CB-2873-4F69-8C6B-B69E6E12E402}" type="slidenum">
              <a:rPr lang="en-US" sz="1100">
                <a:latin typeface="Arial" charset="0"/>
              </a:rPr>
              <a:pPr algn="r" defTabSz="917575"/>
              <a:t>30</a:t>
            </a:fld>
            <a:endParaRPr lang="en-US" sz="1100">
              <a:latin typeface="Arial" charset="0"/>
            </a:endParaRPr>
          </a:p>
        </p:txBody>
      </p:sp>
      <p:sp>
        <p:nvSpPr>
          <p:cNvPr id="75778" name="Rectangle 2"/>
          <p:cNvSpPr>
            <a:spLocks noGrp="1" noRot="1" noChangeAspect="1" noChangeArrowheads="1" noTextEdit="1"/>
          </p:cNvSpPr>
          <p:nvPr>
            <p:ph type="sldImg"/>
          </p:nvPr>
        </p:nvSpPr>
        <p:spPr>
          <a:xfrm>
            <a:off x="1144588" y="688975"/>
            <a:ext cx="4568825" cy="3427413"/>
          </a:xfrm>
          <a:ln/>
        </p:spPr>
      </p:sp>
      <p:sp>
        <p:nvSpPr>
          <p:cNvPr id="75779" name="Rectangle 3"/>
          <p:cNvSpPr>
            <a:spLocks noGrp="1" noChangeArrowheads="1"/>
          </p:cNvSpPr>
          <p:nvPr>
            <p:ph type="body" idx="1"/>
          </p:nvPr>
        </p:nvSpPr>
        <p:spPr>
          <a:xfrm>
            <a:off x="685800" y="4343400"/>
            <a:ext cx="5486400" cy="4111625"/>
          </a:xfrm>
          <a:noFill/>
        </p:spPr>
        <p:txBody>
          <a:bodyPr lIns="90991" tIns="45494" rIns="90991" bIns="45494"/>
          <a:lstStyle/>
          <a:p>
            <a:pPr eaLnBrk="1" hangingPunct="1">
              <a:spcBef>
                <a:spcPct val="0"/>
              </a:spcBef>
              <a:spcAft>
                <a:spcPts val="1175"/>
              </a:spcAft>
            </a:pPr>
            <a:r>
              <a:rPr lang="en-US" smtClean="0">
                <a:latin typeface="Xerox Sans"/>
                <a:ea typeface="Xerox Sans"/>
                <a:cs typeface="Xerox Sans"/>
              </a:rPr>
              <a:t>That</a:t>
            </a:r>
            <a:r>
              <a:rPr lang="ja-JP" altLang="en-US" smtClean="0">
                <a:latin typeface="Xerox Sans"/>
                <a:ea typeface="Xerox Sans"/>
                <a:cs typeface="Xerox Sans"/>
              </a:rPr>
              <a:t>’</a:t>
            </a:r>
            <a:r>
              <a:rPr lang="en-US" smtClean="0">
                <a:latin typeface="Xerox Sans"/>
                <a:ea typeface="Xerox Sans"/>
                <a:cs typeface="Xerox Sans"/>
              </a:rPr>
              <a:t>s fairly in line with some of the latest data from InfoTrends.</a:t>
            </a:r>
          </a:p>
          <a:p>
            <a:pPr>
              <a:spcBef>
                <a:spcPct val="0"/>
              </a:spcBef>
              <a:spcAft>
                <a:spcPts val="1175"/>
              </a:spcAft>
            </a:pPr>
            <a:r>
              <a:rPr lang="en-US" smtClean="0">
                <a:latin typeface="Xerox Sans"/>
                <a:ea typeface="Xerox Sans"/>
                <a:cs typeface="Xerox Sans"/>
              </a:rPr>
              <a:t>According to InfoTrends, nearly 80 percent of print professionals indicated that digital printing has increased their company</a:t>
            </a:r>
            <a:r>
              <a:rPr lang="ja-JP" altLang="en-US" smtClean="0">
                <a:latin typeface="Xerox Sans"/>
                <a:ea typeface="Xerox Sans"/>
                <a:cs typeface="Xerox Sans"/>
              </a:rPr>
              <a:t>’</a:t>
            </a:r>
            <a:r>
              <a:rPr lang="en-US" smtClean="0">
                <a:latin typeface="Xerox Sans"/>
                <a:ea typeface="Xerox Sans"/>
                <a:cs typeface="Xerox Sans"/>
              </a:rPr>
              <a:t>s profits. That is a significant consensus—and it shows just how powerful adding this capability to your operation can be for growing your business.</a:t>
            </a:r>
          </a:p>
          <a:p>
            <a:pPr>
              <a:spcBef>
                <a:spcPct val="0"/>
              </a:spcBef>
              <a:spcAft>
                <a:spcPts val="1175"/>
              </a:spcAft>
            </a:pPr>
            <a:r>
              <a:rPr lang="en-US" smtClean="0">
                <a:latin typeface="Xerox Sans"/>
                <a:ea typeface="Xerox Sans"/>
                <a:cs typeface="Xerox Sans"/>
              </a:rPr>
              <a:t>But what about the economy? The printing industry is emerging from the toughest recession in recent history, so—regardless of whether an operation has digital printing or not—just how likely are print service providers to see increased profitability and growth in the coming months?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91" tIns="45494" rIns="90991" bIns="45494" anchor="b"/>
          <a:lstStyle/>
          <a:p>
            <a:pPr algn="r" defTabSz="917575"/>
            <a:fld id="{9734A19F-177A-4D57-9C1B-6C545A750503}" type="slidenum">
              <a:rPr lang="en-US" sz="1100">
                <a:latin typeface="Arial" charset="0"/>
              </a:rPr>
              <a:pPr algn="r" defTabSz="917575"/>
              <a:t>31</a:t>
            </a:fld>
            <a:endParaRPr lang="en-US" sz="1100">
              <a:latin typeface="Arial" charset="0"/>
            </a:endParaRPr>
          </a:p>
        </p:txBody>
      </p:sp>
      <p:sp>
        <p:nvSpPr>
          <p:cNvPr id="77826" name="Rectangle 2"/>
          <p:cNvSpPr>
            <a:spLocks noGrp="1" noRot="1" noChangeAspect="1" noChangeArrowheads="1" noTextEdit="1"/>
          </p:cNvSpPr>
          <p:nvPr>
            <p:ph type="sldImg"/>
          </p:nvPr>
        </p:nvSpPr>
        <p:spPr>
          <a:xfrm>
            <a:off x="1144588" y="688975"/>
            <a:ext cx="4568825" cy="3427413"/>
          </a:xfrm>
          <a:ln/>
        </p:spPr>
      </p:sp>
      <p:sp>
        <p:nvSpPr>
          <p:cNvPr id="77827" name="Rectangle 3"/>
          <p:cNvSpPr>
            <a:spLocks noGrp="1" noChangeArrowheads="1"/>
          </p:cNvSpPr>
          <p:nvPr>
            <p:ph type="body" idx="1"/>
          </p:nvPr>
        </p:nvSpPr>
        <p:spPr>
          <a:xfrm>
            <a:off x="685800" y="4343400"/>
            <a:ext cx="5608638" cy="4111625"/>
          </a:xfrm>
          <a:noFill/>
        </p:spPr>
        <p:txBody>
          <a:bodyPr lIns="90991" tIns="45494" rIns="90991" bIns="45494"/>
          <a:lstStyle/>
          <a:p>
            <a:pPr eaLnBrk="1" hangingPunct="1">
              <a:spcBef>
                <a:spcPct val="0"/>
              </a:spcBef>
              <a:spcAft>
                <a:spcPts val="1175"/>
              </a:spcAft>
            </a:pPr>
            <a:r>
              <a:rPr lang="en-US" smtClean="0">
                <a:latin typeface="Xerox Sans"/>
                <a:ea typeface="Xerox Sans"/>
                <a:cs typeface="Xerox Sans"/>
              </a:rPr>
              <a:t>What are print professionals like you looking to invest in over the next 12 months to take advantage of this rebound? One key area is software—particularly software that enhances your services and capabilities.</a:t>
            </a:r>
          </a:p>
          <a:p>
            <a:pPr eaLnBrk="1" hangingPunct="1">
              <a:spcBef>
                <a:spcPct val="0"/>
              </a:spcBef>
              <a:spcAft>
                <a:spcPts val="1175"/>
              </a:spcAft>
            </a:pPr>
            <a:r>
              <a:rPr lang="en-US" smtClean="0">
                <a:latin typeface="Xerox Sans"/>
                <a:ea typeface="Xerox Sans"/>
                <a:cs typeface="Xerox Sans"/>
              </a:rPr>
              <a:t>According to InfoTrends, three categories rise to the top: Data Analytics, Multi-Channel Communications and Web-to-Print solutions. This shows that more and more printers are looking to expand their operations and attract more customers—in a nutshell, grow their business by offering new capabilities and better service.</a:t>
            </a:r>
          </a:p>
          <a:p>
            <a:pPr eaLnBrk="1" hangingPunct="1">
              <a:spcBef>
                <a:spcPct val="0"/>
              </a:spcBef>
              <a:spcAft>
                <a:spcPts val="1175"/>
              </a:spcAft>
            </a:pPr>
            <a:r>
              <a:rPr lang="en-US" smtClean="0">
                <a:latin typeface="Xerox Sans"/>
                <a:ea typeface="Xerox Sans"/>
                <a:cs typeface="Xerox Sans"/>
              </a:rPr>
              <a:t>And it makes sense. But having those capabilities is only part of the equation. You have to let customers and prospects know that you have these new services. So what are printers doing to get the word 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E4EDC046-95B1-4869-98A0-19A7A7947A91}" type="slidenum">
              <a:rPr lang="en-US" sz="1100">
                <a:latin typeface="Arial" charset="0"/>
              </a:rPr>
              <a:pPr algn="r" defTabSz="915988"/>
              <a:t>5</a:t>
            </a:fld>
            <a:endParaRPr lang="en-US" sz="1100">
              <a:latin typeface="Arial" charset="0"/>
            </a:endParaRPr>
          </a:p>
        </p:txBody>
      </p:sp>
      <p:sp>
        <p:nvSpPr>
          <p:cNvPr id="22530" name="Rectangle 2"/>
          <p:cNvSpPr>
            <a:spLocks noGrp="1" noRot="1" noChangeAspect="1" noChangeArrowheads="1" noTextEdit="1"/>
          </p:cNvSpPr>
          <p:nvPr>
            <p:ph type="sldImg"/>
          </p:nvPr>
        </p:nvSpPr>
        <p:spPr>
          <a:xfrm>
            <a:off x="1144588" y="688975"/>
            <a:ext cx="4568825" cy="3427413"/>
          </a:xfrm>
          <a:ln/>
        </p:spPr>
      </p:sp>
      <p:sp>
        <p:nvSpPr>
          <p:cNvPr id="22531" name="Rectangle 3"/>
          <p:cNvSpPr>
            <a:spLocks noGrp="1" noChangeArrowheads="1"/>
          </p:cNvSpPr>
          <p:nvPr>
            <p:ph type="body" idx="1"/>
          </p:nvPr>
        </p:nvSpPr>
        <p:spPr>
          <a:xfrm>
            <a:off x="685800" y="4343400"/>
            <a:ext cx="5486400" cy="4111625"/>
          </a:xfrm>
          <a:noFill/>
        </p:spPr>
        <p:txBody>
          <a:bodyPr lIns="90980" rIns="90980"/>
          <a:lstStyle/>
          <a:p>
            <a:r>
              <a:rPr lang="en-US" smtClean="0">
                <a:latin typeface="Xerox Sans"/>
                <a:ea typeface="Xerox Sans"/>
                <a:cs typeface="Xerox Sans"/>
              </a:rPr>
              <a:t>Very methodical, isn</a:t>
            </a:r>
            <a:r>
              <a:rPr lang="ja-JP" altLang="en-US" smtClean="0">
                <a:latin typeface="Xerox Sans"/>
                <a:ea typeface="Xerox Sans"/>
                <a:cs typeface="Xerox Sans"/>
              </a:rPr>
              <a:t>’</a:t>
            </a:r>
            <a:r>
              <a:rPr lang="en-US" smtClean="0">
                <a:latin typeface="Xerox Sans"/>
                <a:ea typeface="Xerox Sans"/>
                <a:cs typeface="Xerox Sans"/>
              </a:rPr>
              <a:t>t it? That</a:t>
            </a:r>
            <a:r>
              <a:rPr lang="ja-JP" altLang="en-US" smtClean="0">
                <a:latin typeface="Xerox Sans"/>
                <a:ea typeface="Xerox Sans"/>
                <a:cs typeface="Xerox Sans"/>
              </a:rPr>
              <a:t>’</a:t>
            </a:r>
            <a:r>
              <a:rPr lang="en-US" smtClean="0">
                <a:latin typeface="Xerox Sans"/>
                <a:ea typeface="Xerox Sans"/>
                <a:cs typeface="Xerox Sans"/>
              </a:rPr>
              <a:t>s because when we partner with you, we go through a thorough process to ensure your experience with Xerox delivers the results </a:t>
            </a:r>
            <a:r>
              <a:rPr lang="en-US" i="1" smtClean="0">
                <a:latin typeface="Xerox Sans"/>
                <a:ea typeface="Xerox Sans"/>
                <a:cs typeface="Xerox Sans"/>
              </a:rPr>
              <a:t>you</a:t>
            </a:r>
            <a:r>
              <a:rPr lang="en-US" smtClean="0">
                <a:latin typeface="Xerox Sans"/>
                <a:ea typeface="Xerox Sans"/>
                <a:cs typeface="Xerox Sans"/>
              </a:rPr>
              <a:t> want for </a:t>
            </a:r>
            <a:r>
              <a:rPr lang="en-US" i="1" smtClean="0">
                <a:latin typeface="Xerox Sans"/>
                <a:ea typeface="Xerox Sans"/>
                <a:cs typeface="Xerox Sans"/>
              </a:rPr>
              <a:t>your</a:t>
            </a:r>
            <a:r>
              <a:rPr lang="en-US" smtClean="0">
                <a:latin typeface="Xerox Sans"/>
                <a:ea typeface="Xerox Sans"/>
                <a:cs typeface="Xerox Sans"/>
              </a:rPr>
              <a:t> specific situation. Again, these stages are:</a:t>
            </a:r>
          </a:p>
          <a:p>
            <a:pPr marL="111125" lvl="1" indent="-111125">
              <a:buFontTx/>
              <a:buChar char="•"/>
            </a:pPr>
            <a:r>
              <a:rPr lang="en-US" smtClean="0">
                <a:latin typeface="Xerox Sans"/>
                <a:ea typeface="Xerox Sans"/>
                <a:cs typeface="Xerox Sans"/>
              </a:rPr>
              <a:t>Assess</a:t>
            </a:r>
          </a:p>
          <a:p>
            <a:pPr marL="111125" lvl="1" indent="-111125">
              <a:buFontTx/>
              <a:buChar char="•"/>
            </a:pPr>
            <a:r>
              <a:rPr lang="en-US" smtClean="0">
                <a:latin typeface="Xerox Sans"/>
                <a:ea typeface="Xerox Sans"/>
                <a:cs typeface="Xerox Sans"/>
              </a:rPr>
              <a:t>Implement</a:t>
            </a:r>
          </a:p>
          <a:p>
            <a:pPr marL="111125" lvl="1" indent="-111125">
              <a:buFontTx/>
              <a:buChar char="•"/>
            </a:pPr>
            <a:r>
              <a:rPr lang="en-US" smtClean="0">
                <a:latin typeface="Xerox Sans"/>
                <a:ea typeface="Xerox Sans"/>
                <a:cs typeface="Xerox Sans"/>
              </a:rPr>
              <a:t>Produce</a:t>
            </a:r>
          </a:p>
          <a:p>
            <a:pPr marL="111125" lvl="1" indent="-111125">
              <a:buFontTx/>
              <a:buChar char="•"/>
            </a:pPr>
            <a:r>
              <a:rPr lang="en-US" smtClean="0">
                <a:latin typeface="Xerox Sans"/>
                <a:ea typeface="Xerox Sans"/>
                <a:cs typeface="Xerox Sans"/>
              </a:rPr>
              <a:t>Develop</a:t>
            </a:r>
          </a:p>
          <a:p>
            <a:pPr marL="111125" lvl="1" indent="-111125">
              <a:buFontTx/>
              <a:buChar char="•"/>
            </a:pPr>
            <a:r>
              <a:rPr lang="en-US" smtClean="0">
                <a:latin typeface="Xerox Sans"/>
                <a:ea typeface="Xerox Sans"/>
                <a:cs typeface="Xerox Sans"/>
              </a:rPr>
              <a:t>Optimize</a:t>
            </a:r>
          </a:p>
          <a:p>
            <a:endParaRPr lang="en-US" smtClean="0">
              <a:latin typeface="Xerox Sans"/>
              <a:ea typeface="Xerox Sans"/>
              <a:cs typeface="Xerox Sans"/>
            </a:endParaRPr>
          </a:p>
          <a:p>
            <a:r>
              <a:rPr lang="en-US" smtClean="0">
                <a:latin typeface="Xerox Sans"/>
                <a:ea typeface="Xerox Sans"/>
                <a:cs typeface="Xerox Sans"/>
              </a:rPr>
              <a:t>Each of these steps is uniquely tailored to your operation. What</a:t>
            </a:r>
            <a:r>
              <a:rPr lang="ja-JP" altLang="en-US" smtClean="0">
                <a:latin typeface="Xerox Sans"/>
                <a:ea typeface="Xerox Sans"/>
                <a:cs typeface="Xerox Sans"/>
              </a:rPr>
              <a:t>’</a:t>
            </a:r>
            <a:r>
              <a:rPr lang="en-US" smtClean="0">
                <a:latin typeface="Xerox Sans"/>
                <a:ea typeface="Xerox Sans"/>
                <a:cs typeface="Xerox Sans"/>
              </a:rPr>
              <a:t>s more, we also make sure that we</a:t>
            </a:r>
            <a:r>
              <a:rPr lang="ja-JP" altLang="en-US" smtClean="0">
                <a:latin typeface="Xerox Sans"/>
                <a:ea typeface="Xerox Sans"/>
                <a:cs typeface="Xerox Sans"/>
              </a:rPr>
              <a:t>’</a:t>
            </a:r>
            <a:r>
              <a:rPr lang="en-US" smtClean="0">
                <a:latin typeface="Xerox Sans"/>
                <a:ea typeface="Xerox Sans"/>
                <a:cs typeface="Xerox Sans"/>
              </a:rPr>
              <a:t>re with you every step of the way to help hone any solution implemented and to make each one the best success possible.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B589DBFB-140C-474B-9B8E-C2C7E725B55D}" type="slidenum">
              <a:rPr lang="en-US" sz="1100">
                <a:latin typeface="Arial" charset="0"/>
              </a:rPr>
              <a:pPr algn="r" defTabSz="915988"/>
              <a:t>6</a:t>
            </a:fld>
            <a:endParaRPr lang="en-US" sz="1100">
              <a:latin typeface="Arial" charset="0"/>
            </a:endParaRPr>
          </a:p>
        </p:txBody>
      </p:sp>
      <p:sp>
        <p:nvSpPr>
          <p:cNvPr id="24578" name="Rectangle 2"/>
          <p:cNvSpPr>
            <a:spLocks noGrp="1" noRot="1" noChangeAspect="1" noChangeArrowheads="1" noTextEdit="1"/>
          </p:cNvSpPr>
          <p:nvPr>
            <p:ph type="sldImg"/>
          </p:nvPr>
        </p:nvSpPr>
        <p:spPr>
          <a:xfrm>
            <a:off x="1144588" y="688975"/>
            <a:ext cx="4568825" cy="3427413"/>
          </a:xfrm>
          <a:ln/>
        </p:spPr>
      </p:sp>
      <p:sp>
        <p:nvSpPr>
          <p:cNvPr id="24579" name="Rectangle 3"/>
          <p:cNvSpPr>
            <a:spLocks noGrp="1" noChangeArrowheads="1"/>
          </p:cNvSpPr>
          <p:nvPr>
            <p:ph type="body" idx="1"/>
          </p:nvPr>
        </p:nvSpPr>
        <p:spPr>
          <a:xfrm>
            <a:off x="685800" y="4343400"/>
            <a:ext cx="5486400" cy="4111625"/>
          </a:xfrm>
          <a:noFill/>
        </p:spPr>
        <p:txBody>
          <a:bodyPr lIns="90980" rIns="90980"/>
          <a:lstStyle/>
          <a:p>
            <a:r>
              <a:rPr lang="en-US" smtClean="0">
                <a:latin typeface="Xerox Sans"/>
                <a:ea typeface="Xerox Sans"/>
                <a:cs typeface="Xerox Sans"/>
              </a:rPr>
              <a:t>The first step in this journey is the </a:t>
            </a:r>
            <a:r>
              <a:rPr lang="en-US" b="1" smtClean="0">
                <a:latin typeface="Xerox Sans"/>
                <a:ea typeface="Xerox Sans"/>
                <a:cs typeface="Xerox Sans"/>
              </a:rPr>
              <a:t>assessment</a:t>
            </a:r>
            <a:r>
              <a:rPr lang="en-US" smtClean="0">
                <a:latin typeface="Xerox Sans"/>
                <a:ea typeface="Xerox Sans"/>
                <a:cs typeface="Xerox Sans"/>
              </a:rPr>
              <a:t>. Here, we work with you to understand your specific business goals. How do you intend to delight your customers? Does it involve expanding your offerings to include new applications? Adding new services? Both? In this stage we identify where you are, where you want to go and begin to explore how we</a:t>
            </a:r>
            <a:r>
              <a:rPr lang="ja-JP" altLang="en-US" smtClean="0">
                <a:latin typeface="Xerox Sans"/>
                <a:ea typeface="Xerox Sans"/>
                <a:cs typeface="Xerox Sans"/>
              </a:rPr>
              <a:t>’</a:t>
            </a:r>
            <a:r>
              <a:rPr lang="en-US" smtClean="0">
                <a:latin typeface="Xerox Sans"/>
                <a:ea typeface="Xerox Sans"/>
                <a:cs typeface="Xerox Sans"/>
              </a:rPr>
              <a:t>ll help you get there.</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Our Xerox Sales Team—sales execs, advanced solution experts, business development consultants—will sit down with you and review a number of options and opportunities. Together, we</a:t>
            </a:r>
            <a:r>
              <a:rPr lang="ja-JP" altLang="en-US" smtClean="0">
                <a:latin typeface="Xerox Sans"/>
                <a:ea typeface="Xerox Sans"/>
                <a:cs typeface="Xerox Sans"/>
              </a:rPr>
              <a:t>’</a:t>
            </a:r>
            <a:r>
              <a:rPr lang="en-US" smtClean="0">
                <a:latin typeface="Xerox Sans"/>
                <a:ea typeface="Xerox Sans"/>
                <a:cs typeface="Xerox Sans"/>
              </a:rPr>
              <a:t>ll see how each will work with your business model. We</a:t>
            </a:r>
            <a:r>
              <a:rPr lang="ja-JP" altLang="en-US" smtClean="0">
                <a:latin typeface="Xerox Sans"/>
                <a:ea typeface="Xerox Sans"/>
                <a:cs typeface="Xerox Sans"/>
              </a:rPr>
              <a:t>’</a:t>
            </a:r>
            <a:r>
              <a:rPr lang="en-US" smtClean="0">
                <a:latin typeface="Xerox Sans"/>
                <a:ea typeface="Xerox Sans"/>
                <a:cs typeface="Xerox Sans"/>
              </a:rPr>
              <a:t>ll take a look at your applications, substrates, current capabilities—anything that can contribute to your end goal of delighting your customers.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We</a:t>
            </a:r>
            <a:r>
              <a:rPr lang="ja-JP" altLang="en-US" smtClean="0">
                <a:latin typeface="Xerox Sans"/>
                <a:ea typeface="Xerox Sans"/>
                <a:cs typeface="Xerox Sans"/>
              </a:rPr>
              <a:t>’</a:t>
            </a:r>
            <a:r>
              <a:rPr lang="en-US" smtClean="0">
                <a:latin typeface="Xerox Sans"/>
                <a:ea typeface="Xerox Sans"/>
                <a:cs typeface="Xerox Sans"/>
              </a:rPr>
              <a:t>ll also utilize a number of powerful tools to give you hard numbers for each of our solutions. For instance, we can conduct a Gap assessment to compare your current performance to your potential performance. This involves working closely with a Xerox rep to examine your existing portfolio, check out the competition and develop a sound strategic marketing plan. This is just one example of how we can help … there are lots more, and they</a:t>
            </a:r>
            <a:r>
              <a:rPr lang="ja-JP" altLang="en-US" smtClean="0">
                <a:latin typeface="Xerox Sans"/>
                <a:ea typeface="Xerox Sans"/>
                <a:cs typeface="Xerox Sans"/>
              </a:rPr>
              <a:t>’</a:t>
            </a:r>
            <a:r>
              <a:rPr lang="en-US" smtClean="0">
                <a:latin typeface="Xerox Sans"/>
                <a:ea typeface="Xerox Sans"/>
                <a:cs typeface="Xerox Sans"/>
              </a:rPr>
              <a:t>re all geared toward giving you real-world data to base your decisions on.</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Once we have a solid picture of your operation and your local marketplace, we make a number of recommendations for you to consider. These options could entail new ideas for expanding applications, helping you become G7 certified so you can produce consistent color time and again, variable data printing software and workflows, Web-to-Print storefronts—basically, whatever makes the most sense to your operation and our mutual goal of delighting your customers.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DE1E247A-FAD9-4A50-96FB-9DCF224026CA}" type="slidenum">
              <a:rPr lang="en-US" sz="1100">
                <a:latin typeface="Arial" charset="0"/>
              </a:rPr>
              <a:pPr algn="r" defTabSz="915988"/>
              <a:t>7</a:t>
            </a:fld>
            <a:endParaRPr lang="en-US" sz="1100">
              <a:latin typeface="Arial" charset="0"/>
            </a:endParaRPr>
          </a:p>
        </p:txBody>
      </p:sp>
      <p:sp>
        <p:nvSpPr>
          <p:cNvPr id="26626" name="Rectangle 2"/>
          <p:cNvSpPr>
            <a:spLocks noGrp="1" noRot="1" noChangeAspect="1" noChangeArrowheads="1" noTextEdit="1"/>
          </p:cNvSpPr>
          <p:nvPr>
            <p:ph type="sldImg"/>
          </p:nvPr>
        </p:nvSpPr>
        <p:spPr>
          <a:xfrm>
            <a:off x="1144588" y="688975"/>
            <a:ext cx="4568825" cy="3427413"/>
          </a:xfrm>
          <a:ln/>
        </p:spPr>
      </p:sp>
      <p:sp>
        <p:nvSpPr>
          <p:cNvPr id="26627" name="Rectangle 3"/>
          <p:cNvSpPr>
            <a:spLocks noGrp="1" noChangeArrowheads="1"/>
          </p:cNvSpPr>
          <p:nvPr>
            <p:ph type="body" idx="1"/>
          </p:nvPr>
        </p:nvSpPr>
        <p:spPr>
          <a:xfrm>
            <a:off x="685800" y="4343400"/>
            <a:ext cx="5486400" cy="4111625"/>
          </a:xfrm>
          <a:noFill/>
        </p:spPr>
        <p:txBody>
          <a:bodyPr lIns="90980" rIns="90980"/>
          <a:lstStyle/>
          <a:p>
            <a:r>
              <a:rPr lang="en-US" smtClean="0">
                <a:latin typeface="Xerox Sans"/>
                <a:ea typeface="Xerox Sans"/>
                <a:cs typeface="Xerox Sans"/>
              </a:rPr>
              <a:t>Next is the </a:t>
            </a:r>
            <a:r>
              <a:rPr lang="en-US" b="1" smtClean="0">
                <a:latin typeface="Xerox Sans"/>
                <a:ea typeface="Xerox Sans"/>
                <a:cs typeface="Xerox Sans"/>
              </a:rPr>
              <a:t>implement</a:t>
            </a:r>
            <a:r>
              <a:rPr lang="en-US" smtClean="0">
                <a:latin typeface="Xerox Sans"/>
                <a:ea typeface="Xerox Sans"/>
                <a:cs typeface="Xerox Sans"/>
              </a:rPr>
              <a:t> step. Here we establish our joint plan, which includes key success metrics to ensure measurable results. For example, if you</a:t>
            </a:r>
            <a:r>
              <a:rPr lang="ja-JP" altLang="en-US" smtClean="0">
                <a:latin typeface="Xerox Sans"/>
                <a:ea typeface="Xerox Sans"/>
                <a:cs typeface="Xerox Sans"/>
              </a:rPr>
              <a:t>’</a:t>
            </a:r>
            <a:r>
              <a:rPr lang="en-US" smtClean="0">
                <a:latin typeface="Xerox Sans"/>
                <a:ea typeface="Xerox Sans"/>
                <a:cs typeface="Xerox Sans"/>
              </a:rPr>
              <a:t>re adding a Web-to-Print solution, we</a:t>
            </a:r>
            <a:r>
              <a:rPr lang="ja-JP" altLang="en-US" smtClean="0">
                <a:latin typeface="Xerox Sans"/>
                <a:ea typeface="Xerox Sans"/>
                <a:cs typeface="Xerox Sans"/>
              </a:rPr>
              <a:t>’</a:t>
            </a:r>
            <a:r>
              <a:rPr lang="en-US" smtClean="0">
                <a:latin typeface="Xerox Sans"/>
                <a:ea typeface="Xerox Sans"/>
                <a:cs typeface="Xerox Sans"/>
              </a:rPr>
              <a:t>ll establish an online job-submission target percentage to meet. Or if you</a:t>
            </a:r>
            <a:r>
              <a:rPr lang="ja-JP" altLang="en-US" smtClean="0">
                <a:latin typeface="Xerox Sans"/>
                <a:ea typeface="Xerox Sans"/>
                <a:cs typeface="Xerox Sans"/>
              </a:rPr>
              <a:t>’</a:t>
            </a:r>
            <a:r>
              <a:rPr lang="en-US" smtClean="0">
                <a:latin typeface="Xerox Sans"/>
                <a:ea typeface="Xerox Sans"/>
                <a:cs typeface="Xerox Sans"/>
              </a:rPr>
              <a:t>re integrating XMPie variable data software, we</a:t>
            </a:r>
            <a:r>
              <a:rPr lang="ja-JP" altLang="en-US" smtClean="0">
                <a:latin typeface="Xerox Sans"/>
                <a:ea typeface="Xerox Sans"/>
                <a:cs typeface="Xerox Sans"/>
              </a:rPr>
              <a:t>’</a:t>
            </a:r>
            <a:r>
              <a:rPr lang="en-US" smtClean="0">
                <a:latin typeface="Xerox Sans"/>
                <a:ea typeface="Xerox Sans"/>
                <a:cs typeface="Xerox Sans"/>
              </a:rPr>
              <a:t>ll set personalization sales goals. After deciding how to best measure success, we smoothly transition in the solutions you selected in the assess step.</a:t>
            </a:r>
          </a:p>
          <a:p>
            <a:pPr eaLnBrk="1" hangingPunct="1"/>
            <a:endParaRPr lang="en-US" smtClean="0">
              <a:latin typeface="Xerox Sans"/>
              <a:ea typeface="Xerox Sans"/>
              <a:cs typeface="Xerox Sans"/>
            </a:endParaRPr>
          </a:p>
          <a:p>
            <a:r>
              <a:rPr lang="en-US" smtClean="0">
                <a:latin typeface="Xerox Sans"/>
                <a:ea typeface="Xerox Sans"/>
                <a:cs typeface="Xerox Sans"/>
              </a:rPr>
              <a:t>Our team, which includes analysts and service professionals, will integrate any software or workflow needed for your solution and make sure that everything is installed and operates seamlessly within your existing environment to maximize your uptime.</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A trainer will then work with you and your staff to show you how to best leverage your investment to meet your business objectives. For example, if you</a:t>
            </a:r>
            <a:r>
              <a:rPr lang="ja-JP" altLang="en-US" smtClean="0">
                <a:latin typeface="Xerox Sans"/>
                <a:ea typeface="Xerox Sans"/>
                <a:cs typeface="Xerox Sans"/>
              </a:rPr>
              <a:t>’</a:t>
            </a:r>
            <a:r>
              <a:rPr lang="en-US" smtClean="0">
                <a:latin typeface="Xerox Sans"/>
                <a:ea typeface="Xerox Sans"/>
                <a:cs typeface="Xerox Sans"/>
              </a:rPr>
              <a:t>re jumping into the photo-specialty market, we</a:t>
            </a:r>
            <a:r>
              <a:rPr lang="ja-JP" altLang="en-US" smtClean="0">
                <a:latin typeface="Xerox Sans"/>
                <a:ea typeface="Xerox Sans"/>
                <a:cs typeface="Xerox Sans"/>
              </a:rPr>
              <a:t>’</a:t>
            </a:r>
            <a:r>
              <a:rPr lang="en-US" smtClean="0">
                <a:latin typeface="Xerox Sans"/>
                <a:ea typeface="Xerox Sans"/>
                <a:cs typeface="Xerox Sans"/>
              </a:rPr>
              <a:t>ll take you through our Introduction to Digital Color Program. If you</a:t>
            </a:r>
            <a:r>
              <a:rPr lang="ja-JP" altLang="en-US" smtClean="0">
                <a:latin typeface="Xerox Sans"/>
                <a:ea typeface="Xerox Sans"/>
                <a:cs typeface="Xerox Sans"/>
              </a:rPr>
              <a:t>’</a:t>
            </a:r>
            <a:r>
              <a:rPr lang="en-US" smtClean="0">
                <a:latin typeface="Xerox Sans"/>
                <a:ea typeface="Xerox Sans"/>
                <a:cs typeface="Xerox Sans"/>
              </a:rPr>
              <a:t>re installing inline or offline finishing to expand your application portfolio, Bourg specialists will come show you all the ins and outs. Or if you</a:t>
            </a:r>
            <a:r>
              <a:rPr lang="ja-JP" altLang="en-US" smtClean="0">
                <a:latin typeface="Xerox Sans"/>
                <a:ea typeface="Xerox Sans"/>
                <a:cs typeface="Xerox Sans"/>
              </a:rPr>
              <a:t>’</a:t>
            </a:r>
            <a:r>
              <a:rPr lang="en-US" smtClean="0">
                <a:latin typeface="Xerox Sans"/>
                <a:ea typeface="Xerox Sans"/>
                <a:cs typeface="Xerox Sans"/>
              </a:rPr>
              <a:t>re adding a digital workflow solution, such as FreeFlow Output Manager, to automate the management of your printer resources, our specialists will show you how it will help you handle more jobs and deliver the turnarounds customers are demanding. </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Whatever solution you</a:t>
            </a:r>
            <a:r>
              <a:rPr lang="ja-JP" altLang="en-US" smtClean="0">
                <a:latin typeface="Xerox Sans"/>
                <a:ea typeface="Xerox Sans"/>
                <a:cs typeface="Xerox Sans"/>
              </a:rPr>
              <a:t>’</a:t>
            </a:r>
            <a:r>
              <a:rPr lang="en-US" smtClean="0">
                <a:latin typeface="Xerox Sans"/>
                <a:ea typeface="Xerox Sans"/>
                <a:cs typeface="Xerox Sans"/>
              </a:rPr>
              <a:t>ve decided on, we</a:t>
            </a:r>
            <a:r>
              <a:rPr lang="ja-JP" altLang="en-US" smtClean="0">
                <a:latin typeface="Xerox Sans"/>
                <a:ea typeface="Xerox Sans"/>
                <a:cs typeface="Xerox Sans"/>
              </a:rPr>
              <a:t>’</a:t>
            </a:r>
            <a:r>
              <a:rPr lang="en-US" smtClean="0">
                <a:latin typeface="Xerox Sans"/>
                <a:ea typeface="Xerox Sans"/>
                <a:cs typeface="Xerox Sans"/>
              </a:rPr>
              <a:t>ll be right there with you to share all the best practices so you get the most out of your hardware or software from the very first day. You</a:t>
            </a:r>
            <a:r>
              <a:rPr lang="ja-JP" altLang="en-US" smtClean="0">
                <a:latin typeface="Xerox Sans"/>
                <a:ea typeface="Xerox Sans"/>
                <a:cs typeface="Xerox Sans"/>
              </a:rPr>
              <a:t>’</a:t>
            </a:r>
            <a:r>
              <a:rPr lang="en-US" smtClean="0">
                <a:latin typeface="Xerox Sans"/>
                <a:ea typeface="Xerox Sans"/>
                <a:cs typeface="Xerox Sans"/>
              </a:rPr>
              <a:t>ll never have to do any of this alone as we</a:t>
            </a:r>
            <a:r>
              <a:rPr lang="ja-JP" altLang="en-US" smtClean="0">
                <a:latin typeface="Xerox Sans"/>
                <a:ea typeface="Xerox Sans"/>
                <a:cs typeface="Xerox Sans"/>
              </a:rPr>
              <a:t>’</a:t>
            </a:r>
            <a:r>
              <a:rPr lang="en-US" smtClean="0">
                <a:latin typeface="Xerox Sans"/>
                <a:ea typeface="Xerox Sans"/>
                <a:cs typeface="Xerox Sans"/>
              </a:rPr>
              <a:t>ll be there every step of the way.</a:t>
            </a:r>
          </a:p>
          <a:p>
            <a:pPr eaLnBrk="1" hangingPunct="1"/>
            <a:endParaRPr lang="en-US" smtClean="0">
              <a:latin typeface="Xerox Sans"/>
              <a:ea typeface="Xerox Sans"/>
              <a:cs typeface="Xerox Sans"/>
            </a:endParaRPr>
          </a:p>
          <a:p>
            <a:pPr eaLnBrk="1" hangingPunct="1"/>
            <a:endParaRPr lang="en-US" smtClean="0">
              <a:latin typeface="Xerox Sans"/>
              <a:ea typeface="Xerox Sans"/>
              <a:cs typeface="Xerox Sans"/>
            </a:endParaRPr>
          </a:p>
          <a:p>
            <a:pPr eaLnBrk="1" hangingPunct="1"/>
            <a:endParaRPr lang="en-US" smtClean="0">
              <a:latin typeface="Xerox Sans"/>
              <a:ea typeface="Xerox Sans"/>
              <a:cs typeface="Xerox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B548E4EF-AA26-4568-95A3-4C3CB2155867}" type="slidenum">
              <a:rPr lang="en-US" sz="1100">
                <a:latin typeface="Arial" charset="0"/>
              </a:rPr>
              <a:pPr algn="r" defTabSz="915988"/>
              <a:t>8</a:t>
            </a:fld>
            <a:endParaRPr lang="en-US" sz="1100">
              <a:latin typeface="Arial" charset="0"/>
            </a:endParaRPr>
          </a:p>
        </p:txBody>
      </p:sp>
      <p:sp>
        <p:nvSpPr>
          <p:cNvPr id="28674" name="Rectangle 2"/>
          <p:cNvSpPr>
            <a:spLocks noGrp="1" noRot="1" noChangeAspect="1" noChangeArrowheads="1" noTextEdit="1"/>
          </p:cNvSpPr>
          <p:nvPr>
            <p:ph type="sldImg"/>
          </p:nvPr>
        </p:nvSpPr>
        <p:spPr>
          <a:xfrm>
            <a:off x="1144588" y="688975"/>
            <a:ext cx="4568825" cy="3427413"/>
          </a:xfrm>
          <a:ln/>
        </p:spPr>
      </p:sp>
      <p:sp>
        <p:nvSpPr>
          <p:cNvPr id="28675" name="Rectangle 3"/>
          <p:cNvSpPr>
            <a:spLocks noGrp="1" noChangeArrowheads="1"/>
          </p:cNvSpPr>
          <p:nvPr>
            <p:ph type="body" idx="1"/>
          </p:nvPr>
        </p:nvSpPr>
        <p:spPr>
          <a:xfrm>
            <a:off x="685800" y="4343400"/>
            <a:ext cx="5486400" cy="4111625"/>
          </a:xfrm>
          <a:noFill/>
        </p:spPr>
        <p:txBody>
          <a:bodyPr lIns="90980" rIns="90980"/>
          <a:lstStyle/>
          <a:p>
            <a:pPr eaLnBrk="1" hangingPunct="1"/>
            <a:r>
              <a:rPr lang="en-US" smtClean="0">
                <a:latin typeface="Xerox Sans"/>
                <a:ea typeface="Xerox Sans"/>
                <a:cs typeface="Xerox Sans"/>
              </a:rPr>
              <a:t>The </a:t>
            </a:r>
            <a:r>
              <a:rPr lang="en-US" b="1" smtClean="0">
                <a:latin typeface="Xerox Sans"/>
                <a:ea typeface="Xerox Sans"/>
                <a:cs typeface="Xerox Sans"/>
              </a:rPr>
              <a:t>produce</a:t>
            </a:r>
            <a:r>
              <a:rPr lang="en-US" smtClean="0">
                <a:latin typeface="Xerox Sans"/>
                <a:ea typeface="Xerox Sans"/>
                <a:cs typeface="Xerox Sans"/>
              </a:rPr>
              <a:t> step is when we put your solution to work. Hardware, software, workflow, specialty media capabilities, finishing options—whatever your solution entails, we stay close at hand to ensure that everything runs smoothly, meets your quality standards and delights both you and your customers.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This could include some of our higher-end digital production presses, such as the iGen4 or the Xerox Color 800/1000 Press—or smaller devices such as the Color 550 Printer. On the software front, this is when we make sure that solutions such as web-to-finish deliver as promised, or FreeFlow process manager automates your workflows as anticipated. </a:t>
            </a:r>
          </a:p>
          <a:p>
            <a:pPr eaLnBrk="1" hangingPunct="1"/>
            <a:endParaRPr lang="en-US" b="1" smtClean="0">
              <a:latin typeface="Xerox Sans"/>
              <a:ea typeface="Xerox Sans"/>
              <a:cs typeface="Xerox Sans"/>
            </a:endParaRPr>
          </a:p>
          <a:p>
            <a:r>
              <a:rPr lang="en-US" smtClean="0">
                <a:latin typeface="Xerox Sans"/>
                <a:ea typeface="Xerox Sans"/>
                <a:cs typeface="Xerox Sans"/>
              </a:rPr>
              <a:t>We</a:t>
            </a:r>
            <a:r>
              <a:rPr lang="ja-JP" altLang="en-US" smtClean="0">
                <a:latin typeface="Xerox Sans"/>
                <a:ea typeface="Xerox Sans"/>
                <a:cs typeface="Xerox Sans"/>
              </a:rPr>
              <a:t>’</a:t>
            </a:r>
            <a:r>
              <a:rPr lang="en-US" smtClean="0">
                <a:latin typeface="Xerox Sans"/>
                <a:ea typeface="Xerox Sans"/>
                <a:cs typeface="Xerox Sans"/>
              </a:rPr>
              <a:t>ll also work with you to develop new applications that make the best use of your new investment. Our solutions deliver the utmost in flexibility, leveraging inline spectrophotometry and automatic color management to deliver consistent, predictable image quality on every job. So whether it</a:t>
            </a:r>
            <a:r>
              <a:rPr lang="ja-JP" altLang="en-US" smtClean="0">
                <a:latin typeface="Xerox Sans"/>
                <a:ea typeface="Xerox Sans"/>
                <a:cs typeface="Xerox Sans"/>
              </a:rPr>
              <a:t>’</a:t>
            </a:r>
            <a:r>
              <a:rPr lang="en-US" smtClean="0">
                <a:latin typeface="Xerox Sans"/>
                <a:ea typeface="Xerox Sans"/>
                <a:cs typeface="Xerox Sans"/>
              </a:rPr>
              <a:t>s leveraging variable data printing or making the most of your G7-certified press to deliver the quality your customers want, we</a:t>
            </a:r>
            <a:r>
              <a:rPr lang="ja-JP" altLang="en-US" smtClean="0">
                <a:latin typeface="Xerox Sans"/>
                <a:ea typeface="Xerox Sans"/>
                <a:cs typeface="Xerox Sans"/>
              </a:rPr>
              <a:t>’</a:t>
            </a:r>
            <a:r>
              <a:rPr lang="en-US" smtClean="0">
                <a:latin typeface="Xerox Sans"/>
                <a:ea typeface="Xerox Sans"/>
                <a:cs typeface="Xerox Sans"/>
              </a:rPr>
              <a:t>ll find the best way to use them to attract more customers … and more work.</a:t>
            </a:r>
          </a:p>
          <a:p>
            <a:pPr eaLnBrk="1" hangingPunct="1"/>
            <a:endParaRPr lang="en-US" b="1" smtClean="0">
              <a:latin typeface="Xerox Sans"/>
              <a:ea typeface="Xerox Sans"/>
              <a:cs typeface="Xerox Sans"/>
            </a:endParaRPr>
          </a:p>
          <a:p>
            <a:r>
              <a:rPr lang="en-US" smtClean="0">
                <a:latin typeface="Xerox Sans"/>
                <a:ea typeface="Xerox Sans"/>
                <a:cs typeface="Xerox Sans"/>
              </a:rPr>
              <a:t>Due to their robust design, our digital presses on average produce much higher volumes than any of our competitors</a:t>
            </a:r>
            <a:r>
              <a:rPr lang="ja-JP" altLang="en-US" smtClean="0">
                <a:latin typeface="Xerox Sans"/>
                <a:ea typeface="Xerox Sans"/>
                <a:cs typeface="Xerox Sans"/>
              </a:rPr>
              <a:t>’</a:t>
            </a:r>
            <a:r>
              <a:rPr lang="en-US" smtClean="0">
                <a:latin typeface="Xerox Sans"/>
                <a:ea typeface="Xerox Sans"/>
                <a:cs typeface="Xerox Sans"/>
              </a:rPr>
              <a:t> equipment, so you</a:t>
            </a:r>
            <a:r>
              <a:rPr lang="ja-JP" altLang="en-US" smtClean="0">
                <a:latin typeface="Xerox Sans"/>
                <a:ea typeface="Xerox Sans"/>
                <a:cs typeface="Xerox Sans"/>
              </a:rPr>
              <a:t>’</a:t>
            </a:r>
            <a:r>
              <a:rPr lang="en-US" smtClean="0">
                <a:latin typeface="Xerox Sans"/>
                <a:ea typeface="Xerox Sans"/>
                <a:cs typeface="Xerox Sans"/>
              </a:rPr>
              <a:t>ll have uptime you can count on. But if any problems do arise, our break-fix services are some of the best in the industry, receiving the J.D. Power Award for Service Excellence five years in a row. For even more hints and tips, the online support services on xerox.com are available 24/7 at your convenience.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28CC09A7-8734-46BC-B649-A077EA6349F4}" type="slidenum">
              <a:rPr lang="en-US" sz="1100">
                <a:latin typeface="Arial" charset="0"/>
              </a:rPr>
              <a:pPr algn="r" defTabSz="915988"/>
              <a:t>9</a:t>
            </a:fld>
            <a:endParaRPr lang="en-US" sz="1100">
              <a:latin typeface="Arial" charset="0"/>
            </a:endParaRPr>
          </a:p>
        </p:txBody>
      </p:sp>
      <p:sp>
        <p:nvSpPr>
          <p:cNvPr id="30722" name="Rectangle 2"/>
          <p:cNvSpPr>
            <a:spLocks noGrp="1" noRot="1" noChangeAspect="1" noChangeArrowheads="1" noTextEdit="1"/>
          </p:cNvSpPr>
          <p:nvPr>
            <p:ph type="sldImg"/>
          </p:nvPr>
        </p:nvSpPr>
        <p:spPr>
          <a:xfrm>
            <a:off x="1144588" y="688975"/>
            <a:ext cx="4568825" cy="3427413"/>
          </a:xfrm>
          <a:ln/>
        </p:spPr>
      </p:sp>
      <p:sp>
        <p:nvSpPr>
          <p:cNvPr id="30723" name="Rectangle 3"/>
          <p:cNvSpPr>
            <a:spLocks noGrp="1" noChangeArrowheads="1"/>
          </p:cNvSpPr>
          <p:nvPr>
            <p:ph type="body" idx="1"/>
          </p:nvPr>
        </p:nvSpPr>
        <p:spPr>
          <a:xfrm>
            <a:off x="685800" y="4343400"/>
            <a:ext cx="5486400" cy="4111625"/>
          </a:xfrm>
          <a:noFill/>
        </p:spPr>
        <p:txBody>
          <a:bodyPr lIns="90980" rIns="90980"/>
          <a:lstStyle/>
          <a:p>
            <a:pPr eaLnBrk="1" hangingPunct="1"/>
            <a:r>
              <a:rPr lang="en-US" smtClean="0">
                <a:latin typeface="Xerox Sans"/>
                <a:ea typeface="Xerox Sans"/>
                <a:cs typeface="Xerox Sans"/>
              </a:rPr>
              <a:t>Once we know that production is going smoothly, it</a:t>
            </a:r>
            <a:r>
              <a:rPr lang="ja-JP" altLang="en-US" smtClean="0">
                <a:latin typeface="Xerox Sans"/>
                <a:ea typeface="Xerox Sans"/>
                <a:cs typeface="Xerox Sans"/>
              </a:rPr>
              <a:t>’</a:t>
            </a:r>
            <a:r>
              <a:rPr lang="en-US" smtClean="0">
                <a:latin typeface="Xerox Sans"/>
                <a:ea typeface="Xerox Sans"/>
                <a:cs typeface="Xerox Sans"/>
              </a:rPr>
              <a:t>s time to </a:t>
            </a:r>
            <a:r>
              <a:rPr lang="en-US" b="1" smtClean="0">
                <a:latin typeface="Xerox Sans"/>
                <a:ea typeface="Xerox Sans"/>
                <a:cs typeface="Xerox Sans"/>
              </a:rPr>
              <a:t>develop</a:t>
            </a:r>
            <a:r>
              <a:rPr lang="en-US" smtClean="0">
                <a:latin typeface="Xerox Sans"/>
                <a:ea typeface="Xerox Sans"/>
                <a:cs typeface="Xerox Sans"/>
              </a:rPr>
              <a:t> your business and market your new capabilities. </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This could take any number of forms depending on the solution you chose to put into action. We could help you develop a marketing plan to target specific industries or customers you think would be most delighted by what you now have to offer. Or we could help you organize and host an open house at your facility so you can show off your capabilities and services and build stronger, closer relationships with your customers. We can even help you create a social media strategy to increase your marketplace exposure and promote any sustainability solutions you</a:t>
            </a:r>
            <a:r>
              <a:rPr lang="ja-JP" altLang="en-US" smtClean="0">
                <a:latin typeface="Xerox Sans"/>
                <a:ea typeface="Xerox Sans"/>
                <a:cs typeface="Xerox Sans"/>
              </a:rPr>
              <a:t>’</a:t>
            </a:r>
            <a:r>
              <a:rPr lang="en-US" smtClean="0">
                <a:latin typeface="Xerox Sans"/>
                <a:ea typeface="Xerox Sans"/>
                <a:cs typeface="Xerox Sans"/>
              </a:rPr>
              <a:t>ve added. There are a lot of options … and we make sure that each strategy is customized to your business and goals.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We</a:t>
            </a:r>
            <a:r>
              <a:rPr lang="ja-JP" altLang="en-US" smtClean="0">
                <a:latin typeface="Xerox Sans"/>
                <a:ea typeface="Xerox Sans"/>
                <a:cs typeface="Xerox Sans"/>
              </a:rPr>
              <a:t>’</a:t>
            </a:r>
            <a:r>
              <a:rPr lang="en-US" smtClean="0">
                <a:latin typeface="Xerox Sans"/>
                <a:ea typeface="Xerox Sans"/>
                <a:cs typeface="Xerox Sans"/>
              </a:rPr>
              <a:t>ll also give you access to a library of business development resources to help you get the most from new capabilities and continue to take your business further. These resources include application sample kits to spark ideas for new offerings and workshops to help educate your sales force on the best ways to sell specific capabilities, such as book publishing, direct mail, transpromo and more. With this knowledge and training, your staff will be better positioned than ever to become a strategic partner for your customers … which will help keep them coming back time and again.</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And, we won</a:t>
            </a:r>
            <a:r>
              <a:rPr lang="ja-JP" altLang="en-US" smtClean="0">
                <a:latin typeface="Xerox Sans"/>
                <a:ea typeface="Xerox Sans"/>
                <a:cs typeface="Xerox Sans"/>
              </a:rPr>
              <a:t>’</a:t>
            </a:r>
            <a:r>
              <a:rPr lang="en-US" smtClean="0">
                <a:latin typeface="Xerox Sans"/>
                <a:ea typeface="Xerox Sans"/>
                <a:cs typeface="Xerox Sans"/>
              </a:rPr>
              <a:t>t just throw these materials at you to figure out for yourself. We</a:t>
            </a:r>
            <a:r>
              <a:rPr lang="ja-JP" altLang="en-US" smtClean="0">
                <a:latin typeface="Xerox Sans"/>
                <a:ea typeface="Xerox Sans"/>
                <a:cs typeface="Xerox Sans"/>
              </a:rPr>
              <a:t>’</a:t>
            </a:r>
            <a:r>
              <a:rPr lang="en-US" smtClean="0">
                <a:latin typeface="Xerox Sans"/>
                <a:ea typeface="Xerox Sans"/>
                <a:cs typeface="Xerox Sans"/>
              </a:rPr>
              <a:t>ll partner with you to show you what we think may work best for your operation and your goals. In short, we</a:t>
            </a:r>
            <a:r>
              <a:rPr lang="ja-JP" altLang="en-US" smtClean="0">
                <a:latin typeface="Xerox Sans"/>
                <a:ea typeface="Xerox Sans"/>
                <a:cs typeface="Xerox Sans"/>
              </a:rPr>
              <a:t>’</a:t>
            </a:r>
            <a:r>
              <a:rPr lang="en-US" smtClean="0">
                <a:latin typeface="Xerox Sans"/>
                <a:ea typeface="Xerox Sans"/>
                <a:cs typeface="Xerox Sans"/>
              </a:rPr>
              <a:t>ll help you make marketing and sales decisions that make the most sense for your business … so you can say yes to more customer requests and find more jobs to say yes to.</a:t>
            </a:r>
          </a:p>
          <a:p>
            <a:pPr eaLnBrk="1" hangingPunct="1"/>
            <a:endParaRPr lang="en-US" smtClean="0">
              <a:latin typeface="Xerox Sans"/>
              <a:ea typeface="Xerox Sans"/>
              <a:cs typeface="Xerox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80" tIns="45488" rIns="90980" bIns="45488" anchor="b"/>
          <a:lstStyle/>
          <a:p>
            <a:pPr algn="r" defTabSz="915988"/>
            <a:fld id="{3149A8C0-ED44-4AC5-836F-58CBAB906B9B}" type="slidenum">
              <a:rPr lang="en-US" sz="1100">
                <a:latin typeface="Arial" charset="0"/>
              </a:rPr>
              <a:pPr algn="r" defTabSz="915988"/>
              <a:t>10</a:t>
            </a:fld>
            <a:endParaRPr lang="en-US" sz="1100">
              <a:latin typeface="Arial" charset="0"/>
            </a:endParaRPr>
          </a:p>
        </p:txBody>
      </p:sp>
      <p:sp>
        <p:nvSpPr>
          <p:cNvPr id="32770" name="Rectangle 2"/>
          <p:cNvSpPr>
            <a:spLocks noGrp="1" noRot="1" noChangeAspect="1" noChangeArrowheads="1" noTextEdit="1"/>
          </p:cNvSpPr>
          <p:nvPr>
            <p:ph type="sldImg"/>
          </p:nvPr>
        </p:nvSpPr>
        <p:spPr>
          <a:xfrm>
            <a:off x="1144588" y="688975"/>
            <a:ext cx="4568825" cy="3427413"/>
          </a:xfrm>
          <a:ln/>
        </p:spPr>
      </p:sp>
      <p:sp>
        <p:nvSpPr>
          <p:cNvPr id="32771" name="Rectangle 3"/>
          <p:cNvSpPr>
            <a:spLocks noGrp="1" noChangeArrowheads="1"/>
          </p:cNvSpPr>
          <p:nvPr>
            <p:ph type="body" idx="1"/>
          </p:nvPr>
        </p:nvSpPr>
        <p:spPr>
          <a:xfrm>
            <a:off x="685800" y="4343400"/>
            <a:ext cx="5486400" cy="4111625"/>
          </a:xfrm>
          <a:noFill/>
        </p:spPr>
        <p:txBody>
          <a:bodyPr lIns="90980" rIns="90980"/>
          <a:lstStyle/>
          <a:p>
            <a:pPr eaLnBrk="1" hangingPunct="1"/>
            <a:r>
              <a:rPr lang="en-US" smtClean="0">
                <a:latin typeface="Xerox Sans"/>
                <a:ea typeface="Xerox Sans"/>
                <a:cs typeface="Xerox Sans"/>
              </a:rPr>
              <a:t>Finally, we regularly meet with you to discuss ways to </a:t>
            </a:r>
            <a:r>
              <a:rPr lang="en-US" b="1" smtClean="0">
                <a:latin typeface="Xerox Sans"/>
                <a:ea typeface="Xerox Sans"/>
                <a:cs typeface="Xerox Sans"/>
              </a:rPr>
              <a:t>optimize</a:t>
            </a:r>
            <a:r>
              <a:rPr lang="en-US" smtClean="0">
                <a:latin typeface="Xerox Sans"/>
                <a:ea typeface="Xerox Sans"/>
                <a:cs typeface="Xerox Sans"/>
              </a:rPr>
              <a:t> your solution to ensure it continues to delight both you and your customers.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This can take the form of value stream mapping to help identify any areas of waste, a workflow assessment to discover places where we can streamline your processes or any number of other analyses to give you a full picture of the current state of your business.</a:t>
            </a:r>
          </a:p>
          <a:p>
            <a:pPr eaLnBrk="1" hangingPunct="1"/>
            <a:endParaRPr lang="en-US" b="1" smtClean="0">
              <a:latin typeface="Xerox Sans"/>
              <a:ea typeface="Xerox Sans"/>
              <a:cs typeface="Xerox Sans"/>
            </a:endParaRPr>
          </a:p>
          <a:p>
            <a:pPr eaLnBrk="1" hangingPunct="1"/>
            <a:r>
              <a:rPr lang="en-US" smtClean="0">
                <a:latin typeface="Xerox Sans"/>
                <a:ea typeface="Xerox Sans"/>
                <a:cs typeface="Xerox Sans"/>
              </a:rPr>
              <a:t>We</a:t>
            </a:r>
            <a:r>
              <a:rPr lang="ja-JP" altLang="en-US" smtClean="0">
                <a:latin typeface="Xerox Sans"/>
                <a:ea typeface="Xerox Sans"/>
                <a:cs typeface="Xerox Sans"/>
              </a:rPr>
              <a:t>’</a:t>
            </a:r>
            <a:r>
              <a:rPr lang="en-US" smtClean="0">
                <a:latin typeface="Xerox Sans"/>
                <a:ea typeface="Xerox Sans"/>
                <a:cs typeface="Xerox Sans"/>
              </a:rPr>
              <a:t>ll see where you are in terms of new customers, customer loyalty, customer satisfaction—whatever metrics you set at the start of this journey—and we</a:t>
            </a:r>
            <a:r>
              <a:rPr lang="ja-JP" altLang="en-US" smtClean="0">
                <a:latin typeface="Xerox Sans"/>
                <a:ea typeface="Xerox Sans"/>
                <a:cs typeface="Xerox Sans"/>
              </a:rPr>
              <a:t>’</a:t>
            </a:r>
            <a:r>
              <a:rPr lang="en-US" smtClean="0">
                <a:latin typeface="Xerox Sans"/>
                <a:ea typeface="Xerox Sans"/>
                <a:cs typeface="Xerox Sans"/>
              </a:rPr>
              <a:t>ll help you meet or exceed every target. If we don</a:t>
            </a:r>
            <a:r>
              <a:rPr lang="ja-JP" altLang="en-US" smtClean="0">
                <a:latin typeface="Xerox Sans"/>
                <a:ea typeface="Xerox Sans"/>
                <a:cs typeface="Xerox Sans"/>
              </a:rPr>
              <a:t>’</a:t>
            </a:r>
            <a:r>
              <a:rPr lang="en-US" smtClean="0">
                <a:latin typeface="Xerox Sans"/>
                <a:ea typeface="Xerox Sans"/>
                <a:cs typeface="Xerox Sans"/>
              </a:rPr>
              <a:t>t, our job</a:t>
            </a:r>
            <a:r>
              <a:rPr lang="ja-JP" altLang="en-US" smtClean="0">
                <a:latin typeface="Xerox Sans"/>
                <a:ea typeface="Xerox Sans"/>
                <a:cs typeface="Xerox Sans"/>
              </a:rPr>
              <a:t>’</a:t>
            </a:r>
            <a:r>
              <a:rPr lang="en-US" smtClean="0">
                <a:latin typeface="Xerox Sans"/>
                <a:ea typeface="Xerox Sans"/>
                <a:cs typeface="Xerox Sans"/>
              </a:rPr>
              <a:t>s not done and we</a:t>
            </a:r>
            <a:r>
              <a:rPr lang="ja-JP" altLang="en-US" smtClean="0">
                <a:latin typeface="Xerox Sans"/>
                <a:ea typeface="Xerox Sans"/>
                <a:cs typeface="Xerox Sans"/>
              </a:rPr>
              <a:t>’</a:t>
            </a:r>
            <a:r>
              <a:rPr lang="en-US" smtClean="0">
                <a:latin typeface="Xerox Sans"/>
                <a:ea typeface="Xerox Sans"/>
                <a:cs typeface="Xerox Sans"/>
              </a:rPr>
              <a:t>ll work with you until it is. Our relationship doesn</a:t>
            </a:r>
            <a:r>
              <a:rPr lang="ja-JP" altLang="en-US" smtClean="0">
                <a:latin typeface="Xerox Sans"/>
                <a:ea typeface="Xerox Sans"/>
                <a:cs typeface="Xerox Sans"/>
              </a:rPr>
              <a:t>’</a:t>
            </a:r>
            <a:r>
              <a:rPr lang="en-US" smtClean="0">
                <a:latin typeface="Xerox Sans"/>
                <a:ea typeface="Xerox Sans"/>
                <a:cs typeface="Xerox Sans"/>
              </a:rPr>
              <a:t>t have a start or stop point, but is an ongoing partnership committed to help you focus on what matters most to your business.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By this point, we may also have new ideas or opportunities to share with you that could benefit your business. As we all know, new developments, applications and technology are always on the horizon—new ways to make your operations more sustainable, strategies to help you strengthen your role as a strategic partner with your customers, new solutions to help you exceed your customers</a:t>
            </a:r>
            <a:r>
              <a:rPr lang="ja-JP" altLang="en-US" smtClean="0">
                <a:latin typeface="Xerox Sans"/>
                <a:ea typeface="Xerox Sans"/>
                <a:cs typeface="Xerox Sans"/>
              </a:rPr>
              <a:t>’</a:t>
            </a:r>
            <a:r>
              <a:rPr lang="en-US" smtClean="0">
                <a:latin typeface="Xerox Sans"/>
                <a:ea typeface="Xerox Sans"/>
                <a:cs typeface="Xerox Sans"/>
              </a:rPr>
              <a:t> expectations of quality and turnaround times.</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In short, we pay close attention to each advancement to see how it can help us delight our customers … and more importantly, help you say </a:t>
            </a:r>
            <a:r>
              <a:rPr lang="ja-JP" altLang="en-US" smtClean="0">
                <a:latin typeface="Xerox Sans"/>
                <a:ea typeface="Xerox Sans"/>
                <a:cs typeface="Xerox Sans"/>
              </a:rPr>
              <a:t>“</a:t>
            </a:r>
            <a:r>
              <a:rPr lang="en-US" smtClean="0">
                <a:latin typeface="Xerox Sans"/>
                <a:ea typeface="Xerox Sans"/>
                <a:cs typeface="Xerox Sans"/>
              </a:rPr>
              <a:t>yes</a:t>
            </a:r>
            <a:r>
              <a:rPr lang="ja-JP" altLang="en-US" smtClean="0">
                <a:latin typeface="Xerox Sans"/>
                <a:ea typeface="Xerox Sans"/>
                <a:cs typeface="Xerox Sans"/>
              </a:rPr>
              <a:t>”</a:t>
            </a:r>
            <a:r>
              <a:rPr lang="en-US" smtClean="0">
                <a:latin typeface="Xerox Sans"/>
                <a:ea typeface="Xerox Sans"/>
                <a:cs typeface="Xerox Sans"/>
              </a:rPr>
              <a:t> to more requests and delight </a:t>
            </a:r>
            <a:r>
              <a:rPr lang="en-US" i="1" smtClean="0">
                <a:latin typeface="Xerox Sans"/>
                <a:ea typeface="Xerox Sans"/>
                <a:cs typeface="Xerox Sans"/>
              </a:rPr>
              <a:t>your</a:t>
            </a:r>
            <a:r>
              <a:rPr lang="en-US" smtClean="0">
                <a:latin typeface="Xerox Sans"/>
                <a:ea typeface="Xerox Sans"/>
                <a:cs typeface="Xerox Sans"/>
              </a:rPr>
              <a:t> customers.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0968" tIns="45484" rIns="90968" bIns="45484" anchor="b"/>
          <a:lstStyle/>
          <a:p>
            <a:pPr algn="r" defTabSz="912813"/>
            <a:fld id="{B590E43D-6210-47BE-BF7F-02D880F2A467}" type="slidenum">
              <a:rPr lang="en-US" sz="1100">
                <a:latin typeface="Arial" charset="0"/>
              </a:rPr>
              <a:pPr algn="r" defTabSz="912813"/>
              <a:t>11</a:t>
            </a:fld>
            <a:endParaRPr lang="en-US" sz="1100">
              <a:latin typeface="Arial" charset="0"/>
            </a:endParaRPr>
          </a:p>
        </p:txBody>
      </p:sp>
      <p:sp>
        <p:nvSpPr>
          <p:cNvPr id="34818" name="Rectangle 2"/>
          <p:cNvSpPr>
            <a:spLocks noGrp="1" noRot="1" noChangeAspect="1" noChangeArrowheads="1" noTextEdit="1"/>
          </p:cNvSpPr>
          <p:nvPr>
            <p:ph type="sldImg"/>
          </p:nvPr>
        </p:nvSpPr>
        <p:spPr>
          <a:xfrm>
            <a:off x="1144588" y="688975"/>
            <a:ext cx="4568825" cy="3427413"/>
          </a:xfrm>
          <a:ln/>
        </p:spPr>
      </p:sp>
      <p:sp>
        <p:nvSpPr>
          <p:cNvPr id="34819" name="Rectangle 3"/>
          <p:cNvSpPr>
            <a:spLocks noGrp="1" noChangeArrowheads="1"/>
          </p:cNvSpPr>
          <p:nvPr>
            <p:ph type="body" idx="1"/>
          </p:nvPr>
        </p:nvSpPr>
        <p:spPr>
          <a:xfrm>
            <a:off x="685800" y="4343400"/>
            <a:ext cx="5486400" cy="4111625"/>
          </a:xfrm>
          <a:noFill/>
        </p:spPr>
        <p:txBody>
          <a:bodyPr lIns="90968" tIns="45484" rIns="90968" bIns="45484"/>
          <a:lstStyle/>
          <a:p>
            <a:pPr eaLnBrk="1" hangingPunct="1"/>
            <a:r>
              <a:rPr lang="en-US" smtClean="0">
                <a:latin typeface="Xerox Sans"/>
                <a:ea typeface="Xerox Sans"/>
                <a:cs typeface="Xerox Sans"/>
              </a:rPr>
              <a:t>Let</a:t>
            </a:r>
            <a:r>
              <a:rPr lang="ja-JP" altLang="en-US" smtClean="0">
                <a:latin typeface="Xerox Sans"/>
                <a:ea typeface="Xerox Sans"/>
                <a:cs typeface="Xerox Sans"/>
              </a:rPr>
              <a:t>’</a:t>
            </a:r>
            <a:r>
              <a:rPr lang="en-US" smtClean="0">
                <a:latin typeface="Xerox Sans"/>
                <a:ea typeface="Xerox Sans"/>
                <a:cs typeface="Xerox Sans"/>
              </a:rPr>
              <a:t>s talk for a moment about what goes into delighting your customers. It sounds simple enough, right? Just get their jobs done on time and on budget with no mistakes. Well, while that might lead to a satisfied customer, it doesn</a:t>
            </a:r>
            <a:r>
              <a:rPr lang="ja-JP" altLang="en-US" smtClean="0">
                <a:latin typeface="Xerox Sans"/>
                <a:ea typeface="Xerox Sans"/>
                <a:cs typeface="Xerox Sans"/>
              </a:rPr>
              <a:t>’</a:t>
            </a:r>
            <a:r>
              <a:rPr lang="en-US" smtClean="0">
                <a:latin typeface="Xerox Sans"/>
                <a:ea typeface="Xerox Sans"/>
                <a:cs typeface="Xerox Sans"/>
              </a:rPr>
              <a:t>t necessarily mean they will be delighted. There</a:t>
            </a:r>
            <a:r>
              <a:rPr lang="ja-JP" altLang="en-US" smtClean="0">
                <a:latin typeface="Xerox Sans"/>
                <a:ea typeface="Xerox Sans"/>
                <a:cs typeface="Xerox Sans"/>
              </a:rPr>
              <a:t>’</a:t>
            </a:r>
            <a:r>
              <a:rPr lang="en-US" smtClean="0">
                <a:latin typeface="Xerox Sans"/>
                <a:ea typeface="Xerox Sans"/>
                <a:cs typeface="Xerox Sans"/>
              </a:rPr>
              <a:t>s a little more to it than that.</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Like what, you may ask? </a:t>
            </a:r>
          </a:p>
          <a:p>
            <a:pPr eaLnBrk="1" hangingPunct="1"/>
            <a:endParaRPr lang="en-US" smtClean="0">
              <a:latin typeface="Xerox Sans"/>
              <a:ea typeface="Xerox Sans"/>
              <a:cs typeface="Xerox Sans"/>
            </a:endParaRPr>
          </a:p>
          <a:p>
            <a:pPr eaLnBrk="1" hangingPunct="1"/>
            <a:r>
              <a:rPr lang="en-US" smtClean="0">
                <a:latin typeface="Xerox Sans"/>
                <a:ea typeface="Xerox Sans"/>
                <a:cs typeface="Xerox Sans"/>
              </a:rPr>
              <a:t>Actually, that</a:t>
            </a:r>
            <a:r>
              <a:rPr lang="ja-JP" altLang="en-US" smtClean="0">
                <a:latin typeface="Xerox Sans"/>
                <a:ea typeface="Xerox Sans"/>
                <a:cs typeface="Xerox Sans"/>
              </a:rPr>
              <a:t>’</a:t>
            </a:r>
            <a:r>
              <a:rPr lang="en-US" smtClean="0">
                <a:latin typeface="Xerox Sans"/>
                <a:ea typeface="Xerox Sans"/>
                <a:cs typeface="Xerox Sans"/>
              </a:rPr>
              <a:t>s the exact same question we asked ourselves. So, to find the real-world answer, we talked to nearly 1,000 print service providers all over the world—including those who were still thinking about adding digital printing to their operation—to get their interpretation of what it means to delight their customers. Not surprisingly, the responses we received were universal, regardless of which country, region or continent they came from.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title_option2grn_150"/>
          <p:cNvPicPr>
            <a:picLocks noChangeAspect="1" noChangeArrowheads="1"/>
          </p:cNvPicPr>
          <p:nvPr/>
        </p:nvPicPr>
        <p:blipFill>
          <a:blip r:embed="rId2"/>
          <a:srcRect/>
          <a:stretch>
            <a:fillRect/>
          </a:stretch>
        </p:blipFill>
        <p:spPr bwMode="ltGray">
          <a:xfrm>
            <a:off x="152400" y="152400"/>
            <a:ext cx="8839200" cy="5943600"/>
          </a:xfrm>
          <a:prstGeom prst="rect">
            <a:avLst/>
          </a:prstGeom>
          <a:noFill/>
          <a:ln w="9525">
            <a:noFill/>
            <a:miter lim="800000"/>
            <a:headEnd/>
            <a:tailEnd/>
          </a:ln>
        </p:spPr>
      </p:pic>
      <p:pic>
        <p:nvPicPr>
          <p:cNvPr id="5" name="Picture 8" descr="Xlogo300"/>
          <p:cNvPicPr>
            <a:picLocks noChangeAspect="1" noChangeArrowheads="1"/>
          </p:cNvPicPr>
          <p:nvPr/>
        </p:nvPicPr>
        <p:blipFill>
          <a:blip r:embed="rId3"/>
          <a:srcRect/>
          <a:stretch>
            <a:fillRect/>
          </a:stretch>
        </p:blipFill>
        <p:spPr bwMode="auto">
          <a:xfrm>
            <a:off x="7599363" y="6308725"/>
            <a:ext cx="1417637" cy="401638"/>
          </a:xfrm>
          <a:prstGeom prst="rect">
            <a:avLst/>
          </a:prstGeom>
          <a:noFill/>
          <a:ln w="9525">
            <a:noFill/>
            <a:miter lim="800000"/>
            <a:headEnd/>
            <a:tailEnd/>
          </a:ln>
        </p:spPr>
      </p:pic>
      <p:sp>
        <p:nvSpPr>
          <p:cNvPr id="6" name="Rectangle 11"/>
          <p:cNvSpPr>
            <a:spLocks noChangeArrowheads="1"/>
          </p:cNvSpPr>
          <p:nvPr/>
        </p:nvSpPr>
        <p:spPr bwMode="auto">
          <a:xfrm>
            <a:off x="152400" y="3581400"/>
            <a:ext cx="8839200" cy="2514600"/>
          </a:xfrm>
          <a:prstGeom prst="rect">
            <a:avLst/>
          </a:prstGeom>
          <a:solidFill>
            <a:schemeClr val="bg1"/>
          </a:solidFill>
          <a:ln>
            <a:noFill/>
          </a:ln>
          <a:effectLst/>
          <a:extLst>
            <a:ext uri="{91240B29-F687-4F45-9708-019B960494DF}"/>
            <a:ext uri="{AF507438-7753-43E0-B8FC-AC1667EBCBE1}"/>
          </a:extLst>
        </p:spPr>
        <p:txBody>
          <a:bodyPr wrap="none" anchor="ctr"/>
          <a:lstStyle/>
          <a:p>
            <a:pPr algn="ctr">
              <a:defRPr/>
            </a:pPr>
            <a:endParaRPr lang="en-US" dirty="0">
              <a:latin typeface="Xerox Sans" charset="0"/>
              <a:ea typeface="ＭＳ Ｐゴシック" charset="0"/>
              <a:cs typeface="+mn-cs"/>
            </a:endParaRPr>
          </a:p>
        </p:txBody>
      </p:sp>
      <p:pic>
        <p:nvPicPr>
          <p:cNvPr id="7" name="Picture 4" descr="109724653.jpg"/>
          <p:cNvPicPr>
            <a:picLocks noChangeAspect="1"/>
          </p:cNvPicPr>
          <p:nvPr userDrawn="1"/>
        </p:nvPicPr>
        <p:blipFill>
          <a:blip r:embed="rId4"/>
          <a:srcRect/>
          <a:stretch>
            <a:fillRect/>
          </a:stretch>
        </p:blipFill>
        <p:spPr bwMode="auto">
          <a:xfrm>
            <a:off x="152400" y="3657600"/>
            <a:ext cx="5870575" cy="2451100"/>
          </a:xfrm>
          <a:prstGeom prst="rect">
            <a:avLst/>
          </a:prstGeom>
          <a:noFill/>
          <a:ln w="9525">
            <a:noFill/>
            <a:miter lim="800000"/>
            <a:headEnd/>
            <a:tailEnd/>
          </a:ln>
        </p:spPr>
      </p:pic>
      <p:pic>
        <p:nvPicPr>
          <p:cNvPr id="8" name="Picture 7" descr="dv2171020.jpg"/>
          <p:cNvPicPr>
            <a:picLocks noChangeAspect="1" noChangeArrowheads="1"/>
          </p:cNvPicPr>
          <p:nvPr userDrawn="1"/>
        </p:nvPicPr>
        <p:blipFill>
          <a:blip r:embed="rId5"/>
          <a:srcRect/>
          <a:stretch>
            <a:fillRect/>
          </a:stretch>
        </p:blipFill>
        <p:spPr bwMode="auto">
          <a:xfrm>
            <a:off x="6102350" y="3651250"/>
            <a:ext cx="2895600" cy="2463800"/>
          </a:xfrm>
          <a:prstGeom prst="rect">
            <a:avLst/>
          </a:prstGeom>
          <a:noFill/>
        </p:spPr>
      </p:pic>
      <p:sp>
        <p:nvSpPr>
          <p:cNvPr id="34818" name="Rectangle 2"/>
          <p:cNvSpPr>
            <a:spLocks noGrp="1" noChangeArrowheads="1"/>
          </p:cNvSpPr>
          <p:nvPr>
            <p:ph type="ctrTitle"/>
          </p:nvPr>
        </p:nvSpPr>
        <p:spPr>
          <a:xfrm>
            <a:off x="300038" y="273050"/>
            <a:ext cx="8539162" cy="1327150"/>
          </a:xfrm>
        </p:spPr>
        <p:txBody>
          <a:bodyPr bIns="0"/>
          <a:lstStyle>
            <a:lvl1pPr>
              <a:lnSpc>
                <a:spcPct val="80000"/>
              </a:lnSpc>
              <a:defRPr sz="5000">
                <a:solidFill>
                  <a:schemeClr val="bg1"/>
                </a:solidFill>
              </a:defRPr>
            </a:lvl1pPr>
          </a:lstStyle>
          <a:p>
            <a:pPr lvl="0"/>
            <a:r>
              <a:rPr lang="en-US" noProof="0" smtClean="0"/>
              <a:t>Click to edit Master title style</a:t>
            </a:r>
          </a:p>
        </p:txBody>
      </p:sp>
      <p:sp>
        <p:nvSpPr>
          <p:cNvPr id="34819" name="Rectangle 3"/>
          <p:cNvSpPr>
            <a:spLocks noGrp="1" noChangeArrowheads="1"/>
          </p:cNvSpPr>
          <p:nvPr>
            <p:ph type="subTitle" idx="1"/>
          </p:nvPr>
        </p:nvSpPr>
        <p:spPr>
          <a:xfrm>
            <a:off x="300038" y="1598613"/>
            <a:ext cx="8539162" cy="2355850"/>
          </a:xfrm>
        </p:spPr>
        <p:txBody>
          <a:bodyPr/>
          <a:lstStyle>
            <a:lvl1pPr>
              <a:defRPr sz="3200">
                <a:solidFill>
                  <a:schemeClr val="bg1"/>
                </a:solidFill>
                <a:latin typeface="Xerox Sans Light" charset="0"/>
              </a:defRPr>
            </a:lvl1pPr>
          </a:lstStyle>
          <a:p>
            <a:pPr lvl="0"/>
            <a:r>
              <a:rPr lang="en-US" noProof="0" smtClean="0"/>
              <a:t>Click to edit Master subtitle style</a:t>
            </a:r>
          </a:p>
        </p:txBody>
      </p:sp>
      <p:sp>
        <p:nvSpPr>
          <p:cNvPr id="9" name="Rectangle 4"/>
          <p:cNvSpPr>
            <a:spLocks noGrp="1" noChangeArrowheads="1"/>
          </p:cNvSpPr>
          <p:nvPr>
            <p:ph type="dt" sz="half" idx="10"/>
          </p:nvPr>
        </p:nvSpPr>
        <p:spPr>
          <a:xfrm>
            <a:off x="2590800" y="6473825"/>
            <a:ext cx="1066800" cy="231775"/>
          </a:xfrm>
        </p:spPr>
        <p:txBody>
          <a:bodyPr/>
          <a:lstStyle>
            <a:lvl1pPr>
              <a:defRPr dirty="0"/>
            </a:lvl1pPr>
          </a:lstStyle>
          <a:p>
            <a:pPr>
              <a:defRPr/>
            </a:pPr>
            <a:r>
              <a:rPr lang="en-US"/>
              <a:t>Month Day, 2008</a:t>
            </a:r>
          </a:p>
        </p:txBody>
      </p:sp>
      <p:sp>
        <p:nvSpPr>
          <p:cNvPr id="10" name="Rectangle 6"/>
          <p:cNvSpPr>
            <a:spLocks noGrp="1" noChangeArrowheads="1"/>
          </p:cNvSpPr>
          <p:nvPr>
            <p:ph type="sldNum" sz="quarter" idx="11"/>
          </p:nvPr>
        </p:nvSpPr>
        <p:spPr>
          <a:xfrm>
            <a:off x="401638" y="6473825"/>
            <a:ext cx="1752600" cy="231775"/>
          </a:xfrm>
        </p:spPr>
        <p:txBody>
          <a:bodyPr/>
          <a:lstStyle>
            <a:lvl1pPr>
              <a:defRPr dirty="0">
                <a:latin typeface="Xerox Sans" pitchFamily="50" charset="0"/>
              </a:defRPr>
            </a:lvl1pPr>
          </a:lstStyle>
          <a:p>
            <a:pPr>
              <a:defRPr/>
            </a:pPr>
            <a:r>
              <a:rPr lang="en-US"/>
              <a:t>Page </a:t>
            </a:r>
            <a:fld id="{6086C29E-790D-47D1-AF97-A0F6347EC6D2}" type="slidenum">
              <a:rPr lang="en-US"/>
              <a:pPr>
                <a:defRPr/>
              </a:pPr>
              <a:t>‹#›</a:t>
            </a:fld>
            <a:r>
              <a:rPr lang="en-US"/>
              <a:t>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5"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0EE25784-B806-46F4-B735-A8090B8CF307}" type="datetime4">
              <a:rPr lang="en-US"/>
              <a:pPr>
                <a:defRPr/>
              </a:pPr>
              <a:t>February 22, 2013</a:t>
            </a:fld>
            <a:endParaRPr lang="en-US" dirty="0"/>
          </a:p>
        </p:txBody>
      </p:sp>
      <p:sp>
        <p:nvSpPr>
          <p:cNvPr id="6" name="Slide Number Placeholder 5"/>
          <p:cNvSpPr>
            <a:spLocks noGrp="1"/>
          </p:cNvSpPr>
          <p:nvPr>
            <p:ph type="sldNum" sz="quarter" idx="12"/>
          </p:nvPr>
        </p:nvSpPr>
        <p:spPr/>
        <p:txBody>
          <a:bodyPr/>
          <a:lstStyle>
            <a:lvl1pPr>
              <a:defRPr sz="1100">
                <a:solidFill>
                  <a:srgbClr val="737373"/>
                </a:solidFill>
              </a:defRPr>
            </a:lvl1pPr>
          </a:lstStyle>
          <a:p>
            <a:pPr>
              <a:defRPr/>
            </a:pPr>
            <a:fld id="{A63127CC-07FA-4E59-A194-3247665795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300" y="152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5"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1BEB6BD2-6F84-449F-8C2D-8D0F4AA51AF3}" type="datetime4">
              <a:rPr lang="en-US"/>
              <a:pPr>
                <a:defRPr/>
              </a:pPr>
              <a:t>February 22, 2013</a:t>
            </a:fld>
            <a:endParaRPr lang="en-US" dirty="0"/>
          </a:p>
        </p:txBody>
      </p:sp>
      <p:sp>
        <p:nvSpPr>
          <p:cNvPr id="6" name="Slide Number Placeholder 5"/>
          <p:cNvSpPr>
            <a:spLocks noGrp="1"/>
          </p:cNvSpPr>
          <p:nvPr>
            <p:ph type="sldNum" sz="quarter" idx="12"/>
          </p:nvPr>
        </p:nvSpPr>
        <p:spPr/>
        <p:txBody>
          <a:bodyPr/>
          <a:lstStyle>
            <a:lvl1pPr>
              <a:defRPr sz="1100">
                <a:solidFill>
                  <a:srgbClr val="737373"/>
                </a:solidFill>
              </a:defRPr>
            </a:lvl1pPr>
          </a:lstStyle>
          <a:p>
            <a:pPr>
              <a:defRPr/>
            </a:pPr>
            <a:fld id="{258E9AE7-3428-49E3-B1AD-5D3AC66AB5A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2" name="Picture 2" descr="xer_3ln_r_rgb.png"/>
          <p:cNvPicPr>
            <a:picLocks noChangeAspect="1"/>
          </p:cNvPicPr>
          <p:nvPr userDrawn="1"/>
        </p:nvPicPr>
        <p:blipFill>
          <a:blip r:embed="rId2"/>
          <a:srcRect/>
          <a:stretch>
            <a:fillRect/>
          </a:stretch>
        </p:blipFill>
        <p:spPr bwMode="auto">
          <a:xfrm>
            <a:off x="2971800" y="2987675"/>
            <a:ext cx="3200400" cy="8826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5"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EF93DE56-394B-4954-BF0D-CD43B121393A}" type="datetime4">
              <a:rPr lang="en-US"/>
              <a:pPr>
                <a:defRPr/>
              </a:pPr>
              <a:t>February 22, 2013</a:t>
            </a:fld>
            <a:endParaRPr lang="en-US" dirty="0"/>
          </a:p>
        </p:txBody>
      </p:sp>
      <p:sp>
        <p:nvSpPr>
          <p:cNvPr id="6" name="Slide Number Placeholder 5"/>
          <p:cNvSpPr>
            <a:spLocks noGrp="1"/>
          </p:cNvSpPr>
          <p:nvPr>
            <p:ph type="sldNum" sz="quarter" idx="12"/>
          </p:nvPr>
        </p:nvSpPr>
        <p:spPr/>
        <p:txBody>
          <a:bodyPr/>
          <a:lstStyle>
            <a:lvl1pPr>
              <a:defRPr sz="1100">
                <a:solidFill>
                  <a:srgbClr val="737373"/>
                </a:solidFill>
              </a:defRPr>
            </a:lvl1pPr>
          </a:lstStyle>
          <a:p>
            <a:pPr>
              <a:defRPr/>
            </a:pPr>
            <a:fld id="{52A1BF83-3F99-4F44-A096-6B9953A202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5"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427CCD24-78EB-4390-9F09-3B55E6C01A77}" type="datetime4">
              <a:rPr lang="en-US"/>
              <a:pPr>
                <a:defRPr/>
              </a:pPr>
              <a:t>February 22, 2013</a:t>
            </a:fld>
            <a:endParaRPr lang="en-US" dirty="0"/>
          </a:p>
        </p:txBody>
      </p:sp>
      <p:sp>
        <p:nvSpPr>
          <p:cNvPr id="6" name="Slide Number Placeholder 5"/>
          <p:cNvSpPr>
            <a:spLocks noGrp="1"/>
          </p:cNvSpPr>
          <p:nvPr>
            <p:ph type="sldNum" sz="quarter" idx="12"/>
          </p:nvPr>
        </p:nvSpPr>
        <p:spPr/>
        <p:txBody>
          <a:bodyPr/>
          <a:lstStyle>
            <a:lvl1pPr>
              <a:defRPr sz="1100">
                <a:solidFill>
                  <a:srgbClr val="737373"/>
                </a:solidFill>
              </a:defRPr>
            </a:lvl1pPr>
          </a:lstStyle>
          <a:p>
            <a:pPr>
              <a:defRPr/>
            </a:pPr>
            <a:fld id="{D78559AB-AF70-47EB-93A4-29BD399CBB8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3100" y="1431925"/>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6"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BA3B6753-1103-4936-90CA-58D8CE36FCB8}" type="datetime4">
              <a:rPr lang="en-US"/>
              <a:pPr>
                <a:defRPr/>
              </a:pPr>
              <a:t>February 22, 2013</a:t>
            </a:fld>
            <a:endParaRPr lang="en-US" dirty="0"/>
          </a:p>
        </p:txBody>
      </p:sp>
      <p:sp>
        <p:nvSpPr>
          <p:cNvPr id="7" name="Slide Number Placeholder 5"/>
          <p:cNvSpPr>
            <a:spLocks noGrp="1"/>
          </p:cNvSpPr>
          <p:nvPr>
            <p:ph type="sldNum" sz="quarter" idx="12"/>
          </p:nvPr>
        </p:nvSpPr>
        <p:spPr/>
        <p:txBody>
          <a:bodyPr/>
          <a:lstStyle>
            <a:lvl1pPr>
              <a:defRPr sz="1100">
                <a:solidFill>
                  <a:srgbClr val="737373"/>
                </a:solidFill>
              </a:defRPr>
            </a:lvl1pPr>
          </a:lstStyle>
          <a:p>
            <a:pPr>
              <a:defRPr/>
            </a:pPr>
            <a:fld id="{F9DB1488-7C6B-424D-99AC-6A01CC97F5B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8"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8A1A4F57-F9AE-4784-95AB-5C67B56F5E7A}" type="datetime4">
              <a:rPr lang="en-US"/>
              <a:pPr>
                <a:defRPr/>
              </a:pPr>
              <a:t>February 22, 2013</a:t>
            </a:fld>
            <a:endParaRPr lang="en-US" dirty="0"/>
          </a:p>
        </p:txBody>
      </p:sp>
      <p:sp>
        <p:nvSpPr>
          <p:cNvPr id="9" name="Slide Number Placeholder 5"/>
          <p:cNvSpPr>
            <a:spLocks noGrp="1"/>
          </p:cNvSpPr>
          <p:nvPr>
            <p:ph type="sldNum" sz="quarter" idx="12"/>
          </p:nvPr>
        </p:nvSpPr>
        <p:spPr/>
        <p:txBody>
          <a:bodyPr/>
          <a:lstStyle>
            <a:lvl1pPr>
              <a:defRPr sz="1100">
                <a:solidFill>
                  <a:srgbClr val="737373"/>
                </a:solidFill>
              </a:defRPr>
            </a:lvl1pPr>
          </a:lstStyle>
          <a:p>
            <a:pPr>
              <a:defRPr/>
            </a:pPr>
            <a:fld id="{179084BB-E892-4AA9-B528-951B3E3EE6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4"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56C9CD55-485D-4CF2-9E8B-D6EB4A6F0090}" type="datetime4">
              <a:rPr lang="en-US"/>
              <a:pPr>
                <a:defRPr/>
              </a:pPr>
              <a:t>February 22, 2013</a:t>
            </a:fld>
            <a:endParaRPr lang="en-US" dirty="0"/>
          </a:p>
        </p:txBody>
      </p:sp>
      <p:sp>
        <p:nvSpPr>
          <p:cNvPr id="5" name="Slide Number Placeholder 5"/>
          <p:cNvSpPr>
            <a:spLocks noGrp="1"/>
          </p:cNvSpPr>
          <p:nvPr>
            <p:ph type="sldNum" sz="quarter" idx="12"/>
          </p:nvPr>
        </p:nvSpPr>
        <p:spPr/>
        <p:txBody>
          <a:bodyPr/>
          <a:lstStyle>
            <a:lvl1pPr>
              <a:defRPr sz="1100">
                <a:solidFill>
                  <a:srgbClr val="737373"/>
                </a:solidFill>
              </a:defRPr>
            </a:lvl1pPr>
          </a:lstStyle>
          <a:p>
            <a:pPr>
              <a:defRPr/>
            </a:pPr>
            <a:fld id="{8C28872D-A292-4DB2-BA17-BD6CD3E61A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3"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D8927737-4467-4C2E-B59A-2DC2DE57A27A}" type="datetime4">
              <a:rPr lang="en-US"/>
              <a:pPr>
                <a:defRPr/>
              </a:pPr>
              <a:t>February 22, 2013</a:t>
            </a:fld>
            <a:endParaRPr lang="en-US" dirty="0"/>
          </a:p>
        </p:txBody>
      </p:sp>
      <p:sp>
        <p:nvSpPr>
          <p:cNvPr id="4" name="Slide Number Placeholder 5"/>
          <p:cNvSpPr>
            <a:spLocks noGrp="1"/>
          </p:cNvSpPr>
          <p:nvPr>
            <p:ph type="sldNum" sz="quarter" idx="12"/>
          </p:nvPr>
        </p:nvSpPr>
        <p:spPr/>
        <p:txBody>
          <a:bodyPr/>
          <a:lstStyle>
            <a:lvl1pPr>
              <a:defRPr sz="1100">
                <a:solidFill>
                  <a:srgbClr val="737373"/>
                </a:solidFill>
              </a:defRPr>
            </a:lvl1pPr>
          </a:lstStyle>
          <a:p>
            <a:pPr>
              <a:defRPr/>
            </a:pPr>
            <a:fld id="{446D155C-02FA-4917-8449-033B52BC57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6"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505F1157-B294-4975-B803-E721A1EEA713}" type="datetime4">
              <a:rPr lang="en-US"/>
              <a:pPr>
                <a:defRPr/>
              </a:pPr>
              <a:t>February 22, 2013</a:t>
            </a:fld>
            <a:endParaRPr lang="en-US" dirty="0"/>
          </a:p>
        </p:txBody>
      </p:sp>
      <p:sp>
        <p:nvSpPr>
          <p:cNvPr id="7" name="Slide Number Placeholder 5"/>
          <p:cNvSpPr>
            <a:spLocks noGrp="1"/>
          </p:cNvSpPr>
          <p:nvPr>
            <p:ph type="sldNum" sz="quarter" idx="12"/>
          </p:nvPr>
        </p:nvSpPr>
        <p:spPr/>
        <p:txBody>
          <a:bodyPr/>
          <a:lstStyle>
            <a:lvl1pPr>
              <a:defRPr sz="1100">
                <a:solidFill>
                  <a:srgbClr val="737373"/>
                </a:solidFill>
              </a:defRPr>
            </a:lvl1pPr>
          </a:lstStyle>
          <a:p>
            <a:pPr>
              <a:defRPr/>
            </a:pPr>
            <a:fld id="{CB1E82F9-00D8-4351-BEB4-C3070A1209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defRPr sz="1100" baseline="0" dirty="0">
                <a:solidFill>
                  <a:srgbClr val="737373"/>
                </a:solidFill>
                <a:latin typeface="Xerox Sans" pitchFamily="50" charset="0"/>
              </a:defRPr>
            </a:lvl1pPr>
          </a:lstStyle>
          <a:p>
            <a:pPr>
              <a:defRPr/>
            </a:pPr>
            <a:r>
              <a:rPr lang="en-US"/>
              <a:t>Production Focus–Analyst Manager Training</a:t>
            </a:r>
          </a:p>
          <a:p>
            <a:pPr>
              <a:defRPr/>
            </a:pPr>
            <a:r>
              <a:rPr lang="en-US"/>
              <a:t>Xerox Internal Use Only</a:t>
            </a:r>
          </a:p>
        </p:txBody>
      </p:sp>
      <p:sp>
        <p:nvSpPr>
          <p:cNvPr id="6" name="Date Placeholder 3"/>
          <p:cNvSpPr>
            <a:spLocks noGrp="1"/>
          </p:cNvSpPr>
          <p:nvPr>
            <p:ph type="dt" sz="half" idx="11"/>
          </p:nvPr>
        </p:nvSpPr>
        <p:spPr/>
        <p:txBody>
          <a:bodyPr/>
          <a:lstStyle>
            <a:lvl1pPr algn="ctr">
              <a:defRPr sz="1100" baseline="0">
                <a:solidFill>
                  <a:srgbClr val="737373"/>
                </a:solidFill>
                <a:latin typeface="Xerox Sans" pitchFamily="50" charset="0"/>
              </a:defRPr>
            </a:lvl1pPr>
          </a:lstStyle>
          <a:p>
            <a:pPr>
              <a:defRPr/>
            </a:pPr>
            <a:fld id="{A081CB7F-267F-48D3-B561-0A2FD9173BD7}" type="datetime4">
              <a:rPr lang="en-US"/>
              <a:pPr>
                <a:defRPr/>
              </a:pPr>
              <a:t>February 22, 2013</a:t>
            </a:fld>
            <a:endParaRPr lang="en-US" dirty="0"/>
          </a:p>
        </p:txBody>
      </p:sp>
      <p:sp>
        <p:nvSpPr>
          <p:cNvPr id="7" name="Slide Number Placeholder 5"/>
          <p:cNvSpPr>
            <a:spLocks noGrp="1"/>
          </p:cNvSpPr>
          <p:nvPr>
            <p:ph type="sldNum" sz="quarter" idx="12"/>
          </p:nvPr>
        </p:nvSpPr>
        <p:spPr/>
        <p:txBody>
          <a:bodyPr/>
          <a:lstStyle>
            <a:lvl1pPr>
              <a:defRPr sz="1100">
                <a:solidFill>
                  <a:srgbClr val="737373"/>
                </a:solidFill>
              </a:defRPr>
            </a:lvl1pPr>
          </a:lstStyle>
          <a:p>
            <a:pPr>
              <a:defRPr/>
            </a:pPr>
            <a:fld id="{6357285E-FB15-4C28-BB70-A46FEE8CBA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22960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Xlogo300"/>
          <p:cNvPicPr>
            <a:picLocks noChangeAspect="1" noChangeArrowheads="1"/>
          </p:cNvPicPr>
          <p:nvPr/>
        </p:nvPicPr>
        <p:blipFill>
          <a:blip r:embed="rId14"/>
          <a:srcRect/>
          <a:stretch>
            <a:fillRect/>
          </a:stretch>
        </p:blipFill>
        <p:spPr bwMode="auto">
          <a:xfrm>
            <a:off x="7599363" y="6308725"/>
            <a:ext cx="1417637" cy="401638"/>
          </a:xfrm>
          <a:prstGeom prst="rect">
            <a:avLst/>
          </a:prstGeom>
          <a:noFill/>
          <a:ln w="9525">
            <a:noFill/>
            <a:miter lim="800000"/>
            <a:headEnd/>
            <a:tailEnd/>
          </a:ln>
        </p:spPr>
      </p:pic>
      <p:sp>
        <p:nvSpPr>
          <p:cNvPr id="10" name="Footer Placeholder 4"/>
          <p:cNvSpPr>
            <a:spLocks noGrp="1"/>
          </p:cNvSpPr>
          <p:nvPr>
            <p:ph type="ftr" sz="quarter" idx="3"/>
          </p:nvPr>
        </p:nvSpPr>
        <p:spPr>
          <a:xfrm>
            <a:off x="2879725" y="6302375"/>
            <a:ext cx="3384550" cy="403225"/>
          </a:xfrm>
          <a:prstGeom prst="rect">
            <a:avLst/>
          </a:prstGeom>
          <a:noFill/>
        </p:spPr>
        <p:txBody>
          <a:bodyPr vert="horz" lIns="101882" tIns="50941" rIns="101882" bIns="50941" rtlCol="0" anchor="ctr"/>
          <a:lstStyle>
            <a:lvl1pPr algn="ctr">
              <a:defRPr sz="1100" baseline="0" dirty="0">
                <a:solidFill>
                  <a:srgbClr val="737373"/>
                </a:solidFill>
                <a:latin typeface="Xerox Sans" pitchFamily="50" charset="0"/>
                <a:ea typeface="ＭＳ Ｐゴシック" charset="0"/>
                <a:cs typeface="ＭＳ Ｐゴシック" charset="0"/>
              </a:defRPr>
            </a:lvl1pPr>
          </a:lstStyle>
          <a:p>
            <a:pPr>
              <a:defRPr/>
            </a:pPr>
            <a:r>
              <a:rPr lang="en-US"/>
              <a:t>Production Focus–Analyst Manager Training</a:t>
            </a:r>
          </a:p>
          <a:p>
            <a:pPr>
              <a:defRPr/>
            </a:pPr>
            <a:r>
              <a:rPr lang="en-US"/>
              <a:t>Xerox Internal Use Only</a:t>
            </a:r>
          </a:p>
        </p:txBody>
      </p:sp>
      <p:sp>
        <p:nvSpPr>
          <p:cNvPr id="11"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a:solidFill>
                  <a:srgbClr val="737373"/>
                </a:solidFill>
                <a:latin typeface="Xerox Sans" pitchFamily="50" charset="0"/>
                <a:ea typeface="ＭＳ Ｐゴシック" charset="0"/>
                <a:cs typeface="ＭＳ Ｐゴシック" charset="0"/>
              </a:defRPr>
            </a:lvl1pPr>
          </a:lstStyle>
          <a:p>
            <a:pPr>
              <a:defRPr/>
            </a:pPr>
            <a:fld id="{3B8CCD37-1D30-4330-85CA-4A03B9E10B2C}" type="datetime4">
              <a:rPr lang="en-US"/>
              <a:pPr>
                <a:defRPr/>
              </a:pPr>
              <a:t>February 22, 2013</a:t>
            </a:fld>
            <a:endParaRPr lang="en-US" dirty="0"/>
          </a:p>
        </p:txBody>
      </p:sp>
      <p:sp>
        <p:nvSpPr>
          <p:cNvPr id="1031" name="Slide Number Placeholder 5"/>
          <p:cNvSpPr>
            <a:spLocks noGrp="1"/>
          </p:cNvSpPr>
          <p:nvPr>
            <p:ph type="sldNum" sz="quarter" idx="4"/>
          </p:nvPr>
        </p:nvSpPr>
        <p:spPr bwMode="auto">
          <a:xfrm>
            <a:off x="304800" y="6302375"/>
            <a:ext cx="534988" cy="403225"/>
          </a:xfrm>
          <a:prstGeom prst="rect">
            <a:avLst/>
          </a:prstGeom>
          <a:noFill/>
          <a:ln>
            <a:noFill/>
          </a:ln>
          <a:extLst>
            <a:ext uri="{909E8E84-426E-40DD-AFC4-6F175D3DCCD1}"/>
            <a:ext uri="{91240B29-F687-4F45-9708-019B960494DF}"/>
            <a:ext uri="{FAA26D3D-D897-4be2-8F04-BA451C77F1D7}"/>
          </a:extLst>
        </p:spPr>
        <p:txBody>
          <a:bodyPr vert="horz" wrap="square" lIns="101882" tIns="54864" rIns="101882" bIns="50941" numCol="1" anchor="ctr" anchorCtr="1" compatLnSpc="1">
            <a:prstTxWarp prst="textNoShape">
              <a:avLst/>
            </a:prstTxWarp>
          </a:bodyPr>
          <a:lstStyle>
            <a:lvl1pPr algn="ctr">
              <a:defRPr sz="1100">
                <a:solidFill>
                  <a:srgbClr val="737373"/>
                </a:solidFill>
                <a:latin typeface="Xerox Sans" charset="0"/>
                <a:ea typeface="ＭＳ Ｐゴシック" charset="0"/>
                <a:cs typeface="ＭＳ Ｐゴシック" charset="0"/>
              </a:defRPr>
            </a:lvl1pPr>
          </a:lstStyle>
          <a:p>
            <a:pPr>
              <a:defRPr/>
            </a:pPr>
            <a:fld id="{FE20C031-ED86-41BA-9BC5-927E9DD31D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rtl="0" eaLnBrk="0" fontAlgn="base" hangingPunct="0">
        <a:spcBef>
          <a:spcPct val="0"/>
        </a:spcBef>
        <a:spcAft>
          <a:spcPct val="0"/>
        </a:spcAft>
        <a:defRPr sz="2800">
          <a:solidFill>
            <a:schemeClr val="tx2"/>
          </a:solidFill>
          <a:latin typeface="+mj-lt"/>
          <a:ea typeface="+mj-ea"/>
          <a:cs typeface="ＭＳ Ｐゴシック" charset="0"/>
        </a:defRPr>
      </a:lvl1pPr>
      <a:lvl2pPr algn="l" rtl="0" eaLnBrk="0" fontAlgn="base" hangingPunct="0">
        <a:spcBef>
          <a:spcPct val="0"/>
        </a:spcBef>
        <a:spcAft>
          <a:spcPct val="0"/>
        </a:spcAft>
        <a:defRPr sz="2800">
          <a:solidFill>
            <a:schemeClr val="tx2"/>
          </a:solidFill>
          <a:latin typeface="Xerox Sans Light"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Xerox Sans Light"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Xerox Sans Light"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Xerox Sans Light"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Xerox Sans Light" charset="0"/>
          <a:ea typeface="ＭＳ Ｐゴシック" charset="0"/>
        </a:defRPr>
      </a:lvl6pPr>
      <a:lvl7pPr marL="914400" algn="l" rtl="0" fontAlgn="base">
        <a:spcBef>
          <a:spcPct val="0"/>
        </a:spcBef>
        <a:spcAft>
          <a:spcPct val="0"/>
        </a:spcAft>
        <a:defRPr sz="2800">
          <a:solidFill>
            <a:schemeClr val="tx2"/>
          </a:solidFill>
          <a:latin typeface="Xerox Sans Light" charset="0"/>
          <a:ea typeface="ＭＳ Ｐゴシック" charset="0"/>
        </a:defRPr>
      </a:lvl7pPr>
      <a:lvl8pPr marL="1371600" algn="l" rtl="0" fontAlgn="base">
        <a:spcBef>
          <a:spcPct val="0"/>
        </a:spcBef>
        <a:spcAft>
          <a:spcPct val="0"/>
        </a:spcAft>
        <a:defRPr sz="2800">
          <a:solidFill>
            <a:schemeClr val="tx2"/>
          </a:solidFill>
          <a:latin typeface="Xerox Sans Light" charset="0"/>
          <a:ea typeface="ＭＳ Ｐゴシック" charset="0"/>
        </a:defRPr>
      </a:lvl8pPr>
      <a:lvl9pPr marL="1828800" algn="l" rtl="0" fontAlgn="base">
        <a:spcBef>
          <a:spcPct val="0"/>
        </a:spcBef>
        <a:spcAft>
          <a:spcPct val="0"/>
        </a:spcAft>
        <a:defRPr sz="2800">
          <a:solidFill>
            <a:schemeClr val="tx2"/>
          </a:solidFill>
          <a:latin typeface="Xerox Sans Light" charset="0"/>
          <a:ea typeface="ＭＳ Ｐゴシック" charset="0"/>
        </a:defRPr>
      </a:lvl9pPr>
    </p:titleStyle>
    <p:bodyStyle>
      <a:lvl1pPr marL="342900" indent="-342900" algn="l" rtl="0" eaLnBrk="0" fontAlgn="base" hangingPunct="0">
        <a:lnSpc>
          <a:spcPct val="90000"/>
        </a:lnSpc>
        <a:spcBef>
          <a:spcPct val="30000"/>
        </a:spcBef>
        <a:spcAft>
          <a:spcPct val="0"/>
        </a:spcAft>
        <a:defRPr sz="2000">
          <a:solidFill>
            <a:schemeClr val="tx1"/>
          </a:solidFill>
          <a:latin typeface="+mn-lt"/>
          <a:ea typeface="+mn-ea"/>
          <a:cs typeface="ＭＳ Ｐゴシック" charset="0"/>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ea typeface="+mn-ea"/>
          <a:cs typeface="ＭＳ Ｐゴシック"/>
        </a:defRPr>
      </a:lvl2pPr>
      <a:lvl3pPr marL="457200" indent="-228600" algn="l" rtl="0" eaLnBrk="0" fontAlgn="base" hangingPunct="0">
        <a:lnSpc>
          <a:spcPct val="90000"/>
        </a:lnSpc>
        <a:spcBef>
          <a:spcPct val="30000"/>
        </a:spcBef>
        <a:spcAft>
          <a:spcPct val="0"/>
        </a:spcAft>
        <a:buSzPct val="75000"/>
        <a:buFont typeface="Xerox Sans"/>
        <a:buChar char="–"/>
        <a:defRPr sz="2000">
          <a:solidFill>
            <a:schemeClr val="tx1"/>
          </a:solidFill>
          <a:latin typeface="+mn-lt"/>
          <a:ea typeface="+mn-ea"/>
          <a:cs typeface="ＭＳ Ｐゴシック"/>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ea typeface="+mn-ea"/>
          <a:cs typeface="ＭＳ Ｐゴシック"/>
        </a:defRPr>
      </a:lvl4pPr>
      <a:lvl5pPr marL="914400" indent="-228600" algn="l" rtl="0" eaLnBrk="0" fontAlgn="base" hangingPunct="0">
        <a:lnSpc>
          <a:spcPct val="90000"/>
        </a:lnSpc>
        <a:spcBef>
          <a:spcPct val="30000"/>
        </a:spcBef>
        <a:spcAft>
          <a:spcPct val="0"/>
        </a:spcAft>
        <a:buSzPct val="75000"/>
        <a:buFont typeface="Xerox Sans"/>
        <a:buChar char="–"/>
        <a:defRPr>
          <a:solidFill>
            <a:schemeClr val="tx1"/>
          </a:solidFill>
          <a:latin typeface="+mn-lt"/>
          <a:ea typeface="+mn-ea"/>
          <a:cs typeface="ＭＳ Ｐゴシック"/>
        </a:defRPr>
      </a:lvl5pPr>
      <a:lvl6pPr marL="1371600" indent="-228600" algn="l" rtl="0" fontAlgn="base">
        <a:lnSpc>
          <a:spcPct val="90000"/>
        </a:lnSpc>
        <a:spcBef>
          <a:spcPct val="30000"/>
        </a:spcBef>
        <a:spcAft>
          <a:spcPct val="0"/>
        </a:spcAft>
        <a:buSzPct val="75000"/>
        <a:buFont typeface="Xerox Sans" charset="0"/>
        <a:buChar char="–"/>
        <a:defRPr>
          <a:solidFill>
            <a:schemeClr val="tx1"/>
          </a:solidFill>
          <a:latin typeface="+mn-lt"/>
          <a:ea typeface="+mn-ea"/>
        </a:defRPr>
      </a:lvl6pPr>
      <a:lvl7pPr marL="1828800" indent="-228600" algn="l" rtl="0" fontAlgn="base">
        <a:lnSpc>
          <a:spcPct val="90000"/>
        </a:lnSpc>
        <a:spcBef>
          <a:spcPct val="30000"/>
        </a:spcBef>
        <a:spcAft>
          <a:spcPct val="0"/>
        </a:spcAft>
        <a:buSzPct val="75000"/>
        <a:buFont typeface="Xerox Sans" charset="0"/>
        <a:buChar char="–"/>
        <a:defRPr>
          <a:solidFill>
            <a:schemeClr val="tx1"/>
          </a:solidFill>
          <a:latin typeface="+mn-lt"/>
          <a:ea typeface="+mn-ea"/>
        </a:defRPr>
      </a:lvl7pPr>
      <a:lvl8pPr marL="2286000" indent="-228600" algn="l" rtl="0" fontAlgn="base">
        <a:lnSpc>
          <a:spcPct val="90000"/>
        </a:lnSpc>
        <a:spcBef>
          <a:spcPct val="30000"/>
        </a:spcBef>
        <a:spcAft>
          <a:spcPct val="0"/>
        </a:spcAft>
        <a:buSzPct val="75000"/>
        <a:buFont typeface="Xerox Sans" charset="0"/>
        <a:buChar char="–"/>
        <a:defRPr>
          <a:solidFill>
            <a:schemeClr val="tx1"/>
          </a:solidFill>
          <a:latin typeface="+mn-lt"/>
          <a:ea typeface="+mn-ea"/>
        </a:defRPr>
      </a:lvl8pPr>
      <a:lvl9pPr marL="2743200" indent="-228600" algn="l" rtl="0" fontAlgn="base">
        <a:lnSpc>
          <a:spcPct val="90000"/>
        </a:lnSpc>
        <a:spcBef>
          <a:spcPct val="30000"/>
        </a:spcBef>
        <a:spcAft>
          <a:spcPct val="0"/>
        </a:spcAft>
        <a:buSzPct val="75000"/>
        <a:buFont typeface="Xerox San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0.jpeg"/><Relationship Id="rId4" Type="http://schemas.openxmlformats.org/officeDocument/2006/relationships/image" Target="../media/image33.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18.jpeg"/><Relationship Id="rId4" Type="http://schemas.openxmlformats.org/officeDocument/2006/relationships/image" Target="../media/image23.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8.jpeg"/><Relationship Id="rId4" Type="http://schemas.openxmlformats.org/officeDocument/2006/relationships/image" Target="../media/image26.pn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8.jpe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pPr>
              <a:defRPr/>
            </a:pPr>
            <a:r>
              <a:rPr lang="en-US" dirty="0"/>
              <a:t>Helping you focus on</a:t>
            </a:r>
            <a:br>
              <a:rPr lang="en-US" dirty="0"/>
            </a:br>
            <a:r>
              <a:rPr lang="en-US" dirty="0"/>
              <a:t>what matters </a:t>
            </a:r>
            <a:r>
              <a:rPr lang="en-US" dirty="0" smtClean="0"/>
              <a:t>most</a:t>
            </a:r>
            <a:endParaRPr lang="en-US" dirty="0" smtClean="0">
              <a:cs typeface="+mj-cs"/>
            </a:endParaRPr>
          </a:p>
        </p:txBody>
      </p:sp>
      <p:sp>
        <p:nvSpPr>
          <p:cNvPr id="93187" name="Rectangle 3"/>
          <p:cNvSpPr>
            <a:spLocks noGrp="1" noChangeArrowheads="1"/>
          </p:cNvSpPr>
          <p:nvPr>
            <p:ph type="subTitle" idx="1"/>
          </p:nvPr>
        </p:nvSpPr>
        <p:spPr/>
        <p:txBody>
          <a:bodyPr/>
          <a:lstStyle/>
          <a:p>
            <a:pPr>
              <a:defRPr/>
            </a:pPr>
            <a:r>
              <a:rPr lang="en-US" dirty="0"/>
              <a:t>Your business success.</a:t>
            </a:r>
            <a:endParaRPr lang="en-US" dirty="0" smtClean="0">
              <a:cs typeface="+mn-cs"/>
            </a:endParaRPr>
          </a:p>
        </p:txBody>
      </p:sp>
      <p:sp>
        <p:nvSpPr>
          <p:cNvPr id="15363" name="Date Placeholder 3"/>
          <p:cNvSpPr>
            <a:spLocks noGrp="1"/>
          </p:cNvSpPr>
          <p:nvPr>
            <p:ph type="dt" sz="quarter" idx="10"/>
          </p:nvPr>
        </p:nvSpPr>
        <p:spPr bwMode="auto">
          <a:xfrm>
            <a:off x="1066800" y="6302375"/>
            <a:ext cx="1544638" cy="403225"/>
          </a:xfrm>
          <a:noFill/>
          <a:ln>
            <a:miter lim="800000"/>
            <a:headEnd/>
            <a:tailEnd/>
          </a:ln>
        </p:spPr>
        <p:txBody>
          <a:bodyPr vert="horz" wrap="square" numCol="1" compatLnSpc="1">
            <a:prstTxWarp prst="textNoShape">
              <a:avLst/>
            </a:prstTxWarp>
          </a:bodyPr>
          <a:lstStyle/>
          <a:p>
            <a:fld id="{EA16F6FD-BB55-4A97-A9F6-F8262079A488}"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11" name="Slide Number Placeholder 5"/>
          <p:cNvSpPr>
            <a:spLocks noGrp="1"/>
          </p:cNvSpPr>
          <p:nvPr>
            <p:ph type="sldNum" sz="quarter" idx="11"/>
          </p:nvPr>
        </p:nvSpPr>
        <p:spPr>
          <a:xfrm>
            <a:off x="304800" y="6302375"/>
            <a:ext cx="534988" cy="403225"/>
          </a:xfrm>
        </p:spPr>
        <p:txBody>
          <a:bodyPr/>
          <a:lstStyle>
            <a:lvl1pPr algn="ctr">
              <a:defRPr sz="1100" baseline="0">
                <a:solidFill>
                  <a:srgbClr val="737373"/>
                </a:solidFill>
                <a:latin typeface="Xerox Sans" pitchFamily="50" charset="0"/>
              </a:defRPr>
            </a:lvl1pPr>
          </a:lstStyle>
          <a:p>
            <a:pPr>
              <a:defRPr/>
            </a:pPr>
            <a:fld id="{7F4BF43A-B077-4CCE-9464-1B55B1BD0AC7}" type="slidenum">
              <a:rPr lang="en-US" kern="0"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381000" y="1447800"/>
            <a:ext cx="8437563" cy="2922588"/>
            <a:chOff x="303366" y="1465951"/>
            <a:chExt cx="8437563" cy="2922588"/>
          </a:xfrm>
        </p:grpSpPr>
        <p:pic>
          <p:nvPicPr>
            <p:cNvPr id="53254" name="Picture 67" descr="arrows_pink.jpg"/>
            <p:cNvPicPr>
              <a:picLocks noChangeAspect="1"/>
            </p:cNvPicPr>
            <p:nvPr/>
          </p:nvPicPr>
          <p:blipFill>
            <a:blip r:embed="rId3">
              <a:grayscl/>
              <a:biLevel thresh="50000"/>
            </a:blip>
            <a:srcRect/>
            <a:stretch>
              <a:fillRect/>
            </a:stretch>
          </p:blipFill>
          <p:spPr bwMode="auto">
            <a:xfrm>
              <a:off x="6737350" y="2155405"/>
              <a:ext cx="1682750" cy="1645480"/>
            </a:xfrm>
            <a:prstGeom prst="rect">
              <a:avLst/>
            </a:prstGeom>
            <a:noFill/>
            <a:ln w="9525">
              <a:noFill/>
              <a:miter lim="800000"/>
              <a:headEnd/>
              <a:tailEnd/>
            </a:ln>
          </p:spPr>
        </p:pic>
        <p:grpSp>
          <p:nvGrpSpPr>
            <p:cNvPr id="53255" name="Group 35"/>
            <p:cNvGrpSpPr>
              <a:grpSpLocks/>
            </p:cNvGrpSpPr>
            <p:nvPr/>
          </p:nvGrpSpPr>
          <p:grpSpPr bwMode="auto">
            <a:xfrm>
              <a:off x="303366" y="1465951"/>
              <a:ext cx="8437563" cy="2922588"/>
              <a:chOff x="381000" y="1457325"/>
              <a:chExt cx="8437563" cy="2922588"/>
            </a:xfrm>
          </p:grpSpPr>
          <p:pic>
            <p:nvPicPr>
              <p:cNvPr id="36" name="Picture 35" descr="ROB-BOARDRM-8402.jpg"/>
              <p:cNvPicPr>
                <a:picLocks noChangeAspect="1" noChangeArrowheads="1"/>
              </p:cNvPicPr>
              <p:nvPr/>
            </p:nvPicPr>
            <p:blipFill>
              <a:blip r:embed="rId4"/>
              <a:srcRect/>
              <a:stretch>
                <a:fillRect/>
              </a:stretch>
            </p:blipFill>
            <p:spPr bwMode="gray">
              <a:xfrm>
                <a:off x="377952" y="1454277"/>
                <a:ext cx="5894832" cy="2932176"/>
              </a:xfrm>
              <a:prstGeom prst="rect">
                <a:avLst/>
              </a:prstGeom>
              <a:noFill/>
            </p:spPr>
          </p:pic>
          <p:grpSp>
            <p:nvGrpSpPr>
              <p:cNvPr id="53257" name="Group 34"/>
              <p:cNvGrpSpPr>
                <a:grpSpLocks/>
              </p:cNvGrpSpPr>
              <p:nvPr/>
            </p:nvGrpSpPr>
            <p:grpSpPr bwMode="auto">
              <a:xfrm>
                <a:off x="6477000" y="2037872"/>
                <a:ext cx="2341563" cy="2029304"/>
                <a:chOff x="6402387" y="2037872"/>
                <a:chExt cx="2341563" cy="2029304"/>
              </a:xfrm>
            </p:grpSpPr>
            <p:grpSp>
              <p:nvGrpSpPr>
                <p:cNvPr id="53258" name="Group 29"/>
                <p:cNvGrpSpPr>
                  <a:grpSpLocks/>
                </p:cNvGrpSpPr>
                <p:nvPr/>
              </p:nvGrpSpPr>
              <p:grpSpPr bwMode="auto">
                <a:xfrm>
                  <a:off x="6402387" y="2037872"/>
                  <a:ext cx="2341563" cy="2029304"/>
                  <a:chOff x="6402387" y="2038872"/>
                  <a:chExt cx="2341563" cy="2027757"/>
                </a:xfrm>
              </p:grpSpPr>
              <p:pic>
                <p:nvPicPr>
                  <p:cNvPr id="41" name="Picture 40" descr="Implement_sized.jpg"/>
                  <p:cNvPicPr>
                    <a:picLocks noChangeAspect="1"/>
                  </p:cNvPicPr>
                  <p:nvPr/>
                </p:nvPicPr>
                <p:blipFill>
                  <a:blip r:embed="rId5" cstate="print"/>
                  <a:srcRect l="9289" r="18259"/>
                  <a:stretch>
                    <a:fillRect/>
                  </a:stretch>
                </p:blipFill>
                <p:spPr bwMode="gray">
                  <a:xfrm>
                    <a:off x="7293068" y="3575064"/>
                    <a:ext cx="579700" cy="403884"/>
                  </a:xfrm>
                  <a:prstGeom prst="roundRect">
                    <a:avLst>
                      <a:gd name="adj" fmla="val 9306"/>
                    </a:avLst>
                  </a:prstGeom>
                </p:spPr>
              </p:pic>
              <p:sp>
                <p:nvSpPr>
                  <p:cNvPr id="53261" name="Rounded Rectangle 37"/>
                  <p:cNvSpPr>
                    <a:spLocks noChangeArrowheads="1"/>
                  </p:cNvSpPr>
                  <p:nvPr/>
                </p:nvSpPr>
                <p:spPr bwMode="gray">
                  <a:xfrm>
                    <a:off x="7296150" y="3568700"/>
                    <a:ext cx="581025"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3" name="Picture 42" descr="ROB-IGENPRO-8983_TN.jpg"/>
                  <p:cNvPicPr>
                    <a:picLocks noChangeAspect="1"/>
                  </p:cNvPicPr>
                  <p:nvPr/>
                </p:nvPicPr>
                <p:blipFill>
                  <a:blip r:embed="rId6" cstate="print"/>
                  <a:srcRect l="18723" t="25893" r="37554" b="27552"/>
                  <a:stretch>
                    <a:fillRect/>
                  </a:stretch>
                </p:blipFill>
                <p:spPr bwMode="gray">
                  <a:xfrm>
                    <a:off x="8155186" y="2998778"/>
                    <a:ext cx="576728" cy="409389"/>
                  </a:xfrm>
                  <a:prstGeom prst="roundRect">
                    <a:avLst>
                      <a:gd name="adj" fmla="val 9405"/>
                    </a:avLst>
                  </a:prstGeom>
                </p:spPr>
              </p:pic>
              <p:sp>
                <p:nvSpPr>
                  <p:cNvPr id="53263" name="Rounded Rectangle 39"/>
                  <p:cNvSpPr>
                    <a:spLocks noChangeArrowheads="1"/>
                  </p:cNvSpPr>
                  <p:nvPr/>
                </p:nvSpPr>
                <p:spPr bwMode="gray">
                  <a:xfrm>
                    <a:off x="8148638" y="2990493"/>
                    <a:ext cx="595312" cy="400408"/>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5" name="Picture 44" descr="ROB-IGENPRO-8875_TN.jpg"/>
                  <p:cNvPicPr>
                    <a:picLocks noChangeAspect="1"/>
                  </p:cNvPicPr>
                  <p:nvPr/>
                </p:nvPicPr>
                <p:blipFill>
                  <a:blip r:embed="rId7" cstate="print"/>
                  <a:srcRect l="22944" t="15179"/>
                  <a:stretch>
                    <a:fillRect/>
                  </a:stretch>
                </p:blipFill>
                <p:spPr bwMode="gray">
                  <a:xfrm>
                    <a:off x="7846012" y="2040666"/>
                    <a:ext cx="579700" cy="425411"/>
                  </a:xfrm>
                  <a:prstGeom prst="roundRect">
                    <a:avLst>
                      <a:gd name="adj" fmla="val 8281"/>
                    </a:avLst>
                  </a:prstGeom>
                </p:spPr>
              </p:pic>
              <p:sp>
                <p:nvSpPr>
                  <p:cNvPr id="53265" name="Rounded Rectangle 41"/>
                  <p:cNvSpPr>
                    <a:spLocks noChangeArrowheads="1"/>
                  </p:cNvSpPr>
                  <p:nvPr/>
                </p:nvSpPr>
                <p:spPr bwMode="gray">
                  <a:xfrm>
                    <a:off x="7845425" y="2041525"/>
                    <a:ext cx="579438"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7" name="Picture 46" descr="ROB-RECP-8212_flip.jpg"/>
                  <p:cNvPicPr>
                    <a:picLocks noChangeAspect="1"/>
                  </p:cNvPicPr>
                  <p:nvPr/>
                </p:nvPicPr>
                <p:blipFill>
                  <a:blip r:embed="rId8" cstate="print"/>
                  <a:srcRect l="9740" t="22971" r="38636" b="21246"/>
                  <a:stretch>
                    <a:fillRect/>
                  </a:stretch>
                </p:blipFill>
                <p:spPr bwMode="gray">
                  <a:xfrm>
                    <a:off x="6410141" y="3008398"/>
                    <a:ext cx="579700" cy="417606"/>
                  </a:xfrm>
                  <a:prstGeom prst="roundRect">
                    <a:avLst>
                      <a:gd name="adj" fmla="val 8836"/>
                    </a:avLst>
                  </a:prstGeom>
                </p:spPr>
              </p:pic>
              <p:pic>
                <p:nvPicPr>
                  <p:cNvPr id="48" name="Picture 47" descr="ROB-BOARDRM-8402_TN.jpg"/>
                  <p:cNvPicPr>
                    <a:picLocks noChangeAspect="1" noChangeArrowheads="1"/>
                  </p:cNvPicPr>
                  <p:nvPr/>
                </p:nvPicPr>
                <p:blipFill>
                  <a:blip r:embed="rId9"/>
                  <a:srcRect/>
                  <a:stretch>
                    <a:fillRect/>
                  </a:stretch>
                </p:blipFill>
                <p:spPr bwMode="gray">
                  <a:xfrm>
                    <a:off x="6698043" y="2034400"/>
                    <a:ext cx="579120" cy="426395"/>
                  </a:xfrm>
                  <a:prstGeom prst="rect">
                    <a:avLst/>
                  </a:prstGeom>
                  <a:noFill/>
                </p:spPr>
              </p:pic>
              <p:sp>
                <p:nvSpPr>
                  <p:cNvPr id="53268" name="Rounded Rectangle 44"/>
                  <p:cNvSpPr>
                    <a:spLocks noChangeArrowheads="1"/>
                  </p:cNvSpPr>
                  <p:nvPr/>
                </p:nvSpPr>
                <p:spPr bwMode="gray">
                  <a:xfrm>
                    <a:off x="6410325" y="3006725"/>
                    <a:ext cx="579438"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sp>
                <p:nvSpPr>
                  <p:cNvPr id="50" name="Round Same Side Corner Rectangle 49"/>
                  <p:cNvSpPr/>
                  <p:nvPr/>
                </p:nvSpPr>
                <p:spPr bwMode="gray">
                  <a:xfrm rot="10800000">
                    <a:off x="6410325" y="3354384"/>
                    <a:ext cx="579437" cy="11738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1" name="Rectangle 31"/>
                  <p:cNvSpPr>
                    <a:spLocks noChangeArrowheads="1"/>
                  </p:cNvSpPr>
                  <p:nvPr/>
                </p:nvSpPr>
                <p:spPr bwMode="gray">
                  <a:xfrm>
                    <a:off x="6402387" y="3313141"/>
                    <a:ext cx="595313" cy="191941"/>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Develop</a:t>
                    </a:r>
                  </a:p>
                </p:txBody>
              </p:sp>
              <p:sp>
                <p:nvSpPr>
                  <p:cNvPr id="53271" name="Oval 33"/>
                  <p:cNvSpPr>
                    <a:spLocks noChangeArrowheads="1"/>
                  </p:cNvSpPr>
                  <p:nvPr/>
                </p:nvSpPr>
                <p:spPr bwMode="gray">
                  <a:xfrm>
                    <a:off x="7172325" y="2635250"/>
                    <a:ext cx="785813" cy="755650"/>
                  </a:xfrm>
                  <a:prstGeom prst="ellipse">
                    <a:avLst/>
                  </a:prstGeom>
                  <a:solidFill>
                    <a:schemeClr val="tx2"/>
                  </a:solidFill>
                  <a:ln w="9525">
                    <a:noFill/>
                    <a:round/>
                    <a:headEnd/>
                    <a:tailEnd/>
                  </a:ln>
                </p:spPr>
                <p:txBody>
                  <a:bodyPr wrap="none" anchor="ctr"/>
                  <a:lstStyle/>
                  <a:p>
                    <a:pPr algn="ctr"/>
                    <a:endParaRPr lang="hr-HR">
                      <a:solidFill>
                        <a:srgbClr val="FFFFFF"/>
                      </a:solidFill>
                    </a:endParaRPr>
                  </a:p>
                </p:txBody>
              </p:sp>
              <p:sp>
                <p:nvSpPr>
                  <p:cNvPr id="53" name="Round Same Side Corner Rectangle 52"/>
                  <p:cNvSpPr/>
                  <p:nvPr/>
                </p:nvSpPr>
                <p:spPr bwMode="gray">
                  <a:xfrm rot="10800000">
                    <a:off x="6696075" y="2386748"/>
                    <a:ext cx="579437" cy="120558"/>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4" name="Rectangle 31"/>
                  <p:cNvSpPr>
                    <a:spLocks noChangeArrowheads="1"/>
                  </p:cNvSpPr>
                  <p:nvPr/>
                </p:nvSpPr>
                <p:spPr bwMode="gray">
                  <a:xfrm>
                    <a:off x="6696075" y="2345504"/>
                    <a:ext cx="579437" cy="191941"/>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Optimize</a:t>
                    </a:r>
                  </a:p>
                </p:txBody>
              </p:sp>
              <p:sp>
                <p:nvSpPr>
                  <p:cNvPr id="55" name="Round Same Side Corner Rectangle 54"/>
                  <p:cNvSpPr/>
                  <p:nvPr/>
                </p:nvSpPr>
                <p:spPr bwMode="gray">
                  <a:xfrm rot="10800000">
                    <a:off x="7847012" y="2386748"/>
                    <a:ext cx="579438" cy="11738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6" name="Rectangle 31"/>
                  <p:cNvSpPr>
                    <a:spLocks noChangeArrowheads="1"/>
                  </p:cNvSpPr>
                  <p:nvPr/>
                </p:nvSpPr>
                <p:spPr bwMode="gray">
                  <a:xfrm>
                    <a:off x="7845425" y="2345504"/>
                    <a:ext cx="574675" cy="191941"/>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Assess</a:t>
                    </a:r>
                  </a:p>
                </p:txBody>
              </p:sp>
              <p:sp>
                <p:nvSpPr>
                  <p:cNvPr id="57" name="Round Same Side Corner Rectangle 56"/>
                  <p:cNvSpPr/>
                  <p:nvPr/>
                </p:nvSpPr>
                <p:spPr bwMode="gray">
                  <a:xfrm rot="10800000">
                    <a:off x="8154987" y="3343280"/>
                    <a:ext cx="577850" cy="11738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8" name="Rectangle 31"/>
                  <p:cNvSpPr>
                    <a:spLocks noChangeArrowheads="1"/>
                  </p:cNvSpPr>
                  <p:nvPr/>
                </p:nvSpPr>
                <p:spPr bwMode="gray">
                  <a:xfrm>
                    <a:off x="8147050" y="3302036"/>
                    <a:ext cx="585787" cy="191942"/>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Implement</a:t>
                    </a:r>
                  </a:p>
                </p:txBody>
              </p:sp>
              <p:grpSp>
                <p:nvGrpSpPr>
                  <p:cNvPr id="53278" name="Group 36"/>
                  <p:cNvGrpSpPr>
                    <a:grpSpLocks/>
                  </p:cNvGrpSpPr>
                  <p:nvPr/>
                </p:nvGrpSpPr>
                <p:grpSpPr bwMode="auto">
                  <a:xfrm>
                    <a:off x="7285037" y="3874688"/>
                    <a:ext cx="595313" cy="191941"/>
                    <a:chOff x="3910011" y="5573569"/>
                    <a:chExt cx="1189039" cy="384012"/>
                  </a:xfrm>
                </p:grpSpPr>
                <p:sp>
                  <p:nvSpPr>
                    <p:cNvPr id="60" name="Round Same Side Corner Rectangle 59"/>
                    <p:cNvSpPr/>
                    <p:nvPr/>
                  </p:nvSpPr>
                  <p:spPr bwMode="gray">
                    <a:xfrm rot="10800000">
                      <a:off x="3925866" y="5656082"/>
                      <a:ext cx="1157329" cy="234851"/>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61" name="Rectangle 31"/>
                    <p:cNvSpPr>
                      <a:spLocks noChangeArrowheads="1"/>
                    </p:cNvSpPr>
                    <p:nvPr/>
                  </p:nvSpPr>
                  <p:spPr bwMode="gray">
                    <a:xfrm>
                      <a:off x="3910011" y="5573567"/>
                      <a:ext cx="1189039" cy="384012"/>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Produce</a:t>
                      </a:r>
                    </a:p>
                  </p:txBody>
                </p:sp>
              </p:grpSp>
            </p:grpSp>
            <p:sp>
              <p:nvSpPr>
                <p:cNvPr id="53259" name="Text Box 32"/>
                <p:cNvSpPr txBox="1">
                  <a:spLocks noChangeArrowheads="1"/>
                </p:cNvSpPr>
                <p:nvPr/>
              </p:nvSpPr>
              <p:spPr bwMode="gray">
                <a:xfrm>
                  <a:off x="7194550" y="2805113"/>
                  <a:ext cx="769938" cy="450850"/>
                </a:xfrm>
                <a:prstGeom prst="rect">
                  <a:avLst/>
                </a:prstGeom>
                <a:noFill/>
                <a:ln w="9525">
                  <a:noFill/>
                  <a:miter lim="800000"/>
                  <a:headEnd/>
                  <a:tailEnd/>
                </a:ln>
              </p:spPr>
              <p:txBody>
                <a:bodyPr wrap="none">
                  <a:spAutoFit/>
                </a:bodyPr>
                <a:lstStyle/>
                <a:p>
                  <a:pPr algn="ctr">
                    <a:lnSpc>
                      <a:spcPts val="1400"/>
                    </a:lnSpc>
                  </a:pPr>
                  <a:r>
                    <a:rPr lang="en-US">
                      <a:solidFill>
                        <a:srgbClr val="FFFFFF"/>
                      </a:solidFill>
                      <a:latin typeface="Xerox Sans Light"/>
                      <a:cs typeface="Arial" charset="0"/>
                    </a:rPr>
                    <a:t>Your</a:t>
                  </a:r>
                  <a:br>
                    <a:rPr lang="en-US">
                      <a:solidFill>
                        <a:srgbClr val="FFFFFF"/>
                      </a:solidFill>
                      <a:latin typeface="Xerox Sans Light"/>
                      <a:cs typeface="Arial" charset="0"/>
                    </a:rPr>
                  </a:br>
                  <a:r>
                    <a:rPr lang="en-US">
                      <a:solidFill>
                        <a:srgbClr val="FFFFFF"/>
                      </a:solidFill>
                      <a:latin typeface="Xerox Sans Light"/>
                      <a:cs typeface="Arial" charset="0"/>
                    </a:rPr>
                    <a:t>Journey</a:t>
                  </a:r>
                </a:p>
              </p:txBody>
            </p:sp>
          </p:grpSp>
        </p:grpSp>
      </p:grpSp>
      <p:sp>
        <p:nvSpPr>
          <p:cNvPr id="7"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Xerox Sans Light" pitchFamily="50" charset="0"/>
                <a:ea typeface="ＭＳ Ｐゴシック" pitchFamily="34" charset="-128"/>
                <a:cs typeface="+mn-cs"/>
              </a:rPr>
              <a:t>Optimize</a:t>
            </a:r>
          </a:p>
        </p:txBody>
      </p:sp>
      <p:sp>
        <p:nvSpPr>
          <p:cNvPr id="33" name="Rectangle 5"/>
          <p:cNvSpPr txBox="1">
            <a:spLocks noChangeArrowheads="1"/>
          </p:cNvSpPr>
          <p:nvPr/>
        </p:nvSpPr>
        <p:spPr bwMode="auto">
          <a:xfrm>
            <a:off x="381000" y="5257800"/>
            <a:ext cx="3065463" cy="914400"/>
          </a:xfrm>
          <a:prstGeom prst="rect">
            <a:avLst/>
          </a:prstGeom>
        </p:spPr>
        <p:txBody>
          <a:bodyPr lIns="0" tIns="0" rIns="0" bIns="0"/>
          <a:lstStyle/>
          <a:p>
            <a:pPr marL="285750" indent="-285750" eaLnBrk="0" hangingPunct="0">
              <a:spcBef>
                <a:spcPts val="0"/>
              </a:spcBef>
              <a:buFont typeface="Arial"/>
              <a:buChar char="•"/>
              <a:defRPr/>
            </a:pPr>
            <a:r>
              <a:rPr lang="en-US" sz="1800" kern="0" dirty="0">
                <a:latin typeface="+mj-lt"/>
                <a:ea typeface="ＭＳ Ｐゴシック" pitchFamily="34" charset="-128"/>
                <a:cs typeface="+mn-cs"/>
              </a:rPr>
              <a:t>Ongoing reviews</a:t>
            </a:r>
          </a:p>
          <a:p>
            <a:pPr marL="285750" indent="-285750" eaLnBrk="0" hangingPunct="0">
              <a:spcBef>
                <a:spcPts val="0"/>
              </a:spcBef>
              <a:buFont typeface="Arial"/>
              <a:buChar char="•"/>
              <a:defRPr/>
            </a:pPr>
            <a:r>
              <a:rPr lang="en-US" sz="1800" kern="0" dirty="0">
                <a:latin typeface="+mj-lt"/>
                <a:ea typeface="ＭＳ Ｐゴシック" pitchFamily="34" charset="-128"/>
                <a:cs typeface="+mn-cs"/>
              </a:rPr>
              <a:t>Metrics evaluation</a:t>
            </a:r>
          </a:p>
          <a:p>
            <a:pPr marL="285750" indent="-285750" eaLnBrk="0" hangingPunct="0">
              <a:spcBef>
                <a:spcPts val="0"/>
              </a:spcBef>
              <a:buFont typeface="Arial"/>
              <a:buChar char="•"/>
              <a:defRPr/>
            </a:pPr>
            <a:r>
              <a:rPr lang="en-US" sz="1800" kern="0" dirty="0">
                <a:latin typeface="+mj-lt"/>
                <a:ea typeface="ＭＳ Ｐゴシック" pitchFamily="34" charset="-128"/>
                <a:cs typeface="+mn-cs"/>
              </a:rPr>
              <a:t>Improvement plans</a:t>
            </a:r>
          </a:p>
        </p:txBody>
      </p:sp>
      <p:sp>
        <p:nvSpPr>
          <p:cNvPr id="22535" name="Rectangle 2"/>
          <p:cNvSpPr>
            <a:spLocks noChangeArrowheads="1"/>
          </p:cNvSpPr>
          <p:nvPr/>
        </p:nvSpPr>
        <p:spPr bwMode="auto">
          <a:xfrm>
            <a:off x="292100" y="4570413"/>
            <a:ext cx="8623300" cy="1976437"/>
          </a:xfrm>
          <a:prstGeom prst="rect">
            <a:avLst/>
          </a:prstGeom>
          <a:noFill/>
          <a:ln w="9525">
            <a:noFill/>
            <a:miter lim="800000"/>
            <a:headEnd/>
            <a:tailEnd/>
          </a:ln>
        </p:spPr>
        <p:txBody>
          <a:bodyPr lIns="0" tIns="0" rIns="0" bIns="0"/>
          <a:lstStyle/>
          <a:p>
            <a:r>
              <a:rPr lang="en-US" sz="1800"/>
              <a:t>We regularly meet to ensure your business objectives are being met and continuously improved.</a:t>
            </a:r>
          </a:p>
        </p:txBody>
      </p:sp>
      <p:sp>
        <p:nvSpPr>
          <p:cNvPr id="53253" name="Slide Number Placeholder 68"/>
          <p:cNvSpPr>
            <a:spLocks noGrp="1"/>
          </p:cNvSpPr>
          <p:nvPr>
            <p:ph type="sldNum" sz="quarter" idx="12"/>
          </p:nvPr>
        </p:nvSpPr>
        <p:spPr>
          <a:noFill/>
          <a:ln>
            <a:miter lim="800000"/>
            <a:headEnd/>
            <a:tailEnd/>
          </a:ln>
        </p:spPr>
        <p:txBody>
          <a:bodyPr/>
          <a:lstStyle/>
          <a:p>
            <a:fld id="{1E2AF8E2-1088-455E-8EFC-5A2D1669D292}" type="slidenum">
              <a:rPr lang="en-US" sz="1400" smtClean="0">
                <a:solidFill>
                  <a:srgbClr val="7F7F7F"/>
                </a:solidFill>
                <a:latin typeface="Xerox Sans Light"/>
                <a:ea typeface="ＭＳ Ｐゴシック"/>
                <a:cs typeface="ＭＳ Ｐゴシック"/>
              </a:rPr>
              <a:pPr/>
              <a:t>10</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500"/>
                                  </p:stCondLst>
                                  <p:childTnLst>
                                    <p:set>
                                      <p:cBhvr>
                                        <p:cTn id="13" dur="1" fill="hold">
                                          <p:stCondLst>
                                            <p:cond delay="0"/>
                                          </p:stCondLst>
                                        </p:cTn>
                                        <p:tgtEl>
                                          <p:spTgt spid="22535"/>
                                        </p:tgtEl>
                                        <p:attrNameLst>
                                          <p:attrName>style.visibility</p:attrName>
                                        </p:attrNameLst>
                                      </p:cBhvr>
                                      <p:to>
                                        <p:strVal val="visible"/>
                                      </p:to>
                                    </p:set>
                                    <p:anim calcmode="lin" valueType="num">
                                      <p:cBhvr>
                                        <p:cTn id="14" dur="1000" fill="hold"/>
                                        <p:tgtEl>
                                          <p:spTgt spid="22535"/>
                                        </p:tgtEl>
                                        <p:attrNameLst>
                                          <p:attrName>ppt_w</p:attrName>
                                        </p:attrNameLst>
                                      </p:cBhvr>
                                      <p:tavLst>
                                        <p:tav tm="0">
                                          <p:val>
                                            <p:fltVal val="0"/>
                                          </p:val>
                                        </p:tav>
                                        <p:tav tm="100000">
                                          <p:val>
                                            <p:strVal val="#ppt_w"/>
                                          </p:val>
                                        </p:tav>
                                      </p:tavLst>
                                    </p:anim>
                                    <p:anim calcmode="lin" valueType="num">
                                      <p:cBhvr>
                                        <p:cTn id="15" dur="1000" fill="hold"/>
                                        <p:tgtEl>
                                          <p:spTgt spid="22535"/>
                                        </p:tgtEl>
                                        <p:attrNameLst>
                                          <p:attrName>ppt_h</p:attrName>
                                        </p:attrNameLst>
                                      </p:cBhvr>
                                      <p:tavLst>
                                        <p:tav tm="0">
                                          <p:val>
                                            <p:fltVal val="0"/>
                                          </p:val>
                                        </p:tav>
                                        <p:tav tm="100000">
                                          <p:val>
                                            <p:strVal val="#ppt_h"/>
                                          </p:val>
                                        </p:tav>
                                      </p:tavLst>
                                    </p:anim>
                                    <p:anim calcmode="lin" valueType="num">
                                      <p:cBhvr>
                                        <p:cTn id="16" dur="1000" fill="hold"/>
                                        <p:tgtEl>
                                          <p:spTgt spid="22535"/>
                                        </p:tgtEl>
                                        <p:attrNameLst>
                                          <p:attrName>ppt_x</p:attrName>
                                        </p:attrNameLst>
                                      </p:cBhvr>
                                      <p:tavLst>
                                        <p:tav tm="0">
                                          <p:val>
                                            <p:fltVal val="0.5"/>
                                          </p:val>
                                        </p:tav>
                                        <p:tav tm="100000">
                                          <p:val>
                                            <p:strVal val="#ppt_x"/>
                                          </p:val>
                                        </p:tav>
                                      </p:tavLst>
                                    </p:anim>
                                    <p:anim calcmode="lin" valueType="num">
                                      <p:cBhvr>
                                        <p:cTn id="17" dur="1000" fill="hold"/>
                                        <p:tgtEl>
                                          <p:spTgt spid="22535"/>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5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ppt_x</p:attrName>
                                        </p:attrNameLst>
                                      </p:cBhvr>
                                      <p:tavLst>
                                        <p:tav tm="0">
                                          <p:val>
                                            <p:fltVal val="0.5"/>
                                          </p:val>
                                        </p:tav>
                                        <p:tav tm="100000">
                                          <p:val>
                                            <p:strVal val="#ppt_x"/>
                                          </p:val>
                                        </p:tav>
                                      </p:tavLst>
                                    </p:anim>
                                    <p:anim calcmode="lin" valueType="num">
                                      <p:cBhvr>
                                        <p:cTn id="2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5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81754947.jpg"/>
          <p:cNvPicPr>
            <a:picLocks noChangeAspect="1"/>
          </p:cNvPicPr>
          <p:nvPr/>
        </p:nvPicPr>
        <p:blipFill>
          <a:blip r:embed="rId3"/>
          <a:srcRect/>
          <a:stretch>
            <a:fillRect/>
          </a:stretch>
        </p:blipFill>
        <p:spPr bwMode="auto">
          <a:xfrm>
            <a:off x="0" y="1266825"/>
            <a:ext cx="9124950" cy="3133725"/>
          </a:xfrm>
          <a:prstGeom prst="rect">
            <a:avLst/>
          </a:prstGeom>
          <a:noFill/>
          <a:ln w="9525">
            <a:noFill/>
            <a:miter lim="800000"/>
            <a:headEnd/>
            <a:tailEnd/>
          </a:ln>
        </p:spPr>
      </p:pic>
      <p:sp>
        <p:nvSpPr>
          <p:cNvPr id="6147" name="Title 4"/>
          <p:cNvSpPr>
            <a:spLocks noGrp="1"/>
          </p:cNvSpPr>
          <p:nvPr>
            <p:ph type="title"/>
          </p:nvPr>
        </p:nvSpPr>
        <p:spPr>
          <a:xfrm>
            <a:off x="292100" y="152400"/>
            <a:ext cx="8599488" cy="1143000"/>
          </a:xfrm>
        </p:spPr>
        <p:txBody>
          <a:bodyPr/>
          <a:lstStyle/>
          <a:p>
            <a:pPr eaLnBrk="1" hangingPunct="1">
              <a:defRPr/>
            </a:pPr>
            <a:r>
              <a:rPr lang="en-US" dirty="0" smtClean="0"/>
              <a:t>How do you delight your customers? </a:t>
            </a:r>
            <a:endParaRPr lang="en-US" spc="-120" dirty="0" smtClean="0">
              <a:cs typeface="ＭＳ Ｐゴシック"/>
            </a:endParaRPr>
          </a:p>
        </p:txBody>
      </p:sp>
      <p:sp>
        <p:nvSpPr>
          <p:cNvPr id="33795" name="Rectangle 3"/>
          <p:cNvSpPr>
            <a:spLocks noChangeArrowheads="1"/>
          </p:cNvSpPr>
          <p:nvPr/>
        </p:nvSpPr>
        <p:spPr bwMode="auto">
          <a:xfrm>
            <a:off x="265113" y="4729163"/>
            <a:ext cx="6967537" cy="1163637"/>
          </a:xfrm>
          <a:prstGeom prst="rect">
            <a:avLst/>
          </a:prstGeom>
          <a:noFill/>
          <a:ln w="9525">
            <a:noFill/>
            <a:miter lim="800000"/>
            <a:headEnd/>
            <a:tailEnd/>
          </a:ln>
        </p:spPr>
        <p:txBody>
          <a:bodyPr/>
          <a:lstStyle/>
          <a:p>
            <a:pPr algn="ctr">
              <a:lnSpc>
                <a:spcPts val="2600"/>
              </a:lnSpc>
              <a:spcBef>
                <a:spcPct val="30000"/>
              </a:spcBef>
            </a:pPr>
            <a:r>
              <a:rPr lang="en-US" sz="2000">
                <a:solidFill>
                  <a:srgbClr val="7D7D7D"/>
                </a:solidFill>
              </a:rPr>
              <a:t>To delight your customers, you need to meet their needs </a:t>
            </a:r>
            <a:br>
              <a:rPr lang="en-US" sz="2000">
                <a:solidFill>
                  <a:srgbClr val="7D7D7D"/>
                </a:solidFill>
              </a:rPr>
            </a:br>
            <a:r>
              <a:rPr lang="en-US" sz="2000">
                <a:solidFill>
                  <a:srgbClr val="7D7D7D"/>
                </a:solidFill>
              </a:rPr>
              <a:t>and desires. You need to create the most positive customer experience possible.</a:t>
            </a:r>
          </a:p>
        </p:txBody>
      </p:sp>
      <p:sp>
        <p:nvSpPr>
          <p:cNvPr id="33796" name="Slide Number Placeholder 4"/>
          <p:cNvSpPr>
            <a:spLocks noGrp="1"/>
          </p:cNvSpPr>
          <p:nvPr>
            <p:ph type="sldNum" sz="quarter" idx="12"/>
          </p:nvPr>
        </p:nvSpPr>
        <p:spPr>
          <a:noFill/>
          <a:ln>
            <a:miter lim="800000"/>
            <a:headEnd/>
            <a:tailEnd/>
          </a:ln>
        </p:spPr>
        <p:txBody>
          <a:bodyPr/>
          <a:lstStyle/>
          <a:p>
            <a:fld id="{60956270-BB7F-4A76-BA20-58E51D0D9DE8}" type="slidenum">
              <a:rPr lang="en-US" sz="1400" smtClean="0">
                <a:solidFill>
                  <a:srgbClr val="7F7F7F"/>
                </a:solidFill>
                <a:latin typeface="Xerox Sans Light"/>
                <a:ea typeface="ＭＳ Ｐゴシック"/>
                <a:cs typeface="ＭＳ Ｐゴシック"/>
              </a:rPr>
              <a:pPr/>
              <a:t>11</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v2171020.jpg"/>
          <p:cNvPicPr>
            <a:picLocks noChangeAspect="1" noChangeArrowheads="1"/>
          </p:cNvPicPr>
          <p:nvPr/>
        </p:nvPicPr>
        <p:blipFill>
          <a:blip r:embed="rId3"/>
          <a:srcRect/>
          <a:stretch>
            <a:fillRect/>
          </a:stretch>
        </p:blipFill>
        <p:spPr bwMode="auto">
          <a:xfrm>
            <a:off x="377825" y="1573213"/>
            <a:ext cx="3956050" cy="3900487"/>
          </a:xfrm>
          <a:prstGeom prst="rect">
            <a:avLst/>
          </a:prstGeom>
          <a:noFill/>
        </p:spPr>
      </p:pic>
      <p:sp>
        <p:nvSpPr>
          <p:cNvPr id="35842" name="Rectangle 4"/>
          <p:cNvSpPr>
            <a:spLocks noGrp="1" noChangeArrowheads="1"/>
          </p:cNvSpPr>
          <p:nvPr>
            <p:ph type="title"/>
          </p:nvPr>
        </p:nvSpPr>
        <p:spPr/>
        <p:txBody>
          <a:bodyPr/>
          <a:lstStyle/>
          <a:p>
            <a:pPr eaLnBrk="1" hangingPunct="1"/>
            <a:r>
              <a:rPr lang="en-US" smtClean="0">
                <a:cs typeface="ＭＳ Ｐゴシック"/>
              </a:rPr>
              <a:t>Challenges to Customer Delight</a:t>
            </a:r>
          </a:p>
        </p:txBody>
      </p:sp>
      <p:sp>
        <p:nvSpPr>
          <p:cNvPr id="35843" name="Rectangle 5"/>
          <p:cNvSpPr txBox="1">
            <a:spLocks noChangeArrowheads="1"/>
          </p:cNvSpPr>
          <p:nvPr/>
        </p:nvSpPr>
        <p:spPr bwMode="auto">
          <a:xfrm>
            <a:off x="4502150" y="1555750"/>
            <a:ext cx="4489450" cy="4214813"/>
          </a:xfrm>
          <a:prstGeom prst="rect">
            <a:avLst/>
          </a:prstGeom>
          <a:noFill/>
          <a:ln w="9525">
            <a:noFill/>
            <a:miter lim="800000"/>
            <a:headEnd/>
            <a:tailEnd/>
          </a:ln>
        </p:spPr>
        <p:txBody>
          <a:bodyPr/>
          <a:lstStyle/>
          <a:p>
            <a:pPr marL="230188" indent="-230188" eaLnBrk="0" hangingPunct="0">
              <a:lnSpc>
                <a:spcPct val="90000"/>
              </a:lnSpc>
              <a:spcBef>
                <a:spcPct val="30000"/>
              </a:spcBef>
              <a:buFont typeface="Arial" charset="0"/>
              <a:buChar char="•"/>
            </a:pPr>
            <a:r>
              <a:rPr lang="en-US" sz="2000">
                <a:solidFill>
                  <a:srgbClr val="77787B"/>
                </a:solidFill>
              </a:rPr>
              <a:t>Meeting or surpassing customer expectations</a:t>
            </a:r>
          </a:p>
          <a:p>
            <a:pPr marL="230188" indent="-230188" eaLnBrk="0" hangingPunct="0">
              <a:lnSpc>
                <a:spcPct val="90000"/>
              </a:lnSpc>
              <a:spcBef>
                <a:spcPct val="30000"/>
              </a:spcBef>
              <a:buFont typeface="Arial" charset="0"/>
              <a:buChar char="•"/>
            </a:pPr>
            <a:r>
              <a:rPr lang="en-US" sz="2000">
                <a:solidFill>
                  <a:srgbClr val="77787B"/>
                </a:solidFill>
              </a:rPr>
              <a:t>Becoming a more strategic partner</a:t>
            </a:r>
          </a:p>
          <a:p>
            <a:pPr marL="230188" indent="-230188" eaLnBrk="0" hangingPunct="0">
              <a:lnSpc>
                <a:spcPct val="90000"/>
              </a:lnSpc>
              <a:spcBef>
                <a:spcPct val="30000"/>
              </a:spcBef>
              <a:buFont typeface="Arial" charset="0"/>
              <a:buChar char="•"/>
            </a:pPr>
            <a:r>
              <a:rPr lang="en-US" sz="2000">
                <a:solidFill>
                  <a:srgbClr val="77787B"/>
                </a:solidFill>
              </a:rPr>
              <a:t>Keeping staff motivated to learn new skills and put the customer first</a:t>
            </a:r>
          </a:p>
          <a:p>
            <a:pPr marL="230188" indent="-230188" eaLnBrk="0" hangingPunct="0">
              <a:lnSpc>
                <a:spcPct val="90000"/>
              </a:lnSpc>
              <a:spcBef>
                <a:spcPct val="30000"/>
              </a:spcBef>
              <a:buFont typeface="Arial" charset="0"/>
              <a:buChar char="•"/>
            </a:pPr>
            <a:r>
              <a:rPr lang="en-US" sz="2000">
                <a:solidFill>
                  <a:srgbClr val="77787B"/>
                </a:solidFill>
              </a:rPr>
              <a:t>Saying </a:t>
            </a:r>
            <a:r>
              <a:rPr lang="ja-JP" altLang="en-US" sz="2000">
                <a:solidFill>
                  <a:srgbClr val="77787B"/>
                </a:solidFill>
              </a:rPr>
              <a:t>“</a:t>
            </a:r>
            <a:r>
              <a:rPr lang="en-US" sz="2000">
                <a:solidFill>
                  <a:srgbClr val="77787B"/>
                </a:solidFill>
              </a:rPr>
              <a:t>yes</a:t>
            </a:r>
            <a:r>
              <a:rPr lang="ja-JP" altLang="en-US" sz="2000">
                <a:solidFill>
                  <a:srgbClr val="77787B"/>
                </a:solidFill>
              </a:rPr>
              <a:t>”</a:t>
            </a:r>
            <a:r>
              <a:rPr lang="en-US" sz="2000">
                <a:solidFill>
                  <a:srgbClr val="77787B"/>
                </a:solidFill>
              </a:rPr>
              <a:t> to complex, specialty substrate or fast-turnaround jobs</a:t>
            </a:r>
          </a:p>
          <a:p>
            <a:pPr marL="230188" indent="-230188" eaLnBrk="0" hangingPunct="0">
              <a:lnSpc>
                <a:spcPct val="90000"/>
              </a:lnSpc>
              <a:spcBef>
                <a:spcPct val="30000"/>
              </a:spcBef>
              <a:buFont typeface="Arial" charset="0"/>
              <a:buChar char="•"/>
            </a:pPr>
            <a:r>
              <a:rPr lang="en-US" sz="2000">
                <a:solidFill>
                  <a:srgbClr val="77787B"/>
                </a:solidFill>
              </a:rPr>
              <a:t>Maintaining shop performance </a:t>
            </a:r>
            <a:br>
              <a:rPr lang="en-US" sz="2000">
                <a:solidFill>
                  <a:srgbClr val="77787B"/>
                </a:solidFill>
              </a:rPr>
            </a:br>
            <a:r>
              <a:rPr lang="en-US" sz="2000">
                <a:solidFill>
                  <a:srgbClr val="77787B"/>
                </a:solidFill>
              </a:rPr>
              <a:t>and predictability</a:t>
            </a:r>
          </a:p>
          <a:p>
            <a:pPr marL="230188" indent="-230188" eaLnBrk="0" hangingPunct="0">
              <a:lnSpc>
                <a:spcPct val="90000"/>
              </a:lnSpc>
              <a:spcBef>
                <a:spcPct val="30000"/>
              </a:spcBef>
              <a:buFont typeface="Arial" charset="0"/>
              <a:buChar char="•"/>
            </a:pPr>
            <a:r>
              <a:rPr lang="en-US" sz="2000">
                <a:solidFill>
                  <a:srgbClr val="77787B"/>
                </a:solidFill>
              </a:rPr>
              <a:t>Meeting sustainability requests</a:t>
            </a:r>
          </a:p>
          <a:p>
            <a:pPr marL="230188" indent="-230188" eaLnBrk="0" hangingPunct="0">
              <a:lnSpc>
                <a:spcPct val="90000"/>
              </a:lnSpc>
              <a:spcBef>
                <a:spcPct val="30000"/>
              </a:spcBef>
              <a:buFont typeface="Arial" charset="0"/>
              <a:buChar char="•"/>
            </a:pPr>
            <a:endParaRPr lang="en-US" sz="2000">
              <a:solidFill>
                <a:srgbClr val="77787B"/>
              </a:solidFill>
            </a:endParaRPr>
          </a:p>
          <a:p>
            <a:pPr marL="230188" indent="-230188" eaLnBrk="0" hangingPunct="0">
              <a:lnSpc>
                <a:spcPct val="90000"/>
              </a:lnSpc>
              <a:spcBef>
                <a:spcPct val="30000"/>
              </a:spcBef>
            </a:pPr>
            <a:endParaRPr lang="en-US" sz="2000" i="1">
              <a:solidFill>
                <a:srgbClr val="FF3399"/>
              </a:solidFill>
              <a:latin typeface="Helvetica" pitchFamily="34" charset="0"/>
            </a:endParaRPr>
          </a:p>
        </p:txBody>
      </p:sp>
      <p:sp>
        <p:nvSpPr>
          <p:cNvPr id="35844" name="Slide Number Placeholder 4"/>
          <p:cNvSpPr>
            <a:spLocks noGrp="1"/>
          </p:cNvSpPr>
          <p:nvPr>
            <p:ph type="sldNum" sz="quarter" idx="12"/>
          </p:nvPr>
        </p:nvSpPr>
        <p:spPr>
          <a:noFill/>
          <a:ln>
            <a:miter lim="800000"/>
            <a:headEnd/>
            <a:tailEnd/>
          </a:ln>
        </p:spPr>
        <p:txBody>
          <a:bodyPr/>
          <a:lstStyle/>
          <a:p>
            <a:fld id="{7DE7BB25-3E00-4601-9EE2-CF84CC98897F}" type="slidenum">
              <a:rPr lang="en-US" sz="1400" smtClean="0">
                <a:solidFill>
                  <a:srgbClr val="7F7F7F"/>
                </a:solidFill>
                <a:latin typeface="Xerox Sans Light"/>
                <a:ea typeface="ＭＳ Ｐゴシック"/>
                <a:cs typeface="ＭＳ Ｐゴシック"/>
              </a:rPr>
              <a:pPr/>
              <a:t>12</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grpSp>
        <p:nvGrpSpPr>
          <p:cNvPr id="37890" name="Group 7"/>
          <p:cNvGrpSpPr>
            <a:grpSpLocks/>
          </p:cNvGrpSpPr>
          <p:nvPr/>
        </p:nvGrpSpPr>
        <p:grpSpPr bwMode="auto">
          <a:xfrm>
            <a:off x="381000" y="1570038"/>
            <a:ext cx="8397875" cy="1257300"/>
            <a:chOff x="-2774950" y="1570039"/>
            <a:chExt cx="8397875" cy="1499389"/>
          </a:xfrm>
        </p:grpSpPr>
        <p:sp>
          <p:nvSpPr>
            <p:cNvPr id="37915" name="Rounded Rectangle 10"/>
            <p:cNvSpPr>
              <a:spLocks noChangeArrowheads="1"/>
            </p:cNvSpPr>
            <p:nvPr/>
          </p:nvSpPr>
          <p:spPr bwMode="auto">
            <a:xfrm>
              <a:off x="-2774950" y="1570039"/>
              <a:ext cx="8397875" cy="1489901"/>
            </a:xfrm>
            <a:prstGeom prst="roundRect">
              <a:avLst>
                <a:gd name="adj" fmla="val 11199"/>
              </a:avLst>
            </a:prstGeom>
            <a:solidFill>
              <a:schemeClr val="tx2"/>
            </a:solidFill>
            <a:ln w="9525">
              <a:noFill/>
              <a:round/>
              <a:headEnd/>
              <a:tailEnd/>
            </a:ln>
          </p:spPr>
          <p:txBody>
            <a:bodyPr/>
            <a:lstStyle/>
            <a:p>
              <a:endParaRPr lang="hr-HR">
                <a:solidFill>
                  <a:srgbClr val="000000"/>
                </a:solidFill>
              </a:endParaRPr>
            </a:p>
          </p:txBody>
        </p:sp>
        <p:sp>
          <p:nvSpPr>
            <p:cNvPr id="37916" name="TextBox 11"/>
            <p:cNvSpPr txBox="1">
              <a:spLocks noChangeArrowheads="1"/>
            </p:cNvSpPr>
            <p:nvPr/>
          </p:nvSpPr>
          <p:spPr bwMode="auto">
            <a:xfrm>
              <a:off x="-2603500" y="1598239"/>
              <a:ext cx="8226425" cy="1471189"/>
            </a:xfrm>
            <a:prstGeom prst="rect">
              <a:avLst/>
            </a:prstGeom>
            <a:noFill/>
            <a:ln w="9525">
              <a:noFill/>
              <a:miter lim="800000"/>
              <a:headEnd/>
              <a:tailEnd/>
            </a:ln>
          </p:spPr>
          <p:txBody>
            <a:bodyPr>
              <a:spAutoFit/>
            </a:bodyPr>
            <a:lstStyle/>
            <a:p>
              <a:pPr>
                <a:lnSpc>
                  <a:spcPts val="3000"/>
                </a:lnSpc>
              </a:pPr>
              <a:r>
                <a:rPr lang="en-US" sz="2000">
                  <a:solidFill>
                    <a:srgbClr val="000000"/>
                  </a:solidFill>
                  <a:latin typeface="Xerox Sans Light"/>
                </a:rPr>
                <a:t>Pre-existing relationships and referrals from colleagues are the top two ways small to medium-sized businesses start working with a print service provider.</a:t>
              </a:r>
            </a:p>
          </p:txBody>
        </p:sp>
      </p:grpSp>
      <p:sp>
        <p:nvSpPr>
          <p:cNvPr id="37891" name="TextBox 19"/>
          <p:cNvSpPr txBox="1">
            <a:spLocks noChangeArrowheads="1"/>
          </p:cNvSpPr>
          <p:nvPr/>
        </p:nvSpPr>
        <p:spPr bwMode="auto">
          <a:xfrm>
            <a:off x="381000" y="5875338"/>
            <a:ext cx="3519488" cy="366712"/>
          </a:xfrm>
          <a:prstGeom prst="rect">
            <a:avLst/>
          </a:prstGeom>
          <a:noFill/>
          <a:ln w="9525">
            <a:noFill/>
            <a:miter lim="800000"/>
            <a:headEnd/>
            <a:tailEnd/>
          </a:ln>
        </p:spPr>
        <p:txBody>
          <a:bodyPr wrap="none" lIns="0" tIns="0" rIns="0" bIns="0">
            <a:spAutoFit/>
          </a:bodyPr>
          <a:lstStyle/>
          <a:p>
            <a:pPr algn="ctr"/>
            <a:r>
              <a:rPr lang="en-US" sz="800">
                <a:latin typeface="Xerox Sans Light"/>
              </a:rPr>
              <a:t>Capturing the SMB Business Communications Services Opportunity, </a:t>
            </a:r>
            <a:r>
              <a:rPr lang="en-US" sz="800" i="1">
                <a:latin typeface="Xerox Sans Light"/>
              </a:rPr>
              <a:t>InfoTrends</a:t>
            </a:r>
            <a:r>
              <a:rPr lang="en-US" sz="800">
                <a:latin typeface="Xerox Sans Light"/>
              </a:rPr>
              <a:t>, 2009</a:t>
            </a:r>
          </a:p>
          <a:p>
            <a:pPr algn="ctr"/>
            <a:r>
              <a:rPr lang="ja-JP" altLang="en-US" sz="800">
                <a:latin typeface="Xerox Sans Light"/>
              </a:rPr>
              <a:t>“</a:t>
            </a:r>
            <a:r>
              <a:rPr lang="en-US" sz="800">
                <a:latin typeface="Xerox Sans Light"/>
              </a:rPr>
              <a:t>How did your company find your print service provider(s)?</a:t>
            </a:r>
            <a:r>
              <a:rPr lang="ja-JP" altLang="en-US" sz="800">
                <a:latin typeface="Xerox Sans Light"/>
              </a:rPr>
              <a:t>”</a:t>
            </a:r>
            <a:endParaRPr lang="en-US" sz="800">
              <a:latin typeface="Xerox Sans Light"/>
            </a:endParaRPr>
          </a:p>
          <a:p>
            <a:pPr algn="ctr"/>
            <a:endParaRPr lang="en-US" sz="800">
              <a:latin typeface="Xerox Sans Light"/>
            </a:endParaRPr>
          </a:p>
        </p:txBody>
      </p:sp>
      <p:sp>
        <p:nvSpPr>
          <p:cNvPr id="37892" name="Slide Number Placeholder 6"/>
          <p:cNvSpPr>
            <a:spLocks noGrp="1"/>
          </p:cNvSpPr>
          <p:nvPr>
            <p:ph type="sldNum" sz="quarter" idx="12"/>
          </p:nvPr>
        </p:nvSpPr>
        <p:spPr>
          <a:noFill/>
          <a:ln>
            <a:miter lim="800000"/>
            <a:headEnd/>
            <a:tailEnd/>
          </a:ln>
        </p:spPr>
        <p:txBody>
          <a:bodyPr/>
          <a:lstStyle/>
          <a:p>
            <a:fld id="{CC7377A5-BBE4-4F70-B454-B669A34ED222}" type="slidenum">
              <a:rPr lang="en-US" sz="1400" smtClean="0">
                <a:solidFill>
                  <a:srgbClr val="7F7F7F"/>
                </a:solidFill>
                <a:latin typeface="Xerox Sans Light"/>
                <a:ea typeface="ＭＳ Ｐゴシック"/>
                <a:cs typeface="ＭＳ Ｐゴシック"/>
              </a:rPr>
              <a:pPr/>
              <a:t>13</a:t>
            </a:fld>
            <a:r>
              <a:rPr lang="en-US" sz="1400" smtClean="0">
                <a:solidFill>
                  <a:srgbClr val="7F7F7F"/>
                </a:solidFill>
                <a:latin typeface="Xerox Sans Light"/>
                <a:ea typeface="ＭＳ Ｐゴシック"/>
                <a:cs typeface="ＭＳ Ｐゴシック"/>
              </a:rPr>
              <a:t>	</a:t>
            </a:r>
          </a:p>
        </p:txBody>
      </p:sp>
      <p:sp>
        <p:nvSpPr>
          <p:cNvPr id="10" name="TextBox 15"/>
          <p:cNvSpPr txBox="1">
            <a:spLocks noChangeArrowheads="1"/>
          </p:cNvSpPr>
          <p:nvPr/>
        </p:nvSpPr>
        <p:spPr bwMode="auto">
          <a:xfrm>
            <a:off x="4964113" y="3049588"/>
            <a:ext cx="4664075" cy="338137"/>
          </a:xfrm>
          <a:prstGeom prst="rect">
            <a:avLst/>
          </a:prstGeom>
          <a:noFill/>
          <a:ln w="9525">
            <a:noFill/>
            <a:miter lim="800000"/>
            <a:headEnd/>
            <a:tailEnd/>
          </a:ln>
        </p:spPr>
        <p:txBody>
          <a:bodyPr lIns="182880">
            <a:spAutoFit/>
          </a:bodyPr>
          <a:lstStyle/>
          <a:p>
            <a:pPr algn="ctr">
              <a:defRPr/>
            </a:pPr>
            <a:r>
              <a:rPr lang="en-US" sz="1600" dirty="0">
                <a:solidFill>
                  <a:srgbClr val="77787B"/>
                </a:solidFill>
                <a:latin typeface="Xerox Sans" pitchFamily="50" charset="0"/>
                <a:ea typeface="ＭＳ Ｐゴシック" pitchFamily="34" charset="-128"/>
                <a:cs typeface="+mn-cs"/>
              </a:rPr>
              <a:t>3</a:t>
            </a:r>
            <a:r>
              <a:rPr lang="en-US" sz="1600" spc="-150" dirty="0">
                <a:solidFill>
                  <a:srgbClr val="77787B"/>
                </a:solidFill>
                <a:latin typeface="Xerox Sans" pitchFamily="50" charset="0"/>
                <a:ea typeface="ＭＳ Ｐゴシック" pitchFamily="34" charset="-128"/>
                <a:cs typeface="+mn-cs"/>
              </a:rPr>
              <a:t>9% </a:t>
            </a:r>
            <a:r>
              <a:rPr lang="en-US" dirty="0">
                <a:solidFill>
                  <a:schemeClr val="tx2"/>
                </a:solidFill>
                <a:latin typeface="Xerox Sans" pitchFamily="50" charset="0"/>
                <a:ea typeface="ＭＳ Ｐゴシック" pitchFamily="34" charset="-128"/>
                <a:cs typeface="+mn-cs"/>
              </a:rPr>
              <a:t>My company has a pre-existing relationship</a:t>
            </a:r>
            <a:endParaRPr lang="en-US" dirty="0">
              <a:solidFill>
                <a:srgbClr val="77787B"/>
              </a:solidFill>
              <a:latin typeface="Xerox Sans" pitchFamily="50" charset="0"/>
              <a:ea typeface="ＭＳ Ｐゴシック" pitchFamily="34" charset="-128"/>
              <a:cs typeface="+mn-cs"/>
            </a:endParaRPr>
          </a:p>
        </p:txBody>
      </p:sp>
      <p:sp>
        <p:nvSpPr>
          <p:cNvPr id="20" name="Rounded Rectangle 19"/>
          <p:cNvSpPr/>
          <p:nvPr/>
        </p:nvSpPr>
        <p:spPr bwMode="auto">
          <a:xfrm>
            <a:off x="369888" y="4364038"/>
            <a:ext cx="1165225" cy="290512"/>
          </a:xfrm>
          <a:prstGeom prst="roundRect">
            <a:avLst>
              <a:gd name="adj" fmla="val 19279"/>
            </a:avLst>
          </a:prstGeom>
          <a:solidFill>
            <a:schemeClr val="accent3"/>
          </a:solidFill>
          <a:ln w="9525" cap="flat" cmpd="sng" algn="ctr">
            <a:noFill/>
            <a:prstDash val="solid"/>
            <a:round/>
            <a:headEnd type="none" w="med" len="med"/>
            <a:tailEnd type="none" w="med" len="med"/>
          </a:ln>
          <a:effectLst/>
        </p:spPr>
        <p:txBody>
          <a:bodyPr wrap="none"/>
          <a:lstStyle/>
          <a:p>
            <a:pPr algn="ctr">
              <a:defRPr/>
            </a:pPr>
            <a:endParaRPr lang="en-US" sz="2000" dirty="0">
              <a:latin typeface="Xerox Sans" pitchFamily="50" charset="0"/>
            </a:endParaRPr>
          </a:p>
        </p:txBody>
      </p:sp>
      <p:sp>
        <p:nvSpPr>
          <p:cNvPr id="21" name="Rounded Rectangle 65"/>
          <p:cNvSpPr>
            <a:spLocks noChangeArrowheads="1"/>
          </p:cNvSpPr>
          <p:nvPr/>
        </p:nvSpPr>
        <p:spPr bwMode="auto">
          <a:xfrm>
            <a:off x="369888" y="4040188"/>
            <a:ext cx="1514475" cy="290512"/>
          </a:xfrm>
          <a:prstGeom prst="roundRect">
            <a:avLst>
              <a:gd name="adj" fmla="val 19278"/>
            </a:avLst>
          </a:prstGeom>
          <a:solidFill>
            <a:schemeClr val="bg1">
              <a:lumMod val="75000"/>
            </a:schemeClr>
          </a:solidFill>
          <a:ln w="9525" algn="ctr">
            <a:no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37896" name="Rounded Rectangle 21"/>
          <p:cNvSpPr>
            <a:spLocks noChangeArrowheads="1"/>
          </p:cNvSpPr>
          <p:nvPr/>
        </p:nvSpPr>
        <p:spPr bwMode="auto">
          <a:xfrm>
            <a:off x="369888" y="3714750"/>
            <a:ext cx="1784350" cy="290513"/>
          </a:xfrm>
          <a:prstGeom prst="roundRect">
            <a:avLst>
              <a:gd name="adj" fmla="val 19278"/>
            </a:avLst>
          </a:prstGeom>
          <a:solidFill>
            <a:schemeClr val="accent2"/>
          </a:solidFill>
          <a:ln w="9525">
            <a:noFill/>
            <a:round/>
            <a:headEnd/>
            <a:tailEnd/>
          </a:ln>
        </p:spPr>
        <p:txBody>
          <a:bodyPr wrap="none"/>
          <a:lstStyle/>
          <a:p>
            <a:pPr algn="ctr"/>
            <a:endParaRPr lang="hr-HR" sz="2000"/>
          </a:p>
        </p:txBody>
      </p:sp>
      <p:sp>
        <p:nvSpPr>
          <p:cNvPr id="23" name="Rounded Rectangle 63"/>
          <p:cNvSpPr>
            <a:spLocks noChangeArrowheads="1"/>
          </p:cNvSpPr>
          <p:nvPr/>
        </p:nvSpPr>
        <p:spPr bwMode="auto">
          <a:xfrm>
            <a:off x="369888" y="3387725"/>
            <a:ext cx="3335337" cy="290513"/>
          </a:xfrm>
          <a:prstGeom prst="roundRect">
            <a:avLst>
              <a:gd name="adj" fmla="val 19278"/>
            </a:avLst>
          </a:prstGeom>
          <a:solidFill>
            <a:schemeClr val="tx1">
              <a:lumMod val="50000"/>
              <a:lumOff val="50000"/>
            </a:schemeClr>
          </a:solidFill>
          <a:ln w="9525" algn="ctr">
            <a:no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37898" name="Rounded Rectangle 59"/>
          <p:cNvSpPr>
            <a:spLocks noChangeArrowheads="1"/>
          </p:cNvSpPr>
          <p:nvPr/>
        </p:nvSpPr>
        <p:spPr bwMode="auto">
          <a:xfrm>
            <a:off x="369888" y="3062288"/>
            <a:ext cx="4759325" cy="292100"/>
          </a:xfrm>
          <a:prstGeom prst="roundRect">
            <a:avLst>
              <a:gd name="adj" fmla="val 19278"/>
            </a:avLst>
          </a:prstGeom>
          <a:solidFill>
            <a:schemeClr val="accent1"/>
          </a:solidFill>
          <a:ln w="9525">
            <a:noFill/>
            <a:round/>
            <a:headEnd/>
            <a:tailEnd/>
          </a:ln>
        </p:spPr>
        <p:txBody>
          <a:bodyPr wrap="none"/>
          <a:lstStyle/>
          <a:p>
            <a:pPr algn="ctr"/>
            <a:endParaRPr lang="hr-HR" sz="2000"/>
          </a:p>
        </p:txBody>
      </p:sp>
      <p:sp>
        <p:nvSpPr>
          <p:cNvPr id="25" name="TextBox 15"/>
          <p:cNvSpPr txBox="1">
            <a:spLocks noChangeArrowheads="1"/>
          </p:cNvSpPr>
          <p:nvPr/>
        </p:nvSpPr>
        <p:spPr bwMode="auto">
          <a:xfrm>
            <a:off x="3551238" y="3398838"/>
            <a:ext cx="3767137" cy="338137"/>
          </a:xfrm>
          <a:prstGeom prst="rect">
            <a:avLst/>
          </a:prstGeom>
          <a:noFill/>
          <a:ln w="9525">
            <a:noFill/>
            <a:miter lim="800000"/>
            <a:headEnd/>
            <a:tailEnd/>
          </a:ln>
        </p:spPr>
        <p:txBody>
          <a:bodyPr lIns="182880">
            <a:spAutoFit/>
          </a:bodyPr>
          <a:lstStyle/>
          <a:p>
            <a:pPr algn="ctr">
              <a:defRPr/>
            </a:pPr>
            <a:r>
              <a:rPr lang="en-US" sz="1600" dirty="0">
                <a:solidFill>
                  <a:srgbClr val="77787B"/>
                </a:solidFill>
                <a:latin typeface="Xerox Sans" pitchFamily="50" charset="0"/>
                <a:ea typeface="ＭＳ Ｐゴシック" pitchFamily="34" charset="-128"/>
                <a:cs typeface="+mn-cs"/>
              </a:rPr>
              <a:t>27.</a:t>
            </a:r>
            <a:r>
              <a:rPr lang="en-US" sz="1600" spc="-150" dirty="0">
                <a:solidFill>
                  <a:srgbClr val="77787B"/>
                </a:solidFill>
                <a:latin typeface="Xerox Sans" pitchFamily="50" charset="0"/>
                <a:ea typeface="ＭＳ Ｐゴシック" pitchFamily="34" charset="-128"/>
                <a:cs typeface="+mn-cs"/>
              </a:rPr>
              <a:t>6% </a:t>
            </a:r>
            <a:r>
              <a:rPr lang="en-US" dirty="0">
                <a:solidFill>
                  <a:schemeClr val="tx2"/>
                </a:solidFill>
                <a:latin typeface="Xerox Sans" pitchFamily="50" charset="0"/>
                <a:ea typeface="ＭＳ Ｐゴシック" pitchFamily="34" charset="-128"/>
                <a:cs typeface="+mn-cs"/>
              </a:rPr>
              <a:t>Referrals from friends or colleagues</a:t>
            </a:r>
            <a:endParaRPr lang="en-US" dirty="0">
              <a:solidFill>
                <a:srgbClr val="77787B"/>
              </a:solidFill>
              <a:latin typeface="Xerox Sans" pitchFamily="50" charset="0"/>
              <a:ea typeface="ＭＳ Ｐゴシック" pitchFamily="34" charset="-128"/>
              <a:cs typeface="+mn-cs"/>
            </a:endParaRPr>
          </a:p>
        </p:txBody>
      </p:sp>
      <p:sp>
        <p:nvSpPr>
          <p:cNvPr id="26" name="TextBox 15"/>
          <p:cNvSpPr txBox="1">
            <a:spLocks noChangeArrowheads="1"/>
          </p:cNvSpPr>
          <p:nvPr/>
        </p:nvSpPr>
        <p:spPr bwMode="auto">
          <a:xfrm>
            <a:off x="1976438" y="3716338"/>
            <a:ext cx="4044950" cy="338137"/>
          </a:xfrm>
          <a:prstGeom prst="rect">
            <a:avLst/>
          </a:prstGeom>
          <a:noFill/>
          <a:ln w="9525">
            <a:noFill/>
            <a:miter lim="800000"/>
            <a:headEnd/>
            <a:tailEnd/>
          </a:ln>
        </p:spPr>
        <p:txBody>
          <a:bodyPr lIns="182880">
            <a:spAutoFit/>
          </a:bodyPr>
          <a:lstStyle/>
          <a:p>
            <a:pPr algn="ctr">
              <a:defRPr/>
            </a:pPr>
            <a:r>
              <a:rPr lang="en-US" sz="1600" dirty="0">
                <a:solidFill>
                  <a:srgbClr val="77787B"/>
                </a:solidFill>
                <a:latin typeface="Xerox Sans" pitchFamily="50" charset="0"/>
                <a:ea typeface="ＭＳ Ｐゴシック" pitchFamily="34" charset="-128"/>
                <a:cs typeface="+mn-cs"/>
              </a:rPr>
              <a:t>14.</a:t>
            </a:r>
            <a:r>
              <a:rPr lang="en-US" sz="1600" spc="-150" dirty="0">
                <a:solidFill>
                  <a:srgbClr val="77787B"/>
                </a:solidFill>
                <a:latin typeface="Xerox Sans" pitchFamily="50" charset="0"/>
                <a:ea typeface="ＭＳ Ｐゴシック" pitchFamily="34" charset="-128"/>
                <a:cs typeface="+mn-cs"/>
              </a:rPr>
              <a:t>4% </a:t>
            </a:r>
            <a:r>
              <a:rPr lang="en-US" dirty="0">
                <a:solidFill>
                  <a:schemeClr val="tx2"/>
                </a:solidFill>
                <a:latin typeface="Xerox Sans" pitchFamily="50" charset="0"/>
                <a:ea typeface="ＭＳ Ｐゴシック" pitchFamily="34" charset="-128"/>
                <a:cs typeface="+mn-cs"/>
              </a:rPr>
              <a:t>Web searches</a:t>
            </a:r>
            <a:endParaRPr lang="en-US" dirty="0">
              <a:solidFill>
                <a:srgbClr val="77787B"/>
              </a:solidFill>
              <a:latin typeface="Xerox Sans" pitchFamily="50" charset="0"/>
              <a:ea typeface="ＭＳ Ｐゴシック" pitchFamily="34" charset="-128"/>
              <a:cs typeface="+mn-cs"/>
            </a:endParaRPr>
          </a:p>
        </p:txBody>
      </p:sp>
      <p:sp>
        <p:nvSpPr>
          <p:cNvPr id="27" name="TextBox 15"/>
          <p:cNvSpPr txBox="1">
            <a:spLocks noChangeArrowheads="1"/>
          </p:cNvSpPr>
          <p:nvPr/>
        </p:nvSpPr>
        <p:spPr bwMode="auto">
          <a:xfrm>
            <a:off x="1719263" y="4046538"/>
            <a:ext cx="4117975" cy="338137"/>
          </a:xfrm>
          <a:prstGeom prst="rect">
            <a:avLst/>
          </a:prstGeom>
          <a:noFill/>
          <a:ln w="9525">
            <a:noFill/>
            <a:miter lim="800000"/>
            <a:headEnd/>
            <a:tailEnd/>
          </a:ln>
        </p:spPr>
        <p:txBody>
          <a:bodyPr lIns="182880">
            <a:spAutoFit/>
          </a:bodyPr>
          <a:lstStyle/>
          <a:p>
            <a:pPr algn="ctr">
              <a:defRPr/>
            </a:pPr>
            <a:r>
              <a:rPr lang="en-US" sz="1600" dirty="0">
                <a:solidFill>
                  <a:srgbClr val="77787B"/>
                </a:solidFill>
                <a:latin typeface="Xerox Sans" pitchFamily="50" charset="0"/>
                <a:ea typeface="ＭＳ Ｐゴシック" pitchFamily="34" charset="-128"/>
                <a:cs typeface="+mn-cs"/>
              </a:rPr>
              <a:t>12.</a:t>
            </a:r>
            <a:r>
              <a:rPr lang="en-US" sz="1600" spc="-150" dirty="0">
                <a:solidFill>
                  <a:srgbClr val="77787B"/>
                </a:solidFill>
                <a:latin typeface="Xerox Sans" pitchFamily="50" charset="0"/>
                <a:ea typeface="ＭＳ Ｐゴシック" pitchFamily="34" charset="-128"/>
                <a:cs typeface="+mn-cs"/>
              </a:rPr>
              <a:t>5% </a:t>
            </a:r>
            <a:r>
              <a:rPr lang="en-US" dirty="0">
                <a:solidFill>
                  <a:schemeClr val="tx2"/>
                </a:solidFill>
                <a:latin typeface="Xerox Sans" pitchFamily="50" charset="0"/>
                <a:ea typeface="ＭＳ Ｐゴシック" pitchFamily="34" charset="-128"/>
                <a:cs typeface="+mn-cs"/>
              </a:rPr>
              <a:t>Direct marketing from service provider</a:t>
            </a:r>
            <a:endParaRPr lang="en-US" dirty="0">
              <a:solidFill>
                <a:srgbClr val="77787B"/>
              </a:solidFill>
              <a:latin typeface="Xerox Sans" pitchFamily="50" charset="0"/>
              <a:ea typeface="ＭＳ Ｐゴシック" pitchFamily="34" charset="-128"/>
              <a:cs typeface="+mn-cs"/>
            </a:endParaRPr>
          </a:p>
        </p:txBody>
      </p:sp>
      <p:sp>
        <p:nvSpPr>
          <p:cNvPr id="28" name="TextBox 15"/>
          <p:cNvSpPr txBox="1">
            <a:spLocks noChangeArrowheads="1"/>
          </p:cNvSpPr>
          <p:nvPr/>
        </p:nvSpPr>
        <p:spPr bwMode="auto">
          <a:xfrm>
            <a:off x="1357313" y="4364038"/>
            <a:ext cx="4438650" cy="338137"/>
          </a:xfrm>
          <a:prstGeom prst="rect">
            <a:avLst/>
          </a:prstGeom>
          <a:noFill/>
          <a:ln w="9525">
            <a:noFill/>
            <a:miter lim="800000"/>
            <a:headEnd/>
            <a:tailEnd/>
          </a:ln>
        </p:spPr>
        <p:txBody>
          <a:bodyPr lIns="182880">
            <a:spAutoFit/>
          </a:bodyPr>
          <a:lstStyle/>
          <a:p>
            <a:pPr algn="ctr">
              <a:defRPr/>
            </a:pPr>
            <a:r>
              <a:rPr lang="en-US" sz="1600" dirty="0">
                <a:solidFill>
                  <a:srgbClr val="77787B"/>
                </a:solidFill>
                <a:latin typeface="Xerox Sans" pitchFamily="50" charset="0"/>
                <a:ea typeface="ＭＳ Ｐゴシック" pitchFamily="34" charset="-128"/>
                <a:cs typeface="+mn-cs"/>
              </a:rPr>
              <a:t>9.</a:t>
            </a:r>
            <a:r>
              <a:rPr lang="en-US" sz="1600" spc="-150" dirty="0">
                <a:solidFill>
                  <a:srgbClr val="77787B"/>
                </a:solidFill>
                <a:latin typeface="Xerox Sans" pitchFamily="50" charset="0"/>
                <a:ea typeface="ＭＳ Ｐゴシック" pitchFamily="34" charset="-128"/>
                <a:cs typeface="+mn-cs"/>
              </a:rPr>
              <a:t>3% </a:t>
            </a:r>
            <a:r>
              <a:rPr lang="en-US" dirty="0">
                <a:solidFill>
                  <a:schemeClr val="tx2"/>
                </a:solidFill>
                <a:latin typeface="Xerox Sans" pitchFamily="50" charset="0"/>
                <a:ea typeface="ＭＳ Ｐゴシック" pitchFamily="34" charset="-128"/>
                <a:cs typeface="+mn-cs"/>
              </a:rPr>
              <a:t>Online advertising</a:t>
            </a:r>
            <a:endParaRPr lang="en-US" dirty="0">
              <a:solidFill>
                <a:srgbClr val="77787B"/>
              </a:solidFill>
              <a:latin typeface="Xerox Sans" pitchFamily="50" charset="0"/>
              <a:ea typeface="ＭＳ Ｐゴシック" pitchFamily="34" charset="-128"/>
              <a:cs typeface="+mn-cs"/>
            </a:endParaRPr>
          </a:p>
        </p:txBody>
      </p:sp>
      <p:cxnSp>
        <p:nvCxnSpPr>
          <p:cNvPr id="37903" name="Straight Connector 43"/>
          <p:cNvCxnSpPr>
            <a:cxnSpLocks noChangeShapeType="1"/>
          </p:cNvCxnSpPr>
          <p:nvPr/>
        </p:nvCxnSpPr>
        <p:spPr bwMode="auto">
          <a:xfrm rot="5400000" flipH="1" flipV="1">
            <a:off x="299244" y="4901407"/>
            <a:ext cx="185737" cy="0"/>
          </a:xfrm>
          <a:prstGeom prst="line">
            <a:avLst/>
          </a:prstGeom>
          <a:noFill/>
          <a:ln w="3175">
            <a:solidFill>
              <a:srgbClr val="77787B"/>
            </a:solidFill>
            <a:round/>
            <a:headEnd/>
            <a:tailEnd/>
          </a:ln>
        </p:spPr>
      </p:cxnSp>
      <p:sp>
        <p:nvSpPr>
          <p:cNvPr id="37904" name="TextBox 15"/>
          <p:cNvSpPr txBox="1">
            <a:spLocks noChangeArrowheads="1"/>
          </p:cNvSpPr>
          <p:nvPr/>
        </p:nvSpPr>
        <p:spPr bwMode="auto">
          <a:xfrm>
            <a:off x="192088" y="4957763"/>
            <a:ext cx="560387" cy="352425"/>
          </a:xfrm>
          <a:prstGeom prst="rect">
            <a:avLst/>
          </a:prstGeom>
          <a:noFill/>
          <a:ln w="9525">
            <a:noFill/>
            <a:miter lim="800000"/>
            <a:headEnd/>
            <a:tailEnd/>
          </a:ln>
        </p:spPr>
        <p:txBody>
          <a:bodyPr>
            <a:spAutoFit/>
          </a:bodyPr>
          <a:lstStyle/>
          <a:p>
            <a:pPr algn="ctr"/>
            <a:r>
              <a:rPr lang="en-US" sz="1200">
                <a:solidFill>
                  <a:srgbClr val="77787B"/>
                </a:solidFill>
              </a:rPr>
              <a:t>0%</a:t>
            </a:r>
          </a:p>
        </p:txBody>
      </p:sp>
      <p:cxnSp>
        <p:nvCxnSpPr>
          <p:cNvPr id="37905" name="Straight Connector 46"/>
          <p:cNvCxnSpPr>
            <a:cxnSpLocks noChangeShapeType="1"/>
          </p:cNvCxnSpPr>
          <p:nvPr/>
        </p:nvCxnSpPr>
        <p:spPr bwMode="auto">
          <a:xfrm rot="5400000" flipH="1" flipV="1">
            <a:off x="1500187" y="4902201"/>
            <a:ext cx="187325" cy="0"/>
          </a:xfrm>
          <a:prstGeom prst="line">
            <a:avLst/>
          </a:prstGeom>
          <a:noFill/>
          <a:ln w="3175">
            <a:solidFill>
              <a:srgbClr val="77787B"/>
            </a:solidFill>
            <a:round/>
            <a:headEnd/>
            <a:tailEnd/>
          </a:ln>
        </p:spPr>
      </p:cxnSp>
      <p:sp>
        <p:nvSpPr>
          <p:cNvPr id="37906" name="TextBox 15"/>
          <p:cNvSpPr txBox="1">
            <a:spLocks noChangeArrowheads="1"/>
          </p:cNvSpPr>
          <p:nvPr/>
        </p:nvSpPr>
        <p:spPr bwMode="auto">
          <a:xfrm>
            <a:off x="1271588" y="4965700"/>
            <a:ext cx="709612" cy="352425"/>
          </a:xfrm>
          <a:prstGeom prst="rect">
            <a:avLst/>
          </a:prstGeom>
          <a:noFill/>
          <a:ln w="9525">
            <a:noFill/>
            <a:miter lim="800000"/>
            <a:headEnd/>
            <a:tailEnd/>
          </a:ln>
        </p:spPr>
        <p:txBody>
          <a:bodyPr>
            <a:spAutoFit/>
          </a:bodyPr>
          <a:lstStyle/>
          <a:p>
            <a:pPr algn="ctr"/>
            <a:r>
              <a:rPr lang="en-US" sz="1200">
                <a:solidFill>
                  <a:srgbClr val="77787B"/>
                </a:solidFill>
              </a:rPr>
              <a:t>10%</a:t>
            </a:r>
          </a:p>
        </p:txBody>
      </p:sp>
      <p:cxnSp>
        <p:nvCxnSpPr>
          <p:cNvPr id="37907" name="Straight Connector 47"/>
          <p:cNvCxnSpPr>
            <a:cxnSpLocks noChangeShapeType="1"/>
          </p:cNvCxnSpPr>
          <p:nvPr/>
        </p:nvCxnSpPr>
        <p:spPr bwMode="auto">
          <a:xfrm rot="5400000" flipH="1" flipV="1">
            <a:off x="2701925" y="4902201"/>
            <a:ext cx="187325" cy="0"/>
          </a:xfrm>
          <a:prstGeom prst="line">
            <a:avLst/>
          </a:prstGeom>
          <a:noFill/>
          <a:ln w="3175">
            <a:solidFill>
              <a:srgbClr val="77787B"/>
            </a:solidFill>
            <a:round/>
            <a:headEnd/>
            <a:tailEnd/>
          </a:ln>
        </p:spPr>
      </p:cxnSp>
      <p:sp>
        <p:nvSpPr>
          <p:cNvPr id="37908" name="TextBox 15"/>
          <p:cNvSpPr txBox="1">
            <a:spLocks noChangeArrowheads="1"/>
          </p:cNvSpPr>
          <p:nvPr/>
        </p:nvSpPr>
        <p:spPr bwMode="auto">
          <a:xfrm>
            <a:off x="2493963" y="4932363"/>
            <a:ext cx="711200" cy="393700"/>
          </a:xfrm>
          <a:prstGeom prst="rect">
            <a:avLst/>
          </a:prstGeom>
          <a:noFill/>
          <a:ln w="9525">
            <a:noFill/>
            <a:miter lim="800000"/>
            <a:headEnd/>
            <a:tailEnd/>
          </a:ln>
        </p:spPr>
        <p:txBody>
          <a:bodyPr>
            <a:spAutoFit/>
          </a:bodyPr>
          <a:lstStyle/>
          <a:p>
            <a:pPr algn="ctr"/>
            <a:r>
              <a:rPr lang="en-US" sz="1200">
                <a:solidFill>
                  <a:srgbClr val="77787B"/>
                </a:solidFill>
              </a:rPr>
              <a:t>20</a:t>
            </a:r>
            <a:r>
              <a:rPr lang="en-US">
                <a:solidFill>
                  <a:srgbClr val="77787B"/>
                </a:solidFill>
              </a:rPr>
              <a:t>%</a:t>
            </a:r>
          </a:p>
        </p:txBody>
      </p:sp>
      <p:cxnSp>
        <p:nvCxnSpPr>
          <p:cNvPr id="37909" name="Straight Connector 48"/>
          <p:cNvCxnSpPr>
            <a:cxnSpLocks noChangeShapeType="1"/>
          </p:cNvCxnSpPr>
          <p:nvPr/>
        </p:nvCxnSpPr>
        <p:spPr bwMode="auto">
          <a:xfrm rot="5400000" flipH="1" flipV="1">
            <a:off x="3903662" y="4902201"/>
            <a:ext cx="187325" cy="0"/>
          </a:xfrm>
          <a:prstGeom prst="line">
            <a:avLst/>
          </a:prstGeom>
          <a:noFill/>
          <a:ln w="3175">
            <a:solidFill>
              <a:srgbClr val="77787B"/>
            </a:solidFill>
            <a:round/>
            <a:headEnd/>
            <a:tailEnd/>
          </a:ln>
        </p:spPr>
      </p:cxnSp>
      <p:sp>
        <p:nvSpPr>
          <p:cNvPr id="37910" name="TextBox 15"/>
          <p:cNvSpPr txBox="1">
            <a:spLocks noChangeArrowheads="1"/>
          </p:cNvSpPr>
          <p:nvPr/>
        </p:nvSpPr>
        <p:spPr bwMode="auto">
          <a:xfrm>
            <a:off x="3692525" y="4973638"/>
            <a:ext cx="711200" cy="352425"/>
          </a:xfrm>
          <a:prstGeom prst="rect">
            <a:avLst/>
          </a:prstGeom>
          <a:noFill/>
          <a:ln w="9525">
            <a:noFill/>
            <a:miter lim="800000"/>
            <a:headEnd/>
            <a:tailEnd/>
          </a:ln>
        </p:spPr>
        <p:txBody>
          <a:bodyPr>
            <a:spAutoFit/>
          </a:bodyPr>
          <a:lstStyle/>
          <a:p>
            <a:pPr algn="ctr"/>
            <a:r>
              <a:rPr lang="en-US" sz="1200">
                <a:solidFill>
                  <a:srgbClr val="77787B"/>
                </a:solidFill>
              </a:rPr>
              <a:t>30%</a:t>
            </a:r>
          </a:p>
        </p:txBody>
      </p:sp>
      <p:cxnSp>
        <p:nvCxnSpPr>
          <p:cNvPr id="37911" name="Straight Connector 48"/>
          <p:cNvCxnSpPr>
            <a:cxnSpLocks noChangeShapeType="1"/>
          </p:cNvCxnSpPr>
          <p:nvPr/>
        </p:nvCxnSpPr>
        <p:spPr bwMode="auto">
          <a:xfrm rot="5400000" flipH="1" flipV="1">
            <a:off x="5105400" y="4902201"/>
            <a:ext cx="187325" cy="0"/>
          </a:xfrm>
          <a:prstGeom prst="line">
            <a:avLst/>
          </a:prstGeom>
          <a:noFill/>
          <a:ln w="3175">
            <a:solidFill>
              <a:srgbClr val="77787B"/>
            </a:solidFill>
            <a:round/>
            <a:headEnd/>
            <a:tailEnd/>
          </a:ln>
        </p:spPr>
      </p:cxnSp>
      <p:sp>
        <p:nvSpPr>
          <p:cNvPr id="37912" name="TextBox 15"/>
          <p:cNvSpPr txBox="1">
            <a:spLocks noChangeArrowheads="1"/>
          </p:cNvSpPr>
          <p:nvPr/>
        </p:nvSpPr>
        <p:spPr bwMode="auto">
          <a:xfrm>
            <a:off x="4900613" y="4973638"/>
            <a:ext cx="711200" cy="352425"/>
          </a:xfrm>
          <a:prstGeom prst="rect">
            <a:avLst/>
          </a:prstGeom>
          <a:noFill/>
          <a:ln w="9525">
            <a:noFill/>
            <a:miter lim="800000"/>
            <a:headEnd/>
            <a:tailEnd/>
          </a:ln>
        </p:spPr>
        <p:txBody>
          <a:bodyPr>
            <a:spAutoFit/>
          </a:bodyPr>
          <a:lstStyle/>
          <a:p>
            <a:pPr algn="ctr"/>
            <a:r>
              <a:rPr lang="en-US" sz="1200">
                <a:solidFill>
                  <a:srgbClr val="77787B"/>
                </a:solidFill>
              </a:rPr>
              <a:t>40%</a:t>
            </a:r>
          </a:p>
        </p:txBody>
      </p:sp>
      <p:sp>
        <p:nvSpPr>
          <p:cNvPr id="11290" name="TextBox 15"/>
          <p:cNvSpPr txBox="1">
            <a:spLocks noChangeArrowheads="1"/>
          </p:cNvSpPr>
          <p:nvPr/>
        </p:nvSpPr>
        <p:spPr bwMode="auto">
          <a:xfrm>
            <a:off x="1042988" y="5200650"/>
            <a:ext cx="3503612" cy="461963"/>
          </a:xfrm>
          <a:prstGeom prst="rect">
            <a:avLst/>
          </a:prstGeom>
          <a:noFill/>
          <a:ln w="9525">
            <a:noFill/>
            <a:miter lim="800000"/>
            <a:headEnd/>
            <a:tailEnd/>
          </a:ln>
        </p:spPr>
        <p:txBody>
          <a:bodyPr lIns="182880">
            <a:spAutoFit/>
          </a:bodyPr>
          <a:lstStyle/>
          <a:p>
            <a:pPr algn="ctr">
              <a:defRPr/>
            </a:pPr>
            <a:r>
              <a:rPr lang="en-US" sz="1200" dirty="0">
                <a:solidFill>
                  <a:schemeClr val="tx1">
                    <a:lumMod val="50000"/>
                    <a:lumOff val="50000"/>
                  </a:schemeClr>
                </a:solidFill>
                <a:latin typeface="Xerox Sans Light" pitchFamily="50" charset="0"/>
                <a:ea typeface="ＭＳ Ｐゴシック" pitchFamily="34" charset="-128"/>
                <a:cs typeface="+mn-cs"/>
              </a:rPr>
              <a:t>Percentage of Respondents</a:t>
            </a:r>
          </a:p>
          <a:p>
            <a:pPr algn="ctr">
              <a:defRPr/>
            </a:pPr>
            <a:r>
              <a:rPr lang="en-US" sz="1200" dirty="0">
                <a:solidFill>
                  <a:schemeClr val="tx1">
                    <a:lumMod val="50000"/>
                    <a:lumOff val="50000"/>
                  </a:schemeClr>
                </a:solidFill>
                <a:latin typeface="Xerox Sans Light" pitchFamily="50" charset="0"/>
                <a:ea typeface="ＭＳ Ｐゴシック" pitchFamily="34" charset="-128"/>
                <a:cs typeface="+mn-cs"/>
              </a:rPr>
              <a:t>(Multiple responses permitted)</a:t>
            </a:r>
          </a:p>
        </p:txBody>
      </p:sp>
      <p:cxnSp>
        <p:nvCxnSpPr>
          <p:cNvPr id="37914" name="Straight Connector 70"/>
          <p:cNvCxnSpPr>
            <a:cxnSpLocks noChangeShapeType="1"/>
          </p:cNvCxnSpPr>
          <p:nvPr/>
        </p:nvCxnSpPr>
        <p:spPr bwMode="auto">
          <a:xfrm flipV="1">
            <a:off x="392113" y="4802188"/>
            <a:ext cx="4808537" cy="0"/>
          </a:xfrm>
          <a:prstGeom prst="line">
            <a:avLst/>
          </a:prstGeom>
          <a:noFill/>
          <a:ln w="9525">
            <a:solidFill>
              <a:srgbClr val="7D7D7D"/>
            </a:solidFill>
            <a:round/>
            <a:headEnd/>
            <a:tailEnd/>
          </a:ln>
        </p:spPr>
      </p:cxn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39938" name="Rectangle 3"/>
          <p:cNvSpPr>
            <a:spLocks noChangeArrowheads="1"/>
          </p:cNvSpPr>
          <p:nvPr/>
        </p:nvSpPr>
        <p:spPr bwMode="auto">
          <a:xfrm>
            <a:off x="309563" y="1290638"/>
            <a:ext cx="7397750" cy="2384425"/>
          </a:xfrm>
          <a:prstGeom prst="rect">
            <a:avLst/>
          </a:prstGeom>
          <a:noFill/>
          <a:ln w="9525">
            <a:noFill/>
            <a:miter lim="800000"/>
            <a:headEnd/>
            <a:tailEnd/>
          </a:ln>
        </p:spPr>
        <p:txBody>
          <a:bodyPr/>
          <a:lstStyle/>
          <a:p>
            <a:pPr>
              <a:lnSpc>
                <a:spcPct val="90000"/>
              </a:lnSpc>
              <a:spcBef>
                <a:spcPct val="30000"/>
              </a:spcBef>
            </a:pPr>
            <a:r>
              <a:rPr lang="en-US" sz="2000">
                <a:solidFill>
                  <a:srgbClr val="77787B"/>
                </a:solidFill>
              </a:rPr>
              <a:t>After price, being easy to work with and providing a </a:t>
            </a:r>
            <a:br>
              <a:rPr lang="en-US" sz="2000">
                <a:solidFill>
                  <a:srgbClr val="77787B"/>
                </a:solidFill>
              </a:rPr>
            </a:br>
            <a:r>
              <a:rPr lang="en-US" sz="2000">
                <a:solidFill>
                  <a:srgbClr val="77787B"/>
                </a:solidFill>
              </a:rPr>
              <a:t>high-quality product are the top two criteria businesses </a:t>
            </a:r>
            <a:br>
              <a:rPr lang="en-US" sz="2000">
                <a:solidFill>
                  <a:srgbClr val="77787B"/>
                </a:solidFill>
              </a:rPr>
            </a:br>
            <a:r>
              <a:rPr lang="en-US" sz="2000">
                <a:solidFill>
                  <a:srgbClr val="77787B"/>
                </a:solidFill>
              </a:rPr>
              <a:t>use to select a print provider.</a:t>
            </a:r>
          </a:p>
        </p:txBody>
      </p:sp>
      <p:sp>
        <p:nvSpPr>
          <p:cNvPr id="39939" name="TextBox 10"/>
          <p:cNvSpPr txBox="1">
            <a:spLocks noChangeArrowheads="1"/>
          </p:cNvSpPr>
          <p:nvPr/>
        </p:nvSpPr>
        <p:spPr bwMode="auto">
          <a:xfrm>
            <a:off x="381000" y="5873750"/>
            <a:ext cx="3646488" cy="369888"/>
          </a:xfrm>
          <a:prstGeom prst="rect">
            <a:avLst/>
          </a:prstGeom>
          <a:noFill/>
          <a:ln w="9525">
            <a:noFill/>
            <a:miter lim="800000"/>
            <a:headEnd/>
            <a:tailEnd/>
          </a:ln>
        </p:spPr>
        <p:txBody>
          <a:bodyPr wrap="none" lIns="0" tIns="0" rIns="0" bIns="0">
            <a:spAutoFit/>
          </a:bodyPr>
          <a:lstStyle/>
          <a:p>
            <a:pPr algn="ctr"/>
            <a:r>
              <a:rPr lang="en-US" sz="800">
                <a:latin typeface="Xerox Sans Light"/>
              </a:rPr>
              <a:t>Capturing the SMB Business Communications Services Opportunity, </a:t>
            </a:r>
            <a:r>
              <a:rPr lang="en-US" sz="800" i="1">
                <a:latin typeface="Xerox Sans Light"/>
              </a:rPr>
              <a:t>InfoTrends</a:t>
            </a:r>
            <a:r>
              <a:rPr lang="en-US" sz="800">
                <a:latin typeface="Xerox Sans Light"/>
              </a:rPr>
              <a:t>, 2009</a:t>
            </a:r>
          </a:p>
          <a:p>
            <a:pPr algn="ctr"/>
            <a:r>
              <a:rPr lang="ja-JP" altLang="en-US" sz="800">
                <a:latin typeface="Xerox Sans Light"/>
              </a:rPr>
              <a:t>“</a:t>
            </a:r>
            <a:r>
              <a:rPr lang="en-US" sz="800">
                <a:latin typeface="Xerox Sans Light"/>
              </a:rPr>
              <a:t>What are your company</a:t>
            </a:r>
            <a:r>
              <a:rPr lang="ja-JP" altLang="en-US" sz="800">
                <a:latin typeface="Xerox Sans Light"/>
              </a:rPr>
              <a:t>’</a:t>
            </a:r>
            <a:r>
              <a:rPr lang="en-US" sz="800">
                <a:latin typeface="Xerox Sans Light"/>
              </a:rPr>
              <a:t>s top three criteria when selecting a print service provider?</a:t>
            </a:r>
            <a:r>
              <a:rPr lang="ja-JP" altLang="en-US" sz="800">
                <a:latin typeface="Xerox Sans Light"/>
              </a:rPr>
              <a:t>”</a:t>
            </a:r>
            <a:endParaRPr lang="en-US" sz="800">
              <a:latin typeface="Xerox Sans Light"/>
            </a:endParaRPr>
          </a:p>
          <a:p>
            <a:pPr algn="ctr"/>
            <a:endParaRPr lang="en-US" sz="800">
              <a:latin typeface="Xerox Sans Light"/>
            </a:endParaRPr>
          </a:p>
        </p:txBody>
      </p:sp>
      <p:sp>
        <p:nvSpPr>
          <p:cNvPr id="39940" name="TextBox 10"/>
          <p:cNvSpPr txBox="1">
            <a:spLocks noChangeArrowheads="1"/>
          </p:cNvSpPr>
          <p:nvPr/>
        </p:nvSpPr>
        <p:spPr bwMode="auto">
          <a:xfrm>
            <a:off x="-333375" y="2900363"/>
            <a:ext cx="2730500" cy="369887"/>
          </a:xfrm>
          <a:prstGeom prst="rect">
            <a:avLst/>
          </a:prstGeom>
          <a:noFill/>
          <a:ln w="9525">
            <a:noFill/>
            <a:miter lim="800000"/>
            <a:headEnd/>
            <a:tailEnd/>
          </a:ln>
        </p:spPr>
        <p:txBody>
          <a:bodyPr>
            <a:spAutoFit/>
          </a:bodyPr>
          <a:lstStyle/>
          <a:p>
            <a:pPr algn="r"/>
            <a:r>
              <a:rPr lang="en-US" sz="1800">
                <a:solidFill>
                  <a:schemeClr val="tx2"/>
                </a:solidFill>
                <a:latin typeface="Xerox Sans Light"/>
              </a:rPr>
              <a:t>Easy to work with</a:t>
            </a:r>
          </a:p>
        </p:txBody>
      </p:sp>
      <p:sp>
        <p:nvSpPr>
          <p:cNvPr id="39941" name="TextBox 13"/>
          <p:cNvSpPr txBox="1">
            <a:spLocks noChangeArrowheads="1"/>
          </p:cNvSpPr>
          <p:nvPr/>
        </p:nvSpPr>
        <p:spPr bwMode="auto">
          <a:xfrm>
            <a:off x="-1358900" y="4048125"/>
            <a:ext cx="3756025" cy="369888"/>
          </a:xfrm>
          <a:prstGeom prst="rect">
            <a:avLst/>
          </a:prstGeom>
          <a:noFill/>
          <a:ln w="9525">
            <a:noFill/>
            <a:miter lim="800000"/>
            <a:headEnd/>
            <a:tailEnd/>
          </a:ln>
        </p:spPr>
        <p:txBody>
          <a:bodyPr>
            <a:spAutoFit/>
          </a:bodyPr>
          <a:lstStyle/>
          <a:p>
            <a:pPr algn="r"/>
            <a:r>
              <a:rPr lang="en-US" sz="1800">
                <a:solidFill>
                  <a:srgbClr val="7D7D7D"/>
                </a:solidFill>
                <a:latin typeface="Xerox Sans Light"/>
              </a:rPr>
              <a:t>Convenient location</a:t>
            </a:r>
          </a:p>
        </p:txBody>
      </p:sp>
      <p:sp>
        <p:nvSpPr>
          <p:cNvPr id="39942" name="TextBox 15"/>
          <p:cNvSpPr txBox="1">
            <a:spLocks noChangeArrowheads="1"/>
          </p:cNvSpPr>
          <p:nvPr/>
        </p:nvSpPr>
        <p:spPr bwMode="auto">
          <a:xfrm>
            <a:off x="911225" y="2266950"/>
            <a:ext cx="1485900" cy="369888"/>
          </a:xfrm>
          <a:prstGeom prst="rect">
            <a:avLst/>
          </a:prstGeom>
          <a:noFill/>
          <a:ln w="9525">
            <a:noFill/>
            <a:miter lim="800000"/>
            <a:headEnd/>
            <a:tailEnd/>
          </a:ln>
        </p:spPr>
        <p:txBody>
          <a:bodyPr>
            <a:spAutoFit/>
          </a:bodyPr>
          <a:lstStyle/>
          <a:p>
            <a:pPr algn="r"/>
            <a:r>
              <a:rPr lang="en-US" sz="1800">
                <a:solidFill>
                  <a:schemeClr val="tx2"/>
                </a:solidFill>
                <a:latin typeface="Xerox Sans Light"/>
              </a:rPr>
              <a:t>Price</a:t>
            </a:r>
          </a:p>
        </p:txBody>
      </p:sp>
      <p:sp>
        <p:nvSpPr>
          <p:cNvPr id="39943" name="TextBox 22"/>
          <p:cNvSpPr txBox="1">
            <a:spLocks noChangeArrowheads="1"/>
          </p:cNvSpPr>
          <p:nvPr/>
        </p:nvSpPr>
        <p:spPr bwMode="auto">
          <a:xfrm>
            <a:off x="501650" y="3473450"/>
            <a:ext cx="1895475" cy="369888"/>
          </a:xfrm>
          <a:prstGeom prst="rect">
            <a:avLst/>
          </a:prstGeom>
          <a:noFill/>
          <a:ln w="9525">
            <a:noFill/>
            <a:miter lim="800000"/>
            <a:headEnd/>
            <a:tailEnd/>
          </a:ln>
        </p:spPr>
        <p:txBody>
          <a:bodyPr>
            <a:spAutoFit/>
          </a:bodyPr>
          <a:lstStyle/>
          <a:p>
            <a:pPr algn="r"/>
            <a:r>
              <a:rPr lang="en-US" sz="1800">
                <a:solidFill>
                  <a:schemeClr val="tx2"/>
                </a:solidFill>
                <a:latin typeface="Xerox Sans Light"/>
              </a:rPr>
              <a:t>Quality</a:t>
            </a:r>
          </a:p>
        </p:txBody>
      </p:sp>
      <p:sp>
        <p:nvSpPr>
          <p:cNvPr id="39944" name="TextBox 13"/>
          <p:cNvSpPr txBox="1">
            <a:spLocks noChangeArrowheads="1"/>
          </p:cNvSpPr>
          <p:nvPr/>
        </p:nvSpPr>
        <p:spPr bwMode="auto">
          <a:xfrm>
            <a:off x="-1936750" y="4503738"/>
            <a:ext cx="4333875" cy="646112"/>
          </a:xfrm>
          <a:prstGeom prst="rect">
            <a:avLst/>
          </a:prstGeom>
          <a:noFill/>
          <a:ln w="9525">
            <a:noFill/>
            <a:miter lim="800000"/>
            <a:headEnd/>
            <a:tailEnd/>
          </a:ln>
        </p:spPr>
        <p:txBody>
          <a:bodyPr>
            <a:spAutoFit/>
          </a:bodyPr>
          <a:lstStyle/>
          <a:p>
            <a:pPr algn="r"/>
            <a:r>
              <a:rPr lang="en-US" sz="1800">
                <a:solidFill>
                  <a:srgbClr val="7D7D7D"/>
                </a:solidFill>
                <a:latin typeface="Xerox Sans Light"/>
              </a:rPr>
              <a:t>Accommodate </a:t>
            </a:r>
            <a:br>
              <a:rPr lang="en-US" sz="1800">
                <a:solidFill>
                  <a:srgbClr val="7D7D7D"/>
                </a:solidFill>
                <a:latin typeface="Xerox Sans Light"/>
              </a:rPr>
            </a:br>
            <a:r>
              <a:rPr lang="en-US" sz="1800">
                <a:solidFill>
                  <a:srgbClr val="7D7D7D"/>
                </a:solidFill>
                <a:latin typeface="Xerox Sans Light"/>
              </a:rPr>
              <a:t>custom orders</a:t>
            </a:r>
          </a:p>
        </p:txBody>
      </p:sp>
      <p:sp>
        <p:nvSpPr>
          <p:cNvPr id="12298" name="Rounded Rectangle 19"/>
          <p:cNvSpPr>
            <a:spLocks noChangeArrowheads="1"/>
          </p:cNvSpPr>
          <p:nvPr/>
        </p:nvSpPr>
        <p:spPr bwMode="auto">
          <a:xfrm>
            <a:off x="2519363" y="2832100"/>
            <a:ext cx="3290887" cy="457200"/>
          </a:xfrm>
          <a:prstGeom prst="roundRect">
            <a:avLst>
              <a:gd name="adj" fmla="val 16667"/>
            </a:avLst>
          </a:prstGeom>
          <a:solidFill>
            <a:schemeClr val="tx1">
              <a:lumMod val="50000"/>
              <a:lumOff val="50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11276" name="Rounded Rectangle 21"/>
          <p:cNvSpPr>
            <a:spLocks noChangeArrowheads="1"/>
          </p:cNvSpPr>
          <p:nvPr/>
        </p:nvSpPr>
        <p:spPr bwMode="auto">
          <a:xfrm>
            <a:off x="2519363" y="4002088"/>
            <a:ext cx="1854200" cy="457200"/>
          </a:xfrm>
          <a:prstGeom prst="roundRect">
            <a:avLst>
              <a:gd name="adj" fmla="val 16667"/>
            </a:avLst>
          </a:prstGeom>
          <a:solidFill>
            <a:schemeClr val="bg2">
              <a:lumMod val="75000"/>
            </a:schemeClr>
          </a:solidFill>
          <a:ln w="9525" algn="ctr">
            <a:noFill/>
            <a:round/>
            <a:headEnd/>
            <a:tailEnd/>
          </a:ln>
        </p:spPr>
        <p:txBody>
          <a:bodyPr/>
          <a:lstStyle/>
          <a:p>
            <a:pPr algn="ctr">
              <a:defRPr/>
            </a:pPr>
            <a:endParaRPr lang="en-US">
              <a:latin typeface="Xerox Sans Light" pitchFamily="50" charset="0"/>
              <a:ea typeface="MS PGothic"/>
              <a:cs typeface="MS PGothic"/>
            </a:endParaRPr>
          </a:p>
        </p:txBody>
      </p:sp>
      <p:sp>
        <p:nvSpPr>
          <p:cNvPr id="39947" name="Rounded Rectangle 18"/>
          <p:cNvSpPr>
            <a:spLocks noChangeArrowheads="1"/>
          </p:cNvSpPr>
          <p:nvPr/>
        </p:nvSpPr>
        <p:spPr bwMode="auto">
          <a:xfrm>
            <a:off x="2519363" y="2246313"/>
            <a:ext cx="4418012" cy="457200"/>
          </a:xfrm>
          <a:prstGeom prst="roundRect">
            <a:avLst>
              <a:gd name="adj" fmla="val 16667"/>
            </a:avLst>
          </a:prstGeom>
          <a:solidFill>
            <a:schemeClr val="tx2"/>
          </a:solidFill>
          <a:ln w="9525">
            <a:noFill/>
            <a:round/>
            <a:headEnd/>
            <a:tailEnd/>
          </a:ln>
        </p:spPr>
        <p:txBody>
          <a:bodyPr/>
          <a:lstStyle/>
          <a:p>
            <a:pPr algn="ctr"/>
            <a:endParaRPr lang="hr-HR"/>
          </a:p>
        </p:txBody>
      </p:sp>
      <p:sp>
        <p:nvSpPr>
          <p:cNvPr id="39948" name="Rounded Rectangle 20"/>
          <p:cNvSpPr>
            <a:spLocks noChangeArrowheads="1"/>
          </p:cNvSpPr>
          <p:nvPr/>
        </p:nvSpPr>
        <p:spPr bwMode="auto">
          <a:xfrm>
            <a:off x="2519363" y="3416300"/>
            <a:ext cx="3152775" cy="457200"/>
          </a:xfrm>
          <a:prstGeom prst="roundRect">
            <a:avLst>
              <a:gd name="adj" fmla="val 16667"/>
            </a:avLst>
          </a:prstGeom>
          <a:solidFill>
            <a:schemeClr val="accent2"/>
          </a:solidFill>
          <a:ln w="9525">
            <a:noFill/>
            <a:round/>
            <a:headEnd/>
            <a:tailEnd/>
          </a:ln>
        </p:spPr>
        <p:txBody>
          <a:bodyPr/>
          <a:lstStyle/>
          <a:p>
            <a:pPr algn="ctr"/>
            <a:endParaRPr lang="hr-HR"/>
          </a:p>
        </p:txBody>
      </p:sp>
      <p:sp>
        <p:nvSpPr>
          <p:cNvPr id="18446" name="Rounded Rectangle 21"/>
          <p:cNvSpPr>
            <a:spLocks noChangeArrowheads="1"/>
          </p:cNvSpPr>
          <p:nvPr/>
        </p:nvSpPr>
        <p:spPr bwMode="auto">
          <a:xfrm>
            <a:off x="2519363" y="4583113"/>
            <a:ext cx="1600200" cy="457200"/>
          </a:xfrm>
          <a:prstGeom prst="roundRect">
            <a:avLst>
              <a:gd name="adj" fmla="val 16667"/>
            </a:avLst>
          </a:prstGeom>
          <a:solidFill>
            <a:schemeClr val="accent3"/>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39950" name="TextBox 15"/>
          <p:cNvSpPr txBox="1">
            <a:spLocks noChangeArrowheads="1"/>
          </p:cNvSpPr>
          <p:nvPr/>
        </p:nvSpPr>
        <p:spPr bwMode="auto">
          <a:xfrm>
            <a:off x="5435600" y="2238375"/>
            <a:ext cx="1485900" cy="461963"/>
          </a:xfrm>
          <a:prstGeom prst="rect">
            <a:avLst/>
          </a:prstGeom>
          <a:noFill/>
          <a:ln w="9525">
            <a:noFill/>
            <a:miter lim="800000"/>
            <a:headEnd/>
            <a:tailEnd/>
          </a:ln>
        </p:spPr>
        <p:txBody>
          <a:bodyPr>
            <a:spAutoFit/>
          </a:bodyPr>
          <a:lstStyle/>
          <a:p>
            <a:pPr algn="r"/>
            <a:r>
              <a:rPr lang="en-US" sz="2400">
                <a:solidFill>
                  <a:schemeClr val="bg1"/>
                </a:solidFill>
                <a:latin typeface="Xerox Sans Light"/>
              </a:rPr>
              <a:t>62.8%</a:t>
            </a:r>
          </a:p>
        </p:txBody>
      </p:sp>
      <p:sp>
        <p:nvSpPr>
          <p:cNvPr id="39951" name="TextBox 15"/>
          <p:cNvSpPr txBox="1">
            <a:spLocks noChangeArrowheads="1"/>
          </p:cNvSpPr>
          <p:nvPr/>
        </p:nvSpPr>
        <p:spPr bwMode="auto">
          <a:xfrm>
            <a:off x="4324350" y="2820988"/>
            <a:ext cx="1485900" cy="461962"/>
          </a:xfrm>
          <a:prstGeom prst="rect">
            <a:avLst/>
          </a:prstGeom>
          <a:noFill/>
          <a:ln w="9525">
            <a:noFill/>
            <a:miter lim="800000"/>
            <a:headEnd/>
            <a:tailEnd/>
          </a:ln>
        </p:spPr>
        <p:txBody>
          <a:bodyPr>
            <a:spAutoFit/>
          </a:bodyPr>
          <a:lstStyle/>
          <a:p>
            <a:pPr algn="r"/>
            <a:r>
              <a:rPr lang="en-US" sz="2400">
                <a:solidFill>
                  <a:schemeClr val="bg1"/>
                </a:solidFill>
                <a:latin typeface="Xerox Sans Light"/>
              </a:rPr>
              <a:t>45.6%</a:t>
            </a:r>
          </a:p>
        </p:txBody>
      </p:sp>
      <p:sp>
        <p:nvSpPr>
          <p:cNvPr id="39952" name="TextBox 15"/>
          <p:cNvSpPr txBox="1">
            <a:spLocks noChangeArrowheads="1"/>
          </p:cNvSpPr>
          <p:nvPr/>
        </p:nvSpPr>
        <p:spPr bwMode="auto">
          <a:xfrm>
            <a:off x="4176713" y="3394075"/>
            <a:ext cx="1485900" cy="461963"/>
          </a:xfrm>
          <a:prstGeom prst="rect">
            <a:avLst/>
          </a:prstGeom>
          <a:noFill/>
          <a:ln w="9525">
            <a:noFill/>
            <a:miter lim="800000"/>
            <a:headEnd/>
            <a:tailEnd/>
          </a:ln>
        </p:spPr>
        <p:txBody>
          <a:bodyPr>
            <a:spAutoFit/>
          </a:bodyPr>
          <a:lstStyle/>
          <a:p>
            <a:pPr algn="r"/>
            <a:r>
              <a:rPr lang="en-US" sz="2400">
                <a:solidFill>
                  <a:schemeClr val="bg1"/>
                </a:solidFill>
                <a:latin typeface="Xerox Sans Light"/>
              </a:rPr>
              <a:t>44.3%</a:t>
            </a:r>
          </a:p>
        </p:txBody>
      </p:sp>
      <p:sp>
        <p:nvSpPr>
          <p:cNvPr id="39953" name="TextBox 15"/>
          <p:cNvSpPr txBox="1">
            <a:spLocks noChangeArrowheads="1"/>
          </p:cNvSpPr>
          <p:nvPr/>
        </p:nvSpPr>
        <p:spPr bwMode="auto">
          <a:xfrm>
            <a:off x="2879725" y="3978275"/>
            <a:ext cx="1485900" cy="460375"/>
          </a:xfrm>
          <a:prstGeom prst="rect">
            <a:avLst/>
          </a:prstGeom>
          <a:noFill/>
          <a:ln w="9525">
            <a:noFill/>
            <a:miter lim="800000"/>
            <a:headEnd/>
            <a:tailEnd/>
          </a:ln>
        </p:spPr>
        <p:txBody>
          <a:bodyPr>
            <a:spAutoFit/>
          </a:bodyPr>
          <a:lstStyle/>
          <a:p>
            <a:pPr algn="r"/>
            <a:r>
              <a:rPr lang="en-US" sz="2400">
                <a:solidFill>
                  <a:schemeClr val="bg1"/>
                </a:solidFill>
                <a:latin typeface="Xerox Sans Light"/>
              </a:rPr>
              <a:t>26.2%</a:t>
            </a:r>
          </a:p>
        </p:txBody>
      </p:sp>
      <p:sp>
        <p:nvSpPr>
          <p:cNvPr id="39954" name="TextBox 15"/>
          <p:cNvSpPr txBox="1">
            <a:spLocks noChangeArrowheads="1"/>
          </p:cNvSpPr>
          <p:nvPr/>
        </p:nvSpPr>
        <p:spPr bwMode="auto">
          <a:xfrm>
            <a:off x="2613025" y="4560888"/>
            <a:ext cx="1485900" cy="461962"/>
          </a:xfrm>
          <a:prstGeom prst="rect">
            <a:avLst/>
          </a:prstGeom>
          <a:noFill/>
          <a:ln w="9525">
            <a:noFill/>
            <a:miter lim="800000"/>
            <a:headEnd/>
            <a:tailEnd/>
          </a:ln>
        </p:spPr>
        <p:txBody>
          <a:bodyPr>
            <a:spAutoFit/>
          </a:bodyPr>
          <a:lstStyle/>
          <a:p>
            <a:pPr algn="r"/>
            <a:r>
              <a:rPr lang="en-US" sz="2400">
                <a:solidFill>
                  <a:schemeClr val="tx2"/>
                </a:solidFill>
                <a:latin typeface="Xerox Sans Light"/>
              </a:rPr>
              <a:t>22.7%</a:t>
            </a:r>
          </a:p>
        </p:txBody>
      </p:sp>
      <p:cxnSp>
        <p:nvCxnSpPr>
          <p:cNvPr id="39955" name="Straight Connector 39"/>
          <p:cNvCxnSpPr>
            <a:cxnSpLocks noChangeShapeType="1"/>
          </p:cNvCxnSpPr>
          <p:nvPr/>
        </p:nvCxnSpPr>
        <p:spPr bwMode="auto">
          <a:xfrm>
            <a:off x="2519363" y="5114925"/>
            <a:ext cx="5576887" cy="3175"/>
          </a:xfrm>
          <a:prstGeom prst="line">
            <a:avLst/>
          </a:prstGeom>
          <a:noFill/>
          <a:ln w="3175">
            <a:solidFill>
              <a:srgbClr val="7D7D7D"/>
            </a:solidFill>
            <a:round/>
            <a:headEnd/>
            <a:tailEnd/>
          </a:ln>
        </p:spPr>
      </p:cxnSp>
      <p:cxnSp>
        <p:nvCxnSpPr>
          <p:cNvPr id="39956" name="Straight Connector 43"/>
          <p:cNvCxnSpPr>
            <a:cxnSpLocks noChangeShapeType="1"/>
          </p:cNvCxnSpPr>
          <p:nvPr/>
        </p:nvCxnSpPr>
        <p:spPr bwMode="auto">
          <a:xfrm rot="5400000" flipH="1" flipV="1">
            <a:off x="2427288" y="5205413"/>
            <a:ext cx="184150" cy="0"/>
          </a:xfrm>
          <a:prstGeom prst="line">
            <a:avLst/>
          </a:prstGeom>
          <a:noFill/>
          <a:ln w="3175">
            <a:solidFill>
              <a:srgbClr val="77787B"/>
            </a:solidFill>
            <a:round/>
            <a:headEnd/>
            <a:tailEnd/>
          </a:ln>
        </p:spPr>
      </p:cxnSp>
      <p:cxnSp>
        <p:nvCxnSpPr>
          <p:cNvPr id="39957" name="Straight Connector 44"/>
          <p:cNvCxnSpPr>
            <a:cxnSpLocks noChangeShapeType="1"/>
          </p:cNvCxnSpPr>
          <p:nvPr/>
        </p:nvCxnSpPr>
        <p:spPr bwMode="auto">
          <a:xfrm rot="5400000" flipH="1" flipV="1">
            <a:off x="8003381" y="5209382"/>
            <a:ext cx="182563" cy="0"/>
          </a:xfrm>
          <a:prstGeom prst="line">
            <a:avLst/>
          </a:prstGeom>
          <a:noFill/>
          <a:ln w="3175">
            <a:solidFill>
              <a:srgbClr val="77787B"/>
            </a:solidFill>
            <a:round/>
            <a:headEnd/>
            <a:tailEnd/>
          </a:ln>
        </p:spPr>
      </p:cxnSp>
      <p:cxnSp>
        <p:nvCxnSpPr>
          <p:cNvPr id="39958" name="Straight Connector 46"/>
          <p:cNvCxnSpPr>
            <a:cxnSpLocks noChangeShapeType="1"/>
          </p:cNvCxnSpPr>
          <p:nvPr/>
        </p:nvCxnSpPr>
        <p:spPr bwMode="auto">
          <a:xfrm rot="5400000" flipH="1" flipV="1">
            <a:off x="3821906" y="5212557"/>
            <a:ext cx="182563" cy="0"/>
          </a:xfrm>
          <a:prstGeom prst="line">
            <a:avLst/>
          </a:prstGeom>
          <a:noFill/>
          <a:ln w="3175">
            <a:solidFill>
              <a:srgbClr val="77787B"/>
            </a:solidFill>
            <a:round/>
            <a:headEnd/>
            <a:tailEnd/>
          </a:ln>
        </p:spPr>
      </p:cxnSp>
      <p:cxnSp>
        <p:nvCxnSpPr>
          <p:cNvPr id="39959" name="Straight Connector 47"/>
          <p:cNvCxnSpPr>
            <a:cxnSpLocks noChangeShapeType="1"/>
          </p:cNvCxnSpPr>
          <p:nvPr/>
        </p:nvCxnSpPr>
        <p:spPr bwMode="auto">
          <a:xfrm rot="5400000" flipH="1" flipV="1">
            <a:off x="5214938" y="5205413"/>
            <a:ext cx="184150" cy="0"/>
          </a:xfrm>
          <a:prstGeom prst="line">
            <a:avLst/>
          </a:prstGeom>
          <a:noFill/>
          <a:ln w="3175">
            <a:solidFill>
              <a:srgbClr val="77787B"/>
            </a:solidFill>
            <a:round/>
            <a:headEnd/>
            <a:tailEnd/>
          </a:ln>
        </p:spPr>
      </p:cxnSp>
      <p:cxnSp>
        <p:nvCxnSpPr>
          <p:cNvPr id="39960" name="Straight Connector 48"/>
          <p:cNvCxnSpPr>
            <a:cxnSpLocks noChangeShapeType="1"/>
          </p:cNvCxnSpPr>
          <p:nvPr/>
        </p:nvCxnSpPr>
        <p:spPr bwMode="auto">
          <a:xfrm rot="5400000" flipH="1" flipV="1">
            <a:off x="6609556" y="5209382"/>
            <a:ext cx="182563" cy="0"/>
          </a:xfrm>
          <a:prstGeom prst="line">
            <a:avLst/>
          </a:prstGeom>
          <a:noFill/>
          <a:ln w="3175">
            <a:solidFill>
              <a:srgbClr val="77787B"/>
            </a:solidFill>
            <a:round/>
            <a:headEnd/>
            <a:tailEnd/>
          </a:ln>
        </p:spPr>
      </p:cxnSp>
      <p:sp>
        <p:nvSpPr>
          <p:cNvPr id="39961" name="TextBox 15"/>
          <p:cNvSpPr txBox="1">
            <a:spLocks noChangeArrowheads="1"/>
          </p:cNvSpPr>
          <p:nvPr/>
        </p:nvSpPr>
        <p:spPr bwMode="auto">
          <a:xfrm>
            <a:off x="2312988" y="5272088"/>
            <a:ext cx="604837" cy="307975"/>
          </a:xfrm>
          <a:prstGeom prst="rect">
            <a:avLst/>
          </a:prstGeom>
          <a:noFill/>
          <a:ln w="9525">
            <a:noFill/>
            <a:miter lim="800000"/>
            <a:headEnd/>
            <a:tailEnd/>
          </a:ln>
        </p:spPr>
        <p:txBody>
          <a:bodyPr>
            <a:spAutoFit/>
          </a:bodyPr>
          <a:lstStyle/>
          <a:p>
            <a:pPr algn="ctr"/>
            <a:r>
              <a:rPr lang="en-US">
                <a:solidFill>
                  <a:srgbClr val="77787B"/>
                </a:solidFill>
              </a:rPr>
              <a:t>0%</a:t>
            </a:r>
          </a:p>
        </p:txBody>
      </p:sp>
      <p:sp>
        <p:nvSpPr>
          <p:cNvPr id="39962" name="TextBox 15"/>
          <p:cNvSpPr txBox="1">
            <a:spLocks noChangeArrowheads="1"/>
          </p:cNvSpPr>
          <p:nvPr/>
        </p:nvSpPr>
        <p:spPr bwMode="auto">
          <a:xfrm>
            <a:off x="3663950" y="5283200"/>
            <a:ext cx="603250" cy="307975"/>
          </a:xfrm>
          <a:prstGeom prst="rect">
            <a:avLst/>
          </a:prstGeom>
          <a:noFill/>
          <a:ln w="9525">
            <a:noFill/>
            <a:miter lim="800000"/>
            <a:headEnd/>
            <a:tailEnd/>
          </a:ln>
        </p:spPr>
        <p:txBody>
          <a:bodyPr>
            <a:spAutoFit/>
          </a:bodyPr>
          <a:lstStyle/>
          <a:p>
            <a:pPr algn="ctr"/>
            <a:r>
              <a:rPr lang="en-US">
                <a:solidFill>
                  <a:srgbClr val="77787B"/>
                </a:solidFill>
              </a:rPr>
              <a:t>20%</a:t>
            </a:r>
          </a:p>
        </p:txBody>
      </p:sp>
      <p:sp>
        <p:nvSpPr>
          <p:cNvPr id="39963" name="TextBox 15"/>
          <p:cNvSpPr txBox="1">
            <a:spLocks noChangeArrowheads="1"/>
          </p:cNvSpPr>
          <p:nvPr/>
        </p:nvSpPr>
        <p:spPr bwMode="auto">
          <a:xfrm>
            <a:off x="5067300" y="5283200"/>
            <a:ext cx="604838" cy="307975"/>
          </a:xfrm>
          <a:prstGeom prst="rect">
            <a:avLst/>
          </a:prstGeom>
          <a:noFill/>
          <a:ln w="9525">
            <a:noFill/>
            <a:miter lim="800000"/>
            <a:headEnd/>
            <a:tailEnd/>
          </a:ln>
        </p:spPr>
        <p:txBody>
          <a:bodyPr>
            <a:spAutoFit/>
          </a:bodyPr>
          <a:lstStyle/>
          <a:p>
            <a:pPr algn="ctr"/>
            <a:r>
              <a:rPr lang="en-US">
                <a:solidFill>
                  <a:srgbClr val="77787B"/>
                </a:solidFill>
              </a:rPr>
              <a:t>40%</a:t>
            </a:r>
          </a:p>
        </p:txBody>
      </p:sp>
      <p:sp>
        <p:nvSpPr>
          <p:cNvPr id="39964" name="TextBox 15"/>
          <p:cNvSpPr txBox="1">
            <a:spLocks noChangeArrowheads="1"/>
          </p:cNvSpPr>
          <p:nvPr/>
        </p:nvSpPr>
        <p:spPr bwMode="auto">
          <a:xfrm>
            <a:off x="6459538" y="5283200"/>
            <a:ext cx="604837" cy="307975"/>
          </a:xfrm>
          <a:prstGeom prst="rect">
            <a:avLst/>
          </a:prstGeom>
          <a:noFill/>
          <a:ln w="9525">
            <a:noFill/>
            <a:miter lim="800000"/>
            <a:headEnd/>
            <a:tailEnd/>
          </a:ln>
        </p:spPr>
        <p:txBody>
          <a:bodyPr>
            <a:spAutoFit/>
          </a:bodyPr>
          <a:lstStyle/>
          <a:p>
            <a:pPr algn="ctr"/>
            <a:r>
              <a:rPr lang="en-US">
                <a:solidFill>
                  <a:srgbClr val="77787B"/>
                </a:solidFill>
              </a:rPr>
              <a:t>60%</a:t>
            </a:r>
          </a:p>
        </p:txBody>
      </p:sp>
      <p:sp>
        <p:nvSpPr>
          <p:cNvPr id="39965" name="TextBox 15"/>
          <p:cNvSpPr txBox="1">
            <a:spLocks noChangeArrowheads="1"/>
          </p:cNvSpPr>
          <p:nvPr/>
        </p:nvSpPr>
        <p:spPr bwMode="auto">
          <a:xfrm>
            <a:off x="7842250" y="5283200"/>
            <a:ext cx="604838" cy="307975"/>
          </a:xfrm>
          <a:prstGeom prst="rect">
            <a:avLst/>
          </a:prstGeom>
          <a:noFill/>
          <a:ln w="9525">
            <a:noFill/>
            <a:miter lim="800000"/>
            <a:headEnd/>
            <a:tailEnd/>
          </a:ln>
        </p:spPr>
        <p:txBody>
          <a:bodyPr>
            <a:spAutoFit/>
          </a:bodyPr>
          <a:lstStyle/>
          <a:p>
            <a:pPr algn="ctr"/>
            <a:r>
              <a:rPr lang="en-US">
                <a:solidFill>
                  <a:srgbClr val="77787B"/>
                </a:solidFill>
              </a:rPr>
              <a:t>80%</a:t>
            </a:r>
          </a:p>
        </p:txBody>
      </p:sp>
      <p:sp>
        <p:nvSpPr>
          <p:cNvPr id="12319" name="TextBox 15"/>
          <p:cNvSpPr txBox="1">
            <a:spLocks noChangeArrowheads="1"/>
          </p:cNvSpPr>
          <p:nvPr/>
        </p:nvSpPr>
        <p:spPr bwMode="auto">
          <a:xfrm>
            <a:off x="3863975" y="5524500"/>
            <a:ext cx="2978150" cy="277813"/>
          </a:xfrm>
          <a:prstGeom prst="rect">
            <a:avLst/>
          </a:prstGeom>
          <a:noFill/>
          <a:ln w="9525">
            <a:noFill/>
            <a:miter lim="800000"/>
            <a:headEnd/>
            <a:tailEnd/>
          </a:ln>
        </p:spPr>
        <p:txBody>
          <a:bodyPr lIns="182880">
            <a:spAutoFit/>
          </a:bodyPr>
          <a:lstStyle/>
          <a:p>
            <a:pPr algn="ctr">
              <a:defRPr/>
            </a:pPr>
            <a:r>
              <a:rPr lang="en-US" sz="1200" dirty="0">
                <a:solidFill>
                  <a:schemeClr val="tx1">
                    <a:lumMod val="50000"/>
                    <a:lumOff val="50000"/>
                  </a:schemeClr>
                </a:solidFill>
                <a:latin typeface="Xerox Sans Light" pitchFamily="50" charset="0"/>
                <a:ea typeface="ＭＳ Ｐゴシック" pitchFamily="34" charset="-128"/>
                <a:cs typeface="+mn-cs"/>
              </a:rPr>
              <a:t>Percentage of Respondents</a:t>
            </a:r>
          </a:p>
        </p:txBody>
      </p:sp>
      <p:sp>
        <p:nvSpPr>
          <p:cNvPr id="39967" name="Slide Number Placeholder 31"/>
          <p:cNvSpPr>
            <a:spLocks noGrp="1"/>
          </p:cNvSpPr>
          <p:nvPr>
            <p:ph type="sldNum" sz="quarter" idx="12"/>
          </p:nvPr>
        </p:nvSpPr>
        <p:spPr>
          <a:noFill/>
          <a:ln>
            <a:miter lim="800000"/>
            <a:headEnd/>
            <a:tailEnd/>
          </a:ln>
        </p:spPr>
        <p:txBody>
          <a:bodyPr/>
          <a:lstStyle/>
          <a:p>
            <a:fld id="{B9F29440-2ED5-4F71-A949-819AFE232C9C}" type="slidenum">
              <a:rPr lang="en-US" sz="1400" smtClean="0">
                <a:solidFill>
                  <a:srgbClr val="7F7F7F"/>
                </a:solidFill>
                <a:latin typeface="Xerox Sans Light"/>
                <a:ea typeface="ＭＳ Ｐゴシック"/>
                <a:cs typeface="ＭＳ Ｐゴシック"/>
              </a:rPr>
              <a:pPr/>
              <a:t>14</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64514" name="Rectangle 3"/>
          <p:cNvSpPr>
            <a:spLocks noChangeArrowheads="1"/>
          </p:cNvSpPr>
          <p:nvPr/>
        </p:nvSpPr>
        <p:spPr bwMode="auto">
          <a:xfrm>
            <a:off x="381000" y="1570038"/>
            <a:ext cx="3074988" cy="3216275"/>
          </a:xfrm>
          <a:prstGeom prst="rect">
            <a:avLst/>
          </a:prstGeom>
          <a:noFill/>
          <a:ln w="9525">
            <a:noFill/>
            <a:miter lim="800000"/>
            <a:headEnd/>
            <a:tailEnd/>
          </a:ln>
        </p:spPr>
        <p:txBody>
          <a:bodyPr lIns="0" tIns="0" rIns="0" bIns="0"/>
          <a:lstStyle/>
          <a:p>
            <a:pPr algn="ctr">
              <a:lnSpc>
                <a:spcPct val="90000"/>
              </a:lnSpc>
              <a:spcBef>
                <a:spcPct val="30000"/>
              </a:spcBef>
            </a:pPr>
            <a:r>
              <a:rPr lang="en-US" sz="2000">
                <a:solidFill>
                  <a:schemeClr val="tx2"/>
                </a:solidFill>
              </a:rPr>
              <a:t>Other services to delight </a:t>
            </a:r>
            <a:br>
              <a:rPr lang="en-US" sz="2000">
                <a:solidFill>
                  <a:schemeClr val="tx2"/>
                </a:solidFill>
              </a:rPr>
            </a:br>
            <a:r>
              <a:rPr lang="en-US" sz="2000">
                <a:solidFill>
                  <a:schemeClr val="tx2"/>
                </a:solidFill>
              </a:rPr>
              <a:t>your customers:</a:t>
            </a:r>
          </a:p>
          <a:p>
            <a:pPr algn="ctr">
              <a:lnSpc>
                <a:spcPct val="90000"/>
              </a:lnSpc>
              <a:spcBef>
                <a:spcPct val="30000"/>
              </a:spcBef>
            </a:pPr>
            <a:r>
              <a:rPr lang="en-US" sz="1800">
                <a:solidFill>
                  <a:srgbClr val="77787B"/>
                </a:solidFill>
              </a:rPr>
              <a:t>In addition to print services, small and medium-sized businesses are also purchasing web site design, creative design, mailing and e-mail marketing services from external providers.</a:t>
            </a:r>
          </a:p>
        </p:txBody>
      </p:sp>
      <p:sp>
        <p:nvSpPr>
          <p:cNvPr id="64515" name="TextBox 10"/>
          <p:cNvSpPr txBox="1">
            <a:spLocks noChangeArrowheads="1"/>
          </p:cNvSpPr>
          <p:nvPr/>
        </p:nvSpPr>
        <p:spPr bwMode="auto">
          <a:xfrm>
            <a:off x="381000" y="6107113"/>
            <a:ext cx="4389438" cy="369887"/>
          </a:xfrm>
          <a:prstGeom prst="rect">
            <a:avLst/>
          </a:prstGeom>
          <a:noFill/>
          <a:ln w="9525">
            <a:noFill/>
            <a:miter lim="800000"/>
            <a:headEnd/>
            <a:tailEnd/>
          </a:ln>
        </p:spPr>
        <p:txBody>
          <a:bodyPr wrap="none" lIns="0" tIns="0" rIns="0" bIns="0">
            <a:spAutoFit/>
          </a:bodyPr>
          <a:lstStyle/>
          <a:p>
            <a:pPr algn="ctr"/>
            <a:r>
              <a:rPr lang="en-US" sz="800">
                <a:latin typeface="Xerox Sans Light"/>
              </a:rPr>
              <a:t>Capturing the SMB Business Communications Services Opportunity, </a:t>
            </a:r>
            <a:r>
              <a:rPr lang="en-US" sz="800" i="1">
                <a:latin typeface="Xerox Sans Light"/>
              </a:rPr>
              <a:t>InfoTrends</a:t>
            </a:r>
            <a:r>
              <a:rPr lang="en-US" sz="800">
                <a:latin typeface="Xerox Sans Light"/>
              </a:rPr>
              <a:t>, 2009</a:t>
            </a:r>
          </a:p>
          <a:p>
            <a:pPr algn="ctr"/>
            <a:r>
              <a:rPr lang="ja-JP" altLang="en-US" sz="800">
                <a:latin typeface="Xerox Sans Light"/>
              </a:rPr>
              <a:t>“</a:t>
            </a:r>
            <a:r>
              <a:rPr lang="en-US" sz="800">
                <a:latin typeface="Xerox Sans Light"/>
              </a:rPr>
              <a:t>What other services has your company purchased from external service providers in the last 12 months?</a:t>
            </a:r>
            <a:r>
              <a:rPr lang="ja-JP" altLang="en-US" sz="800">
                <a:latin typeface="Xerox Sans Light"/>
              </a:rPr>
              <a:t>”</a:t>
            </a:r>
            <a:endParaRPr lang="en-US" sz="800">
              <a:latin typeface="Xerox Sans Light"/>
            </a:endParaRPr>
          </a:p>
          <a:p>
            <a:pPr algn="ctr"/>
            <a:endParaRPr lang="en-US" sz="800">
              <a:latin typeface="Xerox Sans Light"/>
            </a:endParaRPr>
          </a:p>
        </p:txBody>
      </p:sp>
      <p:grpSp>
        <p:nvGrpSpPr>
          <p:cNvPr id="64516" name="Group 36"/>
          <p:cNvGrpSpPr>
            <a:grpSpLocks/>
          </p:cNvGrpSpPr>
          <p:nvPr/>
        </p:nvGrpSpPr>
        <p:grpSpPr bwMode="auto">
          <a:xfrm>
            <a:off x="3600450" y="1511300"/>
            <a:ext cx="6892925" cy="3890963"/>
            <a:chOff x="3600450" y="1511300"/>
            <a:chExt cx="5865813" cy="3059739"/>
          </a:xfrm>
        </p:grpSpPr>
        <p:sp>
          <p:nvSpPr>
            <p:cNvPr id="64518" name="TextBox 15"/>
            <p:cNvSpPr txBox="1">
              <a:spLocks noChangeArrowheads="1"/>
            </p:cNvSpPr>
            <p:nvPr/>
          </p:nvSpPr>
          <p:spPr bwMode="auto">
            <a:xfrm>
              <a:off x="5497513" y="1511300"/>
              <a:ext cx="3968750" cy="266210"/>
            </a:xfrm>
            <a:prstGeom prst="rect">
              <a:avLst/>
            </a:prstGeom>
            <a:noFill/>
            <a:ln w="9525">
              <a:noFill/>
              <a:miter lim="800000"/>
              <a:headEnd/>
              <a:tailEnd/>
            </a:ln>
          </p:spPr>
          <p:txBody>
            <a:bodyPr lIns="182880">
              <a:spAutoFit/>
            </a:bodyPr>
            <a:lstStyle/>
            <a:p>
              <a:pPr algn="ctr"/>
              <a:r>
                <a:rPr lang="en-US" sz="1600">
                  <a:solidFill>
                    <a:srgbClr val="77787B"/>
                  </a:solidFill>
                </a:rPr>
                <a:t>25.5% </a:t>
              </a:r>
              <a:r>
                <a:rPr lang="en-US">
                  <a:solidFill>
                    <a:schemeClr val="tx2"/>
                  </a:solidFill>
                </a:rPr>
                <a:t>Web site design/programming</a:t>
              </a:r>
              <a:endParaRPr lang="en-US">
                <a:solidFill>
                  <a:srgbClr val="77787B"/>
                </a:solidFill>
              </a:endParaRPr>
            </a:p>
          </p:txBody>
        </p:sp>
        <p:sp>
          <p:nvSpPr>
            <p:cNvPr id="64519" name="TextBox 15"/>
            <p:cNvSpPr txBox="1">
              <a:spLocks noChangeArrowheads="1"/>
            </p:cNvSpPr>
            <p:nvPr/>
          </p:nvSpPr>
          <p:spPr bwMode="auto">
            <a:xfrm>
              <a:off x="4332288" y="2792413"/>
              <a:ext cx="4859337" cy="266210"/>
            </a:xfrm>
            <a:prstGeom prst="rect">
              <a:avLst/>
            </a:prstGeom>
            <a:noFill/>
            <a:ln w="9525">
              <a:noFill/>
              <a:miter lim="800000"/>
              <a:headEnd/>
              <a:tailEnd/>
            </a:ln>
          </p:spPr>
          <p:txBody>
            <a:bodyPr lIns="182880">
              <a:spAutoFit/>
            </a:bodyPr>
            <a:lstStyle/>
            <a:p>
              <a:pPr algn="ctr"/>
              <a:r>
                <a:rPr lang="en-US" sz="1600">
                  <a:solidFill>
                    <a:srgbClr val="77787B"/>
                  </a:solidFill>
                </a:rPr>
                <a:t>9.5% </a:t>
              </a:r>
              <a:r>
                <a:rPr lang="en-US">
                  <a:solidFill>
                    <a:schemeClr val="tx2"/>
                  </a:solidFill>
                </a:rPr>
                <a:t>Search engine optimization/marketing</a:t>
              </a:r>
              <a:endParaRPr lang="en-US">
                <a:solidFill>
                  <a:srgbClr val="77787B"/>
                </a:solidFill>
              </a:endParaRPr>
            </a:p>
          </p:txBody>
        </p:sp>
        <p:sp>
          <p:nvSpPr>
            <p:cNvPr id="64520" name="TextBox 15"/>
            <p:cNvSpPr txBox="1">
              <a:spLocks noChangeArrowheads="1"/>
            </p:cNvSpPr>
            <p:nvPr/>
          </p:nvSpPr>
          <p:spPr bwMode="auto">
            <a:xfrm>
              <a:off x="4083050" y="3567113"/>
              <a:ext cx="5060950" cy="266210"/>
            </a:xfrm>
            <a:prstGeom prst="rect">
              <a:avLst/>
            </a:prstGeom>
            <a:noFill/>
            <a:ln w="9525">
              <a:noFill/>
              <a:miter lim="800000"/>
              <a:headEnd/>
              <a:tailEnd/>
            </a:ln>
          </p:spPr>
          <p:txBody>
            <a:bodyPr lIns="182880">
              <a:spAutoFit/>
            </a:bodyPr>
            <a:lstStyle/>
            <a:p>
              <a:pPr algn="ctr"/>
              <a:r>
                <a:rPr lang="en-US" sz="1600">
                  <a:solidFill>
                    <a:srgbClr val="77787B"/>
                  </a:solidFill>
                </a:rPr>
                <a:t>6.1% </a:t>
              </a:r>
              <a:r>
                <a:rPr lang="en-US">
                  <a:solidFill>
                    <a:schemeClr val="tx2"/>
                  </a:solidFill>
                </a:rPr>
                <a:t>Personalized URL/web micro-site generation</a:t>
              </a:r>
              <a:endParaRPr lang="en-US">
                <a:solidFill>
                  <a:srgbClr val="77787B"/>
                </a:solidFill>
              </a:endParaRPr>
            </a:p>
          </p:txBody>
        </p:sp>
        <p:grpSp>
          <p:nvGrpSpPr>
            <p:cNvPr id="64521" name="Group 35"/>
            <p:cNvGrpSpPr>
              <a:grpSpLocks/>
            </p:cNvGrpSpPr>
            <p:nvPr/>
          </p:nvGrpSpPr>
          <p:grpSpPr bwMode="auto">
            <a:xfrm>
              <a:off x="3600450" y="1552575"/>
              <a:ext cx="4949825" cy="3018464"/>
              <a:chOff x="3600450" y="1552575"/>
              <a:chExt cx="4949825" cy="3018464"/>
            </a:xfrm>
          </p:grpSpPr>
          <p:sp>
            <p:nvSpPr>
              <p:cNvPr id="13323" name="Rounded Rectangle 70"/>
              <p:cNvSpPr>
                <a:spLocks noChangeArrowheads="1"/>
              </p:cNvSpPr>
              <p:nvPr/>
            </p:nvSpPr>
            <p:spPr bwMode="auto">
              <a:xfrm>
                <a:off x="3762564" y="3602309"/>
                <a:ext cx="462024" cy="228450"/>
              </a:xfrm>
              <a:prstGeom prst="roundRect">
                <a:avLst>
                  <a:gd name="adj" fmla="val 19278"/>
                </a:avLst>
              </a:prstGeom>
              <a:solidFill>
                <a:schemeClr val="bg2">
                  <a:lumMod val="85000"/>
                </a:schemeClr>
              </a:solidFill>
              <a:ln w="9525" algn="ctr">
                <a:no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13324" name="Rounded Rectangle 69"/>
              <p:cNvSpPr>
                <a:spLocks noChangeArrowheads="1"/>
              </p:cNvSpPr>
              <p:nvPr/>
            </p:nvSpPr>
            <p:spPr bwMode="auto">
              <a:xfrm>
                <a:off x="3762564" y="3346394"/>
                <a:ext cx="487692" cy="228451"/>
              </a:xfrm>
              <a:prstGeom prst="roundRect">
                <a:avLst>
                  <a:gd name="adj" fmla="val 19278"/>
                </a:avLst>
              </a:prstGeom>
              <a:solidFill>
                <a:schemeClr val="accent6"/>
              </a:solidFill>
              <a:ln w="9525" algn="ctr">
                <a:no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13325" name="Rounded Rectangle 68"/>
              <p:cNvSpPr>
                <a:spLocks noChangeArrowheads="1"/>
              </p:cNvSpPr>
              <p:nvPr/>
            </p:nvSpPr>
            <p:spPr bwMode="auto">
              <a:xfrm>
                <a:off x="3762564" y="3089231"/>
                <a:ext cx="517413" cy="230948"/>
              </a:xfrm>
              <a:prstGeom prst="roundRect">
                <a:avLst>
                  <a:gd name="adj" fmla="val 19278"/>
                </a:avLst>
              </a:prstGeom>
              <a:solidFill>
                <a:schemeClr val="accent3"/>
              </a:solidFill>
              <a:ln w="9525" algn="ctr">
                <a:no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68" name="Rounded Rectangle 67"/>
              <p:cNvSpPr/>
              <p:nvPr/>
            </p:nvSpPr>
            <p:spPr bwMode="auto">
              <a:xfrm>
                <a:off x="3762564" y="2833317"/>
                <a:ext cx="714652" cy="228450"/>
              </a:xfrm>
              <a:prstGeom prst="roundRect">
                <a:avLst>
                  <a:gd name="adj" fmla="val 19279"/>
                </a:avLst>
              </a:prstGeom>
              <a:solidFill>
                <a:schemeClr val="bg2">
                  <a:lumMod val="65000"/>
                </a:schemeClr>
              </a:solidFill>
              <a:ln w="9525" cap="flat" cmpd="sng" algn="ctr">
                <a:noFill/>
                <a:prstDash val="solid"/>
                <a:round/>
                <a:headEnd type="none" w="med" len="med"/>
                <a:tailEnd type="none" w="med" len="med"/>
              </a:ln>
              <a:effectLst/>
            </p:spPr>
            <p:txBody>
              <a:bodyPr wrap="none"/>
              <a:lstStyle/>
              <a:p>
                <a:pPr algn="ctr">
                  <a:defRPr/>
                </a:pPr>
                <a:endParaRPr lang="en-US" sz="2000" dirty="0">
                  <a:latin typeface="Xerox Sans" pitchFamily="50" charset="0"/>
                </a:endParaRPr>
              </a:p>
            </p:txBody>
          </p:sp>
          <p:sp>
            <p:nvSpPr>
              <p:cNvPr id="67" name="Rounded Rectangle 66"/>
              <p:cNvSpPr/>
              <p:nvPr/>
            </p:nvSpPr>
            <p:spPr bwMode="auto">
              <a:xfrm>
                <a:off x="3762564" y="2576154"/>
                <a:ext cx="865958" cy="228450"/>
              </a:xfrm>
              <a:prstGeom prst="roundRect">
                <a:avLst>
                  <a:gd name="adj" fmla="val 19279"/>
                </a:avLst>
              </a:prstGeom>
              <a:solidFill>
                <a:schemeClr val="accent5"/>
              </a:solidFill>
              <a:ln w="9525" cap="flat" cmpd="sng" algn="ctr">
                <a:noFill/>
                <a:prstDash val="solid"/>
                <a:round/>
                <a:headEnd type="none" w="med" len="med"/>
                <a:tailEnd type="none" w="med" len="med"/>
              </a:ln>
              <a:effectLst/>
            </p:spPr>
            <p:txBody>
              <a:bodyPr wrap="none"/>
              <a:lstStyle/>
              <a:p>
                <a:pPr algn="ctr">
                  <a:defRPr/>
                </a:pPr>
                <a:endParaRPr lang="en-US" sz="2000" dirty="0">
                  <a:latin typeface="Xerox Sans" pitchFamily="50" charset="0"/>
                </a:endParaRPr>
              </a:p>
            </p:txBody>
          </p:sp>
          <p:sp>
            <p:nvSpPr>
              <p:cNvPr id="64527" name="Rounded Rectangle 65"/>
              <p:cNvSpPr>
                <a:spLocks noChangeArrowheads="1"/>
              </p:cNvSpPr>
              <p:nvPr/>
            </p:nvSpPr>
            <p:spPr bwMode="auto">
              <a:xfrm>
                <a:off x="3762564" y="2321430"/>
                <a:ext cx="906486" cy="228434"/>
              </a:xfrm>
              <a:prstGeom prst="roundRect">
                <a:avLst>
                  <a:gd name="adj" fmla="val 19278"/>
                </a:avLst>
              </a:prstGeom>
              <a:solidFill>
                <a:schemeClr val="accent2"/>
              </a:solidFill>
              <a:ln w="9525">
                <a:noFill/>
                <a:round/>
                <a:headEnd/>
                <a:tailEnd/>
              </a:ln>
            </p:spPr>
            <p:txBody>
              <a:bodyPr wrap="none"/>
              <a:lstStyle/>
              <a:p>
                <a:pPr algn="ctr"/>
                <a:endParaRPr lang="hr-HR" sz="2000"/>
              </a:p>
            </p:txBody>
          </p:sp>
          <p:sp>
            <p:nvSpPr>
              <p:cNvPr id="65" name="Rounded Rectangle 64"/>
              <p:cNvSpPr/>
              <p:nvPr/>
            </p:nvSpPr>
            <p:spPr bwMode="auto">
              <a:xfrm>
                <a:off x="3762564" y="2065573"/>
                <a:ext cx="1178026" cy="228451"/>
              </a:xfrm>
              <a:prstGeom prst="roundRect">
                <a:avLst>
                  <a:gd name="adj" fmla="val 19279"/>
                </a:avLst>
              </a:prstGeom>
              <a:solidFill>
                <a:schemeClr val="tx1">
                  <a:lumMod val="50000"/>
                  <a:lumOff val="50000"/>
                </a:schemeClr>
              </a:solidFill>
              <a:ln w="9525" cap="flat" cmpd="sng" algn="ctr">
                <a:noFill/>
                <a:prstDash val="solid"/>
                <a:round/>
                <a:headEnd type="none" w="med" len="med"/>
                <a:tailEnd type="none" w="med" len="med"/>
              </a:ln>
              <a:effectLst/>
            </p:spPr>
            <p:txBody>
              <a:bodyPr wrap="none"/>
              <a:lstStyle/>
              <a:p>
                <a:pPr algn="ctr">
                  <a:defRPr/>
                </a:pPr>
                <a:endParaRPr lang="en-US" sz="2000" dirty="0">
                  <a:latin typeface="Xerox Sans" pitchFamily="50" charset="0"/>
                </a:endParaRPr>
              </a:p>
            </p:txBody>
          </p:sp>
          <p:sp>
            <p:nvSpPr>
              <p:cNvPr id="13330" name="Rounded Rectangle 63"/>
              <p:cNvSpPr>
                <a:spLocks noChangeArrowheads="1"/>
              </p:cNvSpPr>
              <p:nvPr/>
            </p:nvSpPr>
            <p:spPr bwMode="auto">
              <a:xfrm>
                <a:off x="3762564" y="1808410"/>
                <a:ext cx="1703545" cy="228451"/>
              </a:xfrm>
              <a:prstGeom prst="roundRect">
                <a:avLst>
                  <a:gd name="adj" fmla="val 19278"/>
                </a:avLst>
              </a:prstGeom>
              <a:solidFill>
                <a:schemeClr val="accent4"/>
              </a:solidFill>
              <a:ln w="9525" algn="ctr">
                <a:no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64530" name="Rounded Rectangle 59"/>
              <p:cNvSpPr>
                <a:spLocks noChangeArrowheads="1"/>
              </p:cNvSpPr>
              <p:nvPr/>
            </p:nvSpPr>
            <p:spPr bwMode="auto">
              <a:xfrm>
                <a:off x="3762375" y="1552575"/>
                <a:ext cx="1863725" cy="228600"/>
              </a:xfrm>
              <a:prstGeom prst="roundRect">
                <a:avLst>
                  <a:gd name="adj" fmla="val 19278"/>
                </a:avLst>
              </a:prstGeom>
              <a:solidFill>
                <a:schemeClr val="accent1"/>
              </a:solidFill>
              <a:ln w="9525">
                <a:noFill/>
                <a:round/>
                <a:headEnd/>
                <a:tailEnd/>
              </a:ln>
            </p:spPr>
            <p:txBody>
              <a:bodyPr wrap="none"/>
              <a:lstStyle/>
              <a:p>
                <a:pPr algn="ctr"/>
                <a:endParaRPr lang="hr-HR" sz="2000"/>
              </a:p>
            </p:txBody>
          </p:sp>
          <p:sp>
            <p:nvSpPr>
              <p:cNvPr id="64531" name="TextBox 15"/>
              <p:cNvSpPr txBox="1">
                <a:spLocks noChangeArrowheads="1"/>
              </p:cNvSpPr>
              <p:nvPr/>
            </p:nvSpPr>
            <p:spPr bwMode="auto">
              <a:xfrm>
                <a:off x="5343525" y="1773238"/>
                <a:ext cx="3206750" cy="338137"/>
              </a:xfrm>
              <a:prstGeom prst="rect">
                <a:avLst/>
              </a:prstGeom>
              <a:noFill/>
              <a:ln w="9525">
                <a:noFill/>
                <a:miter lim="800000"/>
                <a:headEnd/>
                <a:tailEnd/>
              </a:ln>
            </p:spPr>
            <p:txBody>
              <a:bodyPr lIns="182880">
                <a:spAutoFit/>
              </a:bodyPr>
              <a:lstStyle/>
              <a:p>
                <a:pPr algn="ctr"/>
                <a:r>
                  <a:rPr lang="en-US" sz="1600">
                    <a:solidFill>
                      <a:srgbClr val="77787B"/>
                    </a:solidFill>
                  </a:rPr>
                  <a:t>23.6% </a:t>
                </a:r>
                <a:r>
                  <a:rPr lang="en-US">
                    <a:solidFill>
                      <a:schemeClr val="tx2"/>
                    </a:solidFill>
                  </a:rPr>
                  <a:t>Creative/design</a:t>
                </a:r>
                <a:endParaRPr lang="en-US">
                  <a:solidFill>
                    <a:srgbClr val="77787B"/>
                  </a:solidFill>
                </a:endParaRPr>
              </a:p>
            </p:txBody>
          </p:sp>
          <p:sp>
            <p:nvSpPr>
              <p:cNvPr id="64532" name="TextBox 15"/>
              <p:cNvSpPr txBox="1">
                <a:spLocks noChangeArrowheads="1"/>
              </p:cNvSpPr>
              <p:nvPr/>
            </p:nvSpPr>
            <p:spPr bwMode="auto">
              <a:xfrm>
                <a:off x="4808538" y="2028825"/>
                <a:ext cx="3443287" cy="338138"/>
              </a:xfrm>
              <a:prstGeom prst="rect">
                <a:avLst/>
              </a:prstGeom>
              <a:noFill/>
              <a:ln w="9525">
                <a:noFill/>
                <a:miter lim="800000"/>
                <a:headEnd/>
                <a:tailEnd/>
              </a:ln>
            </p:spPr>
            <p:txBody>
              <a:bodyPr lIns="182880">
                <a:spAutoFit/>
              </a:bodyPr>
              <a:lstStyle/>
              <a:p>
                <a:pPr algn="ctr"/>
                <a:r>
                  <a:rPr lang="en-US" sz="1600">
                    <a:solidFill>
                      <a:srgbClr val="77787B"/>
                    </a:solidFill>
                  </a:rPr>
                  <a:t>16.1% </a:t>
                </a:r>
                <a:r>
                  <a:rPr lang="en-US">
                    <a:solidFill>
                      <a:schemeClr val="tx2"/>
                    </a:solidFill>
                  </a:rPr>
                  <a:t>Mailing</a:t>
                </a:r>
                <a:endParaRPr lang="en-US">
                  <a:solidFill>
                    <a:srgbClr val="77787B"/>
                  </a:solidFill>
                </a:endParaRPr>
              </a:p>
            </p:txBody>
          </p:sp>
          <p:sp>
            <p:nvSpPr>
              <p:cNvPr id="64533" name="TextBox 15"/>
              <p:cNvSpPr txBox="1">
                <a:spLocks noChangeArrowheads="1"/>
              </p:cNvSpPr>
              <p:nvPr/>
            </p:nvSpPr>
            <p:spPr bwMode="auto">
              <a:xfrm>
                <a:off x="4522788" y="2282825"/>
                <a:ext cx="3503612" cy="266210"/>
              </a:xfrm>
              <a:prstGeom prst="rect">
                <a:avLst/>
              </a:prstGeom>
              <a:noFill/>
              <a:ln w="9525">
                <a:noFill/>
                <a:miter lim="800000"/>
                <a:headEnd/>
                <a:tailEnd/>
              </a:ln>
            </p:spPr>
            <p:txBody>
              <a:bodyPr lIns="182880">
                <a:spAutoFit/>
              </a:bodyPr>
              <a:lstStyle/>
              <a:p>
                <a:pPr algn="ctr"/>
                <a:r>
                  <a:rPr lang="en-US" sz="1600">
                    <a:solidFill>
                      <a:srgbClr val="77787B"/>
                    </a:solidFill>
                  </a:rPr>
                  <a:t>12.1% </a:t>
                </a:r>
                <a:r>
                  <a:rPr lang="en-US">
                    <a:solidFill>
                      <a:schemeClr val="tx2"/>
                    </a:solidFill>
                  </a:rPr>
                  <a:t>E-mail marketing</a:t>
                </a:r>
                <a:endParaRPr lang="en-US">
                  <a:solidFill>
                    <a:srgbClr val="77787B"/>
                  </a:solidFill>
                </a:endParaRPr>
              </a:p>
            </p:txBody>
          </p:sp>
          <p:sp>
            <p:nvSpPr>
              <p:cNvPr id="64534" name="TextBox 15"/>
              <p:cNvSpPr txBox="1">
                <a:spLocks noChangeArrowheads="1"/>
              </p:cNvSpPr>
              <p:nvPr/>
            </p:nvSpPr>
            <p:spPr bwMode="auto">
              <a:xfrm>
                <a:off x="4498975" y="2538413"/>
                <a:ext cx="3776663" cy="338137"/>
              </a:xfrm>
              <a:prstGeom prst="rect">
                <a:avLst/>
              </a:prstGeom>
              <a:noFill/>
              <a:ln w="9525">
                <a:noFill/>
                <a:miter lim="800000"/>
                <a:headEnd/>
                <a:tailEnd/>
              </a:ln>
            </p:spPr>
            <p:txBody>
              <a:bodyPr lIns="182880">
                <a:spAutoFit/>
              </a:bodyPr>
              <a:lstStyle/>
              <a:p>
                <a:pPr algn="ctr"/>
                <a:r>
                  <a:rPr lang="en-US" sz="1600">
                    <a:solidFill>
                      <a:srgbClr val="77787B"/>
                    </a:solidFill>
                  </a:rPr>
                  <a:t>11.7% </a:t>
                </a:r>
                <a:r>
                  <a:rPr lang="en-US">
                    <a:solidFill>
                      <a:schemeClr val="tx2"/>
                    </a:solidFill>
                  </a:rPr>
                  <a:t>Digital photography</a:t>
                </a:r>
                <a:endParaRPr lang="en-US">
                  <a:solidFill>
                    <a:srgbClr val="77787B"/>
                  </a:solidFill>
                </a:endParaRPr>
              </a:p>
            </p:txBody>
          </p:sp>
          <p:sp>
            <p:nvSpPr>
              <p:cNvPr id="64535" name="TextBox 15"/>
              <p:cNvSpPr txBox="1">
                <a:spLocks noChangeArrowheads="1"/>
              </p:cNvSpPr>
              <p:nvPr/>
            </p:nvSpPr>
            <p:spPr bwMode="auto">
              <a:xfrm>
                <a:off x="4130675" y="3049588"/>
                <a:ext cx="3717925" cy="339725"/>
              </a:xfrm>
              <a:prstGeom prst="rect">
                <a:avLst/>
              </a:prstGeom>
              <a:noFill/>
              <a:ln w="9525">
                <a:noFill/>
                <a:miter lim="800000"/>
                <a:headEnd/>
                <a:tailEnd/>
              </a:ln>
            </p:spPr>
            <p:txBody>
              <a:bodyPr lIns="182880">
                <a:spAutoFit/>
              </a:bodyPr>
              <a:lstStyle/>
              <a:p>
                <a:pPr algn="ctr"/>
                <a:r>
                  <a:rPr lang="en-US" sz="1600">
                    <a:solidFill>
                      <a:srgbClr val="77787B"/>
                    </a:solidFill>
                  </a:rPr>
                  <a:t>6.7% </a:t>
                </a:r>
                <a:r>
                  <a:rPr lang="en-US">
                    <a:solidFill>
                      <a:schemeClr val="tx2"/>
                    </a:solidFill>
                  </a:rPr>
                  <a:t>Data/list acquisition</a:t>
                </a:r>
                <a:endParaRPr lang="en-US">
                  <a:solidFill>
                    <a:srgbClr val="77787B"/>
                  </a:solidFill>
                </a:endParaRPr>
              </a:p>
            </p:txBody>
          </p:sp>
          <p:sp>
            <p:nvSpPr>
              <p:cNvPr id="64536" name="TextBox 15"/>
              <p:cNvSpPr txBox="1">
                <a:spLocks noChangeArrowheads="1"/>
              </p:cNvSpPr>
              <p:nvPr/>
            </p:nvSpPr>
            <p:spPr bwMode="auto">
              <a:xfrm>
                <a:off x="4095750" y="3305175"/>
                <a:ext cx="4013200" cy="338138"/>
              </a:xfrm>
              <a:prstGeom prst="rect">
                <a:avLst/>
              </a:prstGeom>
              <a:noFill/>
              <a:ln w="9525">
                <a:noFill/>
                <a:miter lim="800000"/>
                <a:headEnd/>
                <a:tailEnd/>
              </a:ln>
            </p:spPr>
            <p:txBody>
              <a:bodyPr lIns="182880">
                <a:spAutoFit/>
              </a:bodyPr>
              <a:lstStyle/>
              <a:p>
                <a:pPr algn="ctr"/>
                <a:r>
                  <a:rPr lang="en-US" sz="1600">
                    <a:solidFill>
                      <a:srgbClr val="77787B"/>
                    </a:solidFill>
                  </a:rPr>
                  <a:t>6.5%</a:t>
                </a:r>
                <a:r>
                  <a:rPr lang="en-US" sz="1600">
                    <a:solidFill>
                      <a:schemeClr val="tx2"/>
                    </a:solidFill>
                  </a:rPr>
                  <a:t> </a:t>
                </a:r>
                <a:r>
                  <a:rPr lang="en-US">
                    <a:solidFill>
                      <a:schemeClr val="tx2"/>
                    </a:solidFill>
                  </a:rPr>
                  <a:t>Marketing strategy/planning</a:t>
                </a:r>
                <a:endParaRPr lang="en-US">
                  <a:solidFill>
                    <a:srgbClr val="77787B"/>
                  </a:solidFill>
                </a:endParaRPr>
              </a:p>
            </p:txBody>
          </p:sp>
          <p:grpSp>
            <p:nvGrpSpPr>
              <p:cNvPr id="64537" name="Group 71"/>
              <p:cNvGrpSpPr>
                <a:grpSpLocks/>
              </p:cNvGrpSpPr>
              <p:nvPr/>
            </p:nvGrpSpPr>
            <p:grpSpPr bwMode="auto">
              <a:xfrm>
                <a:off x="3600450" y="3965572"/>
                <a:ext cx="3409950" cy="605467"/>
                <a:chOff x="3612881" y="4678878"/>
                <a:chExt cx="3409037" cy="604366"/>
              </a:xfrm>
            </p:grpSpPr>
            <p:cxnSp>
              <p:nvCxnSpPr>
                <p:cNvPr id="64538" name="Straight Connector 43"/>
                <p:cNvCxnSpPr>
                  <a:cxnSpLocks noChangeShapeType="1"/>
                </p:cNvCxnSpPr>
                <p:nvPr/>
              </p:nvCxnSpPr>
              <p:spPr bwMode="auto">
                <a:xfrm rot="5400000" flipH="1" flipV="1">
                  <a:off x="3702973" y="4763957"/>
                  <a:ext cx="145148" cy="0"/>
                </a:xfrm>
                <a:prstGeom prst="line">
                  <a:avLst/>
                </a:prstGeom>
                <a:noFill/>
                <a:ln w="3175">
                  <a:solidFill>
                    <a:srgbClr val="77787B"/>
                  </a:solidFill>
                  <a:round/>
                  <a:headEnd/>
                  <a:tailEnd/>
                </a:ln>
              </p:spPr>
            </p:cxnSp>
            <p:sp>
              <p:nvSpPr>
                <p:cNvPr id="64539" name="TextBox 15"/>
                <p:cNvSpPr txBox="1">
                  <a:spLocks noChangeArrowheads="1"/>
                </p:cNvSpPr>
                <p:nvPr/>
              </p:nvSpPr>
              <p:spPr bwMode="auto">
                <a:xfrm>
                  <a:off x="3612881" y="4799993"/>
                  <a:ext cx="476736" cy="276999"/>
                </a:xfrm>
                <a:prstGeom prst="rect">
                  <a:avLst/>
                </a:prstGeom>
                <a:noFill/>
                <a:ln w="9525">
                  <a:noFill/>
                  <a:miter lim="800000"/>
                  <a:headEnd/>
                  <a:tailEnd/>
                </a:ln>
              </p:spPr>
              <p:txBody>
                <a:bodyPr>
                  <a:spAutoFit/>
                </a:bodyPr>
                <a:lstStyle/>
                <a:p>
                  <a:pPr algn="ctr"/>
                  <a:r>
                    <a:rPr lang="en-US" sz="1200">
                      <a:solidFill>
                        <a:srgbClr val="77787B"/>
                      </a:solidFill>
                    </a:rPr>
                    <a:t>0%</a:t>
                  </a:r>
                </a:p>
              </p:txBody>
            </p:sp>
            <p:cxnSp>
              <p:nvCxnSpPr>
                <p:cNvPr id="64540" name="Straight Connector 46"/>
                <p:cNvCxnSpPr>
                  <a:cxnSpLocks noChangeShapeType="1"/>
                </p:cNvCxnSpPr>
                <p:nvPr/>
              </p:nvCxnSpPr>
              <p:spPr bwMode="auto">
                <a:xfrm rot="5400000" flipH="1" flipV="1">
                  <a:off x="4455749" y="4762950"/>
                  <a:ext cx="146304" cy="0"/>
                </a:xfrm>
                <a:prstGeom prst="line">
                  <a:avLst/>
                </a:prstGeom>
                <a:noFill/>
                <a:ln w="3175">
                  <a:solidFill>
                    <a:srgbClr val="77787B"/>
                  </a:solidFill>
                  <a:round/>
                  <a:headEnd/>
                  <a:tailEnd/>
                </a:ln>
              </p:spPr>
            </p:cxnSp>
            <p:sp>
              <p:nvSpPr>
                <p:cNvPr id="64541" name="TextBox 15"/>
                <p:cNvSpPr txBox="1">
                  <a:spLocks noChangeArrowheads="1"/>
                </p:cNvSpPr>
                <p:nvPr/>
              </p:nvSpPr>
              <p:spPr bwMode="auto">
                <a:xfrm>
                  <a:off x="4279441" y="4799993"/>
                  <a:ext cx="603790" cy="276999"/>
                </a:xfrm>
                <a:prstGeom prst="rect">
                  <a:avLst/>
                </a:prstGeom>
                <a:noFill/>
                <a:ln w="9525">
                  <a:noFill/>
                  <a:miter lim="800000"/>
                  <a:headEnd/>
                  <a:tailEnd/>
                </a:ln>
              </p:spPr>
              <p:txBody>
                <a:bodyPr>
                  <a:spAutoFit/>
                </a:bodyPr>
                <a:lstStyle/>
                <a:p>
                  <a:pPr algn="ctr"/>
                  <a:r>
                    <a:rPr lang="en-US" sz="1200">
                      <a:solidFill>
                        <a:srgbClr val="77787B"/>
                      </a:solidFill>
                    </a:rPr>
                    <a:t>10%</a:t>
                  </a:r>
                </a:p>
              </p:txBody>
            </p:sp>
            <p:cxnSp>
              <p:nvCxnSpPr>
                <p:cNvPr id="64542" name="Straight Connector 47"/>
                <p:cNvCxnSpPr>
                  <a:cxnSpLocks noChangeShapeType="1"/>
                </p:cNvCxnSpPr>
                <p:nvPr/>
              </p:nvCxnSpPr>
              <p:spPr bwMode="auto">
                <a:xfrm rot="5400000" flipH="1" flipV="1">
                  <a:off x="5158053" y="4755005"/>
                  <a:ext cx="146304" cy="0"/>
                </a:xfrm>
                <a:prstGeom prst="line">
                  <a:avLst/>
                </a:prstGeom>
                <a:noFill/>
                <a:ln w="3175">
                  <a:solidFill>
                    <a:srgbClr val="77787B"/>
                  </a:solidFill>
                  <a:round/>
                  <a:headEnd/>
                  <a:tailEnd/>
                </a:ln>
              </p:spPr>
            </p:cxnSp>
            <p:sp>
              <p:nvSpPr>
                <p:cNvPr id="64543" name="TextBox 15"/>
                <p:cNvSpPr txBox="1">
                  <a:spLocks noChangeArrowheads="1"/>
                </p:cNvSpPr>
                <p:nvPr/>
              </p:nvSpPr>
              <p:spPr bwMode="auto">
                <a:xfrm>
                  <a:off x="4991278" y="4768742"/>
                  <a:ext cx="605379" cy="308250"/>
                </a:xfrm>
                <a:prstGeom prst="rect">
                  <a:avLst/>
                </a:prstGeom>
                <a:noFill/>
                <a:ln w="9525">
                  <a:noFill/>
                  <a:miter lim="800000"/>
                  <a:headEnd/>
                  <a:tailEnd/>
                </a:ln>
              </p:spPr>
              <p:txBody>
                <a:bodyPr>
                  <a:spAutoFit/>
                </a:bodyPr>
                <a:lstStyle/>
                <a:p>
                  <a:pPr algn="ctr"/>
                  <a:r>
                    <a:rPr lang="en-US" sz="1200">
                      <a:solidFill>
                        <a:srgbClr val="77787B"/>
                      </a:solidFill>
                    </a:rPr>
                    <a:t>20</a:t>
                  </a:r>
                  <a:r>
                    <a:rPr lang="en-US">
                      <a:solidFill>
                        <a:srgbClr val="77787B"/>
                      </a:solidFill>
                    </a:rPr>
                    <a:t>%</a:t>
                  </a:r>
                </a:p>
              </p:txBody>
            </p:sp>
            <p:cxnSp>
              <p:nvCxnSpPr>
                <p:cNvPr id="64544" name="Straight Connector 48"/>
                <p:cNvCxnSpPr>
                  <a:cxnSpLocks noChangeShapeType="1"/>
                </p:cNvCxnSpPr>
                <p:nvPr/>
              </p:nvCxnSpPr>
              <p:spPr bwMode="auto">
                <a:xfrm rot="5400000" flipH="1" flipV="1">
                  <a:off x="5871478" y="4759772"/>
                  <a:ext cx="146304" cy="0"/>
                </a:xfrm>
                <a:prstGeom prst="line">
                  <a:avLst/>
                </a:prstGeom>
                <a:noFill/>
                <a:ln w="3175">
                  <a:solidFill>
                    <a:srgbClr val="77787B"/>
                  </a:solidFill>
                  <a:round/>
                  <a:headEnd/>
                  <a:tailEnd/>
                </a:ln>
              </p:spPr>
            </p:cxnSp>
            <p:sp>
              <p:nvSpPr>
                <p:cNvPr id="64545" name="TextBox 15"/>
                <p:cNvSpPr txBox="1">
                  <a:spLocks noChangeArrowheads="1"/>
                </p:cNvSpPr>
                <p:nvPr/>
              </p:nvSpPr>
              <p:spPr bwMode="auto">
                <a:xfrm>
                  <a:off x="5703114" y="4799993"/>
                  <a:ext cx="605379" cy="276999"/>
                </a:xfrm>
                <a:prstGeom prst="rect">
                  <a:avLst/>
                </a:prstGeom>
                <a:noFill/>
                <a:ln w="9525">
                  <a:noFill/>
                  <a:miter lim="800000"/>
                  <a:headEnd/>
                  <a:tailEnd/>
                </a:ln>
              </p:spPr>
              <p:txBody>
                <a:bodyPr>
                  <a:spAutoFit/>
                </a:bodyPr>
                <a:lstStyle/>
                <a:p>
                  <a:pPr algn="ctr"/>
                  <a:r>
                    <a:rPr lang="en-US" sz="1200">
                      <a:solidFill>
                        <a:srgbClr val="77787B"/>
                      </a:solidFill>
                    </a:rPr>
                    <a:t>30%</a:t>
                  </a:r>
                </a:p>
              </p:txBody>
            </p:sp>
            <p:cxnSp>
              <p:nvCxnSpPr>
                <p:cNvPr id="64546" name="Straight Connector 48"/>
                <p:cNvCxnSpPr>
                  <a:cxnSpLocks noChangeShapeType="1"/>
                </p:cNvCxnSpPr>
                <p:nvPr/>
              </p:nvCxnSpPr>
              <p:spPr bwMode="auto">
                <a:xfrm rot="5400000" flipH="1" flipV="1">
                  <a:off x="6584903" y="4759772"/>
                  <a:ext cx="146304" cy="0"/>
                </a:xfrm>
                <a:prstGeom prst="line">
                  <a:avLst/>
                </a:prstGeom>
                <a:noFill/>
                <a:ln w="3175">
                  <a:solidFill>
                    <a:srgbClr val="77787B"/>
                  </a:solidFill>
                  <a:round/>
                  <a:headEnd/>
                  <a:tailEnd/>
                </a:ln>
              </p:spPr>
            </p:cxnSp>
            <p:sp>
              <p:nvSpPr>
                <p:cNvPr id="64547" name="TextBox 15"/>
                <p:cNvSpPr txBox="1">
                  <a:spLocks noChangeArrowheads="1"/>
                </p:cNvSpPr>
                <p:nvPr/>
              </p:nvSpPr>
              <p:spPr bwMode="auto">
                <a:xfrm>
                  <a:off x="6416540" y="4799993"/>
                  <a:ext cx="605378" cy="276999"/>
                </a:xfrm>
                <a:prstGeom prst="rect">
                  <a:avLst/>
                </a:prstGeom>
                <a:noFill/>
                <a:ln w="9525">
                  <a:noFill/>
                  <a:miter lim="800000"/>
                  <a:headEnd/>
                  <a:tailEnd/>
                </a:ln>
              </p:spPr>
              <p:txBody>
                <a:bodyPr>
                  <a:spAutoFit/>
                </a:bodyPr>
                <a:lstStyle/>
                <a:p>
                  <a:pPr algn="ctr"/>
                  <a:r>
                    <a:rPr lang="en-US" sz="1200">
                      <a:solidFill>
                        <a:srgbClr val="77787B"/>
                      </a:solidFill>
                    </a:rPr>
                    <a:t>40%</a:t>
                  </a:r>
                </a:p>
              </p:txBody>
            </p:sp>
            <p:sp>
              <p:nvSpPr>
                <p:cNvPr id="13349" name="TextBox 15"/>
                <p:cNvSpPr txBox="1">
                  <a:spLocks noChangeArrowheads="1"/>
                </p:cNvSpPr>
                <p:nvPr/>
              </p:nvSpPr>
              <p:spPr bwMode="auto">
                <a:xfrm>
                  <a:off x="3754693" y="5066424"/>
                  <a:ext cx="2980742" cy="216820"/>
                </a:xfrm>
                <a:prstGeom prst="rect">
                  <a:avLst/>
                </a:prstGeom>
                <a:noFill/>
                <a:ln w="9525">
                  <a:noFill/>
                  <a:miter lim="800000"/>
                  <a:headEnd/>
                  <a:tailEnd/>
                </a:ln>
              </p:spPr>
              <p:txBody>
                <a:bodyPr lIns="182880">
                  <a:spAutoFit/>
                </a:bodyPr>
                <a:lstStyle/>
                <a:p>
                  <a:pPr algn="ctr">
                    <a:defRPr/>
                  </a:pPr>
                  <a:r>
                    <a:rPr lang="en-US" sz="1200" dirty="0">
                      <a:solidFill>
                        <a:schemeClr val="tx1">
                          <a:lumMod val="50000"/>
                          <a:lumOff val="50000"/>
                        </a:schemeClr>
                      </a:solidFill>
                      <a:latin typeface="+mj-lt"/>
                      <a:ea typeface="ＭＳ Ｐゴシック" pitchFamily="34" charset="-128"/>
                      <a:cs typeface="+mn-cs"/>
                    </a:rPr>
                    <a:t>Percentage of Respondents</a:t>
                  </a:r>
                </a:p>
              </p:txBody>
            </p:sp>
            <p:cxnSp>
              <p:nvCxnSpPr>
                <p:cNvPr id="64549" name="Straight Connector 70"/>
                <p:cNvCxnSpPr>
                  <a:cxnSpLocks noChangeShapeType="1"/>
                </p:cNvCxnSpPr>
                <p:nvPr/>
              </p:nvCxnSpPr>
              <p:spPr bwMode="auto">
                <a:xfrm>
                  <a:off x="3776353" y="4678878"/>
                  <a:ext cx="2885704" cy="0"/>
                </a:xfrm>
                <a:prstGeom prst="line">
                  <a:avLst/>
                </a:prstGeom>
                <a:noFill/>
                <a:ln w="9525">
                  <a:solidFill>
                    <a:srgbClr val="7D7D7D"/>
                  </a:solidFill>
                  <a:round/>
                  <a:headEnd/>
                  <a:tailEnd/>
                </a:ln>
              </p:spPr>
            </p:cxnSp>
          </p:grpSp>
        </p:grpSp>
      </p:grpSp>
      <p:sp>
        <p:nvSpPr>
          <p:cNvPr id="64517" name="Slide Number Placeholder 37"/>
          <p:cNvSpPr>
            <a:spLocks noGrp="1"/>
          </p:cNvSpPr>
          <p:nvPr>
            <p:ph type="sldNum" sz="quarter" idx="12"/>
          </p:nvPr>
        </p:nvSpPr>
        <p:spPr>
          <a:noFill/>
          <a:ln>
            <a:miter lim="800000"/>
            <a:headEnd/>
            <a:tailEnd/>
          </a:ln>
        </p:spPr>
        <p:txBody>
          <a:bodyPr/>
          <a:lstStyle/>
          <a:p>
            <a:fld id="{BE648E9A-BD91-4140-9D95-216AE383E6E4}" type="slidenum">
              <a:rPr lang="en-US" sz="1400" smtClean="0">
                <a:solidFill>
                  <a:srgbClr val="7F7F7F"/>
                </a:solidFill>
                <a:latin typeface="Xerox Sans Light"/>
                <a:ea typeface="ＭＳ Ｐゴシック"/>
                <a:cs typeface="ＭＳ Ｐゴシック"/>
              </a:rPr>
              <a:pPr/>
              <a:t>15</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200518786-001.jpg"/>
          <p:cNvPicPr>
            <a:picLocks noChangeAspect="1"/>
          </p:cNvPicPr>
          <p:nvPr/>
        </p:nvPicPr>
        <p:blipFill>
          <a:blip r:embed="rId3"/>
          <a:srcRect/>
          <a:stretch>
            <a:fillRect/>
          </a:stretch>
        </p:blipFill>
        <p:spPr bwMode="auto">
          <a:xfrm>
            <a:off x="0" y="1252538"/>
            <a:ext cx="9144000" cy="3165475"/>
          </a:xfrm>
          <a:prstGeom prst="rect">
            <a:avLst/>
          </a:prstGeom>
          <a:noFill/>
          <a:ln w="9525">
            <a:noFill/>
            <a:miter lim="800000"/>
            <a:headEnd/>
            <a:tailEnd/>
          </a:ln>
        </p:spPr>
      </p:pic>
      <p:sp>
        <p:nvSpPr>
          <p:cNvPr id="5"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mj-lt"/>
                <a:ea typeface="+mj-ea"/>
                <a:cs typeface="+mj-cs"/>
              </a:rPr>
              <a:t>Why producing more jobs </a:t>
            </a:r>
            <a:r>
              <a:rPr lang="en-US" sz="3400" kern="0" spc="-60" dirty="0">
                <a:solidFill>
                  <a:schemeClr val="tx2"/>
                </a:solidFill>
                <a:latin typeface="+mj-lt"/>
                <a:ea typeface="+mj-ea"/>
                <a:cs typeface="+mj-cs"/>
              </a:rPr>
              <a:t>is </a:t>
            </a:r>
            <a:r>
              <a:rPr lang="en-US" sz="3400" kern="0" spc="-60" dirty="0">
                <a:solidFill>
                  <a:schemeClr val="tx2"/>
                </a:solidFill>
                <a:latin typeface="+mj-lt"/>
                <a:ea typeface="+mj-ea"/>
                <a:cs typeface="+mj-cs"/>
              </a:rPr>
              <a:t>more important than ever.</a:t>
            </a:r>
          </a:p>
        </p:txBody>
      </p:sp>
      <p:sp>
        <p:nvSpPr>
          <p:cNvPr id="44035" name="Rectangle 3"/>
          <p:cNvSpPr>
            <a:spLocks noChangeArrowheads="1"/>
          </p:cNvSpPr>
          <p:nvPr/>
        </p:nvSpPr>
        <p:spPr bwMode="auto">
          <a:xfrm>
            <a:off x="265113" y="4729163"/>
            <a:ext cx="7186612" cy="1163637"/>
          </a:xfrm>
          <a:prstGeom prst="rect">
            <a:avLst/>
          </a:prstGeom>
          <a:noFill/>
          <a:ln w="9525">
            <a:noFill/>
            <a:miter lim="800000"/>
            <a:headEnd/>
            <a:tailEnd/>
          </a:ln>
        </p:spPr>
        <p:txBody>
          <a:bodyPr/>
          <a:lstStyle/>
          <a:p>
            <a:pPr>
              <a:lnSpc>
                <a:spcPts val="2600"/>
              </a:lnSpc>
              <a:spcBef>
                <a:spcPct val="30000"/>
              </a:spcBef>
            </a:pPr>
            <a:r>
              <a:rPr lang="en-US" sz="2000">
                <a:solidFill>
                  <a:srgbClr val="7D7D7D"/>
                </a:solidFill>
              </a:rPr>
              <a:t>With run lengths and turnarounds shorter than ever, print service providers have to find ways to go from producing a smaller number of large jobs per day to a large number of small jobs per day.</a:t>
            </a:r>
          </a:p>
        </p:txBody>
      </p:sp>
      <p:sp>
        <p:nvSpPr>
          <p:cNvPr id="44036" name="Slide Number Placeholder 5"/>
          <p:cNvSpPr>
            <a:spLocks noGrp="1"/>
          </p:cNvSpPr>
          <p:nvPr>
            <p:ph type="sldNum" sz="quarter" idx="12"/>
          </p:nvPr>
        </p:nvSpPr>
        <p:spPr>
          <a:noFill/>
          <a:ln>
            <a:miter lim="800000"/>
            <a:headEnd/>
            <a:tailEnd/>
          </a:ln>
        </p:spPr>
        <p:txBody>
          <a:bodyPr/>
          <a:lstStyle/>
          <a:p>
            <a:fld id="{2309447A-A49B-481E-80B4-F26CD6D96C05}" type="slidenum">
              <a:rPr lang="en-US" smtClean="0">
                <a:latin typeface="Xerox Sans"/>
                <a:ea typeface="ＭＳ Ｐゴシック"/>
                <a:cs typeface="ＭＳ Ｐゴシック"/>
              </a:rPr>
              <a:pPr/>
              <a:t>16</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7569261.jpg"/>
          <p:cNvPicPr>
            <a:picLocks noChangeAspect="1" noChangeArrowheads="1"/>
          </p:cNvPicPr>
          <p:nvPr/>
        </p:nvPicPr>
        <p:blipFill>
          <a:blip r:embed="rId3"/>
          <a:srcRect/>
          <a:stretch>
            <a:fillRect/>
          </a:stretch>
        </p:blipFill>
        <p:spPr bwMode="auto">
          <a:xfrm>
            <a:off x="384175" y="1511300"/>
            <a:ext cx="3949700" cy="3925888"/>
          </a:xfrm>
          <a:prstGeom prst="rect">
            <a:avLst/>
          </a:prstGeom>
          <a:noFill/>
        </p:spPr>
      </p:pic>
      <p:sp>
        <p:nvSpPr>
          <p:cNvPr id="46082" name="Rectangle 4"/>
          <p:cNvSpPr>
            <a:spLocks noGrp="1" noChangeArrowheads="1"/>
          </p:cNvSpPr>
          <p:nvPr>
            <p:ph type="title"/>
          </p:nvPr>
        </p:nvSpPr>
        <p:spPr/>
        <p:txBody>
          <a:bodyPr/>
          <a:lstStyle/>
          <a:p>
            <a:pPr eaLnBrk="1" hangingPunct="1"/>
            <a:r>
              <a:rPr lang="en-US" sz="3600" smtClean="0">
                <a:cs typeface="ＭＳ Ｐゴシック"/>
              </a:rPr>
              <a:t>Challenges to Producing More Jobs</a:t>
            </a:r>
            <a:endParaRPr lang="en-US" smtClean="0">
              <a:cs typeface="ＭＳ Ｐゴシック"/>
            </a:endParaRPr>
          </a:p>
        </p:txBody>
      </p:sp>
      <p:sp>
        <p:nvSpPr>
          <p:cNvPr id="11" name="Rectangle 5"/>
          <p:cNvSpPr txBox="1">
            <a:spLocks noChangeArrowheads="1"/>
          </p:cNvSpPr>
          <p:nvPr/>
        </p:nvSpPr>
        <p:spPr>
          <a:xfrm>
            <a:off x="4502150" y="1555750"/>
            <a:ext cx="4489450" cy="4214813"/>
          </a:xfrm>
          <a:prstGeom prst="rect">
            <a:avLst/>
          </a:prstGeom>
        </p:spPr>
        <p:txBody>
          <a:bodyPr/>
          <a:lstStyle/>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Automating workflows</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Implementing Web-to-Print systems</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Maintaining uptime and reliability</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Reducing errors/rework</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Improving staff skills/effectiveness</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Increasing employee productivity</a:t>
            </a:r>
          </a:p>
        </p:txBody>
      </p:sp>
      <p:sp>
        <p:nvSpPr>
          <p:cNvPr id="46084" name="Slide Number Placeholder 5"/>
          <p:cNvSpPr>
            <a:spLocks noGrp="1"/>
          </p:cNvSpPr>
          <p:nvPr>
            <p:ph type="sldNum" sz="quarter" idx="12"/>
          </p:nvPr>
        </p:nvSpPr>
        <p:spPr>
          <a:noFill/>
          <a:ln>
            <a:miter lim="800000"/>
            <a:headEnd/>
            <a:tailEnd/>
          </a:ln>
        </p:spPr>
        <p:txBody>
          <a:bodyPr/>
          <a:lstStyle/>
          <a:p>
            <a:fld id="{E35F88EC-8476-4205-8DA1-D26EB21ADAD3}" type="slidenum">
              <a:rPr lang="en-US" smtClean="0">
                <a:latin typeface="Xerox Sans"/>
                <a:ea typeface="ＭＳ Ｐゴシック"/>
                <a:cs typeface="ＭＳ Ｐゴシック"/>
              </a:rPr>
              <a:pPr/>
              <a:t>17</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90314094.png"/>
          <p:cNvPicPr>
            <a:picLocks noChangeAspect="1" noChangeArrowheads="1"/>
          </p:cNvPicPr>
          <p:nvPr/>
        </p:nvPicPr>
        <p:blipFill>
          <a:blip r:embed="rId3"/>
          <a:srcRect/>
          <a:stretch>
            <a:fillRect/>
          </a:stretch>
        </p:blipFill>
        <p:spPr bwMode="gray">
          <a:xfrm>
            <a:off x="5486400" y="1700213"/>
            <a:ext cx="3028950" cy="2238375"/>
          </a:xfrm>
          <a:prstGeom prst="rect">
            <a:avLst/>
          </a:prstGeom>
          <a:noFill/>
        </p:spPr>
      </p:pic>
      <p:sp>
        <p:nvSpPr>
          <p:cNvPr id="48130"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grpSp>
        <p:nvGrpSpPr>
          <p:cNvPr id="48131" name="Group 7"/>
          <p:cNvGrpSpPr>
            <a:grpSpLocks/>
          </p:cNvGrpSpPr>
          <p:nvPr/>
        </p:nvGrpSpPr>
        <p:grpSpPr bwMode="auto">
          <a:xfrm>
            <a:off x="390525" y="1719263"/>
            <a:ext cx="4864100" cy="2190750"/>
            <a:chOff x="434975" y="1728788"/>
            <a:chExt cx="4864100" cy="2190750"/>
          </a:xfrm>
        </p:grpSpPr>
        <p:sp>
          <p:nvSpPr>
            <p:cNvPr id="48134" name="Rounded Rectangle 10"/>
            <p:cNvSpPr>
              <a:spLocks noChangeArrowheads="1"/>
            </p:cNvSpPr>
            <p:nvPr/>
          </p:nvSpPr>
          <p:spPr bwMode="auto">
            <a:xfrm>
              <a:off x="434975" y="1728788"/>
              <a:ext cx="4864100" cy="2190750"/>
            </a:xfrm>
            <a:prstGeom prst="roundRect">
              <a:avLst>
                <a:gd name="adj" fmla="val 7171"/>
              </a:avLst>
            </a:prstGeom>
            <a:solidFill>
              <a:schemeClr val="tx2"/>
            </a:solidFill>
            <a:ln w="9525">
              <a:noFill/>
              <a:round/>
              <a:headEnd/>
              <a:tailEnd/>
            </a:ln>
          </p:spPr>
          <p:txBody>
            <a:bodyPr/>
            <a:lstStyle/>
            <a:p>
              <a:pPr algn="ctr"/>
              <a:endParaRPr lang="hr-HR"/>
            </a:p>
          </p:txBody>
        </p:sp>
        <p:sp>
          <p:nvSpPr>
            <p:cNvPr id="48135" name="TextBox 11"/>
            <p:cNvSpPr txBox="1">
              <a:spLocks noChangeArrowheads="1"/>
            </p:cNvSpPr>
            <p:nvPr/>
          </p:nvSpPr>
          <p:spPr bwMode="gray">
            <a:xfrm>
              <a:off x="687388" y="2009775"/>
              <a:ext cx="4529137" cy="1631950"/>
            </a:xfrm>
            <a:prstGeom prst="rect">
              <a:avLst/>
            </a:prstGeom>
            <a:noFill/>
            <a:ln w="9525">
              <a:noFill/>
              <a:miter lim="800000"/>
              <a:headEnd/>
              <a:tailEnd/>
            </a:ln>
          </p:spPr>
          <p:txBody>
            <a:bodyPr>
              <a:spAutoFit/>
            </a:bodyPr>
            <a:lstStyle/>
            <a:p>
              <a:pPr algn="ctr">
                <a:lnSpc>
                  <a:spcPts val="4000"/>
                </a:lnSpc>
              </a:pPr>
              <a:r>
                <a:rPr lang="en-US" sz="2400">
                  <a:solidFill>
                    <a:srgbClr val="000000"/>
                  </a:solidFill>
                </a:rPr>
                <a:t>60%</a:t>
              </a:r>
              <a:r>
                <a:rPr lang="en-US" sz="2400">
                  <a:solidFill>
                    <a:srgbClr val="000000"/>
                  </a:solidFill>
                  <a:latin typeface="Xerox Sans Light"/>
                </a:rPr>
                <a:t> of print service providers state it</a:t>
              </a:r>
              <a:r>
                <a:rPr lang="ja-JP" altLang="en-US" sz="2400">
                  <a:solidFill>
                    <a:srgbClr val="000000"/>
                  </a:solidFill>
                  <a:latin typeface="Xerox Sans Light"/>
                </a:rPr>
                <a:t>’</a:t>
              </a:r>
              <a:r>
                <a:rPr lang="en-US" sz="2400">
                  <a:solidFill>
                    <a:srgbClr val="000000"/>
                  </a:solidFill>
                  <a:latin typeface="Xerox Sans Light"/>
                </a:rPr>
                <a:t>s a priority to automate their print production workflow.</a:t>
              </a:r>
            </a:p>
          </p:txBody>
        </p:sp>
      </p:grpSp>
      <p:sp>
        <p:nvSpPr>
          <p:cNvPr id="48132" name="TextBox 19"/>
          <p:cNvSpPr txBox="1">
            <a:spLocks noChangeArrowheads="1"/>
          </p:cNvSpPr>
          <p:nvPr/>
        </p:nvSpPr>
        <p:spPr bwMode="auto">
          <a:xfrm>
            <a:off x="442913" y="5938838"/>
            <a:ext cx="4598987" cy="338137"/>
          </a:xfrm>
          <a:prstGeom prst="rect">
            <a:avLst/>
          </a:prstGeom>
          <a:noFill/>
          <a:ln w="9525">
            <a:noFill/>
            <a:miter lim="800000"/>
            <a:headEnd/>
            <a:tailEnd/>
          </a:ln>
        </p:spPr>
        <p:txBody>
          <a:bodyPr wrap="none">
            <a:spAutoFit/>
          </a:bodyPr>
          <a:lstStyle/>
          <a:p>
            <a:pPr algn="ctr"/>
            <a:r>
              <a:rPr lang="en-US" sz="800">
                <a:latin typeface="Xerox Sans Light"/>
              </a:rPr>
              <a:t>Production Software Investment Outlook, </a:t>
            </a:r>
            <a:r>
              <a:rPr lang="en-US" sz="800" i="1">
                <a:latin typeface="Xerox Sans Light"/>
              </a:rPr>
              <a:t>InfoTrends</a:t>
            </a:r>
            <a:r>
              <a:rPr lang="en-US" sz="800">
                <a:latin typeface="Xerox Sans Light"/>
              </a:rPr>
              <a:t>, 2011</a:t>
            </a:r>
          </a:p>
          <a:p>
            <a:pPr algn="ctr"/>
            <a:r>
              <a:rPr lang="ja-JP" altLang="en-US" sz="800">
                <a:latin typeface="Xerox Sans Light"/>
              </a:rPr>
              <a:t>“</a:t>
            </a:r>
            <a:r>
              <a:rPr lang="en-US" sz="800">
                <a:latin typeface="Xerox Sans Light"/>
              </a:rPr>
              <a:t>Which of the following describes your print operation</a:t>
            </a:r>
            <a:r>
              <a:rPr lang="ja-JP" altLang="en-US" sz="800">
                <a:latin typeface="Xerox Sans Light"/>
              </a:rPr>
              <a:t>’</a:t>
            </a:r>
            <a:r>
              <a:rPr lang="en-US" sz="800">
                <a:latin typeface="Xerox Sans Light"/>
              </a:rPr>
              <a:t>s priority in automating print production workflow?</a:t>
            </a:r>
            <a:r>
              <a:rPr lang="ja-JP" altLang="en-US" sz="800">
                <a:latin typeface="Xerox Sans Light"/>
              </a:rPr>
              <a:t>”</a:t>
            </a:r>
            <a:endParaRPr lang="en-US" sz="800">
              <a:latin typeface="Xerox Sans Light"/>
            </a:endParaRPr>
          </a:p>
        </p:txBody>
      </p:sp>
      <p:sp>
        <p:nvSpPr>
          <p:cNvPr id="48133" name="Slide Number Placeholder 7"/>
          <p:cNvSpPr>
            <a:spLocks noGrp="1"/>
          </p:cNvSpPr>
          <p:nvPr>
            <p:ph type="sldNum" sz="quarter" idx="12"/>
          </p:nvPr>
        </p:nvSpPr>
        <p:spPr>
          <a:noFill/>
          <a:ln>
            <a:miter lim="800000"/>
            <a:headEnd/>
            <a:tailEnd/>
          </a:ln>
        </p:spPr>
        <p:txBody>
          <a:bodyPr/>
          <a:lstStyle/>
          <a:p>
            <a:fld id="{BFF8169A-FC3B-4F16-907E-FC92D33134FD}" type="slidenum">
              <a:rPr lang="en-US" smtClean="0">
                <a:latin typeface="Xerox Sans"/>
                <a:ea typeface="ＭＳ Ｐゴシック"/>
                <a:cs typeface="ＭＳ Ｐゴシック"/>
              </a:rPr>
              <a:pPr/>
              <a:t>18</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6" descr="GettyImages_74411658.jpg"/>
          <p:cNvPicPr>
            <a:picLocks noChangeAspect="1"/>
          </p:cNvPicPr>
          <p:nvPr/>
        </p:nvPicPr>
        <p:blipFill>
          <a:blip r:embed="rId3"/>
          <a:srcRect/>
          <a:stretch>
            <a:fillRect/>
          </a:stretch>
        </p:blipFill>
        <p:spPr bwMode="auto">
          <a:xfrm>
            <a:off x="0" y="1266825"/>
            <a:ext cx="9144000" cy="3105150"/>
          </a:xfrm>
          <a:prstGeom prst="rect">
            <a:avLst/>
          </a:prstGeom>
          <a:noFill/>
          <a:ln w="9525">
            <a:noFill/>
            <a:miter lim="800000"/>
            <a:headEnd/>
            <a:tailEnd/>
          </a:ln>
        </p:spPr>
      </p:pic>
      <p:sp>
        <p:nvSpPr>
          <p:cNvPr id="50178"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14340" name="Rectangle 3"/>
          <p:cNvSpPr>
            <a:spLocks noChangeArrowheads="1"/>
          </p:cNvSpPr>
          <p:nvPr/>
        </p:nvSpPr>
        <p:spPr bwMode="auto">
          <a:xfrm>
            <a:off x="265113" y="4729163"/>
            <a:ext cx="6967537" cy="1163637"/>
          </a:xfrm>
          <a:prstGeom prst="rect">
            <a:avLst/>
          </a:prstGeom>
          <a:noFill/>
          <a:ln w="9525">
            <a:noFill/>
            <a:miter lim="800000"/>
            <a:headEnd/>
            <a:tailEnd/>
          </a:ln>
        </p:spPr>
        <p:txBody>
          <a:bodyPr/>
          <a:lstStyle/>
          <a:p>
            <a:pPr>
              <a:lnSpc>
                <a:spcPts val="2600"/>
              </a:lnSpc>
              <a:spcBef>
                <a:spcPct val="30000"/>
              </a:spcBef>
              <a:defRPr/>
            </a:pPr>
            <a:r>
              <a:rPr lang="en-US" sz="2000" dirty="0">
                <a:solidFill>
                  <a:srgbClr val="7D7D7D"/>
                </a:solidFill>
                <a:latin typeface="Xerox Sans" pitchFamily="50" charset="0"/>
                <a:ea typeface="ＭＳ Ｐゴシック" pitchFamily="34" charset="-128"/>
                <a:cs typeface="+mn-cs"/>
              </a:rPr>
              <a:t>Printers who own Web-to-Print systems are now receiving over 1</a:t>
            </a:r>
            <a:r>
              <a:rPr lang="en-US" sz="2000" spc="-300" dirty="0">
                <a:solidFill>
                  <a:srgbClr val="7D7D7D"/>
                </a:solidFill>
                <a:latin typeface="Xerox Sans" pitchFamily="50" charset="0"/>
                <a:ea typeface="ＭＳ Ｐゴシック" pitchFamily="34" charset="-128"/>
                <a:cs typeface="+mn-cs"/>
              </a:rPr>
              <a:t>7%</a:t>
            </a:r>
            <a:r>
              <a:rPr lang="en-US" sz="2000" dirty="0">
                <a:solidFill>
                  <a:srgbClr val="7D7D7D"/>
                </a:solidFill>
                <a:latin typeface="Xerox Sans" pitchFamily="50" charset="0"/>
                <a:ea typeface="ＭＳ Ｐゴシック" pitchFamily="34" charset="-128"/>
                <a:cs typeface="+mn-cs"/>
              </a:rPr>
              <a:t> of jobs through their online ordering storefronts.</a:t>
            </a:r>
          </a:p>
        </p:txBody>
      </p:sp>
      <p:sp>
        <p:nvSpPr>
          <p:cNvPr id="50180" name="TextBox 10"/>
          <p:cNvSpPr txBox="1">
            <a:spLocks noChangeArrowheads="1"/>
          </p:cNvSpPr>
          <p:nvPr/>
        </p:nvSpPr>
        <p:spPr bwMode="auto">
          <a:xfrm>
            <a:off x="306388" y="5938838"/>
            <a:ext cx="4149725" cy="338137"/>
          </a:xfrm>
          <a:prstGeom prst="rect">
            <a:avLst/>
          </a:prstGeom>
          <a:noFill/>
          <a:ln w="9525">
            <a:noFill/>
            <a:miter lim="800000"/>
            <a:headEnd/>
            <a:tailEnd/>
          </a:ln>
        </p:spPr>
        <p:txBody>
          <a:bodyPr wrap="none">
            <a:spAutoFit/>
          </a:bodyPr>
          <a:lstStyle/>
          <a:p>
            <a:pPr algn="ctr"/>
            <a:r>
              <a:rPr lang="en-US" sz="800">
                <a:latin typeface="Xerox Sans Light"/>
              </a:rPr>
              <a:t>Production Software Investment Outlook, </a:t>
            </a:r>
            <a:r>
              <a:rPr lang="en-US" sz="800" i="1">
                <a:latin typeface="Xerox Sans Light"/>
              </a:rPr>
              <a:t>InfoTrends</a:t>
            </a:r>
            <a:r>
              <a:rPr lang="en-US" sz="800">
                <a:latin typeface="Xerox Sans Light"/>
              </a:rPr>
              <a:t>, 2011</a:t>
            </a:r>
          </a:p>
          <a:p>
            <a:pPr algn="ctr"/>
            <a:r>
              <a:rPr lang="ja-JP" altLang="en-US" sz="800">
                <a:latin typeface="Xerox Sans Light"/>
              </a:rPr>
              <a:t>“</a:t>
            </a:r>
            <a:r>
              <a:rPr lang="en-US" sz="800">
                <a:latin typeface="Xerox Sans Light"/>
              </a:rPr>
              <a:t>What percentage of your overall print volume comes through each of the following methods?</a:t>
            </a:r>
            <a:r>
              <a:rPr lang="ja-JP" altLang="en-US" sz="800">
                <a:latin typeface="Xerox Sans Light"/>
              </a:rPr>
              <a:t>”</a:t>
            </a:r>
            <a:endParaRPr lang="en-US" sz="800">
              <a:latin typeface="Xerox Sans Light"/>
            </a:endParaRPr>
          </a:p>
        </p:txBody>
      </p:sp>
      <p:sp>
        <p:nvSpPr>
          <p:cNvPr id="50181" name="Slide Number Placeholder 5"/>
          <p:cNvSpPr>
            <a:spLocks noGrp="1"/>
          </p:cNvSpPr>
          <p:nvPr>
            <p:ph type="sldNum" sz="quarter" idx="12"/>
          </p:nvPr>
        </p:nvSpPr>
        <p:spPr>
          <a:noFill/>
          <a:ln>
            <a:miter lim="800000"/>
            <a:headEnd/>
            <a:tailEnd/>
          </a:ln>
        </p:spPr>
        <p:txBody>
          <a:bodyPr/>
          <a:lstStyle/>
          <a:p>
            <a:fld id="{91CC5CB5-9E5F-4C4D-983F-4F2E54C8FC21}" type="slidenum">
              <a:rPr lang="en-US" smtClean="0">
                <a:latin typeface="Xerox Sans"/>
                <a:ea typeface="ＭＳ Ｐゴシック"/>
                <a:cs typeface="ＭＳ Ｐゴシック"/>
              </a:rPr>
              <a:pPr/>
              <a:t>19</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1295400"/>
            <a:ext cx="8763000" cy="47244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17410" name="Title 1"/>
          <p:cNvSpPr>
            <a:spLocks noGrp="1"/>
          </p:cNvSpPr>
          <p:nvPr>
            <p:ph type="title"/>
          </p:nvPr>
        </p:nvSpPr>
        <p:spPr/>
        <p:txBody>
          <a:bodyPr/>
          <a:lstStyle/>
          <a:p>
            <a:r>
              <a:rPr lang="en-US" smtClean="0">
                <a:cs typeface="ＭＳ Ｐゴシック"/>
              </a:rPr>
              <a:t>We understand the goals that drive your business.</a:t>
            </a:r>
          </a:p>
        </p:txBody>
      </p:sp>
      <p:sp>
        <p:nvSpPr>
          <p:cNvPr id="3" name="Content Placeholder 2"/>
          <p:cNvSpPr>
            <a:spLocks noGrp="1"/>
          </p:cNvSpPr>
          <p:nvPr>
            <p:ph idx="1"/>
          </p:nvPr>
        </p:nvSpPr>
        <p:spPr>
          <a:xfrm>
            <a:off x="533400" y="1508125"/>
            <a:ext cx="8229600" cy="4511675"/>
          </a:xfrm>
        </p:spPr>
        <p:txBody>
          <a:bodyPr/>
          <a:lstStyle/>
          <a:p>
            <a:pPr marL="0" indent="0">
              <a:defRPr/>
            </a:pPr>
            <a:r>
              <a:rPr lang="en-US" b="1" dirty="0" smtClean="0"/>
              <a:t>You want to delight your customers. Or produce more jobs. Or reduce costs while trying to grow your business. We know this is your real business.</a:t>
            </a:r>
            <a:br>
              <a:rPr lang="en-US" b="1" dirty="0" smtClean="0"/>
            </a:br>
            <a:endParaRPr lang="en-US" b="1" dirty="0" smtClean="0"/>
          </a:p>
          <a:p>
            <a:pPr>
              <a:buFont typeface="Arial"/>
              <a:buChar char="•"/>
              <a:defRPr/>
            </a:pPr>
            <a:r>
              <a:rPr lang="en-US" dirty="0" smtClean="0"/>
              <a:t>Xerox </a:t>
            </a:r>
            <a:r>
              <a:rPr lang="en-US" dirty="0"/>
              <a:t>has been a leader in the printing industry for </a:t>
            </a:r>
            <a:r>
              <a:rPr lang="en-US" dirty="0" smtClean="0"/>
              <a:t>over 60 </a:t>
            </a:r>
            <a:r>
              <a:rPr lang="en-US" dirty="0"/>
              <a:t>years, we are uniquely positioned to help you succeed in </a:t>
            </a:r>
            <a:r>
              <a:rPr lang="en-US" dirty="0" smtClean="0"/>
              <a:t>achieving your objectives.</a:t>
            </a:r>
          </a:p>
          <a:p>
            <a:pPr>
              <a:buFont typeface="Arial"/>
              <a:buChar char="•"/>
              <a:defRPr/>
            </a:pPr>
            <a:r>
              <a:rPr lang="en-US" dirty="0" smtClean="0"/>
              <a:t>Xerox will help you from the moment your evaluation begins, with technology </a:t>
            </a:r>
            <a:r>
              <a:rPr lang="en-US" dirty="0"/>
              <a:t>that delivers the capabilities you want, workflow </a:t>
            </a:r>
            <a:r>
              <a:rPr lang="en-US" dirty="0" smtClean="0"/>
              <a:t>that helps </a:t>
            </a:r>
            <a:r>
              <a:rPr lang="en-US" dirty="0"/>
              <a:t>you increase productivity while reducing </a:t>
            </a:r>
            <a:r>
              <a:rPr lang="en-US" dirty="0" smtClean="0"/>
              <a:t>costs</a:t>
            </a:r>
            <a:r>
              <a:rPr lang="hr-HR" dirty="0" smtClean="0"/>
              <a:t>.</a:t>
            </a:r>
          </a:p>
          <a:p>
            <a:pPr>
              <a:buFont typeface="Arial"/>
              <a:buChar char="•"/>
              <a:defRPr/>
            </a:pPr>
            <a:r>
              <a:rPr lang="en-US" dirty="0" smtClean="0"/>
              <a:t>Plus</a:t>
            </a:r>
            <a:r>
              <a:rPr lang="en-US" dirty="0"/>
              <a:t>, you’ll be supported </a:t>
            </a:r>
            <a:r>
              <a:rPr lang="en-US" dirty="0" smtClean="0"/>
              <a:t>with award</a:t>
            </a:r>
            <a:r>
              <a:rPr lang="en-US" dirty="0"/>
              <a:t>-winning service to keep you productive, and expert </a:t>
            </a:r>
            <a:r>
              <a:rPr lang="en-US" dirty="0" smtClean="0"/>
              <a:t>advice when </a:t>
            </a:r>
            <a:r>
              <a:rPr lang="en-US" dirty="0"/>
              <a:t>you want it on any aspect of digital printing</a:t>
            </a:r>
            <a:r>
              <a:rPr lang="en-US" dirty="0" smtClean="0"/>
              <a:t>.</a:t>
            </a:r>
            <a:endParaRPr lang="en-US" dirty="0"/>
          </a:p>
        </p:txBody>
      </p:sp>
      <p:sp>
        <p:nvSpPr>
          <p:cNvPr id="17412" name="Date Placeholder 4"/>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5E383062-78F1-436B-8896-6814DE7FD4C0}"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17413" name="Slide Number Placeholder 5"/>
          <p:cNvSpPr>
            <a:spLocks noGrp="1"/>
          </p:cNvSpPr>
          <p:nvPr>
            <p:ph type="sldNum" sz="quarter" idx="12"/>
          </p:nvPr>
        </p:nvSpPr>
        <p:spPr>
          <a:noFill/>
          <a:ln>
            <a:miter lim="800000"/>
            <a:headEnd/>
            <a:tailEnd/>
          </a:ln>
        </p:spPr>
        <p:txBody>
          <a:bodyPr/>
          <a:lstStyle/>
          <a:p>
            <a:fld id="{1F66CFBC-2A75-47D4-BA10-D183C9B86562}" type="slidenum">
              <a:rPr lang="en-US" smtClean="0">
                <a:latin typeface="Xerox Sans"/>
                <a:ea typeface="ＭＳ Ｐゴシック"/>
                <a:cs typeface="ＭＳ Ｐゴシック"/>
              </a:rPr>
              <a:pPr/>
              <a:t>2</a:t>
            </a:fld>
            <a:endParaRPr lang="en-US" smtClean="0">
              <a:latin typeface="Xerox Sans"/>
              <a:ea typeface="ＭＳ Ｐゴシック"/>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7"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31758" name="Rectangle 5"/>
          <p:cNvSpPr txBox="1">
            <a:spLocks noChangeArrowheads="1"/>
          </p:cNvSpPr>
          <p:nvPr/>
        </p:nvSpPr>
        <p:spPr bwMode="auto">
          <a:xfrm>
            <a:off x="398463" y="1273175"/>
            <a:ext cx="6505575" cy="4214813"/>
          </a:xfrm>
          <a:prstGeom prst="rect">
            <a:avLst/>
          </a:prstGeom>
          <a:noFill/>
          <a:ln w="9525">
            <a:noFill/>
            <a:miter lim="800000"/>
            <a:headEnd/>
            <a:tailEnd/>
          </a:ln>
        </p:spPr>
        <p:txBody>
          <a:bodyPr lIns="0" tIns="0" rIns="0" bIns="0"/>
          <a:lstStyle/>
          <a:p>
            <a:pPr eaLnBrk="0" hangingPunct="0">
              <a:lnSpc>
                <a:spcPct val="90000"/>
              </a:lnSpc>
              <a:spcBef>
                <a:spcPct val="30000"/>
              </a:spcBef>
            </a:pPr>
            <a:r>
              <a:rPr lang="en-US" sz="2000">
                <a:solidFill>
                  <a:srgbClr val="77787B"/>
                </a:solidFill>
              </a:rPr>
              <a:t>To meet today</a:t>
            </a:r>
            <a:r>
              <a:rPr lang="ja-JP" altLang="en-US" sz="2000">
                <a:solidFill>
                  <a:srgbClr val="77787B"/>
                </a:solidFill>
              </a:rPr>
              <a:t>’</a:t>
            </a:r>
            <a:r>
              <a:rPr lang="en-US" sz="2000">
                <a:solidFill>
                  <a:srgbClr val="77787B"/>
                </a:solidFill>
              </a:rPr>
              <a:t>s industry challenges, print service providers are leveraging several key workflow solutions:</a:t>
            </a:r>
          </a:p>
          <a:p>
            <a:pPr eaLnBrk="0" hangingPunct="0">
              <a:lnSpc>
                <a:spcPct val="90000"/>
              </a:lnSpc>
              <a:spcBef>
                <a:spcPct val="30000"/>
              </a:spcBef>
              <a:buFont typeface="Arial" charset="0"/>
              <a:buChar char="•"/>
            </a:pPr>
            <a:r>
              <a:rPr lang="en-US" sz="2000">
                <a:solidFill>
                  <a:srgbClr val="77787B"/>
                </a:solidFill>
              </a:rPr>
              <a:t> Production workflow management software</a:t>
            </a:r>
          </a:p>
          <a:p>
            <a:pPr eaLnBrk="0" hangingPunct="0">
              <a:lnSpc>
                <a:spcPct val="90000"/>
              </a:lnSpc>
              <a:spcBef>
                <a:spcPct val="30000"/>
              </a:spcBef>
              <a:buFont typeface="Arial" charset="0"/>
              <a:buChar char="•"/>
            </a:pPr>
            <a:r>
              <a:rPr lang="en-US" sz="2000">
                <a:solidFill>
                  <a:srgbClr val="77787B"/>
                </a:solidFill>
              </a:rPr>
              <a:t> Management Information Systems</a:t>
            </a:r>
          </a:p>
          <a:p>
            <a:pPr eaLnBrk="0" hangingPunct="0">
              <a:lnSpc>
                <a:spcPct val="90000"/>
              </a:lnSpc>
              <a:spcBef>
                <a:spcPct val="30000"/>
              </a:spcBef>
              <a:buFont typeface="Arial" charset="0"/>
              <a:buChar char="•"/>
            </a:pPr>
            <a:r>
              <a:rPr lang="en-US" sz="2000">
                <a:solidFill>
                  <a:srgbClr val="77787B"/>
                </a:solidFill>
              </a:rPr>
              <a:t> Variable data publishing </a:t>
            </a:r>
          </a:p>
        </p:txBody>
      </p:sp>
      <p:sp>
        <p:nvSpPr>
          <p:cNvPr id="31759" name="TextBox 10"/>
          <p:cNvSpPr txBox="1">
            <a:spLocks noChangeArrowheads="1"/>
          </p:cNvSpPr>
          <p:nvPr/>
        </p:nvSpPr>
        <p:spPr bwMode="auto">
          <a:xfrm>
            <a:off x="400050" y="5938838"/>
            <a:ext cx="4330700" cy="246062"/>
          </a:xfrm>
          <a:prstGeom prst="rect">
            <a:avLst/>
          </a:prstGeom>
          <a:noFill/>
          <a:ln w="9525">
            <a:noFill/>
            <a:miter lim="800000"/>
            <a:headEnd/>
            <a:tailEnd/>
          </a:ln>
        </p:spPr>
        <p:txBody>
          <a:bodyPr lIns="0" tIns="0" rIns="0" bIns="0">
            <a:spAutoFit/>
          </a:bodyPr>
          <a:lstStyle/>
          <a:p>
            <a:pPr algn="ctr"/>
            <a:r>
              <a:rPr lang="en-US" sz="800">
                <a:latin typeface="Xerox Sans Light"/>
              </a:rPr>
              <a:t>Production Software Investment Outlook, </a:t>
            </a:r>
            <a:r>
              <a:rPr lang="en-US" sz="800" i="1">
                <a:latin typeface="Xerox Sans Light"/>
              </a:rPr>
              <a:t>InfoTrends</a:t>
            </a:r>
            <a:r>
              <a:rPr lang="en-US" sz="800">
                <a:latin typeface="Xerox Sans Light"/>
              </a:rPr>
              <a:t>, 2011</a:t>
            </a:r>
          </a:p>
          <a:p>
            <a:pPr algn="ctr"/>
            <a:r>
              <a:rPr lang="ja-JP" altLang="en-US" sz="800">
                <a:latin typeface="Xerox Sans Light"/>
              </a:rPr>
              <a:t>“</a:t>
            </a:r>
            <a:r>
              <a:rPr lang="en-US" sz="800">
                <a:latin typeface="Xerox Sans Light"/>
              </a:rPr>
              <a:t>Please indicate your current software ownership in the following software solution categories.</a:t>
            </a:r>
            <a:r>
              <a:rPr lang="ja-JP" altLang="en-US" sz="800">
                <a:latin typeface="Xerox Sans Light"/>
              </a:rPr>
              <a:t>”</a:t>
            </a:r>
            <a:endParaRPr lang="en-US" sz="800">
              <a:latin typeface="Xerox Sans Light"/>
            </a:endParaRPr>
          </a:p>
        </p:txBody>
      </p:sp>
      <p:graphicFrame>
        <p:nvGraphicFramePr>
          <p:cNvPr id="31756" name="Object 12"/>
          <p:cNvGraphicFramePr>
            <a:graphicFrameLocks noChangeAspect="1"/>
          </p:cNvGraphicFramePr>
          <p:nvPr/>
        </p:nvGraphicFramePr>
        <p:xfrm>
          <a:off x="271463" y="3095625"/>
          <a:ext cx="5526087" cy="2847975"/>
        </p:xfrm>
        <a:graphic>
          <a:graphicData uri="http://schemas.openxmlformats.org/presentationml/2006/ole">
            <p:oleObj spid="_x0000_s31756" name="Chart" r:id="rId4" imgW="8493480" imgH="4370040" progId="MSGraph.Chart.8">
              <p:embed followColorScheme="full"/>
            </p:oleObj>
          </a:graphicData>
        </a:graphic>
      </p:graphicFrame>
      <p:sp>
        <p:nvSpPr>
          <p:cNvPr id="31760" name="Slide Number Placeholder 5"/>
          <p:cNvSpPr>
            <a:spLocks noGrp="1"/>
          </p:cNvSpPr>
          <p:nvPr>
            <p:ph type="sldNum" sz="quarter" idx="12"/>
          </p:nvPr>
        </p:nvSpPr>
        <p:spPr>
          <a:noFill/>
          <a:ln>
            <a:miter lim="800000"/>
            <a:headEnd/>
            <a:tailEnd/>
          </a:ln>
        </p:spPr>
        <p:txBody>
          <a:bodyPr/>
          <a:lstStyle/>
          <a:p>
            <a:fld id="{2DE41032-D649-4A02-AD1D-4F436A6389DC}" type="slidenum">
              <a:rPr lang="en-US" smtClean="0">
                <a:latin typeface="Xerox Sans"/>
                <a:ea typeface="ＭＳ Ｐゴシック"/>
                <a:cs typeface="ＭＳ Ｐゴシック"/>
              </a:rPr>
              <a:pPr/>
              <a:t>20</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3970249_47.jpg"/>
          <p:cNvPicPr>
            <a:picLocks noChangeAspect="1" noChangeArrowheads="1"/>
          </p:cNvPicPr>
          <p:nvPr/>
        </p:nvPicPr>
        <p:blipFill>
          <a:blip r:embed="rId3"/>
          <a:srcRect/>
          <a:stretch>
            <a:fillRect/>
          </a:stretch>
        </p:blipFill>
        <p:spPr bwMode="auto">
          <a:xfrm>
            <a:off x="5894388" y="1712913"/>
            <a:ext cx="2663825" cy="2676525"/>
          </a:xfrm>
          <a:prstGeom prst="rect">
            <a:avLst/>
          </a:prstGeom>
          <a:noFill/>
        </p:spPr>
      </p:pic>
      <p:sp>
        <p:nvSpPr>
          <p:cNvPr id="55298"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55299" name="Rounded Rectangle 10"/>
          <p:cNvSpPr>
            <a:spLocks noChangeArrowheads="1"/>
          </p:cNvSpPr>
          <p:nvPr/>
        </p:nvSpPr>
        <p:spPr bwMode="auto">
          <a:xfrm>
            <a:off x="392113" y="1719263"/>
            <a:ext cx="5394325" cy="2641600"/>
          </a:xfrm>
          <a:prstGeom prst="roundRect">
            <a:avLst>
              <a:gd name="adj" fmla="val 6088"/>
            </a:avLst>
          </a:prstGeom>
          <a:solidFill>
            <a:schemeClr val="tx2"/>
          </a:solidFill>
          <a:ln w="9525">
            <a:noFill/>
            <a:round/>
            <a:headEnd/>
            <a:tailEnd/>
          </a:ln>
        </p:spPr>
        <p:txBody>
          <a:bodyPr/>
          <a:lstStyle/>
          <a:p>
            <a:pPr algn="ctr"/>
            <a:endParaRPr lang="hr-HR"/>
          </a:p>
        </p:txBody>
      </p:sp>
      <p:sp>
        <p:nvSpPr>
          <p:cNvPr id="12" name="TextBox 11"/>
          <p:cNvSpPr txBox="1"/>
          <p:nvPr/>
        </p:nvSpPr>
        <p:spPr bwMode="gray">
          <a:xfrm>
            <a:off x="644525" y="1714500"/>
            <a:ext cx="4979988" cy="2632075"/>
          </a:xfrm>
          <a:prstGeom prst="rect">
            <a:avLst/>
          </a:prstGeom>
          <a:noFill/>
        </p:spPr>
        <p:txBody>
          <a:bodyPr>
            <a:spAutoFit/>
          </a:bodyPr>
          <a:lstStyle/>
          <a:p>
            <a:pPr algn="ctr">
              <a:lnSpc>
                <a:spcPts val="4000"/>
              </a:lnSpc>
              <a:defRPr/>
            </a:pPr>
            <a:r>
              <a:rPr lang="en-US" sz="2400" dirty="0">
                <a:solidFill>
                  <a:srgbClr val="000000"/>
                </a:solidFill>
                <a:latin typeface="Xerox Sans" pitchFamily="50" charset="0"/>
                <a:ea typeface="MS PGothic" pitchFamily="34" charset="-128"/>
                <a:cs typeface="+mn-cs"/>
              </a:rPr>
              <a:t>6</a:t>
            </a:r>
            <a:r>
              <a:rPr lang="en-US" sz="2400" spc="-300" dirty="0">
                <a:solidFill>
                  <a:srgbClr val="000000"/>
                </a:solidFill>
                <a:latin typeface="Xerox Sans" pitchFamily="50" charset="0"/>
                <a:ea typeface="MS PGothic" pitchFamily="34" charset="-128"/>
                <a:cs typeface="+mn-cs"/>
              </a:rPr>
              <a:t>0%</a:t>
            </a:r>
            <a:r>
              <a:rPr lang="en-US" sz="2400" spc="-300" dirty="0">
                <a:solidFill>
                  <a:srgbClr val="000000"/>
                </a:solidFill>
                <a:latin typeface="Xerox Sans Light" pitchFamily="50" charset="0"/>
                <a:ea typeface="MS PGothic" pitchFamily="34" charset="-128"/>
                <a:cs typeface="+mn-cs"/>
              </a:rPr>
              <a:t> </a:t>
            </a:r>
            <a:r>
              <a:rPr lang="en-US" sz="2400" dirty="0">
                <a:solidFill>
                  <a:srgbClr val="000000"/>
                </a:solidFill>
                <a:latin typeface="Xerox Sans Light" pitchFamily="50" charset="0"/>
                <a:ea typeface="MS PGothic" pitchFamily="34" charset="-128"/>
                <a:cs typeface="+mn-cs"/>
              </a:rPr>
              <a:t>of Print Service Providers believed that web-enabled services improved production efficiency, customer acquisition and retention rates.</a:t>
            </a:r>
          </a:p>
        </p:txBody>
      </p:sp>
      <p:sp>
        <p:nvSpPr>
          <p:cNvPr id="55301" name="TextBox 19"/>
          <p:cNvSpPr txBox="1">
            <a:spLocks noChangeArrowheads="1"/>
          </p:cNvSpPr>
          <p:nvPr/>
        </p:nvSpPr>
        <p:spPr bwMode="auto">
          <a:xfrm>
            <a:off x="442913" y="5938838"/>
            <a:ext cx="1238250" cy="215900"/>
          </a:xfrm>
          <a:prstGeom prst="rect">
            <a:avLst/>
          </a:prstGeom>
          <a:noFill/>
          <a:ln w="9525">
            <a:noFill/>
            <a:miter lim="800000"/>
            <a:headEnd/>
            <a:tailEnd/>
          </a:ln>
        </p:spPr>
        <p:txBody>
          <a:bodyPr wrap="none">
            <a:spAutoFit/>
          </a:bodyPr>
          <a:lstStyle/>
          <a:p>
            <a:pPr algn="ctr"/>
            <a:r>
              <a:rPr lang="en-US" sz="800">
                <a:latin typeface="Xerox Sans Light"/>
              </a:rPr>
              <a:t>Source: </a:t>
            </a:r>
            <a:r>
              <a:rPr lang="en-US" sz="800" i="1">
                <a:latin typeface="Xerox Sans Light"/>
              </a:rPr>
              <a:t>InfoTrends</a:t>
            </a:r>
            <a:r>
              <a:rPr lang="en-US" sz="800">
                <a:latin typeface="Xerox Sans Light"/>
              </a:rPr>
              <a:t>, 2009</a:t>
            </a:r>
          </a:p>
        </p:txBody>
      </p:sp>
      <p:sp>
        <p:nvSpPr>
          <p:cNvPr id="55302" name="Slide Number Placeholder 7"/>
          <p:cNvSpPr>
            <a:spLocks noGrp="1"/>
          </p:cNvSpPr>
          <p:nvPr>
            <p:ph type="sldNum" sz="quarter" idx="12"/>
          </p:nvPr>
        </p:nvSpPr>
        <p:spPr>
          <a:noFill/>
          <a:ln>
            <a:miter lim="800000"/>
            <a:headEnd/>
            <a:tailEnd/>
          </a:ln>
        </p:spPr>
        <p:txBody>
          <a:bodyPr/>
          <a:lstStyle/>
          <a:p>
            <a:fld id="{97BDBB65-1805-40C1-AB2B-6B722A099198}" type="slidenum">
              <a:rPr lang="en-US" smtClean="0">
                <a:latin typeface="Xerox Sans"/>
                <a:ea typeface="ＭＳ Ｐゴシック"/>
                <a:cs typeface="ＭＳ Ｐゴシック"/>
              </a:rPr>
              <a:pPr/>
              <a:t>21</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AYP0811646.jpg"/>
          <p:cNvPicPr>
            <a:picLocks noChangeAspect="1"/>
          </p:cNvPicPr>
          <p:nvPr/>
        </p:nvPicPr>
        <p:blipFill>
          <a:blip r:embed="rId3"/>
          <a:srcRect/>
          <a:stretch>
            <a:fillRect/>
          </a:stretch>
        </p:blipFill>
        <p:spPr bwMode="auto">
          <a:xfrm>
            <a:off x="0" y="1273175"/>
            <a:ext cx="9144000" cy="3138488"/>
          </a:xfrm>
          <a:prstGeom prst="rect">
            <a:avLst/>
          </a:prstGeom>
          <a:noFill/>
          <a:ln w="9525">
            <a:noFill/>
            <a:miter lim="800000"/>
            <a:headEnd/>
            <a:tailEnd/>
          </a:ln>
        </p:spPr>
      </p:pic>
      <p:sp>
        <p:nvSpPr>
          <p:cNvPr id="5"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mj-lt"/>
                <a:ea typeface="+mj-ea"/>
                <a:cs typeface="+mj-cs"/>
              </a:rPr>
              <a:t>Why reducing your costs is more </a:t>
            </a:r>
            <a:br>
              <a:rPr lang="en-US" sz="3400" kern="0" spc="-60" dirty="0">
                <a:solidFill>
                  <a:schemeClr val="tx2"/>
                </a:solidFill>
                <a:latin typeface="+mj-lt"/>
                <a:ea typeface="+mj-ea"/>
                <a:cs typeface="+mj-cs"/>
              </a:rPr>
            </a:br>
            <a:r>
              <a:rPr lang="en-US" sz="3400" kern="0" spc="-60" dirty="0">
                <a:solidFill>
                  <a:schemeClr val="tx2"/>
                </a:solidFill>
                <a:latin typeface="+mj-lt"/>
                <a:ea typeface="+mj-ea"/>
                <a:cs typeface="+mj-cs"/>
              </a:rPr>
              <a:t>important than ever.</a:t>
            </a:r>
          </a:p>
        </p:txBody>
      </p:sp>
      <p:sp>
        <p:nvSpPr>
          <p:cNvPr id="57347" name="Rectangle 3"/>
          <p:cNvSpPr>
            <a:spLocks noChangeArrowheads="1"/>
          </p:cNvSpPr>
          <p:nvPr/>
        </p:nvSpPr>
        <p:spPr bwMode="auto">
          <a:xfrm>
            <a:off x="265113" y="4729163"/>
            <a:ext cx="6967537" cy="1163637"/>
          </a:xfrm>
          <a:prstGeom prst="rect">
            <a:avLst/>
          </a:prstGeom>
          <a:noFill/>
          <a:ln w="9525">
            <a:noFill/>
            <a:miter lim="800000"/>
            <a:headEnd/>
            <a:tailEnd/>
          </a:ln>
        </p:spPr>
        <p:txBody>
          <a:bodyPr/>
          <a:lstStyle/>
          <a:p>
            <a:pPr>
              <a:lnSpc>
                <a:spcPts val="2600"/>
              </a:lnSpc>
              <a:spcBef>
                <a:spcPct val="30000"/>
              </a:spcBef>
            </a:pPr>
            <a:r>
              <a:rPr lang="en-US" sz="2000">
                <a:solidFill>
                  <a:srgbClr val="7D7D7D"/>
                </a:solidFill>
              </a:rPr>
              <a:t>Reducing expenses is critical for the long-term health of your operation and enables you to invest in new technology and solutions that are necessary to maintain a competitive edge.	</a:t>
            </a:r>
          </a:p>
        </p:txBody>
      </p:sp>
      <p:sp>
        <p:nvSpPr>
          <p:cNvPr id="57348" name="Slide Number Placeholder 7"/>
          <p:cNvSpPr>
            <a:spLocks noGrp="1"/>
          </p:cNvSpPr>
          <p:nvPr>
            <p:ph type="sldNum" sz="quarter" idx="12"/>
          </p:nvPr>
        </p:nvSpPr>
        <p:spPr>
          <a:noFill/>
          <a:ln>
            <a:miter lim="800000"/>
            <a:headEnd/>
            <a:tailEnd/>
          </a:ln>
        </p:spPr>
        <p:txBody>
          <a:bodyPr/>
          <a:lstStyle/>
          <a:p>
            <a:fld id="{A361B8D7-A2D5-4470-B5CB-2D9A69699A61}" type="slidenum">
              <a:rPr lang="en-US" smtClean="0">
                <a:latin typeface="Xerox Sans"/>
                <a:ea typeface="ＭＳ Ｐゴシック"/>
                <a:cs typeface="ＭＳ Ｐゴシック"/>
              </a:rPr>
              <a:pPr/>
              <a:t>22</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BP1055806.jpg"/>
          <p:cNvPicPr>
            <a:picLocks noChangeAspect="1" noChangeArrowheads="1"/>
          </p:cNvPicPr>
          <p:nvPr/>
        </p:nvPicPr>
        <p:blipFill>
          <a:blip r:embed="rId3"/>
          <a:srcRect/>
          <a:stretch>
            <a:fillRect/>
          </a:stretch>
        </p:blipFill>
        <p:spPr bwMode="auto">
          <a:xfrm>
            <a:off x="384175" y="1560513"/>
            <a:ext cx="3949700" cy="3932237"/>
          </a:xfrm>
          <a:prstGeom prst="rect">
            <a:avLst/>
          </a:prstGeom>
          <a:noFill/>
        </p:spPr>
      </p:pic>
      <p:sp>
        <p:nvSpPr>
          <p:cNvPr id="59394" name="Rectangle 4"/>
          <p:cNvSpPr>
            <a:spLocks noGrp="1" noChangeArrowheads="1"/>
          </p:cNvSpPr>
          <p:nvPr>
            <p:ph type="title"/>
          </p:nvPr>
        </p:nvSpPr>
        <p:spPr/>
        <p:txBody>
          <a:bodyPr/>
          <a:lstStyle/>
          <a:p>
            <a:pPr eaLnBrk="1" hangingPunct="1"/>
            <a:r>
              <a:rPr lang="en-US" smtClean="0">
                <a:solidFill>
                  <a:srgbClr val="6CAF3D"/>
                </a:solidFill>
                <a:cs typeface="ＭＳ Ｐゴシック"/>
              </a:rPr>
              <a:t>Challenges to reducing costs.</a:t>
            </a:r>
          </a:p>
        </p:txBody>
      </p:sp>
      <p:sp>
        <p:nvSpPr>
          <p:cNvPr id="11" name="Rectangle 5"/>
          <p:cNvSpPr txBox="1">
            <a:spLocks noChangeArrowheads="1"/>
          </p:cNvSpPr>
          <p:nvPr/>
        </p:nvSpPr>
        <p:spPr>
          <a:xfrm>
            <a:off x="4502150" y="1524000"/>
            <a:ext cx="3671888" cy="4214813"/>
          </a:xfrm>
          <a:prstGeom prst="rect">
            <a:avLst/>
          </a:prstGeom>
        </p:spPr>
        <p:txBody>
          <a:bodyPr/>
          <a:lstStyle/>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Finding new ways to cut expenses</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Controlling errors and waste</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Minimizing hand work, time and labor</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Identifying the most cost- effective way to run each job</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Rising prices</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Charging for value-added services you provide</a:t>
            </a:r>
          </a:p>
          <a:p>
            <a:pPr marL="230188" indent="-230188" eaLnBrk="0" hangingPunct="0">
              <a:lnSpc>
                <a:spcPct val="90000"/>
              </a:lnSpc>
              <a:spcBef>
                <a:spcPct val="30000"/>
              </a:spcBef>
              <a:buSzPct val="100000"/>
              <a:buFont typeface="Arial" pitchFamily="34" charset="0"/>
              <a:buChar char="•"/>
              <a:defRPr/>
            </a:pPr>
            <a:r>
              <a:rPr lang="en-US" sz="2000" kern="0" dirty="0">
                <a:solidFill>
                  <a:srgbClr val="7D7D7D"/>
                </a:solidFill>
                <a:latin typeface="+mn-lt"/>
                <a:ea typeface="+mn-ea"/>
                <a:cs typeface="+mn-cs"/>
              </a:rPr>
              <a:t>Investing in new solutions with confidence of ROI</a:t>
            </a:r>
          </a:p>
        </p:txBody>
      </p:sp>
      <p:sp>
        <p:nvSpPr>
          <p:cNvPr id="59396" name="Slide Number Placeholder 7"/>
          <p:cNvSpPr>
            <a:spLocks noGrp="1"/>
          </p:cNvSpPr>
          <p:nvPr>
            <p:ph type="sldNum" sz="quarter" idx="12"/>
          </p:nvPr>
        </p:nvSpPr>
        <p:spPr>
          <a:noFill/>
          <a:ln>
            <a:miter lim="800000"/>
            <a:headEnd/>
            <a:tailEnd/>
          </a:ln>
        </p:spPr>
        <p:txBody>
          <a:bodyPr/>
          <a:lstStyle/>
          <a:p>
            <a:fld id="{AD0491D1-7915-4F8F-B66F-A0713370EFCD}" type="slidenum">
              <a:rPr lang="en-US" smtClean="0">
                <a:latin typeface="Xerox Sans"/>
                <a:ea typeface="ＭＳ Ｐゴシック"/>
                <a:cs typeface="ＭＳ Ｐゴシック"/>
              </a:rPr>
              <a:pPr/>
              <a:t>23</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OB-GH-PP-6422.jpg"/>
          <p:cNvPicPr>
            <a:picLocks noChangeAspect="1" noChangeArrowheads="1"/>
          </p:cNvPicPr>
          <p:nvPr/>
        </p:nvPicPr>
        <p:blipFill>
          <a:blip r:embed="rId3"/>
          <a:srcRect/>
          <a:stretch>
            <a:fillRect/>
          </a:stretch>
        </p:blipFill>
        <p:spPr bwMode="auto">
          <a:xfrm>
            <a:off x="5346700" y="1700213"/>
            <a:ext cx="3041650" cy="2262187"/>
          </a:xfrm>
          <a:prstGeom prst="rect">
            <a:avLst/>
          </a:prstGeom>
          <a:noFill/>
        </p:spPr>
      </p:pic>
      <p:sp>
        <p:nvSpPr>
          <p:cNvPr id="61442"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grpSp>
        <p:nvGrpSpPr>
          <p:cNvPr id="61443" name="Group 8"/>
          <p:cNvGrpSpPr>
            <a:grpSpLocks/>
          </p:cNvGrpSpPr>
          <p:nvPr/>
        </p:nvGrpSpPr>
        <p:grpSpPr bwMode="auto">
          <a:xfrm>
            <a:off x="392113" y="1728788"/>
            <a:ext cx="4864100" cy="2190750"/>
            <a:chOff x="392113" y="1728788"/>
            <a:chExt cx="4864100" cy="2190750"/>
          </a:xfrm>
        </p:grpSpPr>
        <p:sp>
          <p:nvSpPr>
            <p:cNvPr id="61446" name="Rounded Rectangle 10"/>
            <p:cNvSpPr>
              <a:spLocks noChangeArrowheads="1"/>
            </p:cNvSpPr>
            <p:nvPr/>
          </p:nvSpPr>
          <p:spPr bwMode="auto">
            <a:xfrm>
              <a:off x="392113" y="1728788"/>
              <a:ext cx="4864100" cy="2190750"/>
            </a:xfrm>
            <a:prstGeom prst="roundRect">
              <a:avLst>
                <a:gd name="adj" fmla="val 7171"/>
              </a:avLst>
            </a:prstGeom>
            <a:solidFill>
              <a:schemeClr val="tx2"/>
            </a:solidFill>
            <a:ln w="9525">
              <a:noFill/>
              <a:round/>
              <a:headEnd/>
              <a:tailEnd/>
            </a:ln>
          </p:spPr>
          <p:txBody>
            <a:bodyPr/>
            <a:lstStyle/>
            <a:p>
              <a:pPr algn="ctr"/>
              <a:endParaRPr lang="hr-HR"/>
            </a:p>
          </p:txBody>
        </p:sp>
        <p:sp>
          <p:nvSpPr>
            <p:cNvPr id="61447" name="TextBox 11"/>
            <p:cNvSpPr txBox="1">
              <a:spLocks noChangeArrowheads="1"/>
            </p:cNvSpPr>
            <p:nvPr/>
          </p:nvSpPr>
          <p:spPr bwMode="gray">
            <a:xfrm>
              <a:off x="644525" y="2009775"/>
              <a:ext cx="4529138" cy="1631950"/>
            </a:xfrm>
            <a:prstGeom prst="rect">
              <a:avLst/>
            </a:prstGeom>
            <a:noFill/>
            <a:ln w="9525">
              <a:noFill/>
              <a:miter lim="800000"/>
              <a:headEnd/>
              <a:tailEnd/>
            </a:ln>
          </p:spPr>
          <p:txBody>
            <a:bodyPr>
              <a:spAutoFit/>
            </a:bodyPr>
            <a:lstStyle/>
            <a:p>
              <a:pPr algn="ctr">
                <a:lnSpc>
                  <a:spcPts val="4000"/>
                </a:lnSpc>
              </a:pPr>
              <a:r>
                <a:rPr lang="en-US" sz="2400">
                  <a:solidFill>
                    <a:srgbClr val="000000"/>
                  </a:solidFill>
                </a:rPr>
                <a:t>60%</a:t>
              </a:r>
              <a:r>
                <a:rPr lang="en-US" sz="2400">
                  <a:solidFill>
                    <a:srgbClr val="000000"/>
                  </a:solidFill>
                  <a:latin typeface="Xerox Sans Light"/>
                </a:rPr>
                <a:t> of print service providers state it</a:t>
              </a:r>
              <a:r>
                <a:rPr lang="ja-JP" altLang="en-US" sz="2400">
                  <a:solidFill>
                    <a:srgbClr val="000000"/>
                  </a:solidFill>
                  <a:latin typeface="Xerox Sans Light"/>
                </a:rPr>
                <a:t>’</a:t>
              </a:r>
              <a:r>
                <a:rPr lang="en-US" sz="2400">
                  <a:solidFill>
                    <a:srgbClr val="000000"/>
                  </a:solidFill>
                  <a:latin typeface="Xerox Sans Light"/>
                </a:rPr>
                <a:t>s a priority to automate their print production workflow.</a:t>
              </a:r>
            </a:p>
          </p:txBody>
        </p:sp>
      </p:grpSp>
      <p:sp>
        <p:nvSpPr>
          <p:cNvPr id="61444" name="TextBox 19"/>
          <p:cNvSpPr txBox="1">
            <a:spLocks noChangeArrowheads="1"/>
          </p:cNvSpPr>
          <p:nvPr/>
        </p:nvSpPr>
        <p:spPr bwMode="auto">
          <a:xfrm>
            <a:off x="442913" y="5938838"/>
            <a:ext cx="4376737" cy="338137"/>
          </a:xfrm>
          <a:prstGeom prst="rect">
            <a:avLst/>
          </a:prstGeom>
          <a:noFill/>
          <a:ln w="9525">
            <a:noFill/>
            <a:miter lim="800000"/>
            <a:headEnd/>
            <a:tailEnd/>
          </a:ln>
        </p:spPr>
        <p:txBody>
          <a:bodyPr wrap="none">
            <a:spAutoFit/>
          </a:bodyPr>
          <a:lstStyle/>
          <a:p>
            <a:pPr algn="ctr"/>
            <a:r>
              <a:rPr lang="en-US" sz="800">
                <a:latin typeface="Xerox Sans Light"/>
              </a:rPr>
              <a:t>Production Software Investment Outlook, </a:t>
            </a:r>
            <a:r>
              <a:rPr lang="en-US" sz="800" i="1">
                <a:latin typeface="Xerox Sans Light"/>
              </a:rPr>
              <a:t>InfoTrends,</a:t>
            </a:r>
            <a:r>
              <a:rPr lang="en-US" sz="800">
                <a:latin typeface="Xerox Sans Light"/>
              </a:rPr>
              <a:t> 2011</a:t>
            </a:r>
          </a:p>
          <a:p>
            <a:pPr algn="ctr"/>
            <a:r>
              <a:rPr lang="ja-JP" altLang="en-US" sz="800">
                <a:latin typeface="Xerox Sans Light"/>
              </a:rPr>
              <a:t>“</a:t>
            </a:r>
            <a:r>
              <a:rPr lang="en-US" sz="800">
                <a:latin typeface="Xerox Sans Light"/>
              </a:rPr>
              <a:t>Which of the following describes your operation</a:t>
            </a:r>
            <a:r>
              <a:rPr lang="ja-JP" altLang="en-US" sz="800">
                <a:latin typeface="Xerox Sans Light"/>
              </a:rPr>
              <a:t>’</a:t>
            </a:r>
            <a:r>
              <a:rPr lang="en-US" sz="800">
                <a:latin typeface="Xerox Sans Light"/>
              </a:rPr>
              <a:t>s priority in automating print production workflow?</a:t>
            </a:r>
            <a:r>
              <a:rPr lang="ja-JP" altLang="en-US" sz="800">
                <a:latin typeface="Xerox Sans Light"/>
              </a:rPr>
              <a:t>”</a:t>
            </a:r>
            <a:endParaRPr lang="en-US" sz="800">
              <a:latin typeface="Xerox Sans Light"/>
            </a:endParaRPr>
          </a:p>
        </p:txBody>
      </p:sp>
      <p:sp>
        <p:nvSpPr>
          <p:cNvPr id="61445" name="Slide Number Placeholder 10"/>
          <p:cNvSpPr>
            <a:spLocks noGrp="1"/>
          </p:cNvSpPr>
          <p:nvPr>
            <p:ph type="sldNum" sz="quarter" idx="12"/>
          </p:nvPr>
        </p:nvSpPr>
        <p:spPr>
          <a:noFill/>
          <a:ln>
            <a:miter lim="800000"/>
            <a:headEnd/>
            <a:tailEnd/>
          </a:ln>
        </p:spPr>
        <p:txBody>
          <a:bodyPr/>
          <a:lstStyle/>
          <a:p>
            <a:fld id="{9BA04A11-9690-4EA6-B872-415FF029A19D}" type="slidenum">
              <a:rPr lang="en-US" smtClean="0">
                <a:latin typeface="Xerox Sans"/>
                <a:ea typeface="ＭＳ Ｐゴシック"/>
                <a:cs typeface="ＭＳ Ｐゴシック"/>
              </a:rPr>
              <a:pPr/>
              <a:t>24</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96" name="Object 12"/>
          <p:cNvGraphicFramePr>
            <a:graphicFrameLocks/>
          </p:cNvGraphicFramePr>
          <p:nvPr/>
        </p:nvGraphicFramePr>
        <p:xfrm>
          <a:off x="3017838" y="1074738"/>
          <a:ext cx="5478462" cy="4708525"/>
        </p:xfrm>
        <a:graphic>
          <a:graphicData uri="http://schemas.openxmlformats.org/presentationml/2006/ole">
            <p:oleObj spid="_x0000_s41996" name="Worksheet" r:id="rId4" imgW="5558760" imgH="4772520" progId="Excel.Sheet.8">
              <p:embed/>
            </p:oleObj>
          </a:graphicData>
        </a:graphic>
      </p:graphicFrame>
      <p:sp>
        <p:nvSpPr>
          <p:cNvPr id="41997"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41998" name="Rectangle 3"/>
          <p:cNvSpPr>
            <a:spLocks noChangeArrowheads="1"/>
          </p:cNvSpPr>
          <p:nvPr/>
        </p:nvSpPr>
        <p:spPr bwMode="auto">
          <a:xfrm>
            <a:off x="384175" y="1419225"/>
            <a:ext cx="2614613" cy="1177925"/>
          </a:xfrm>
          <a:prstGeom prst="rect">
            <a:avLst/>
          </a:prstGeom>
          <a:noFill/>
          <a:ln w="9525">
            <a:noFill/>
            <a:miter lim="800000"/>
            <a:headEnd/>
            <a:tailEnd/>
          </a:ln>
        </p:spPr>
        <p:txBody>
          <a:bodyPr/>
          <a:lstStyle/>
          <a:p>
            <a:pPr>
              <a:lnSpc>
                <a:spcPct val="90000"/>
              </a:lnSpc>
              <a:spcBef>
                <a:spcPct val="30000"/>
              </a:spcBef>
            </a:pPr>
            <a:r>
              <a:rPr lang="en-US" sz="2000">
                <a:solidFill>
                  <a:srgbClr val="7D7D7D"/>
                </a:solidFill>
              </a:rPr>
              <a:t>Nearly half of businesses agree that print outsourcing saves them money.</a:t>
            </a:r>
            <a:endParaRPr lang="en-US" sz="1800">
              <a:solidFill>
                <a:srgbClr val="7D7D7D"/>
              </a:solidFill>
            </a:endParaRPr>
          </a:p>
        </p:txBody>
      </p:sp>
      <p:sp>
        <p:nvSpPr>
          <p:cNvPr id="41999" name="TextBox 10"/>
          <p:cNvSpPr txBox="1">
            <a:spLocks noChangeArrowheads="1"/>
          </p:cNvSpPr>
          <p:nvPr/>
        </p:nvSpPr>
        <p:spPr bwMode="auto">
          <a:xfrm>
            <a:off x="390525" y="5459413"/>
            <a:ext cx="4464050" cy="461962"/>
          </a:xfrm>
          <a:prstGeom prst="rect">
            <a:avLst/>
          </a:prstGeom>
          <a:noFill/>
          <a:ln w="9525">
            <a:noFill/>
            <a:miter lim="800000"/>
            <a:headEnd/>
            <a:tailEnd/>
          </a:ln>
        </p:spPr>
        <p:txBody>
          <a:bodyPr wrap="none">
            <a:spAutoFit/>
          </a:bodyPr>
          <a:lstStyle/>
          <a:p>
            <a:pPr algn="ctr"/>
            <a:r>
              <a:rPr lang="en-US" sz="800">
                <a:latin typeface="Xerox Sans Light"/>
              </a:rPr>
              <a:t>Capturing the SMB Business Communications Services Opportunity</a:t>
            </a:r>
            <a:r>
              <a:rPr lang="en-US" sz="800" i="1">
                <a:latin typeface="Xerox Sans Light"/>
              </a:rPr>
              <a:t>, </a:t>
            </a:r>
            <a:r>
              <a:rPr lang="en-US" sz="800">
                <a:latin typeface="Xerox Sans Light"/>
              </a:rPr>
              <a:t>I</a:t>
            </a:r>
            <a:r>
              <a:rPr lang="en-US" sz="800" i="1">
                <a:latin typeface="Xerox Sans Light"/>
              </a:rPr>
              <a:t>nfoTrends, </a:t>
            </a:r>
            <a:r>
              <a:rPr lang="en-US" sz="800">
                <a:latin typeface="Xerox Sans Light"/>
              </a:rPr>
              <a:t>2009</a:t>
            </a:r>
          </a:p>
          <a:p>
            <a:pPr algn="ctr"/>
            <a:r>
              <a:rPr lang="ja-JP" altLang="en-US" sz="800">
                <a:latin typeface="Xerox Sans Light"/>
              </a:rPr>
              <a:t>“</a:t>
            </a:r>
            <a:r>
              <a:rPr lang="en-US" sz="800">
                <a:latin typeface="Xerox Sans Light"/>
              </a:rPr>
              <a:t>Please indicate your agreement with the following statements. 1=Strongly Disagree, 5=Strongly Agree</a:t>
            </a:r>
          </a:p>
          <a:p>
            <a:pPr algn="ctr"/>
            <a:r>
              <a:rPr lang="ja-JP" altLang="en-US" sz="800">
                <a:latin typeface="Xerox Sans Light"/>
              </a:rPr>
              <a:t>“</a:t>
            </a:r>
            <a:r>
              <a:rPr lang="en-US" sz="800">
                <a:latin typeface="Xerox Sans Light"/>
              </a:rPr>
              <a:t>I save money by outsourcing my company</a:t>
            </a:r>
            <a:r>
              <a:rPr lang="ja-JP" altLang="en-US" sz="800">
                <a:latin typeface="Xerox Sans Light"/>
              </a:rPr>
              <a:t>’</a:t>
            </a:r>
            <a:r>
              <a:rPr lang="en-US" sz="800">
                <a:latin typeface="Xerox Sans Light"/>
              </a:rPr>
              <a:t>s printing.</a:t>
            </a:r>
            <a:r>
              <a:rPr lang="ja-JP" altLang="en-US" sz="800">
                <a:latin typeface="Xerox Sans Light"/>
              </a:rPr>
              <a:t>”</a:t>
            </a:r>
            <a:endParaRPr lang="en-US" sz="800">
              <a:latin typeface="Xerox Sans Light"/>
            </a:endParaRPr>
          </a:p>
        </p:txBody>
      </p:sp>
      <p:sp>
        <p:nvSpPr>
          <p:cNvPr id="42000" name="Rounded Rectangle 23"/>
          <p:cNvSpPr>
            <a:spLocks noChangeArrowheads="1"/>
          </p:cNvSpPr>
          <p:nvPr/>
        </p:nvSpPr>
        <p:spPr bwMode="auto">
          <a:xfrm>
            <a:off x="415925" y="3308350"/>
            <a:ext cx="2992438" cy="1738313"/>
          </a:xfrm>
          <a:prstGeom prst="roundRect">
            <a:avLst>
              <a:gd name="adj" fmla="val 8407"/>
            </a:avLst>
          </a:prstGeom>
          <a:noFill/>
          <a:ln w="9525">
            <a:noFill/>
            <a:round/>
            <a:headEnd/>
            <a:tailEnd/>
          </a:ln>
        </p:spPr>
        <p:txBody>
          <a:bodyPr/>
          <a:lstStyle/>
          <a:p>
            <a:pPr algn="ctr"/>
            <a:endParaRPr lang="hr-HR"/>
          </a:p>
        </p:txBody>
      </p:sp>
      <p:sp>
        <p:nvSpPr>
          <p:cNvPr id="42001" name="Slide Number Placeholder 9"/>
          <p:cNvSpPr>
            <a:spLocks noGrp="1"/>
          </p:cNvSpPr>
          <p:nvPr>
            <p:ph type="sldNum" sz="quarter" idx="12"/>
          </p:nvPr>
        </p:nvSpPr>
        <p:spPr>
          <a:noFill/>
          <a:ln>
            <a:miter lim="800000"/>
            <a:headEnd/>
            <a:tailEnd/>
          </a:ln>
        </p:spPr>
        <p:txBody>
          <a:bodyPr/>
          <a:lstStyle/>
          <a:p>
            <a:fld id="{456CAFC8-C538-4EBE-B928-900FEF55DC9F}" type="slidenum">
              <a:rPr lang="en-US" smtClean="0">
                <a:latin typeface="Xerox Sans"/>
                <a:ea typeface="ＭＳ Ｐゴシック"/>
                <a:cs typeface="ＭＳ Ｐゴシック"/>
              </a:rPr>
              <a:pPr/>
              <a:t>25</a:t>
            </a:fld>
            <a:r>
              <a:rPr lang="en-US" smtClean="0">
                <a:latin typeface="Xerox Sans"/>
                <a:ea typeface="ＭＳ Ｐゴシック"/>
                <a:cs typeface="ＭＳ Ｐゴシック"/>
              </a:rPr>
              <a:t>	</a:t>
            </a:r>
          </a:p>
        </p:txBody>
      </p:sp>
      <p:cxnSp>
        <p:nvCxnSpPr>
          <p:cNvPr id="1032" name="Straight Connector 19"/>
          <p:cNvCxnSpPr>
            <a:cxnSpLocks noChangeShapeType="1"/>
          </p:cNvCxnSpPr>
          <p:nvPr/>
        </p:nvCxnSpPr>
        <p:spPr bwMode="auto">
          <a:xfrm rot="16200000" flipV="1">
            <a:off x="4040188" y="1860550"/>
            <a:ext cx="203200" cy="117475"/>
          </a:xfrm>
          <a:prstGeom prst="line">
            <a:avLst/>
          </a:prstGeom>
          <a:noFill/>
          <a:ln w="9525" algn="ctr">
            <a:solidFill>
              <a:schemeClr val="tx1">
                <a:lumMod val="50000"/>
                <a:lumOff val="50000"/>
              </a:schemeClr>
            </a:solidFill>
            <a:round/>
            <a:headEnd/>
            <a:tailEnd/>
          </a:ln>
        </p:spPr>
      </p:cxnSp>
      <p:cxnSp>
        <p:nvCxnSpPr>
          <p:cNvPr id="1033" name="Straight Connector 19"/>
          <p:cNvCxnSpPr>
            <a:cxnSpLocks noChangeShapeType="1"/>
          </p:cNvCxnSpPr>
          <p:nvPr/>
        </p:nvCxnSpPr>
        <p:spPr bwMode="auto">
          <a:xfrm rot="16200000" flipV="1">
            <a:off x="4545806" y="1705769"/>
            <a:ext cx="265113" cy="22225"/>
          </a:xfrm>
          <a:prstGeom prst="line">
            <a:avLst/>
          </a:prstGeom>
          <a:noFill/>
          <a:ln w="9525" algn="ctr">
            <a:solidFill>
              <a:schemeClr val="tx1">
                <a:lumMod val="50000"/>
                <a:lumOff val="50000"/>
              </a:schemeClr>
            </a:solidFill>
            <a:round/>
            <a:headEnd/>
            <a:tailEnd/>
          </a:ln>
        </p:spPr>
      </p:cxn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66562" name="Rectangle 3"/>
          <p:cNvSpPr>
            <a:spLocks noChangeArrowheads="1"/>
          </p:cNvSpPr>
          <p:nvPr/>
        </p:nvSpPr>
        <p:spPr bwMode="auto">
          <a:xfrm>
            <a:off x="384175" y="1419225"/>
            <a:ext cx="3946525" cy="803275"/>
          </a:xfrm>
          <a:prstGeom prst="rect">
            <a:avLst/>
          </a:prstGeom>
          <a:noFill/>
          <a:ln w="9525">
            <a:noFill/>
            <a:miter lim="800000"/>
            <a:headEnd/>
            <a:tailEnd/>
          </a:ln>
        </p:spPr>
        <p:txBody>
          <a:bodyPr/>
          <a:lstStyle/>
          <a:p>
            <a:pPr>
              <a:lnSpc>
                <a:spcPct val="90000"/>
              </a:lnSpc>
              <a:spcBef>
                <a:spcPct val="30000"/>
              </a:spcBef>
            </a:pPr>
            <a:r>
              <a:rPr lang="en-US" sz="2000">
                <a:solidFill>
                  <a:srgbClr val="7D7D7D"/>
                </a:solidFill>
              </a:rPr>
              <a:t>Top Criteria for Businesses Selecting a Print Service Provider</a:t>
            </a:r>
          </a:p>
        </p:txBody>
      </p:sp>
      <p:sp>
        <p:nvSpPr>
          <p:cNvPr id="66563" name="TextBox 10"/>
          <p:cNvSpPr txBox="1">
            <a:spLocks noChangeArrowheads="1"/>
          </p:cNvSpPr>
          <p:nvPr/>
        </p:nvSpPr>
        <p:spPr bwMode="auto">
          <a:xfrm>
            <a:off x="442913" y="5938838"/>
            <a:ext cx="3751262" cy="338137"/>
          </a:xfrm>
          <a:prstGeom prst="rect">
            <a:avLst/>
          </a:prstGeom>
          <a:noFill/>
          <a:ln w="9525">
            <a:noFill/>
            <a:miter lim="800000"/>
            <a:headEnd/>
            <a:tailEnd/>
          </a:ln>
        </p:spPr>
        <p:txBody>
          <a:bodyPr wrap="none">
            <a:spAutoFit/>
          </a:bodyPr>
          <a:lstStyle/>
          <a:p>
            <a:pPr algn="ctr"/>
            <a:r>
              <a:rPr lang="en-US" sz="800">
                <a:latin typeface="Xerox Sans Light"/>
              </a:rPr>
              <a:t>Capturing the SMB Business Communications Services Opportunity</a:t>
            </a:r>
            <a:r>
              <a:rPr lang="en-US" sz="800" i="1">
                <a:latin typeface="Xerox Sans Light"/>
              </a:rPr>
              <a:t>, InfoTrends, </a:t>
            </a:r>
            <a:r>
              <a:rPr lang="en-US" sz="800">
                <a:latin typeface="Xerox Sans Light"/>
              </a:rPr>
              <a:t>2009</a:t>
            </a:r>
          </a:p>
          <a:p>
            <a:pPr algn="ctr"/>
            <a:r>
              <a:rPr lang="ja-JP" altLang="en-US" sz="800">
                <a:latin typeface="Xerox Sans Light"/>
              </a:rPr>
              <a:t>“</a:t>
            </a:r>
            <a:r>
              <a:rPr lang="en-US" sz="800">
                <a:latin typeface="Xerox Sans Light"/>
              </a:rPr>
              <a:t>What are your company</a:t>
            </a:r>
            <a:r>
              <a:rPr lang="ja-JP" altLang="en-US" sz="800">
                <a:latin typeface="Xerox Sans Light"/>
              </a:rPr>
              <a:t>’</a:t>
            </a:r>
            <a:r>
              <a:rPr lang="en-US" sz="800">
                <a:latin typeface="Xerox Sans Light"/>
              </a:rPr>
              <a:t>s top THREE criteria when selecting a print service provider?</a:t>
            </a:r>
            <a:r>
              <a:rPr lang="ja-JP" altLang="en-US" sz="800">
                <a:latin typeface="Xerox Sans Light"/>
              </a:rPr>
              <a:t>”</a:t>
            </a:r>
            <a:endParaRPr lang="en-US" sz="800">
              <a:latin typeface="Xerox Sans Light"/>
            </a:endParaRPr>
          </a:p>
        </p:txBody>
      </p:sp>
      <p:sp>
        <p:nvSpPr>
          <p:cNvPr id="66564" name="Rounded Rectangle 23"/>
          <p:cNvSpPr>
            <a:spLocks noChangeArrowheads="1"/>
          </p:cNvSpPr>
          <p:nvPr/>
        </p:nvSpPr>
        <p:spPr bwMode="auto">
          <a:xfrm>
            <a:off x="415925" y="3308350"/>
            <a:ext cx="2992438" cy="1738313"/>
          </a:xfrm>
          <a:prstGeom prst="roundRect">
            <a:avLst>
              <a:gd name="adj" fmla="val 8407"/>
            </a:avLst>
          </a:prstGeom>
          <a:noFill/>
          <a:ln w="9525">
            <a:noFill/>
            <a:round/>
            <a:headEnd/>
            <a:tailEnd/>
          </a:ln>
        </p:spPr>
        <p:txBody>
          <a:bodyPr/>
          <a:lstStyle/>
          <a:p>
            <a:pPr algn="ctr"/>
            <a:endParaRPr lang="hr-HR"/>
          </a:p>
        </p:txBody>
      </p:sp>
      <p:sp>
        <p:nvSpPr>
          <p:cNvPr id="66565" name="TextBox 10"/>
          <p:cNvSpPr txBox="1">
            <a:spLocks noChangeArrowheads="1"/>
          </p:cNvSpPr>
          <p:nvPr/>
        </p:nvSpPr>
        <p:spPr bwMode="auto">
          <a:xfrm>
            <a:off x="-333375" y="3151188"/>
            <a:ext cx="2730500" cy="369887"/>
          </a:xfrm>
          <a:prstGeom prst="rect">
            <a:avLst/>
          </a:prstGeom>
          <a:noFill/>
          <a:ln w="9525">
            <a:noFill/>
            <a:miter lim="800000"/>
            <a:headEnd/>
            <a:tailEnd/>
          </a:ln>
        </p:spPr>
        <p:txBody>
          <a:bodyPr>
            <a:spAutoFit/>
          </a:bodyPr>
          <a:lstStyle/>
          <a:p>
            <a:pPr algn="r"/>
            <a:r>
              <a:rPr lang="en-US" sz="1800">
                <a:solidFill>
                  <a:schemeClr val="tx2"/>
                </a:solidFill>
                <a:latin typeface="Xerox Sans Light"/>
              </a:rPr>
              <a:t>Easy to work with</a:t>
            </a:r>
          </a:p>
        </p:txBody>
      </p:sp>
      <p:sp>
        <p:nvSpPr>
          <p:cNvPr id="66566" name="TextBox 15"/>
          <p:cNvSpPr txBox="1">
            <a:spLocks noChangeArrowheads="1"/>
          </p:cNvSpPr>
          <p:nvPr/>
        </p:nvSpPr>
        <p:spPr bwMode="auto">
          <a:xfrm>
            <a:off x="911225" y="2517775"/>
            <a:ext cx="1485900" cy="369888"/>
          </a:xfrm>
          <a:prstGeom prst="rect">
            <a:avLst/>
          </a:prstGeom>
          <a:noFill/>
          <a:ln w="9525">
            <a:noFill/>
            <a:miter lim="800000"/>
            <a:headEnd/>
            <a:tailEnd/>
          </a:ln>
        </p:spPr>
        <p:txBody>
          <a:bodyPr>
            <a:spAutoFit/>
          </a:bodyPr>
          <a:lstStyle/>
          <a:p>
            <a:pPr algn="r"/>
            <a:r>
              <a:rPr lang="en-US" sz="1800">
                <a:solidFill>
                  <a:schemeClr val="tx2"/>
                </a:solidFill>
                <a:latin typeface="Xerox Sans Light"/>
              </a:rPr>
              <a:t>Price</a:t>
            </a:r>
          </a:p>
        </p:txBody>
      </p:sp>
      <p:sp>
        <p:nvSpPr>
          <p:cNvPr id="66567" name="TextBox 22"/>
          <p:cNvSpPr txBox="1">
            <a:spLocks noChangeArrowheads="1"/>
          </p:cNvSpPr>
          <p:nvPr/>
        </p:nvSpPr>
        <p:spPr bwMode="auto">
          <a:xfrm>
            <a:off x="501650" y="3724275"/>
            <a:ext cx="1895475" cy="369888"/>
          </a:xfrm>
          <a:prstGeom prst="rect">
            <a:avLst/>
          </a:prstGeom>
          <a:noFill/>
          <a:ln w="9525">
            <a:noFill/>
            <a:miter lim="800000"/>
            <a:headEnd/>
            <a:tailEnd/>
          </a:ln>
        </p:spPr>
        <p:txBody>
          <a:bodyPr>
            <a:spAutoFit/>
          </a:bodyPr>
          <a:lstStyle/>
          <a:p>
            <a:pPr algn="r"/>
            <a:r>
              <a:rPr lang="en-US" sz="1800">
                <a:solidFill>
                  <a:schemeClr val="tx2"/>
                </a:solidFill>
                <a:latin typeface="Xerox Sans Light"/>
              </a:rPr>
              <a:t>Quality</a:t>
            </a:r>
          </a:p>
        </p:txBody>
      </p:sp>
      <p:sp>
        <p:nvSpPr>
          <p:cNvPr id="66568" name="Rounded Rectangle 18"/>
          <p:cNvSpPr>
            <a:spLocks noChangeArrowheads="1"/>
          </p:cNvSpPr>
          <p:nvPr/>
        </p:nvSpPr>
        <p:spPr bwMode="auto">
          <a:xfrm>
            <a:off x="2519363" y="2497138"/>
            <a:ext cx="4418012" cy="457200"/>
          </a:xfrm>
          <a:prstGeom prst="roundRect">
            <a:avLst>
              <a:gd name="adj" fmla="val 16667"/>
            </a:avLst>
          </a:prstGeom>
          <a:solidFill>
            <a:schemeClr val="tx2"/>
          </a:solidFill>
          <a:ln w="9525">
            <a:noFill/>
            <a:round/>
            <a:headEnd/>
            <a:tailEnd/>
          </a:ln>
        </p:spPr>
        <p:txBody>
          <a:bodyPr/>
          <a:lstStyle/>
          <a:p>
            <a:pPr algn="ctr"/>
            <a:endParaRPr lang="hr-HR"/>
          </a:p>
        </p:txBody>
      </p:sp>
      <p:sp>
        <p:nvSpPr>
          <p:cNvPr id="66569" name="TextBox 15"/>
          <p:cNvSpPr txBox="1">
            <a:spLocks noChangeArrowheads="1"/>
          </p:cNvSpPr>
          <p:nvPr/>
        </p:nvSpPr>
        <p:spPr bwMode="white">
          <a:xfrm>
            <a:off x="5435600" y="2489200"/>
            <a:ext cx="1485900" cy="461963"/>
          </a:xfrm>
          <a:prstGeom prst="rect">
            <a:avLst/>
          </a:prstGeom>
          <a:noFill/>
          <a:ln w="9525">
            <a:noFill/>
            <a:miter lim="800000"/>
            <a:headEnd/>
            <a:tailEnd/>
          </a:ln>
        </p:spPr>
        <p:txBody>
          <a:bodyPr>
            <a:spAutoFit/>
          </a:bodyPr>
          <a:lstStyle/>
          <a:p>
            <a:pPr algn="r"/>
            <a:r>
              <a:rPr lang="en-US" sz="2400">
                <a:solidFill>
                  <a:schemeClr val="bg1"/>
                </a:solidFill>
                <a:latin typeface="Xerox Sans Light"/>
              </a:rPr>
              <a:t>62.8%</a:t>
            </a:r>
          </a:p>
        </p:txBody>
      </p:sp>
      <p:sp>
        <p:nvSpPr>
          <p:cNvPr id="17435" name="Rounded Rectangle 19"/>
          <p:cNvSpPr>
            <a:spLocks noChangeArrowheads="1"/>
          </p:cNvSpPr>
          <p:nvPr/>
        </p:nvSpPr>
        <p:spPr bwMode="auto">
          <a:xfrm>
            <a:off x="2519363" y="3082925"/>
            <a:ext cx="3290887" cy="457200"/>
          </a:xfrm>
          <a:prstGeom prst="roundRect">
            <a:avLst>
              <a:gd name="adj" fmla="val 16667"/>
            </a:avLst>
          </a:prstGeom>
          <a:solidFill>
            <a:schemeClr val="tx1">
              <a:lumMod val="50000"/>
              <a:lumOff val="50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6571" name="TextBox 15"/>
          <p:cNvSpPr txBox="1">
            <a:spLocks noChangeArrowheads="1"/>
          </p:cNvSpPr>
          <p:nvPr/>
        </p:nvSpPr>
        <p:spPr bwMode="white">
          <a:xfrm>
            <a:off x="4324350" y="3071813"/>
            <a:ext cx="1485900" cy="461962"/>
          </a:xfrm>
          <a:prstGeom prst="rect">
            <a:avLst/>
          </a:prstGeom>
          <a:noFill/>
          <a:ln w="9525">
            <a:noFill/>
            <a:miter lim="800000"/>
            <a:headEnd/>
            <a:tailEnd/>
          </a:ln>
        </p:spPr>
        <p:txBody>
          <a:bodyPr>
            <a:spAutoFit/>
          </a:bodyPr>
          <a:lstStyle/>
          <a:p>
            <a:pPr algn="r"/>
            <a:r>
              <a:rPr lang="en-US" sz="2400">
                <a:solidFill>
                  <a:schemeClr val="bg1"/>
                </a:solidFill>
                <a:latin typeface="Xerox Sans Light"/>
              </a:rPr>
              <a:t>45.6%</a:t>
            </a:r>
          </a:p>
        </p:txBody>
      </p:sp>
      <p:sp>
        <p:nvSpPr>
          <p:cNvPr id="66572" name="Rounded Rectangle 20"/>
          <p:cNvSpPr>
            <a:spLocks noChangeArrowheads="1"/>
          </p:cNvSpPr>
          <p:nvPr/>
        </p:nvSpPr>
        <p:spPr bwMode="auto">
          <a:xfrm>
            <a:off x="2519363" y="3667125"/>
            <a:ext cx="3152775" cy="457200"/>
          </a:xfrm>
          <a:prstGeom prst="roundRect">
            <a:avLst>
              <a:gd name="adj" fmla="val 16667"/>
            </a:avLst>
          </a:prstGeom>
          <a:solidFill>
            <a:schemeClr val="accent2"/>
          </a:solidFill>
          <a:ln w="9525">
            <a:noFill/>
            <a:round/>
            <a:headEnd/>
            <a:tailEnd/>
          </a:ln>
        </p:spPr>
        <p:txBody>
          <a:bodyPr/>
          <a:lstStyle/>
          <a:p>
            <a:pPr algn="ctr"/>
            <a:endParaRPr lang="hr-HR"/>
          </a:p>
        </p:txBody>
      </p:sp>
      <p:sp>
        <p:nvSpPr>
          <p:cNvPr id="66573" name="TextBox 15"/>
          <p:cNvSpPr txBox="1">
            <a:spLocks noChangeArrowheads="1"/>
          </p:cNvSpPr>
          <p:nvPr/>
        </p:nvSpPr>
        <p:spPr bwMode="white">
          <a:xfrm>
            <a:off x="4176713" y="3644900"/>
            <a:ext cx="1485900" cy="461963"/>
          </a:xfrm>
          <a:prstGeom prst="rect">
            <a:avLst/>
          </a:prstGeom>
          <a:noFill/>
          <a:ln w="9525">
            <a:noFill/>
            <a:miter lim="800000"/>
            <a:headEnd/>
            <a:tailEnd/>
          </a:ln>
        </p:spPr>
        <p:txBody>
          <a:bodyPr>
            <a:spAutoFit/>
          </a:bodyPr>
          <a:lstStyle/>
          <a:p>
            <a:pPr algn="r"/>
            <a:r>
              <a:rPr lang="en-US" sz="2400">
                <a:solidFill>
                  <a:schemeClr val="bg1"/>
                </a:solidFill>
                <a:latin typeface="Xerox Sans Light"/>
              </a:rPr>
              <a:t>44.3%</a:t>
            </a:r>
          </a:p>
        </p:txBody>
      </p:sp>
      <p:cxnSp>
        <p:nvCxnSpPr>
          <p:cNvPr id="66574" name="Straight Connector 39"/>
          <p:cNvCxnSpPr>
            <a:cxnSpLocks noChangeShapeType="1"/>
          </p:cNvCxnSpPr>
          <p:nvPr/>
        </p:nvCxnSpPr>
        <p:spPr bwMode="auto">
          <a:xfrm>
            <a:off x="2519363" y="4238625"/>
            <a:ext cx="5576887" cy="3175"/>
          </a:xfrm>
          <a:prstGeom prst="line">
            <a:avLst/>
          </a:prstGeom>
          <a:noFill/>
          <a:ln w="3175">
            <a:solidFill>
              <a:srgbClr val="7D7D7D"/>
            </a:solidFill>
            <a:round/>
            <a:headEnd/>
            <a:tailEnd/>
          </a:ln>
        </p:spPr>
      </p:cxnSp>
      <p:cxnSp>
        <p:nvCxnSpPr>
          <p:cNvPr id="66575" name="Straight Connector 43"/>
          <p:cNvCxnSpPr>
            <a:cxnSpLocks noChangeShapeType="1"/>
          </p:cNvCxnSpPr>
          <p:nvPr/>
        </p:nvCxnSpPr>
        <p:spPr bwMode="auto">
          <a:xfrm rot="5400000" flipH="1" flipV="1">
            <a:off x="2427288" y="4329113"/>
            <a:ext cx="184150" cy="0"/>
          </a:xfrm>
          <a:prstGeom prst="line">
            <a:avLst/>
          </a:prstGeom>
          <a:noFill/>
          <a:ln w="3175">
            <a:solidFill>
              <a:srgbClr val="77787B"/>
            </a:solidFill>
            <a:round/>
            <a:headEnd/>
            <a:tailEnd/>
          </a:ln>
        </p:spPr>
      </p:cxnSp>
      <p:cxnSp>
        <p:nvCxnSpPr>
          <p:cNvPr id="66576" name="Straight Connector 44"/>
          <p:cNvCxnSpPr>
            <a:cxnSpLocks noChangeShapeType="1"/>
          </p:cNvCxnSpPr>
          <p:nvPr/>
        </p:nvCxnSpPr>
        <p:spPr bwMode="auto">
          <a:xfrm rot="5400000" flipH="1" flipV="1">
            <a:off x="8003381" y="4333082"/>
            <a:ext cx="182563" cy="0"/>
          </a:xfrm>
          <a:prstGeom prst="line">
            <a:avLst/>
          </a:prstGeom>
          <a:noFill/>
          <a:ln w="3175">
            <a:solidFill>
              <a:srgbClr val="77787B"/>
            </a:solidFill>
            <a:round/>
            <a:headEnd/>
            <a:tailEnd/>
          </a:ln>
        </p:spPr>
      </p:cxnSp>
      <p:cxnSp>
        <p:nvCxnSpPr>
          <p:cNvPr id="66577" name="Straight Connector 46"/>
          <p:cNvCxnSpPr>
            <a:cxnSpLocks noChangeShapeType="1"/>
          </p:cNvCxnSpPr>
          <p:nvPr/>
        </p:nvCxnSpPr>
        <p:spPr bwMode="auto">
          <a:xfrm rot="5400000" flipH="1" flipV="1">
            <a:off x="3821906" y="4336257"/>
            <a:ext cx="182563" cy="0"/>
          </a:xfrm>
          <a:prstGeom prst="line">
            <a:avLst/>
          </a:prstGeom>
          <a:noFill/>
          <a:ln w="3175">
            <a:solidFill>
              <a:srgbClr val="77787B"/>
            </a:solidFill>
            <a:round/>
            <a:headEnd/>
            <a:tailEnd/>
          </a:ln>
        </p:spPr>
      </p:cxnSp>
      <p:cxnSp>
        <p:nvCxnSpPr>
          <p:cNvPr id="66578" name="Straight Connector 47"/>
          <p:cNvCxnSpPr>
            <a:cxnSpLocks noChangeShapeType="1"/>
          </p:cNvCxnSpPr>
          <p:nvPr/>
        </p:nvCxnSpPr>
        <p:spPr bwMode="auto">
          <a:xfrm rot="5400000" flipH="1" flipV="1">
            <a:off x="5214938" y="4329113"/>
            <a:ext cx="184150" cy="0"/>
          </a:xfrm>
          <a:prstGeom prst="line">
            <a:avLst/>
          </a:prstGeom>
          <a:noFill/>
          <a:ln w="3175">
            <a:solidFill>
              <a:srgbClr val="77787B"/>
            </a:solidFill>
            <a:round/>
            <a:headEnd/>
            <a:tailEnd/>
          </a:ln>
        </p:spPr>
      </p:cxnSp>
      <p:cxnSp>
        <p:nvCxnSpPr>
          <p:cNvPr id="66579" name="Straight Connector 48"/>
          <p:cNvCxnSpPr>
            <a:cxnSpLocks noChangeShapeType="1"/>
          </p:cNvCxnSpPr>
          <p:nvPr/>
        </p:nvCxnSpPr>
        <p:spPr bwMode="auto">
          <a:xfrm rot="5400000" flipH="1" flipV="1">
            <a:off x="6609556" y="4333082"/>
            <a:ext cx="182563" cy="0"/>
          </a:xfrm>
          <a:prstGeom prst="line">
            <a:avLst/>
          </a:prstGeom>
          <a:noFill/>
          <a:ln w="3175">
            <a:solidFill>
              <a:srgbClr val="77787B"/>
            </a:solidFill>
            <a:round/>
            <a:headEnd/>
            <a:tailEnd/>
          </a:ln>
        </p:spPr>
      </p:cxnSp>
      <p:sp>
        <p:nvSpPr>
          <p:cNvPr id="66580" name="TextBox 15"/>
          <p:cNvSpPr txBox="1">
            <a:spLocks noChangeArrowheads="1"/>
          </p:cNvSpPr>
          <p:nvPr/>
        </p:nvSpPr>
        <p:spPr bwMode="auto">
          <a:xfrm>
            <a:off x="2312988" y="4395788"/>
            <a:ext cx="604837" cy="307975"/>
          </a:xfrm>
          <a:prstGeom prst="rect">
            <a:avLst/>
          </a:prstGeom>
          <a:noFill/>
          <a:ln w="9525">
            <a:noFill/>
            <a:miter lim="800000"/>
            <a:headEnd/>
            <a:tailEnd/>
          </a:ln>
        </p:spPr>
        <p:txBody>
          <a:bodyPr>
            <a:spAutoFit/>
          </a:bodyPr>
          <a:lstStyle/>
          <a:p>
            <a:pPr algn="ctr"/>
            <a:r>
              <a:rPr lang="en-US">
                <a:solidFill>
                  <a:srgbClr val="77787B"/>
                </a:solidFill>
              </a:rPr>
              <a:t>0%</a:t>
            </a:r>
          </a:p>
        </p:txBody>
      </p:sp>
      <p:sp>
        <p:nvSpPr>
          <p:cNvPr id="66581" name="TextBox 15"/>
          <p:cNvSpPr txBox="1">
            <a:spLocks noChangeArrowheads="1"/>
          </p:cNvSpPr>
          <p:nvPr/>
        </p:nvSpPr>
        <p:spPr bwMode="auto">
          <a:xfrm>
            <a:off x="3663950" y="4406900"/>
            <a:ext cx="603250" cy="307975"/>
          </a:xfrm>
          <a:prstGeom prst="rect">
            <a:avLst/>
          </a:prstGeom>
          <a:noFill/>
          <a:ln w="9525">
            <a:noFill/>
            <a:miter lim="800000"/>
            <a:headEnd/>
            <a:tailEnd/>
          </a:ln>
        </p:spPr>
        <p:txBody>
          <a:bodyPr>
            <a:spAutoFit/>
          </a:bodyPr>
          <a:lstStyle/>
          <a:p>
            <a:pPr algn="ctr"/>
            <a:r>
              <a:rPr lang="en-US">
                <a:solidFill>
                  <a:srgbClr val="77787B"/>
                </a:solidFill>
              </a:rPr>
              <a:t>20%</a:t>
            </a:r>
          </a:p>
        </p:txBody>
      </p:sp>
      <p:sp>
        <p:nvSpPr>
          <p:cNvPr id="66582" name="TextBox 15"/>
          <p:cNvSpPr txBox="1">
            <a:spLocks noChangeArrowheads="1"/>
          </p:cNvSpPr>
          <p:nvPr/>
        </p:nvSpPr>
        <p:spPr bwMode="auto">
          <a:xfrm>
            <a:off x="5067300" y="4406900"/>
            <a:ext cx="604838" cy="307975"/>
          </a:xfrm>
          <a:prstGeom prst="rect">
            <a:avLst/>
          </a:prstGeom>
          <a:noFill/>
          <a:ln w="9525">
            <a:noFill/>
            <a:miter lim="800000"/>
            <a:headEnd/>
            <a:tailEnd/>
          </a:ln>
        </p:spPr>
        <p:txBody>
          <a:bodyPr>
            <a:spAutoFit/>
          </a:bodyPr>
          <a:lstStyle/>
          <a:p>
            <a:pPr algn="ctr"/>
            <a:r>
              <a:rPr lang="en-US">
                <a:solidFill>
                  <a:srgbClr val="77787B"/>
                </a:solidFill>
              </a:rPr>
              <a:t>40%</a:t>
            </a:r>
          </a:p>
        </p:txBody>
      </p:sp>
      <p:sp>
        <p:nvSpPr>
          <p:cNvPr id="66583" name="TextBox 15"/>
          <p:cNvSpPr txBox="1">
            <a:spLocks noChangeArrowheads="1"/>
          </p:cNvSpPr>
          <p:nvPr/>
        </p:nvSpPr>
        <p:spPr bwMode="auto">
          <a:xfrm>
            <a:off x="6459538" y="4406900"/>
            <a:ext cx="604837" cy="307975"/>
          </a:xfrm>
          <a:prstGeom prst="rect">
            <a:avLst/>
          </a:prstGeom>
          <a:noFill/>
          <a:ln w="9525">
            <a:noFill/>
            <a:miter lim="800000"/>
            <a:headEnd/>
            <a:tailEnd/>
          </a:ln>
        </p:spPr>
        <p:txBody>
          <a:bodyPr>
            <a:spAutoFit/>
          </a:bodyPr>
          <a:lstStyle/>
          <a:p>
            <a:pPr algn="ctr"/>
            <a:r>
              <a:rPr lang="en-US">
                <a:solidFill>
                  <a:srgbClr val="77787B"/>
                </a:solidFill>
              </a:rPr>
              <a:t>60%</a:t>
            </a:r>
          </a:p>
        </p:txBody>
      </p:sp>
      <p:sp>
        <p:nvSpPr>
          <p:cNvPr id="66584" name="TextBox 15"/>
          <p:cNvSpPr txBox="1">
            <a:spLocks noChangeArrowheads="1"/>
          </p:cNvSpPr>
          <p:nvPr/>
        </p:nvSpPr>
        <p:spPr bwMode="auto">
          <a:xfrm>
            <a:off x="7842250" y="4406900"/>
            <a:ext cx="604838" cy="307975"/>
          </a:xfrm>
          <a:prstGeom prst="rect">
            <a:avLst/>
          </a:prstGeom>
          <a:noFill/>
          <a:ln w="9525">
            <a:noFill/>
            <a:miter lim="800000"/>
            <a:headEnd/>
            <a:tailEnd/>
          </a:ln>
        </p:spPr>
        <p:txBody>
          <a:bodyPr>
            <a:spAutoFit/>
          </a:bodyPr>
          <a:lstStyle/>
          <a:p>
            <a:pPr algn="ctr"/>
            <a:r>
              <a:rPr lang="en-US">
                <a:solidFill>
                  <a:srgbClr val="77787B"/>
                </a:solidFill>
              </a:rPr>
              <a:t>80%</a:t>
            </a:r>
          </a:p>
        </p:txBody>
      </p:sp>
      <p:sp>
        <p:nvSpPr>
          <p:cNvPr id="18458" name="TextBox 15"/>
          <p:cNvSpPr txBox="1">
            <a:spLocks noChangeArrowheads="1"/>
          </p:cNvSpPr>
          <p:nvPr/>
        </p:nvSpPr>
        <p:spPr bwMode="auto">
          <a:xfrm>
            <a:off x="3863975" y="4733925"/>
            <a:ext cx="2978150" cy="307975"/>
          </a:xfrm>
          <a:prstGeom prst="rect">
            <a:avLst/>
          </a:prstGeom>
          <a:noFill/>
          <a:ln w="9525">
            <a:noFill/>
            <a:miter lim="800000"/>
            <a:headEnd/>
            <a:tailEnd/>
          </a:ln>
        </p:spPr>
        <p:txBody>
          <a:bodyPr lIns="182880">
            <a:spAutoFit/>
          </a:bodyPr>
          <a:lstStyle/>
          <a:p>
            <a:pPr algn="ctr">
              <a:defRPr/>
            </a:pPr>
            <a:r>
              <a:rPr lang="en-US" dirty="0">
                <a:solidFill>
                  <a:schemeClr val="tx1">
                    <a:lumMod val="50000"/>
                    <a:lumOff val="50000"/>
                  </a:schemeClr>
                </a:solidFill>
                <a:latin typeface="Xerox Sans" pitchFamily="50" charset="0"/>
              </a:rPr>
              <a:t>Percentage of Respondents</a:t>
            </a:r>
          </a:p>
        </p:txBody>
      </p:sp>
      <p:sp>
        <p:nvSpPr>
          <p:cNvPr id="66586" name="Slide Number Placeholder 27"/>
          <p:cNvSpPr>
            <a:spLocks noGrp="1"/>
          </p:cNvSpPr>
          <p:nvPr>
            <p:ph type="sldNum" sz="quarter" idx="12"/>
          </p:nvPr>
        </p:nvSpPr>
        <p:spPr>
          <a:noFill/>
          <a:ln>
            <a:miter lim="800000"/>
            <a:headEnd/>
            <a:tailEnd/>
          </a:ln>
        </p:spPr>
        <p:txBody>
          <a:bodyPr/>
          <a:lstStyle/>
          <a:p>
            <a:fld id="{4C43C6EB-E1BE-41BC-A854-CCD8A1854973}" type="slidenum">
              <a:rPr lang="en-US" smtClean="0">
                <a:latin typeface="Xerox Sans"/>
                <a:ea typeface="ＭＳ Ｐゴシック"/>
                <a:cs typeface="ＭＳ Ｐゴシック"/>
              </a:rPr>
              <a:pPr/>
              <a:t>26</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68610" name="TextBox 10"/>
          <p:cNvSpPr txBox="1">
            <a:spLocks noChangeArrowheads="1"/>
          </p:cNvSpPr>
          <p:nvPr/>
        </p:nvSpPr>
        <p:spPr bwMode="auto">
          <a:xfrm>
            <a:off x="442913" y="5938838"/>
            <a:ext cx="4330700" cy="338137"/>
          </a:xfrm>
          <a:prstGeom prst="rect">
            <a:avLst/>
          </a:prstGeom>
          <a:noFill/>
          <a:ln w="9525">
            <a:noFill/>
            <a:miter lim="800000"/>
            <a:headEnd/>
            <a:tailEnd/>
          </a:ln>
        </p:spPr>
        <p:txBody>
          <a:bodyPr>
            <a:spAutoFit/>
          </a:bodyPr>
          <a:lstStyle/>
          <a:p>
            <a:pPr algn="ctr"/>
            <a:r>
              <a:rPr lang="en-US" sz="800">
                <a:latin typeface="Xerox Sans Light"/>
              </a:rPr>
              <a:t>Production Software Investment Outlook</a:t>
            </a:r>
            <a:r>
              <a:rPr lang="en-US" sz="800" i="1">
                <a:latin typeface="Xerox Sans Light"/>
              </a:rPr>
              <a:t>, InfoTrends, </a:t>
            </a:r>
            <a:r>
              <a:rPr lang="en-US" sz="800">
                <a:latin typeface="Xerox Sans Light"/>
              </a:rPr>
              <a:t>2011</a:t>
            </a:r>
          </a:p>
          <a:p>
            <a:pPr algn="ctr"/>
            <a:r>
              <a:rPr lang="ja-JP" altLang="en-US" sz="800">
                <a:latin typeface="Xerox Sans Light"/>
              </a:rPr>
              <a:t>“</a:t>
            </a:r>
            <a:r>
              <a:rPr lang="en-US" sz="800">
                <a:latin typeface="Xerox Sans Light"/>
              </a:rPr>
              <a:t>Please indicate your level of agreement with the following statements.</a:t>
            </a:r>
            <a:r>
              <a:rPr lang="ja-JP" altLang="en-US" sz="800">
                <a:latin typeface="Xerox Sans Light"/>
              </a:rPr>
              <a:t>“</a:t>
            </a:r>
            <a:endParaRPr lang="en-US" sz="800">
              <a:latin typeface="Xerox Sans Light"/>
            </a:endParaRPr>
          </a:p>
        </p:txBody>
      </p:sp>
      <p:sp>
        <p:nvSpPr>
          <p:cNvPr id="68611" name="Slide Number Placeholder 5"/>
          <p:cNvSpPr>
            <a:spLocks noGrp="1"/>
          </p:cNvSpPr>
          <p:nvPr>
            <p:ph type="sldNum" sz="quarter" idx="12"/>
          </p:nvPr>
        </p:nvSpPr>
        <p:spPr>
          <a:noFill/>
          <a:ln>
            <a:miter lim="800000"/>
            <a:headEnd/>
            <a:tailEnd/>
          </a:ln>
        </p:spPr>
        <p:txBody>
          <a:bodyPr/>
          <a:lstStyle/>
          <a:p>
            <a:fld id="{7578371E-8DF0-406F-AD44-FC52C15B77ED}" type="slidenum">
              <a:rPr lang="en-US" smtClean="0">
                <a:latin typeface="Xerox Sans"/>
                <a:ea typeface="ＭＳ Ｐゴシック"/>
                <a:cs typeface="ＭＳ Ｐゴシック"/>
              </a:rPr>
              <a:pPr/>
              <a:t>27</a:t>
            </a:fld>
            <a:r>
              <a:rPr lang="en-US" smtClean="0">
                <a:latin typeface="Xerox Sans"/>
                <a:ea typeface="ＭＳ Ｐゴシック"/>
                <a:cs typeface="ＭＳ Ｐゴシック"/>
              </a:rPr>
              <a:t>	</a:t>
            </a:r>
          </a:p>
        </p:txBody>
      </p:sp>
      <p:sp>
        <p:nvSpPr>
          <p:cNvPr id="68612" name="Rounded Rectangle 18"/>
          <p:cNvSpPr>
            <a:spLocks noChangeArrowheads="1"/>
          </p:cNvSpPr>
          <p:nvPr/>
        </p:nvSpPr>
        <p:spPr bwMode="auto">
          <a:xfrm>
            <a:off x="2371725" y="2151063"/>
            <a:ext cx="2717800" cy="455612"/>
          </a:xfrm>
          <a:prstGeom prst="roundRect">
            <a:avLst>
              <a:gd name="adj" fmla="val 16667"/>
            </a:avLst>
          </a:prstGeom>
          <a:solidFill>
            <a:schemeClr val="tx2"/>
          </a:solidFill>
          <a:ln w="9525">
            <a:noFill/>
            <a:round/>
            <a:headEnd/>
            <a:tailEnd/>
          </a:ln>
        </p:spPr>
        <p:txBody>
          <a:bodyPr/>
          <a:lstStyle/>
          <a:p>
            <a:pPr algn="ctr"/>
            <a:endParaRPr lang="hr-HR"/>
          </a:p>
        </p:txBody>
      </p:sp>
      <p:sp>
        <p:nvSpPr>
          <p:cNvPr id="68613" name="TextBox 15"/>
          <p:cNvSpPr txBox="1">
            <a:spLocks noChangeArrowheads="1"/>
          </p:cNvSpPr>
          <p:nvPr/>
        </p:nvSpPr>
        <p:spPr bwMode="white">
          <a:xfrm>
            <a:off x="4071938" y="2249488"/>
            <a:ext cx="847725" cy="261937"/>
          </a:xfrm>
          <a:prstGeom prst="rect">
            <a:avLst/>
          </a:prstGeom>
          <a:noFill/>
          <a:ln w="9525">
            <a:noFill/>
            <a:miter lim="800000"/>
            <a:headEnd/>
            <a:tailEnd/>
          </a:ln>
        </p:spPr>
        <p:txBody>
          <a:bodyPr>
            <a:spAutoFit/>
          </a:bodyPr>
          <a:lstStyle/>
          <a:p>
            <a:pPr algn="r"/>
            <a:r>
              <a:rPr lang="en-US" sz="1100">
                <a:solidFill>
                  <a:schemeClr val="bg1"/>
                </a:solidFill>
              </a:rPr>
              <a:t>43.9%</a:t>
            </a:r>
          </a:p>
        </p:txBody>
      </p:sp>
      <p:sp>
        <p:nvSpPr>
          <p:cNvPr id="19536" name="Rounded Rectangle 18"/>
          <p:cNvSpPr>
            <a:spLocks noChangeArrowheads="1"/>
          </p:cNvSpPr>
          <p:nvPr/>
        </p:nvSpPr>
        <p:spPr bwMode="auto">
          <a:xfrm>
            <a:off x="7893050" y="2151063"/>
            <a:ext cx="284163" cy="457200"/>
          </a:xfrm>
          <a:prstGeom prst="roundRect">
            <a:avLst>
              <a:gd name="adj" fmla="val 16667"/>
            </a:avLst>
          </a:prstGeom>
          <a:solidFill>
            <a:schemeClr val="accent5"/>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19544" name="Rounded Rectangle 18"/>
          <p:cNvSpPr>
            <a:spLocks noChangeArrowheads="1"/>
          </p:cNvSpPr>
          <p:nvPr/>
        </p:nvSpPr>
        <p:spPr bwMode="auto">
          <a:xfrm>
            <a:off x="4922838" y="2151063"/>
            <a:ext cx="2003425" cy="457200"/>
          </a:xfrm>
          <a:prstGeom prst="rect">
            <a:avLst/>
          </a:prstGeom>
          <a:solidFill>
            <a:schemeClr val="accent4"/>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16" name="TextBox 15"/>
          <p:cNvSpPr txBox="1">
            <a:spLocks noChangeArrowheads="1"/>
          </p:cNvSpPr>
          <p:nvPr/>
        </p:nvSpPr>
        <p:spPr bwMode="white">
          <a:xfrm>
            <a:off x="6070600" y="2246313"/>
            <a:ext cx="847725" cy="261937"/>
          </a:xfrm>
          <a:prstGeom prst="rect">
            <a:avLst/>
          </a:prstGeom>
          <a:noFill/>
          <a:ln w="9525">
            <a:noFill/>
            <a:miter lim="800000"/>
            <a:headEnd/>
            <a:tailEnd/>
          </a:ln>
        </p:spPr>
        <p:txBody>
          <a:bodyPr>
            <a:spAutoFit/>
          </a:bodyPr>
          <a:lstStyle/>
          <a:p>
            <a:pPr algn="r"/>
            <a:r>
              <a:rPr lang="en-US" sz="1100">
                <a:solidFill>
                  <a:schemeClr val="bg1"/>
                </a:solidFill>
              </a:rPr>
              <a:t>34.7%</a:t>
            </a:r>
          </a:p>
        </p:txBody>
      </p:sp>
      <p:sp>
        <p:nvSpPr>
          <p:cNvPr id="34" name="Rounded Rectangle 18"/>
          <p:cNvSpPr>
            <a:spLocks noChangeArrowheads="1"/>
          </p:cNvSpPr>
          <p:nvPr/>
        </p:nvSpPr>
        <p:spPr bwMode="auto">
          <a:xfrm>
            <a:off x="6924675" y="2151063"/>
            <a:ext cx="933450" cy="457200"/>
          </a:xfrm>
          <a:prstGeom prst="rect">
            <a:avLst/>
          </a:prstGeom>
          <a:solidFill>
            <a:schemeClr val="tx1">
              <a:lumMod val="50000"/>
              <a:lumOff val="50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18" name="TextBox 15"/>
          <p:cNvSpPr txBox="1">
            <a:spLocks noChangeArrowheads="1"/>
          </p:cNvSpPr>
          <p:nvPr/>
        </p:nvSpPr>
        <p:spPr bwMode="white">
          <a:xfrm>
            <a:off x="6999288" y="2252663"/>
            <a:ext cx="847725" cy="261937"/>
          </a:xfrm>
          <a:prstGeom prst="rect">
            <a:avLst/>
          </a:prstGeom>
          <a:noFill/>
          <a:ln w="9525">
            <a:noFill/>
            <a:miter lim="800000"/>
            <a:headEnd/>
            <a:tailEnd/>
          </a:ln>
        </p:spPr>
        <p:txBody>
          <a:bodyPr>
            <a:spAutoFit/>
          </a:bodyPr>
          <a:lstStyle/>
          <a:p>
            <a:pPr algn="r"/>
            <a:r>
              <a:rPr lang="en-US" sz="1100">
                <a:solidFill>
                  <a:schemeClr val="bg1"/>
                </a:solidFill>
              </a:rPr>
              <a:t>15.8%</a:t>
            </a:r>
          </a:p>
        </p:txBody>
      </p:sp>
      <p:sp>
        <p:nvSpPr>
          <p:cNvPr id="68619" name="Rounded Rectangle 18"/>
          <p:cNvSpPr>
            <a:spLocks noChangeArrowheads="1"/>
          </p:cNvSpPr>
          <p:nvPr/>
        </p:nvSpPr>
        <p:spPr bwMode="auto">
          <a:xfrm>
            <a:off x="7847013" y="2151063"/>
            <a:ext cx="149225" cy="457200"/>
          </a:xfrm>
          <a:prstGeom prst="rect">
            <a:avLst/>
          </a:prstGeom>
          <a:solidFill>
            <a:schemeClr val="accent2"/>
          </a:solidFill>
          <a:ln w="9525">
            <a:noFill/>
            <a:miter lim="800000"/>
            <a:headEnd/>
            <a:tailEnd/>
          </a:ln>
        </p:spPr>
        <p:txBody>
          <a:bodyPr/>
          <a:lstStyle/>
          <a:p>
            <a:pPr algn="ctr"/>
            <a:endParaRPr lang="hr-HR"/>
          </a:p>
        </p:txBody>
      </p:sp>
      <p:sp>
        <p:nvSpPr>
          <p:cNvPr id="68620" name="TextBox 15"/>
          <p:cNvSpPr txBox="1">
            <a:spLocks noChangeArrowheads="1"/>
          </p:cNvSpPr>
          <p:nvPr/>
        </p:nvSpPr>
        <p:spPr bwMode="white">
          <a:xfrm>
            <a:off x="7383463" y="2249488"/>
            <a:ext cx="849312" cy="261937"/>
          </a:xfrm>
          <a:prstGeom prst="rect">
            <a:avLst/>
          </a:prstGeom>
          <a:noFill/>
          <a:ln w="9525">
            <a:noFill/>
            <a:miter lim="800000"/>
            <a:headEnd/>
            <a:tailEnd/>
          </a:ln>
        </p:spPr>
        <p:txBody>
          <a:bodyPr>
            <a:spAutoFit/>
          </a:bodyPr>
          <a:lstStyle/>
          <a:p>
            <a:pPr algn="r"/>
            <a:r>
              <a:rPr lang="en-US" sz="1100">
                <a:solidFill>
                  <a:schemeClr val="bg1"/>
                </a:solidFill>
              </a:rPr>
              <a:t>2.6%</a:t>
            </a:r>
          </a:p>
        </p:txBody>
      </p:sp>
      <p:sp>
        <p:nvSpPr>
          <p:cNvPr id="68621" name="Rounded Rectangle 18"/>
          <p:cNvSpPr>
            <a:spLocks noChangeArrowheads="1"/>
          </p:cNvSpPr>
          <p:nvPr/>
        </p:nvSpPr>
        <p:spPr bwMode="auto">
          <a:xfrm>
            <a:off x="2371725" y="3208338"/>
            <a:ext cx="1328738" cy="457200"/>
          </a:xfrm>
          <a:prstGeom prst="roundRect">
            <a:avLst>
              <a:gd name="adj" fmla="val 16667"/>
            </a:avLst>
          </a:prstGeom>
          <a:solidFill>
            <a:schemeClr val="tx2"/>
          </a:solidFill>
          <a:ln w="9525">
            <a:noFill/>
            <a:round/>
            <a:headEnd/>
            <a:tailEnd/>
          </a:ln>
        </p:spPr>
        <p:txBody>
          <a:bodyPr/>
          <a:lstStyle/>
          <a:p>
            <a:pPr algn="ctr"/>
            <a:endParaRPr lang="hr-HR"/>
          </a:p>
        </p:txBody>
      </p:sp>
      <p:sp>
        <p:nvSpPr>
          <p:cNvPr id="68622" name="TextBox 15"/>
          <p:cNvSpPr txBox="1">
            <a:spLocks noChangeArrowheads="1"/>
          </p:cNvSpPr>
          <p:nvPr/>
        </p:nvSpPr>
        <p:spPr bwMode="white">
          <a:xfrm>
            <a:off x="2622550" y="3316288"/>
            <a:ext cx="847725" cy="261937"/>
          </a:xfrm>
          <a:prstGeom prst="rect">
            <a:avLst/>
          </a:prstGeom>
          <a:noFill/>
          <a:ln w="9525">
            <a:noFill/>
            <a:miter lim="800000"/>
            <a:headEnd/>
            <a:tailEnd/>
          </a:ln>
        </p:spPr>
        <p:txBody>
          <a:bodyPr>
            <a:spAutoFit/>
          </a:bodyPr>
          <a:lstStyle/>
          <a:p>
            <a:pPr algn="r"/>
            <a:r>
              <a:rPr lang="en-US" sz="1100">
                <a:solidFill>
                  <a:schemeClr val="bg1"/>
                </a:solidFill>
              </a:rPr>
              <a:t>18.9%</a:t>
            </a:r>
          </a:p>
        </p:txBody>
      </p:sp>
      <p:sp>
        <p:nvSpPr>
          <p:cNvPr id="19522" name="Rounded Rectangle 18"/>
          <p:cNvSpPr>
            <a:spLocks noChangeArrowheads="1"/>
          </p:cNvSpPr>
          <p:nvPr/>
        </p:nvSpPr>
        <p:spPr bwMode="auto">
          <a:xfrm>
            <a:off x="7754938" y="3209925"/>
            <a:ext cx="422275" cy="457200"/>
          </a:xfrm>
          <a:prstGeom prst="roundRect">
            <a:avLst>
              <a:gd name="adj" fmla="val 16667"/>
            </a:avLst>
          </a:prstGeom>
          <a:solidFill>
            <a:schemeClr val="bg1">
              <a:lumMod val="65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19531" name="Rounded Rectangle 18"/>
          <p:cNvSpPr>
            <a:spLocks noChangeArrowheads="1"/>
          </p:cNvSpPr>
          <p:nvPr/>
        </p:nvSpPr>
        <p:spPr bwMode="auto">
          <a:xfrm>
            <a:off x="3473450" y="3209925"/>
            <a:ext cx="1744663" cy="457200"/>
          </a:xfrm>
          <a:prstGeom prst="rect">
            <a:avLst/>
          </a:prstGeom>
          <a:solidFill>
            <a:schemeClr val="accent4"/>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25" name="TextBox 15"/>
          <p:cNvSpPr txBox="1">
            <a:spLocks noChangeArrowheads="1"/>
          </p:cNvSpPr>
          <p:nvPr/>
        </p:nvSpPr>
        <p:spPr bwMode="white">
          <a:xfrm>
            <a:off x="4360863" y="3305175"/>
            <a:ext cx="849312" cy="261938"/>
          </a:xfrm>
          <a:prstGeom prst="rect">
            <a:avLst/>
          </a:prstGeom>
          <a:noFill/>
          <a:ln w="9525">
            <a:noFill/>
            <a:miter lim="800000"/>
            <a:headEnd/>
            <a:tailEnd/>
          </a:ln>
        </p:spPr>
        <p:txBody>
          <a:bodyPr>
            <a:spAutoFit/>
          </a:bodyPr>
          <a:lstStyle/>
          <a:p>
            <a:pPr algn="r"/>
            <a:r>
              <a:rPr lang="en-US" sz="1100">
                <a:solidFill>
                  <a:schemeClr val="bg1"/>
                </a:solidFill>
              </a:rPr>
              <a:t>30.1%</a:t>
            </a:r>
          </a:p>
        </p:txBody>
      </p:sp>
      <p:sp>
        <p:nvSpPr>
          <p:cNvPr id="51" name="Rounded Rectangle 18"/>
          <p:cNvSpPr>
            <a:spLocks noChangeArrowheads="1"/>
          </p:cNvSpPr>
          <p:nvPr/>
        </p:nvSpPr>
        <p:spPr bwMode="auto">
          <a:xfrm>
            <a:off x="5218113" y="3209925"/>
            <a:ext cx="2070100" cy="457200"/>
          </a:xfrm>
          <a:prstGeom prst="rect">
            <a:avLst/>
          </a:prstGeom>
          <a:solidFill>
            <a:schemeClr val="tx1">
              <a:lumMod val="50000"/>
              <a:lumOff val="50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27" name="TextBox 15"/>
          <p:cNvSpPr txBox="1">
            <a:spLocks noChangeArrowheads="1"/>
          </p:cNvSpPr>
          <p:nvPr/>
        </p:nvSpPr>
        <p:spPr bwMode="white">
          <a:xfrm>
            <a:off x="6429375" y="3311525"/>
            <a:ext cx="847725" cy="261938"/>
          </a:xfrm>
          <a:prstGeom prst="rect">
            <a:avLst/>
          </a:prstGeom>
          <a:noFill/>
          <a:ln w="9525">
            <a:noFill/>
            <a:miter lim="800000"/>
            <a:headEnd/>
            <a:tailEnd/>
          </a:ln>
        </p:spPr>
        <p:txBody>
          <a:bodyPr>
            <a:spAutoFit/>
          </a:bodyPr>
          <a:lstStyle/>
          <a:p>
            <a:pPr algn="r"/>
            <a:r>
              <a:rPr lang="en-US" sz="1100">
                <a:solidFill>
                  <a:schemeClr val="bg1"/>
                </a:solidFill>
              </a:rPr>
              <a:t>35.7%</a:t>
            </a:r>
          </a:p>
        </p:txBody>
      </p:sp>
      <p:sp>
        <p:nvSpPr>
          <p:cNvPr id="68628" name="Rounded Rectangle 18"/>
          <p:cNvSpPr>
            <a:spLocks noChangeArrowheads="1"/>
          </p:cNvSpPr>
          <p:nvPr/>
        </p:nvSpPr>
        <p:spPr bwMode="auto">
          <a:xfrm>
            <a:off x="7285038" y="3209925"/>
            <a:ext cx="331787" cy="457200"/>
          </a:xfrm>
          <a:prstGeom prst="rect">
            <a:avLst/>
          </a:prstGeom>
          <a:solidFill>
            <a:schemeClr val="accent2"/>
          </a:solidFill>
          <a:ln w="9525">
            <a:noFill/>
            <a:miter lim="800000"/>
            <a:headEnd/>
            <a:tailEnd/>
          </a:ln>
        </p:spPr>
        <p:txBody>
          <a:bodyPr/>
          <a:lstStyle/>
          <a:p>
            <a:pPr algn="ctr"/>
            <a:endParaRPr lang="hr-HR"/>
          </a:p>
        </p:txBody>
      </p:sp>
      <p:sp>
        <p:nvSpPr>
          <p:cNvPr id="68629" name="TextBox 15"/>
          <p:cNvSpPr txBox="1">
            <a:spLocks noChangeArrowheads="1"/>
          </p:cNvSpPr>
          <p:nvPr/>
        </p:nvSpPr>
        <p:spPr bwMode="white">
          <a:xfrm>
            <a:off x="7177088" y="3308350"/>
            <a:ext cx="538162" cy="261938"/>
          </a:xfrm>
          <a:prstGeom prst="rect">
            <a:avLst/>
          </a:prstGeom>
          <a:noFill/>
          <a:ln w="9525">
            <a:noFill/>
            <a:miter lim="800000"/>
            <a:headEnd/>
            <a:tailEnd/>
          </a:ln>
        </p:spPr>
        <p:txBody>
          <a:bodyPr>
            <a:spAutoFit/>
          </a:bodyPr>
          <a:lstStyle/>
          <a:p>
            <a:pPr algn="r"/>
            <a:r>
              <a:rPr lang="en-US" sz="1100">
                <a:solidFill>
                  <a:schemeClr val="bg1"/>
                </a:solidFill>
              </a:rPr>
              <a:t>5.6%</a:t>
            </a:r>
          </a:p>
        </p:txBody>
      </p:sp>
      <p:sp>
        <p:nvSpPr>
          <p:cNvPr id="19526" name="Rounded Rectangle 18"/>
          <p:cNvSpPr>
            <a:spLocks noChangeArrowheads="1"/>
          </p:cNvSpPr>
          <p:nvPr/>
        </p:nvSpPr>
        <p:spPr bwMode="auto">
          <a:xfrm>
            <a:off x="7616825" y="3209925"/>
            <a:ext cx="266700" cy="457200"/>
          </a:xfrm>
          <a:prstGeom prst="rect">
            <a:avLst/>
          </a:prstGeom>
          <a:solidFill>
            <a:schemeClr val="accent5"/>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31" name="Rounded Rectangle 18"/>
          <p:cNvSpPr>
            <a:spLocks noChangeArrowheads="1"/>
          </p:cNvSpPr>
          <p:nvPr/>
        </p:nvSpPr>
        <p:spPr bwMode="auto">
          <a:xfrm>
            <a:off x="2371725" y="4297363"/>
            <a:ext cx="1095375" cy="457200"/>
          </a:xfrm>
          <a:prstGeom prst="roundRect">
            <a:avLst>
              <a:gd name="adj" fmla="val 16667"/>
            </a:avLst>
          </a:prstGeom>
          <a:solidFill>
            <a:schemeClr val="tx2"/>
          </a:solidFill>
          <a:ln w="9525">
            <a:noFill/>
            <a:round/>
            <a:headEnd/>
            <a:tailEnd/>
          </a:ln>
        </p:spPr>
        <p:txBody>
          <a:bodyPr/>
          <a:lstStyle/>
          <a:p>
            <a:pPr algn="ctr"/>
            <a:endParaRPr lang="hr-HR"/>
          </a:p>
        </p:txBody>
      </p:sp>
      <p:sp>
        <p:nvSpPr>
          <p:cNvPr id="68632" name="TextBox 15"/>
          <p:cNvSpPr txBox="1">
            <a:spLocks noChangeArrowheads="1"/>
          </p:cNvSpPr>
          <p:nvPr/>
        </p:nvSpPr>
        <p:spPr bwMode="white">
          <a:xfrm>
            <a:off x="2449513" y="4397375"/>
            <a:ext cx="847725" cy="261938"/>
          </a:xfrm>
          <a:prstGeom prst="rect">
            <a:avLst/>
          </a:prstGeom>
          <a:noFill/>
          <a:ln w="9525">
            <a:noFill/>
            <a:miter lim="800000"/>
            <a:headEnd/>
            <a:tailEnd/>
          </a:ln>
        </p:spPr>
        <p:txBody>
          <a:bodyPr>
            <a:spAutoFit/>
          </a:bodyPr>
          <a:lstStyle/>
          <a:p>
            <a:pPr algn="r"/>
            <a:r>
              <a:rPr lang="en-US" sz="1100">
                <a:solidFill>
                  <a:schemeClr val="bg1"/>
                </a:solidFill>
              </a:rPr>
              <a:t>15.8%</a:t>
            </a:r>
          </a:p>
        </p:txBody>
      </p:sp>
      <p:sp>
        <p:nvSpPr>
          <p:cNvPr id="19508" name="Rounded Rectangle 18"/>
          <p:cNvSpPr>
            <a:spLocks noChangeArrowheads="1"/>
          </p:cNvSpPr>
          <p:nvPr/>
        </p:nvSpPr>
        <p:spPr bwMode="auto">
          <a:xfrm>
            <a:off x="7581900" y="4298950"/>
            <a:ext cx="595313" cy="457200"/>
          </a:xfrm>
          <a:prstGeom prst="roundRect">
            <a:avLst>
              <a:gd name="adj" fmla="val 16667"/>
            </a:avLst>
          </a:prstGeom>
          <a:solidFill>
            <a:schemeClr val="bg1">
              <a:lumMod val="65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19517" name="Rounded Rectangle 18"/>
          <p:cNvSpPr>
            <a:spLocks noChangeArrowheads="1"/>
          </p:cNvSpPr>
          <p:nvPr/>
        </p:nvSpPr>
        <p:spPr bwMode="auto">
          <a:xfrm>
            <a:off x="3282950" y="4298950"/>
            <a:ext cx="1158875" cy="457200"/>
          </a:xfrm>
          <a:prstGeom prst="rect">
            <a:avLst/>
          </a:prstGeom>
          <a:solidFill>
            <a:schemeClr val="accent4"/>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35" name="TextBox 15"/>
          <p:cNvSpPr txBox="1">
            <a:spLocks noChangeArrowheads="1"/>
          </p:cNvSpPr>
          <p:nvPr/>
        </p:nvSpPr>
        <p:spPr bwMode="white">
          <a:xfrm>
            <a:off x="3584575" y="4394200"/>
            <a:ext cx="849313" cy="261938"/>
          </a:xfrm>
          <a:prstGeom prst="rect">
            <a:avLst/>
          </a:prstGeom>
          <a:noFill/>
          <a:ln w="9525">
            <a:noFill/>
            <a:miter lim="800000"/>
            <a:headEnd/>
            <a:tailEnd/>
          </a:ln>
        </p:spPr>
        <p:txBody>
          <a:bodyPr>
            <a:spAutoFit/>
          </a:bodyPr>
          <a:lstStyle/>
          <a:p>
            <a:pPr algn="r"/>
            <a:r>
              <a:rPr lang="en-US" sz="1100">
                <a:solidFill>
                  <a:schemeClr val="bg1"/>
                </a:solidFill>
              </a:rPr>
              <a:t>19.9%</a:t>
            </a:r>
          </a:p>
        </p:txBody>
      </p:sp>
      <p:sp>
        <p:nvSpPr>
          <p:cNvPr id="69" name="Rounded Rectangle 18"/>
          <p:cNvSpPr>
            <a:spLocks noChangeArrowheads="1"/>
          </p:cNvSpPr>
          <p:nvPr/>
        </p:nvSpPr>
        <p:spPr bwMode="auto">
          <a:xfrm>
            <a:off x="4441825" y="4298950"/>
            <a:ext cx="2363788" cy="457200"/>
          </a:xfrm>
          <a:prstGeom prst="rect">
            <a:avLst/>
          </a:prstGeom>
          <a:solidFill>
            <a:schemeClr val="tx1">
              <a:lumMod val="50000"/>
              <a:lumOff val="50000"/>
            </a:schemeClr>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sp>
        <p:nvSpPr>
          <p:cNvPr id="68637" name="TextBox 15"/>
          <p:cNvSpPr txBox="1">
            <a:spLocks noChangeArrowheads="1"/>
          </p:cNvSpPr>
          <p:nvPr/>
        </p:nvSpPr>
        <p:spPr bwMode="white">
          <a:xfrm>
            <a:off x="5954713" y="4400550"/>
            <a:ext cx="847725" cy="261938"/>
          </a:xfrm>
          <a:prstGeom prst="rect">
            <a:avLst/>
          </a:prstGeom>
          <a:noFill/>
          <a:ln w="9525">
            <a:noFill/>
            <a:miter lim="800000"/>
            <a:headEnd/>
            <a:tailEnd/>
          </a:ln>
        </p:spPr>
        <p:txBody>
          <a:bodyPr>
            <a:spAutoFit/>
          </a:bodyPr>
          <a:lstStyle/>
          <a:p>
            <a:pPr algn="r"/>
            <a:r>
              <a:rPr lang="en-US" sz="1100">
                <a:solidFill>
                  <a:schemeClr val="bg1"/>
                </a:solidFill>
              </a:rPr>
              <a:t>40.8%</a:t>
            </a:r>
          </a:p>
        </p:txBody>
      </p:sp>
      <p:sp>
        <p:nvSpPr>
          <p:cNvPr id="68638" name="Rounded Rectangle 18"/>
          <p:cNvSpPr>
            <a:spLocks noChangeArrowheads="1"/>
          </p:cNvSpPr>
          <p:nvPr/>
        </p:nvSpPr>
        <p:spPr bwMode="auto">
          <a:xfrm>
            <a:off x="6794500" y="4298950"/>
            <a:ext cx="493713" cy="457200"/>
          </a:xfrm>
          <a:prstGeom prst="rect">
            <a:avLst/>
          </a:prstGeom>
          <a:solidFill>
            <a:schemeClr val="accent2"/>
          </a:solidFill>
          <a:ln w="9525">
            <a:noFill/>
            <a:miter lim="800000"/>
            <a:headEnd/>
            <a:tailEnd/>
          </a:ln>
        </p:spPr>
        <p:txBody>
          <a:bodyPr/>
          <a:lstStyle/>
          <a:p>
            <a:pPr algn="ctr"/>
            <a:endParaRPr lang="hr-HR"/>
          </a:p>
        </p:txBody>
      </p:sp>
      <p:sp>
        <p:nvSpPr>
          <p:cNvPr id="68639" name="TextBox 15"/>
          <p:cNvSpPr txBox="1">
            <a:spLocks noChangeArrowheads="1"/>
          </p:cNvSpPr>
          <p:nvPr/>
        </p:nvSpPr>
        <p:spPr bwMode="white">
          <a:xfrm>
            <a:off x="6797675" y="4397375"/>
            <a:ext cx="538163" cy="261938"/>
          </a:xfrm>
          <a:prstGeom prst="rect">
            <a:avLst/>
          </a:prstGeom>
          <a:noFill/>
          <a:ln w="9525">
            <a:noFill/>
            <a:miter lim="800000"/>
            <a:headEnd/>
            <a:tailEnd/>
          </a:ln>
        </p:spPr>
        <p:txBody>
          <a:bodyPr>
            <a:spAutoFit/>
          </a:bodyPr>
          <a:lstStyle/>
          <a:p>
            <a:pPr algn="r"/>
            <a:r>
              <a:rPr lang="en-US" sz="1100">
                <a:solidFill>
                  <a:schemeClr val="bg1"/>
                </a:solidFill>
              </a:rPr>
              <a:t>8.2%</a:t>
            </a:r>
          </a:p>
        </p:txBody>
      </p:sp>
      <p:sp>
        <p:nvSpPr>
          <p:cNvPr id="19512" name="Rounded Rectangle 18"/>
          <p:cNvSpPr>
            <a:spLocks noChangeArrowheads="1"/>
          </p:cNvSpPr>
          <p:nvPr/>
        </p:nvSpPr>
        <p:spPr bwMode="auto">
          <a:xfrm>
            <a:off x="7288213" y="4298950"/>
            <a:ext cx="406400" cy="457200"/>
          </a:xfrm>
          <a:prstGeom prst="rect">
            <a:avLst/>
          </a:prstGeom>
          <a:solidFill>
            <a:schemeClr val="accent5"/>
          </a:solidFill>
          <a:ln w="9525" algn="ctr">
            <a:noFill/>
            <a:round/>
            <a:headEnd/>
            <a:tailEnd/>
          </a:ln>
        </p:spPr>
        <p:txBody>
          <a:bodyPr/>
          <a:lstStyle/>
          <a:p>
            <a:pPr algn="ctr">
              <a:defRPr/>
            </a:pPr>
            <a:endParaRPr lang="en-US">
              <a:latin typeface="Xerox Sans Light" pitchFamily="50" charset="0"/>
              <a:ea typeface="ＭＳ Ｐゴシック" pitchFamily="34" charset="-128"/>
              <a:cs typeface="+mn-cs"/>
            </a:endParaRPr>
          </a:p>
        </p:txBody>
      </p:sp>
      <p:cxnSp>
        <p:nvCxnSpPr>
          <p:cNvPr id="68641" name="Straight Connector 39"/>
          <p:cNvCxnSpPr>
            <a:cxnSpLocks noChangeShapeType="1"/>
          </p:cNvCxnSpPr>
          <p:nvPr/>
        </p:nvCxnSpPr>
        <p:spPr bwMode="auto">
          <a:xfrm>
            <a:off x="2373313" y="5057775"/>
            <a:ext cx="5795962" cy="6350"/>
          </a:xfrm>
          <a:prstGeom prst="line">
            <a:avLst/>
          </a:prstGeom>
          <a:noFill/>
          <a:ln w="3175">
            <a:solidFill>
              <a:srgbClr val="7D7D7D"/>
            </a:solidFill>
            <a:round/>
            <a:headEnd/>
            <a:tailEnd/>
          </a:ln>
        </p:spPr>
      </p:cxnSp>
      <p:cxnSp>
        <p:nvCxnSpPr>
          <p:cNvPr id="68642" name="Straight Connector 43"/>
          <p:cNvCxnSpPr>
            <a:cxnSpLocks noChangeShapeType="1"/>
          </p:cNvCxnSpPr>
          <p:nvPr/>
        </p:nvCxnSpPr>
        <p:spPr bwMode="auto">
          <a:xfrm rot="5400000" flipH="1" flipV="1">
            <a:off x="2281238" y="5148263"/>
            <a:ext cx="184150" cy="0"/>
          </a:xfrm>
          <a:prstGeom prst="line">
            <a:avLst/>
          </a:prstGeom>
          <a:noFill/>
          <a:ln w="3175">
            <a:solidFill>
              <a:srgbClr val="77787B"/>
            </a:solidFill>
            <a:round/>
            <a:headEnd/>
            <a:tailEnd/>
          </a:ln>
        </p:spPr>
      </p:cxnSp>
      <p:cxnSp>
        <p:nvCxnSpPr>
          <p:cNvPr id="68643" name="Straight Connector 44"/>
          <p:cNvCxnSpPr>
            <a:cxnSpLocks noChangeShapeType="1"/>
          </p:cNvCxnSpPr>
          <p:nvPr/>
        </p:nvCxnSpPr>
        <p:spPr bwMode="auto">
          <a:xfrm rot="5400000" flipH="1" flipV="1">
            <a:off x="6925468" y="5152232"/>
            <a:ext cx="182563" cy="0"/>
          </a:xfrm>
          <a:prstGeom prst="line">
            <a:avLst/>
          </a:prstGeom>
          <a:noFill/>
          <a:ln w="3175">
            <a:solidFill>
              <a:srgbClr val="77787B"/>
            </a:solidFill>
            <a:round/>
            <a:headEnd/>
            <a:tailEnd/>
          </a:ln>
        </p:spPr>
      </p:cxnSp>
      <p:cxnSp>
        <p:nvCxnSpPr>
          <p:cNvPr id="68644" name="Straight Connector 46"/>
          <p:cNvCxnSpPr>
            <a:cxnSpLocks noChangeShapeType="1"/>
          </p:cNvCxnSpPr>
          <p:nvPr/>
        </p:nvCxnSpPr>
        <p:spPr bwMode="auto">
          <a:xfrm rot="5400000" flipH="1" flipV="1">
            <a:off x="3432968" y="5155407"/>
            <a:ext cx="182563" cy="0"/>
          </a:xfrm>
          <a:prstGeom prst="line">
            <a:avLst/>
          </a:prstGeom>
          <a:noFill/>
          <a:ln w="3175">
            <a:solidFill>
              <a:srgbClr val="77787B"/>
            </a:solidFill>
            <a:round/>
            <a:headEnd/>
            <a:tailEnd/>
          </a:ln>
        </p:spPr>
      </p:cxnSp>
      <p:cxnSp>
        <p:nvCxnSpPr>
          <p:cNvPr id="68645" name="Straight Connector 47"/>
          <p:cNvCxnSpPr>
            <a:cxnSpLocks noChangeShapeType="1"/>
          </p:cNvCxnSpPr>
          <p:nvPr/>
        </p:nvCxnSpPr>
        <p:spPr bwMode="auto">
          <a:xfrm rot="5400000" flipH="1" flipV="1">
            <a:off x="4594225" y="5148263"/>
            <a:ext cx="184150" cy="0"/>
          </a:xfrm>
          <a:prstGeom prst="line">
            <a:avLst/>
          </a:prstGeom>
          <a:noFill/>
          <a:ln w="3175">
            <a:solidFill>
              <a:srgbClr val="77787B"/>
            </a:solidFill>
            <a:round/>
            <a:headEnd/>
            <a:tailEnd/>
          </a:ln>
        </p:spPr>
      </p:cxnSp>
      <p:cxnSp>
        <p:nvCxnSpPr>
          <p:cNvPr id="68646" name="Straight Connector 48"/>
          <p:cNvCxnSpPr>
            <a:cxnSpLocks noChangeShapeType="1"/>
          </p:cNvCxnSpPr>
          <p:nvPr/>
        </p:nvCxnSpPr>
        <p:spPr bwMode="auto">
          <a:xfrm rot="5400000" flipH="1" flipV="1">
            <a:off x="5763418" y="5152232"/>
            <a:ext cx="182563" cy="0"/>
          </a:xfrm>
          <a:prstGeom prst="line">
            <a:avLst/>
          </a:prstGeom>
          <a:noFill/>
          <a:ln w="3175">
            <a:solidFill>
              <a:srgbClr val="77787B"/>
            </a:solidFill>
            <a:round/>
            <a:headEnd/>
            <a:tailEnd/>
          </a:ln>
        </p:spPr>
      </p:cxnSp>
      <p:sp>
        <p:nvSpPr>
          <p:cNvPr id="68647" name="TextBox 15"/>
          <p:cNvSpPr txBox="1">
            <a:spLocks noChangeArrowheads="1"/>
          </p:cNvSpPr>
          <p:nvPr/>
        </p:nvSpPr>
        <p:spPr bwMode="auto">
          <a:xfrm>
            <a:off x="2132013" y="5214938"/>
            <a:ext cx="604837" cy="246062"/>
          </a:xfrm>
          <a:prstGeom prst="rect">
            <a:avLst/>
          </a:prstGeom>
          <a:noFill/>
          <a:ln w="9525">
            <a:noFill/>
            <a:miter lim="800000"/>
            <a:headEnd/>
            <a:tailEnd/>
          </a:ln>
        </p:spPr>
        <p:txBody>
          <a:bodyPr>
            <a:spAutoFit/>
          </a:bodyPr>
          <a:lstStyle/>
          <a:p>
            <a:pPr algn="ctr"/>
            <a:r>
              <a:rPr lang="en-US" sz="1000">
                <a:solidFill>
                  <a:srgbClr val="77787B"/>
                </a:solidFill>
              </a:rPr>
              <a:t>0%</a:t>
            </a:r>
          </a:p>
        </p:txBody>
      </p:sp>
      <p:sp>
        <p:nvSpPr>
          <p:cNvPr id="68648" name="TextBox 15"/>
          <p:cNvSpPr txBox="1">
            <a:spLocks noChangeArrowheads="1"/>
          </p:cNvSpPr>
          <p:nvPr/>
        </p:nvSpPr>
        <p:spPr bwMode="auto">
          <a:xfrm>
            <a:off x="3259138" y="5226050"/>
            <a:ext cx="603250" cy="246063"/>
          </a:xfrm>
          <a:prstGeom prst="rect">
            <a:avLst/>
          </a:prstGeom>
          <a:noFill/>
          <a:ln w="9525">
            <a:noFill/>
            <a:miter lim="800000"/>
            <a:headEnd/>
            <a:tailEnd/>
          </a:ln>
        </p:spPr>
        <p:txBody>
          <a:bodyPr>
            <a:spAutoFit/>
          </a:bodyPr>
          <a:lstStyle/>
          <a:p>
            <a:pPr algn="ctr"/>
            <a:r>
              <a:rPr lang="en-US" sz="1000">
                <a:solidFill>
                  <a:srgbClr val="77787B"/>
                </a:solidFill>
              </a:rPr>
              <a:t>20%</a:t>
            </a:r>
          </a:p>
        </p:txBody>
      </p:sp>
      <p:sp>
        <p:nvSpPr>
          <p:cNvPr id="68649" name="TextBox 15"/>
          <p:cNvSpPr txBox="1">
            <a:spLocks noChangeArrowheads="1"/>
          </p:cNvSpPr>
          <p:nvPr/>
        </p:nvSpPr>
        <p:spPr bwMode="auto">
          <a:xfrm>
            <a:off x="4411663" y="5226050"/>
            <a:ext cx="604837" cy="246063"/>
          </a:xfrm>
          <a:prstGeom prst="rect">
            <a:avLst/>
          </a:prstGeom>
          <a:noFill/>
          <a:ln w="9525">
            <a:noFill/>
            <a:miter lim="800000"/>
            <a:headEnd/>
            <a:tailEnd/>
          </a:ln>
        </p:spPr>
        <p:txBody>
          <a:bodyPr>
            <a:spAutoFit/>
          </a:bodyPr>
          <a:lstStyle/>
          <a:p>
            <a:pPr algn="ctr"/>
            <a:r>
              <a:rPr lang="en-US" sz="1000">
                <a:solidFill>
                  <a:srgbClr val="77787B"/>
                </a:solidFill>
              </a:rPr>
              <a:t>40%</a:t>
            </a:r>
          </a:p>
        </p:txBody>
      </p:sp>
      <p:sp>
        <p:nvSpPr>
          <p:cNvPr id="68650" name="TextBox 15"/>
          <p:cNvSpPr txBox="1">
            <a:spLocks noChangeArrowheads="1"/>
          </p:cNvSpPr>
          <p:nvPr/>
        </p:nvSpPr>
        <p:spPr bwMode="auto">
          <a:xfrm>
            <a:off x="5597525" y="5226050"/>
            <a:ext cx="604838" cy="246063"/>
          </a:xfrm>
          <a:prstGeom prst="rect">
            <a:avLst/>
          </a:prstGeom>
          <a:noFill/>
          <a:ln w="9525">
            <a:noFill/>
            <a:miter lim="800000"/>
            <a:headEnd/>
            <a:tailEnd/>
          </a:ln>
        </p:spPr>
        <p:txBody>
          <a:bodyPr>
            <a:spAutoFit/>
          </a:bodyPr>
          <a:lstStyle/>
          <a:p>
            <a:pPr algn="ctr"/>
            <a:r>
              <a:rPr lang="en-US" sz="1000">
                <a:solidFill>
                  <a:srgbClr val="77787B"/>
                </a:solidFill>
              </a:rPr>
              <a:t>60%</a:t>
            </a:r>
          </a:p>
        </p:txBody>
      </p:sp>
      <p:sp>
        <p:nvSpPr>
          <p:cNvPr id="68651" name="TextBox 15"/>
          <p:cNvSpPr txBox="1">
            <a:spLocks noChangeArrowheads="1"/>
          </p:cNvSpPr>
          <p:nvPr/>
        </p:nvSpPr>
        <p:spPr bwMode="auto">
          <a:xfrm>
            <a:off x="6764338" y="5226050"/>
            <a:ext cx="604837" cy="246063"/>
          </a:xfrm>
          <a:prstGeom prst="rect">
            <a:avLst/>
          </a:prstGeom>
          <a:noFill/>
          <a:ln w="9525">
            <a:noFill/>
            <a:miter lim="800000"/>
            <a:headEnd/>
            <a:tailEnd/>
          </a:ln>
        </p:spPr>
        <p:txBody>
          <a:bodyPr>
            <a:spAutoFit/>
          </a:bodyPr>
          <a:lstStyle/>
          <a:p>
            <a:pPr algn="ctr"/>
            <a:r>
              <a:rPr lang="en-US" sz="1000">
                <a:solidFill>
                  <a:srgbClr val="77787B"/>
                </a:solidFill>
              </a:rPr>
              <a:t>80%</a:t>
            </a:r>
          </a:p>
        </p:txBody>
      </p:sp>
      <p:sp>
        <p:nvSpPr>
          <p:cNvPr id="19501" name="TextBox 15"/>
          <p:cNvSpPr txBox="1">
            <a:spLocks noChangeArrowheads="1"/>
          </p:cNvSpPr>
          <p:nvPr/>
        </p:nvSpPr>
        <p:spPr bwMode="auto">
          <a:xfrm>
            <a:off x="3717925" y="5553075"/>
            <a:ext cx="2978150" cy="261938"/>
          </a:xfrm>
          <a:prstGeom prst="rect">
            <a:avLst/>
          </a:prstGeom>
          <a:noFill/>
          <a:ln w="9525">
            <a:noFill/>
            <a:miter lim="800000"/>
            <a:headEnd/>
            <a:tailEnd/>
          </a:ln>
        </p:spPr>
        <p:txBody>
          <a:bodyPr lIns="182880">
            <a:spAutoFit/>
          </a:bodyPr>
          <a:lstStyle/>
          <a:p>
            <a:pPr algn="ctr">
              <a:defRPr/>
            </a:pPr>
            <a:r>
              <a:rPr lang="en-US" sz="1100" dirty="0">
                <a:solidFill>
                  <a:schemeClr val="tx1">
                    <a:lumMod val="50000"/>
                    <a:lumOff val="50000"/>
                  </a:schemeClr>
                </a:solidFill>
                <a:latin typeface="Xerox Sans" pitchFamily="50" charset="0"/>
              </a:rPr>
              <a:t>Percentage of Respondents</a:t>
            </a:r>
          </a:p>
        </p:txBody>
      </p:sp>
      <p:cxnSp>
        <p:nvCxnSpPr>
          <p:cNvPr id="68653" name="Straight Connector 44"/>
          <p:cNvCxnSpPr>
            <a:cxnSpLocks noChangeShapeType="1"/>
          </p:cNvCxnSpPr>
          <p:nvPr/>
        </p:nvCxnSpPr>
        <p:spPr bwMode="auto">
          <a:xfrm rot="5400000" flipH="1" flipV="1">
            <a:off x="8081168" y="5152232"/>
            <a:ext cx="182563" cy="0"/>
          </a:xfrm>
          <a:prstGeom prst="line">
            <a:avLst/>
          </a:prstGeom>
          <a:noFill/>
          <a:ln w="3175">
            <a:solidFill>
              <a:srgbClr val="77787B"/>
            </a:solidFill>
            <a:round/>
            <a:headEnd/>
            <a:tailEnd/>
          </a:ln>
        </p:spPr>
      </p:cxnSp>
      <p:sp>
        <p:nvSpPr>
          <p:cNvPr id="68654" name="TextBox 15"/>
          <p:cNvSpPr txBox="1">
            <a:spLocks noChangeArrowheads="1"/>
          </p:cNvSpPr>
          <p:nvPr/>
        </p:nvSpPr>
        <p:spPr bwMode="auto">
          <a:xfrm>
            <a:off x="7858125" y="5226050"/>
            <a:ext cx="684213" cy="246063"/>
          </a:xfrm>
          <a:prstGeom prst="rect">
            <a:avLst/>
          </a:prstGeom>
          <a:noFill/>
          <a:ln w="9525">
            <a:noFill/>
            <a:miter lim="800000"/>
            <a:headEnd/>
            <a:tailEnd/>
          </a:ln>
        </p:spPr>
        <p:txBody>
          <a:bodyPr>
            <a:spAutoFit/>
          </a:bodyPr>
          <a:lstStyle/>
          <a:p>
            <a:pPr algn="ctr"/>
            <a:r>
              <a:rPr lang="en-US" sz="1000">
                <a:solidFill>
                  <a:srgbClr val="77787B"/>
                </a:solidFill>
              </a:rPr>
              <a:t>100%</a:t>
            </a:r>
          </a:p>
        </p:txBody>
      </p:sp>
      <p:cxnSp>
        <p:nvCxnSpPr>
          <p:cNvPr id="68655" name="Straight Connector 39"/>
          <p:cNvCxnSpPr>
            <a:cxnSpLocks noChangeShapeType="1"/>
          </p:cNvCxnSpPr>
          <p:nvPr/>
        </p:nvCxnSpPr>
        <p:spPr bwMode="auto">
          <a:xfrm rot="16200000" flipV="1">
            <a:off x="754856" y="3437732"/>
            <a:ext cx="3233737" cy="0"/>
          </a:xfrm>
          <a:prstGeom prst="line">
            <a:avLst/>
          </a:prstGeom>
          <a:noFill/>
          <a:ln w="3175">
            <a:solidFill>
              <a:srgbClr val="7D7D7D"/>
            </a:solidFill>
            <a:round/>
            <a:headEnd/>
            <a:tailEnd/>
          </a:ln>
        </p:spPr>
      </p:cxnSp>
      <p:cxnSp>
        <p:nvCxnSpPr>
          <p:cNvPr id="68656" name="Straight Connector 43"/>
          <p:cNvCxnSpPr>
            <a:cxnSpLocks noChangeShapeType="1"/>
          </p:cNvCxnSpPr>
          <p:nvPr/>
        </p:nvCxnSpPr>
        <p:spPr bwMode="auto">
          <a:xfrm flipV="1">
            <a:off x="2278063" y="1819275"/>
            <a:ext cx="92075" cy="1588"/>
          </a:xfrm>
          <a:prstGeom prst="line">
            <a:avLst/>
          </a:prstGeom>
          <a:noFill/>
          <a:ln w="3175">
            <a:solidFill>
              <a:srgbClr val="77787B"/>
            </a:solidFill>
            <a:round/>
            <a:headEnd/>
            <a:tailEnd/>
          </a:ln>
        </p:spPr>
      </p:cxnSp>
      <p:cxnSp>
        <p:nvCxnSpPr>
          <p:cNvPr id="68657" name="Straight Connector 43"/>
          <p:cNvCxnSpPr>
            <a:cxnSpLocks noChangeShapeType="1"/>
          </p:cNvCxnSpPr>
          <p:nvPr/>
        </p:nvCxnSpPr>
        <p:spPr bwMode="auto">
          <a:xfrm flipV="1">
            <a:off x="2278063" y="2924175"/>
            <a:ext cx="92075" cy="1588"/>
          </a:xfrm>
          <a:prstGeom prst="line">
            <a:avLst/>
          </a:prstGeom>
          <a:noFill/>
          <a:ln w="3175">
            <a:solidFill>
              <a:srgbClr val="77787B"/>
            </a:solidFill>
            <a:round/>
            <a:headEnd/>
            <a:tailEnd/>
          </a:ln>
        </p:spPr>
      </p:cxnSp>
      <p:cxnSp>
        <p:nvCxnSpPr>
          <p:cNvPr id="68658" name="Straight Connector 43"/>
          <p:cNvCxnSpPr>
            <a:cxnSpLocks noChangeShapeType="1"/>
          </p:cNvCxnSpPr>
          <p:nvPr/>
        </p:nvCxnSpPr>
        <p:spPr bwMode="auto">
          <a:xfrm flipV="1">
            <a:off x="2278063" y="4005263"/>
            <a:ext cx="92075" cy="1587"/>
          </a:xfrm>
          <a:prstGeom prst="line">
            <a:avLst/>
          </a:prstGeom>
          <a:noFill/>
          <a:ln w="3175">
            <a:solidFill>
              <a:srgbClr val="77787B"/>
            </a:solidFill>
            <a:round/>
            <a:headEnd/>
            <a:tailEnd/>
          </a:ln>
        </p:spPr>
      </p:cxnSp>
      <p:cxnSp>
        <p:nvCxnSpPr>
          <p:cNvPr id="68659" name="Straight Connector 43"/>
          <p:cNvCxnSpPr>
            <a:cxnSpLocks noChangeShapeType="1"/>
          </p:cNvCxnSpPr>
          <p:nvPr/>
        </p:nvCxnSpPr>
        <p:spPr bwMode="auto">
          <a:xfrm flipV="1">
            <a:off x="2278063" y="5057775"/>
            <a:ext cx="92075" cy="1588"/>
          </a:xfrm>
          <a:prstGeom prst="line">
            <a:avLst/>
          </a:prstGeom>
          <a:noFill/>
          <a:ln w="3175">
            <a:solidFill>
              <a:srgbClr val="77787B"/>
            </a:solidFill>
            <a:round/>
            <a:headEnd/>
            <a:tailEnd/>
          </a:ln>
        </p:spPr>
      </p:cxnSp>
      <p:sp>
        <p:nvSpPr>
          <p:cNvPr id="68660" name="TextBox 15"/>
          <p:cNvSpPr txBox="1">
            <a:spLocks noChangeArrowheads="1"/>
          </p:cNvSpPr>
          <p:nvPr/>
        </p:nvSpPr>
        <p:spPr bwMode="auto">
          <a:xfrm>
            <a:off x="584200" y="1903413"/>
            <a:ext cx="1792288" cy="954087"/>
          </a:xfrm>
          <a:prstGeom prst="rect">
            <a:avLst/>
          </a:prstGeom>
          <a:noFill/>
          <a:ln w="9525">
            <a:noFill/>
            <a:miter lim="800000"/>
            <a:headEnd/>
            <a:tailEnd/>
          </a:ln>
        </p:spPr>
        <p:txBody>
          <a:bodyPr>
            <a:spAutoFit/>
          </a:bodyPr>
          <a:lstStyle/>
          <a:p>
            <a:pPr algn="ctr"/>
            <a:r>
              <a:rPr lang="en-US">
                <a:solidFill>
                  <a:schemeClr val="tx2"/>
                </a:solidFill>
                <a:latin typeface="Xerox Sans Light"/>
              </a:rPr>
              <a:t>79% Agree:</a:t>
            </a:r>
            <a:br>
              <a:rPr lang="en-US">
                <a:solidFill>
                  <a:schemeClr val="tx2"/>
                </a:solidFill>
                <a:latin typeface="Xerox Sans Light"/>
              </a:rPr>
            </a:br>
            <a:r>
              <a:rPr lang="en-US">
                <a:solidFill>
                  <a:schemeClr val="tx2"/>
                </a:solidFill>
                <a:latin typeface="Xerox Sans Light"/>
              </a:rPr>
              <a:t>Digital printing has increased my company's profits.</a:t>
            </a:r>
          </a:p>
        </p:txBody>
      </p:sp>
      <p:sp>
        <p:nvSpPr>
          <p:cNvPr id="68661" name="TextBox 15"/>
          <p:cNvSpPr txBox="1">
            <a:spLocks noChangeArrowheads="1"/>
          </p:cNvSpPr>
          <p:nvPr/>
        </p:nvSpPr>
        <p:spPr bwMode="auto">
          <a:xfrm>
            <a:off x="584200" y="2870200"/>
            <a:ext cx="1792288" cy="1169988"/>
          </a:xfrm>
          <a:prstGeom prst="rect">
            <a:avLst/>
          </a:prstGeom>
          <a:noFill/>
          <a:ln w="9525">
            <a:noFill/>
            <a:miter lim="800000"/>
            <a:headEnd/>
            <a:tailEnd/>
          </a:ln>
        </p:spPr>
        <p:txBody>
          <a:bodyPr>
            <a:spAutoFit/>
          </a:bodyPr>
          <a:lstStyle/>
          <a:p>
            <a:pPr algn="ctr"/>
            <a:r>
              <a:rPr lang="en-US">
                <a:solidFill>
                  <a:schemeClr val="tx2"/>
                </a:solidFill>
                <a:latin typeface="Xerox Sans Light"/>
              </a:rPr>
              <a:t>49% Agree:</a:t>
            </a:r>
          </a:p>
          <a:p>
            <a:pPr algn="ctr"/>
            <a:r>
              <a:rPr lang="en-US">
                <a:solidFill>
                  <a:schemeClr val="tx2"/>
                </a:solidFill>
                <a:latin typeface="Xerox Sans Light"/>
              </a:rPr>
              <a:t>Variable data publishing has increased my company's profits.</a:t>
            </a:r>
          </a:p>
        </p:txBody>
      </p:sp>
      <p:sp>
        <p:nvSpPr>
          <p:cNvPr id="68662" name="TextBox 15"/>
          <p:cNvSpPr txBox="1">
            <a:spLocks noChangeArrowheads="1"/>
          </p:cNvSpPr>
          <p:nvPr/>
        </p:nvSpPr>
        <p:spPr bwMode="auto">
          <a:xfrm>
            <a:off x="574675" y="4059238"/>
            <a:ext cx="1790700" cy="954087"/>
          </a:xfrm>
          <a:prstGeom prst="rect">
            <a:avLst/>
          </a:prstGeom>
          <a:noFill/>
          <a:ln w="9525">
            <a:noFill/>
            <a:miter lim="800000"/>
            <a:headEnd/>
            <a:tailEnd/>
          </a:ln>
        </p:spPr>
        <p:txBody>
          <a:bodyPr>
            <a:spAutoFit/>
          </a:bodyPr>
          <a:lstStyle/>
          <a:p>
            <a:pPr algn="ctr"/>
            <a:r>
              <a:rPr lang="en-US">
                <a:solidFill>
                  <a:schemeClr val="tx2"/>
                </a:solidFill>
                <a:latin typeface="Xerox Sans Light"/>
              </a:rPr>
              <a:t>36% Agree:</a:t>
            </a:r>
          </a:p>
          <a:p>
            <a:pPr algn="ctr"/>
            <a:r>
              <a:rPr lang="en-US">
                <a:solidFill>
                  <a:schemeClr val="tx2"/>
                </a:solidFill>
                <a:latin typeface="Xerox Sans Light"/>
              </a:rPr>
              <a:t>Print e-commerce </a:t>
            </a:r>
            <a:br>
              <a:rPr lang="en-US">
                <a:solidFill>
                  <a:schemeClr val="tx2"/>
                </a:solidFill>
                <a:latin typeface="Xerox Sans Light"/>
              </a:rPr>
            </a:br>
            <a:r>
              <a:rPr lang="en-US">
                <a:solidFill>
                  <a:schemeClr val="tx2"/>
                </a:solidFill>
                <a:latin typeface="Xerox Sans Light"/>
              </a:rPr>
              <a:t>has increased my company's profits.</a:t>
            </a:r>
          </a:p>
        </p:txBody>
      </p:sp>
      <p:grpSp>
        <p:nvGrpSpPr>
          <p:cNvPr id="68663" name="Group 132"/>
          <p:cNvGrpSpPr>
            <a:grpSpLocks/>
          </p:cNvGrpSpPr>
          <p:nvPr/>
        </p:nvGrpSpPr>
        <p:grpSpPr bwMode="auto">
          <a:xfrm>
            <a:off x="2860675" y="1363663"/>
            <a:ext cx="1265238" cy="414337"/>
            <a:chOff x="2860158" y="1364167"/>
            <a:chExt cx="1265275" cy="413826"/>
          </a:xfrm>
        </p:grpSpPr>
        <p:grpSp>
          <p:nvGrpSpPr>
            <p:cNvPr id="68678" name="Group 108"/>
            <p:cNvGrpSpPr>
              <a:grpSpLocks/>
            </p:cNvGrpSpPr>
            <p:nvPr/>
          </p:nvGrpSpPr>
          <p:grpSpPr bwMode="auto">
            <a:xfrm>
              <a:off x="2860158" y="1364167"/>
              <a:ext cx="1265275" cy="169277"/>
              <a:chOff x="2860158" y="1364167"/>
              <a:chExt cx="1265275" cy="169277"/>
            </a:xfrm>
          </p:grpSpPr>
          <p:sp>
            <p:nvSpPr>
              <p:cNvPr id="68682" name="Rounded Rectangle 106"/>
              <p:cNvSpPr>
                <a:spLocks noChangeArrowheads="1"/>
              </p:cNvSpPr>
              <p:nvPr/>
            </p:nvSpPr>
            <p:spPr bwMode="gray">
              <a:xfrm>
                <a:off x="2860158" y="1392865"/>
                <a:ext cx="91440" cy="91440"/>
              </a:xfrm>
              <a:prstGeom prst="roundRect">
                <a:avLst>
                  <a:gd name="adj" fmla="val 16667"/>
                </a:avLst>
              </a:prstGeom>
              <a:solidFill>
                <a:schemeClr val="tx2"/>
              </a:solidFill>
              <a:ln w="9525">
                <a:solidFill>
                  <a:schemeClr val="tx2"/>
                </a:solidFill>
                <a:round/>
                <a:headEnd/>
                <a:tailEnd/>
              </a:ln>
            </p:spPr>
            <p:txBody>
              <a:bodyPr wrap="none"/>
              <a:lstStyle/>
              <a:p>
                <a:pPr algn="ctr"/>
                <a:endParaRPr lang="hr-HR" sz="2000"/>
              </a:p>
            </p:txBody>
          </p:sp>
          <p:sp>
            <p:nvSpPr>
              <p:cNvPr id="68683" name="TextBox 15"/>
              <p:cNvSpPr txBox="1">
                <a:spLocks noChangeArrowheads="1"/>
              </p:cNvSpPr>
              <p:nvPr/>
            </p:nvSpPr>
            <p:spPr bwMode="gray">
              <a:xfrm>
                <a:off x="2962421" y="1364167"/>
                <a:ext cx="1163012" cy="169277"/>
              </a:xfrm>
              <a:prstGeom prst="rect">
                <a:avLst/>
              </a:prstGeom>
              <a:noFill/>
              <a:ln w="9525">
                <a:noFill/>
                <a:miter lim="800000"/>
                <a:headEnd/>
                <a:tailEnd/>
              </a:ln>
            </p:spPr>
            <p:txBody>
              <a:bodyPr lIns="45720" tIns="0" rIns="0" bIns="0">
                <a:spAutoFit/>
              </a:bodyPr>
              <a:lstStyle/>
              <a:p>
                <a:pPr algn="ctr"/>
                <a:r>
                  <a:rPr lang="en-US" sz="1100"/>
                  <a:t>Strongly Agree</a:t>
                </a:r>
              </a:p>
            </p:txBody>
          </p:sp>
        </p:grpSp>
        <p:grpSp>
          <p:nvGrpSpPr>
            <p:cNvPr id="68679" name="Group 109"/>
            <p:cNvGrpSpPr>
              <a:grpSpLocks/>
            </p:cNvGrpSpPr>
            <p:nvPr/>
          </p:nvGrpSpPr>
          <p:grpSpPr bwMode="auto">
            <a:xfrm>
              <a:off x="2860158" y="1608716"/>
              <a:ext cx="1265275" cy="169277"/>
              <a:chOff x="2860158" y="1364167"/>
              <a:chExt cx="1265275" cy="169277"/>
            </a:xfrm>
          </p:grpSpPr>
          <p:sp>
            <p:nvSpPr>
              <p:cNvPr id="68680" name="Rounded Rectangle 110"/>
              <p:cNvSpPr>
                <a:spLocks noChangeArrowheads="1"/>
              </p:cNvSpPr>
              <p:nvPr/>
            </p:nvSpPr>
            <p:spPr bwMode="gray">
              <a:xfrm>
                <a:off x="2860158" y="1392865"/>
                <a:ext cx="91440" cy="91440"/>
              </a:xfrm>
              <a:prstGeom prst="roundRect">
                <a:avLst>
                  <a:gd name="adj" fmla="val 16667"/>
                </a:avLst>
              </a:prstGeom>
              <a:solidFill>
                <a:schemeClr val="accent2"/>
              </a:solidFill>
              <a:ln w="9525">
                <a:solidFill>
                  <a:schemeClr val="accent2"/>
                </a:solidFill>
                <a:round/>
                <a:headEnd/>
                <a:tailEnd/>
              </a:ln>
            </p:spPr>
            <p:txBody>
              <a:bodyPr wrap="none"/>
              <a:lstStyle/>
              <a:p>
                <a:pPr algn="ctr"/>
                <a:endParaRPr lang="hr-HR" sz="2000"/>
              </a:p>
            </p:txBody>
          </p:sp>
          <p:sp>
            <p:nvSpPr>
              <p:cNvPr id="68681" name="TextBox 15"/>
              <p:cNvSpPr txBox="1">
                <a:spLocks noChangeArrowheads="1"/>
              </p:cNvSpPr>
              <p:nvPr/>
            </p:nvSpPr>
            <p:spPr bwMode="gray">
              <a:xfrm>
                <a:off x="2962421" y="1364167"/>
                <a:ext cx="1163012" cy="169277"/>
              </a:xfrm>
              <a:prstGeom prst="rect">
                <a:avLst/>
              </a:prstGeom>
              <a:noFill/>
              <a:ln w="9525">
                <a:noFill/>
                <a:miter lim="800000"/>
                <a:headEnd/>
                <a:tailEnd/>
              </a:ln>
            </p:spPr>
            <p:txBody>
              <a:bodyPr lIns="45720" tIns="0" rIns="0" bIns="0">
                <a:spAutoFit/>
              </a:bodyPr>
              <a:lstStyle/>
              <a:p>
                <a:pPr algn="ctr"/>
                <a:r>
                  <a:rPr lang="en-US" sz="1100"/>
                  <a:t>Disagree</a:t>
                </a:r>
              </a:p>
            </p:txBody>
          </p:sp>
        </p:grpSp>
      </p:grpSp>
      <p:grpSp>
        <p:nvGrpSpPr>
          <p:cNvPr id="68664" name="Group 131"/>
          <p:cNvGrpSpPr>
            <a:grpSpLocks/>
          </p:cNvGrpSpPr>
          <p:nvPr/>
        </p:nvGrpSpPr>
        <p:grpSpPr bwMode="auto">
          <a:xfrm>
            <a:off x="4699000" y="1363663"/>
            <a:ext cx="1265238" cy="414337"/>
            <a:chOff x="4848446" y="1364167"/>
            <a:chExt cx="1265275" cy="413826"/>
          </a:xfrm>
        </p:grpSpPr>
        <p:grpSp>
          <p:nvGrpSpPr>
            <p:cNvPr id="68672" name="Group 118"/>
            <p:cNvGrpSpPr>
              <a:grpSpLocks/>
            </p:cNvGrpSpPr>
            <p:nvPr/>
          </p:nvGrpSpPr>
          <p:grpSpPr bwMode="auto">
            <a:xfrm>
              <a:off x="4848446" y="1364167"/>
              <a:ext cx="1265275" cy="169277"/>
              <a:chOff x="2860158" y="1364167"/>
              <a:chExt cx="1265275" cy="169277"/>
            </a:xfrm>
          </p:grpSpPr>
          <p:sp>
            <p:nvSpPr>
              <p:cNvPr id="5" name="Rounded Rectangle 119"/>
              <p:cNvSpPr>
                <a:spLocks noChangeArrowheads="1"/>
              </p:cNvSpPr>
              <p:nvPr/>
            </p:nvSpPr>
            <p:spPr bwMode="gray">
              <a:xfrm>
                <a:off x="2860158" y="1392707"/>
                <a:ext cx="92078" cy="91961"/>
              </a:xfrm>
              <a:prstGeom prst="roundRect">
                <a:avLst>
                  <a:gd name="adj" fmla="val 16667"/>
                </a:avLst>
              </a:prstGeom>
              <a:solidFill>
                <a:schemeClr val="accent4"/>
              </a:solidFill>
              <a:ln w="9525" algn="ctr">
                <a:solidFill>
                  <a:schemeClr val="accent4"/>
                </a:solid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68677" name="TextBox 15"/>
              <p:cNvSpPr txBox="1">
                <a:spLocks noChangeArrowheads="1"/>
              </p:cNvSpPr>
              <p:nvPr/>
            </p:nvSpPr>
            <p:spPr bwMode="gray">
              <a:xfrm>
                <a:off x="2962421" y="1364167"/>
                <a:ext cx="1163012" cy="169277"/>
              </a:xfrm>
              <a:prstGeom prst="rect">
                <a:avLst/>
              </a:prstGeom>
              <a:noFill/>
              <a:ln w="9525">
                <a:noFill/>
                <a:miter lim="800000"/>
                <a:headEnd/>
                <a:tailEnd/>
              </a:ln>
            </p:spPr>
            <p:txBody>
              <a:bodyPr lIns="45720" tIns="0" rIns="0" bIns="0">
                <a:spAutoFit/>
              </a:bodyPr>
              <a:lstStyle/>
              <a:p>
                <a:pPr algn="ctr"/>
                <a:r>
                  <a:rPr lang="en-US" sz="1100"/>
                  <a:t>Agree</a:t>
                </a:r>
              </a:p>
            </p:txBody>
          </p:sp>
        </p:grpSp>
        <p:grpSp>
          <p:nvGrpSpPr>
            <p:cNvPr id="68673" name="Group 121"/>
            <p:cNvGrpSpPr>
              <a:grpSpLocks/>
            </p:cNvGrpSpPr>
            <p:nvPr/>
          </p:nvGrpSpPr>
          <p:grpSpPr bwMode="auto">
            <a:xfrm>
              <a:off x="4848446" y="1608716"/>
              <a:ext cx="1265275" cy="169277"/>
              <a:chOff x="2860158" y="1364167"/>
              <a:chExt cx="1265275" cy="169277"/>
            </a:xfrm>
          </p:grpSpPr>
          <p:sp>
            <p:nvSpPr>
              <p:cNvPr id="8" name="Rounded Rectangle 122"/>
              <p:cNvSpPr>
                <a:spLocks noChangeArrowheads="1"/>
              </p:cNvSpPr>
              <p:nvPr/>
            </p:nvSpPr>
            <p:spPr bwMode="gray">
              <a:xfrm>
                <a:off x="2860158" y="1392331"/>
                <a:ext cx="92078" cy="91961"/>
              </a:xfrm>
              <a:prstGeom prst="roundRect">
                <a:avLst>
                  <a:gd name="adj" fmla="val 16667"/>
                </a:avLst>
              </a:prstGeom>
              <a:solidFill>
                <a:schemeClr val="accent5"/>
              </a:solidFill>
              <a:ln w="9525" algn="ctr">
                <a:solidFill>
                  <a:schemeClr val="accent5"/>
                </a:solid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68675" name="TextBox 15"/>
              <p:cNvSpPr txBox="1">
                <a:spLocks noChangeArrowheads="1"/>
              </p:cNvSpPr>
              <p:nvPr/>
            </p:nvSpPr>
            <p:spPr bwMode="gray">
              <a:xfrm>
                <a:off x="2962421" y="1364167"/>
                <a:ext cx="1163012" cy="169277"/>
              </a:xfrm>
              <a:prstGeom prst="rect">
                <a:avLst/>
              </a:prstGeom>
              <a:noFill/>
              <a:ln w="9525">
                <a:noFill/>
                <a:miter lim="800000"/>
                <a:headEnd/>
                <a:tailEnd/>
              </a:ln>
            </p:spPr>
            <p:txBody>
              <a:bodyPr lIns="45720" tIns="0" rIns="0" bIns="0">
                <a:spAutoFit/>
              </a:bodyPr>
              <a:lstStyle/>
              <a:p>
                <a:pPr algn="ctr"/>
                <a:r>
                  <a:rPr lang="en-US" sz="1100"/>
                  <a:t>Strongly Disagree</a:t>
                </a:r>
              </a:p>
            </p:txBody>
          </p:sp>
        </p:grpSp>
      </p:grpSp>
      <p:grpSp>
        <p:nvGrpSpPr>
          <p:cNvPr id="68665" name="Group 130"/>
          <p:cNvGrpSpPr>
            <a:grpSpLocks/>
          </p:cNvGrpSpPr>
          <p:nvPr/>
        </p:nvGrpSpPr>
        <p:grpSpPr bwMode="auto">
          <a:xfrm>
            <a:off x="6538913" y="1368425"/>
            <a:ext cx="1871662" cy="414338"/>
            <a:chOff x="6794205" y="1368872"/>
            <a:chExt cx="1871330" cy="413826"/>
          </a:xfrm>
        </p:grpSpPr>
        <p:grpSp>
          <p:nvGrpSpPr>
            <p:cNvPr id="68666" name="Group 124"/>
            <p:cNvGrpSpPr>
              <a:grpSpLocks/>
            </p:cNvGrpSpPr>
            <p:nvPr/>
          </p:nvGrpSpPr>
          <p:grpSpPr bwMode="auto">
            <a:xfrm>
              <a:off x="6794205" y="1368872"/>
              <a:ext cx="1871330" cy="169277"/>
              <a:chOff x="2860158" y="1364167"/>
              <a:chExt cx="1871330" cy="169277"/>
            </a:xfrm>
          </p:grpSpPr>
          <p:sp>
            <p:nvSpPr>
              <p:cNvPr id="126" name="Rounded Rectangle 125"/>
              <p:cNvSpPr/>
              <p:nvPr/>
            </p:nvSpPr>
            <p:spPr bwMode="gray">
              <a:xfrm>
                <a:off x="2860158" y="1392707"/>
                <a:ext cx="92059" cy="91961"/>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wrap="none"/>
              <a:lstStyle/>
              <a:p>
                <a:pPr algn="ctr">
                  <a:defRPr/>
                </a:pPr>
                <a:endParaRPr lang="en-US" sz="2000" dirty="0">
                  <a:latin typeface="Xerox Sans" pitchFamily="50" charset="0"/>
                  <a:ea typeface="ＭＳ Ｐゴシック" pitchFamily="34" charset="-128"/>
                  <a:cs typeface="+mn-cs"/>
                </a:endParaRPr>
              </a:p>
            </p:txBody>
          </p:sp>
          <p:sp>
            <p:nvSpPr>
              <p:cNvPr id="68671" name="TextBox 15"/>
              <p:cNvSpPr txBox="1">
                <a:spLocks noChangeArrowheads="1"/>
              </p:cNvSpPr>
              <p:nvPr/>
            </p:nvSpPr>
            <p:spPr bwMode="gray">
              <a:xfrm>
                <a:off x="2962420" y="1364167"/>
                <a:ext cx="1769068" cy="169277"/>
              </a:xfrm>
              <a:prstGeom prst="rect">
                <a:avLst/>
              </a:prstGeom>
              <a:noFill/>
              <a:ln w="9525">
                <a:noFill/>
                <a:miter lim="800000"/>
                <a:headEnd/>
                <a:tailEnd/>
              </a:ln>
            </p:spPr>
            <p:txBody>
              <a:bodyPr lIns="45720" tIns="0" rIns="0" bIns="0">
                <a:spAutoFit/>
              </a:bodyPr>
              <a:lstStyle/>
              <a:p>
                <a:pPr algn="ctr"/>
                <a:r>
                  <a:rPr lang="en-US" sz="1100"/>
                  <a:t>Neither Agree nor Disagree</a:t>
                </a:r>
              </a:p>
            </p:txBody>
          </p:sp>
        </p:grpSp>
        <p:grpSp>
          <p:nvGrpSpPr>
            <p:cNvPr id="68667" name="Group 127"/>
            <p:cNvGrpSpPr>
              <a:grpSpLocks/>
            </p:cNvGrpSpPr>
            <p:nvPr/>
          </p:nvGrpSpPr>
          <p:grpSpPr bwMode="auto">
            <a:xfrm>
              <a:off x="6794205" y="1613421"/>
              <a:ext cx="1265275" cy="169277"/>
              <a:chOff x="2860158" y="1364167"/>
              <a:chExt cx="1265275" cy="169277"/>
            </a:xfrm>
          </p:grpSpPr>
          <p:sp>
            <p:nvSpPr>
              <p:cNvPr id="9" name="Rounded Rectangle 128"/>
              <p:cNvSpPr>
                <a:spLocks noChangeArrowheads="1"/>
              </p:cNvSpPr>
              <p:nvPr/>
            </p:nvSpPr>
            <p:spPr bwMode="gray">
              <a:xfrm>
                <a:off x="2860158" y="1392330"/>
                <a:ext cx="92059" cy="91961"/>
              </a:xfrm>
              <a:prstGeom prst="roundRect">
                <a:avLst>
                  <a:gd name="adj" fmla="val 16667"/>
                </a:avLst>
              </a:prstGeom>
              <a:solidFill>
                <a:schemeClr val="bg1">
                  <a:lumMod val="65000"/>
                </a:schemeClr>
              </a:solidFill>
              <a:ln w="9525" algn="ctr">
                <a:solidFill>
                  <a:schemeClr val="bg1">
                    <a:lumMod val="65000"/>
                  </a:schemeClr>
                </a:solidFill>
                <a:round/>
                <a:headEnd/>
                <a:tailEnd/>
              </a:ln>
            </p:spPr>
            <p:txBody>
              <a:bodyPr wrap="none"/>
              <a:lstStyle/>
              <a:p>
                <a:pPr algn="ctr">
                  <a:defRPr/>
                </a:pPr>
                <a:endParaRPr lang="en-US" sz="2000">
                  <a:latin typeface="Xerox Sans" pitchFamily="50" charset="0"/>
                  <a:ea typeface="ＭＳ Ｐゴシック" pitchFamily="34" charset="-128"/>
                  <a:cs typeface="+mn-cs"/>
                </a:endParaRPr>
              </a:p>
            </p:txBody>
          </p:sp>
          <p:sp>
            <p:nvSpPr>
              <p:cNvPr id="68669" name="TextBox 15"/>
              <p:cNvSpPr txBox="1">
                <a:spLocks noChangeArrowheads="1"/>
              </p:cNvSpPr>
              <p:nvPr/>
            </p:nvSpPr>
            <p:spPr bwMode="gray">
              <a:xfrm>
                <a:off x="2962421" y="1364167"/>
                <a:ext cx="1163012" cy="169277"/>
              </a:xfrm>
              <a:prstGeom prst="rect">
                <a:avLst/>
              </a:prstGeom>
              <a:noFill/>
              <a:ln w="9525">
                <a:noFill/>
                <a:miter lim="800000"/>
                <a:headEnd/>
                <a:tailEnd/>
              </a:ln>
            </p:spPr>
            <p:txBody>
              <a:bodyPr lIns="45720" tIns="0" rIns="0" bIns="0">
                <a:spAutoFit/>
              </a:bodyPr>
              <a:lstStyle/>
              <a:p>
                <a:pPr algn="ctr"/>
                <a:r>
                  <a:rPr lang="en-US" sz="1100"/>
                  <a:t>Don</a:t>
                </a:r>
                <a:r>
                  <a:rPr lang="ja-JP" altLang="en-US" sz="1100"/>
                  <a:t>’</a:t>
                </a:r>
                <a:r>
                  <a:rPr lang="en-US" sz="1100"/>
                  <a:t>t Know</a:t>
                </a:r>
              </a:p>
            </p:txBody>
          </p:sp>
        </p:grpSp>
      </p:gr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Grp="1" noChangeArrowheads="1"/>
          </p:cNvSpPr>
          <p:nvPr>
            <p:ph type="title"/>
          </p:nvPr>
        </p:nvSpPr>
        <p:spPr/>
        <p:txBody>
          <a:bodyPr/>
          <a:lstStyle/>
          <a:p>
            <a:pPr eaLnBrk="1" hangingPunct="1"/>
            <a:r>
              <a:rPr lang="en-US" smtClean="0">
                <a:cs typeface="ＭＳ Ｐゴシック"/>
              </a:rPr>
              <a:t>How do you grow your business?</a:t>
            </a:r>
          </a:p>
        </p:txBody>
      </p:sp>
      <p:sp>
        <p:nvSpPr>
          <p:cNvPr id="70658" name="Rectangle 3"/>
          <p:cNvSpPr>
            <a:spLocks noChangeArrowheads="1"/>
          </p:cNvSpPr>
          <p:nvPr/>
        </p:nvSpPr>
        <p:spPr bwMode="auto">
          <a:xfrm>
            <a:off x="265113" y="4729163"/>
            <a:ext cx="6967537" cy="1163637"/>
          </a:xfrm>
          <a:prstGeom prst="rect">
            <a:avLst/>
          </a:prstGeom>
          <a:noFill/>
          <a:ln w="9525">
            <a:noFill/>
            <a:miter lim="800000"/>
            <a:headEnd/>
            <a:tailEnd/>
          </a:ln>
        </p:spPr>
        <p:txBody>
          <a:bodyPr/>
          <a:lstStyle/>
          <a:p>
            <a:pPr>
              <a:lnSpc>
                <a:spcPts val="2600"/>
              </a:lnSpc>
              <a:spcBef>
                <a:spcPct val="30000"/>
              </a:spcBef>
            </a:pPr>
            <a:r>
              <a:rPr lang="en-US" sz="2000">
                <a:solidFill>
                  <a:srgbClr val="7D7D7D"/>
                </a:solidFill>
              </a:rPr>
              <a:t>Growing your business requires a long-term strategy to differentiate yourself in the marketplace and provide </a:t>
            </a:r>
            <a:br>
              <a:rPr lang="en-US" sz="2000">
                <a:solidFill>
                  <a:srgbClr val="7D7D7D"/>
                </a:solidFill>
              </a:rPr>
            </a:br>
            <a:r>
              <a:rPr lang="en-US" sz="2000">
                <a:solidFill>
                  <a:srgbClr val="7D7D7D"/>
                </a:solidFill>
              </a:rPr>
              <a:t>value to your customers.</a:t>
            </a:r>
          </a:p>
        </p:txBody>
      </p:sp>
      <p:pic>
        <p:nvPicPr>
          <p:cNvPr id="70659" name="Picture 9" descr="71553882_lr.jpg"/>
          <p:cNvPicPr>
            <a:picLocks noChangeAspect="1"/>
          </p:cNvPicPr>
          <p:nvPr/>
        </p:nvPicPr>
        <p:blipFill>
          <a:blip r:embed="rId3"/>
          <a:srcRect/>
          <a:stretch>
            <a:fillRect/>
          </a:stretch>
        </p:blipFill>
        <p:spPr bwMode="auto">
          <a:xfrm>
            <a:off x="0" y="1200150"/>
            <a:ext cx="9144000" cy="3122613"/>
          </a:xfrm>
          <a:prstGeom prst="rect">
            <a:avLst/>
          </a:prstGeom>
          <a:noFill/>
          <a:ln w="9525">
            <a:noFill/>
            <a:miter lim="800000"/>
            <a:headEnd/>
            <a:tailEnd/>
          </a:ln>
        </p:spPr>
      </p:pic>
      <p:sp>
        <p:nvSpPr>
          <p:cNvPr id="70660" name="Slide Number Placeholder 5"/>
          <p:cNvSpPr>
            <a:spLocks noGrp="1"/>
          </p:cNvSpPr>
          <p:nvPr>
            <p:ph type="sldNum" sz="quarter" idx="12"/>
          </p:nvPr>
        </p:nvSpPr>
        <p:spPr>
          <a:noFill/>
          <a:ln>
            <a:miter lim="800000"/>
            <a:headEnd/>
            <a:tailEnd/>
          </a:ln>
        </p:spPr>
        <p:txBody>
          <a:bodyPr/>
          <a:lstStyle/>
          <a:p>
            <a:fld id="{B4876C05-3FBA-453B-8BB9-51B3C82F9892}" type="slidenum">
              <a:rPr lang="en-US" smtClean="0">
                <a:latin typeface="Xerox Sans"/>
                <a:ea typeface="ＭＳ Ｐゴシック"/>
                <a:cs typeface="ＭＳ Ｐゴシック"/>
              </a:rPr>
              <a:pPr/>
              <a:t>28</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3066093_lr.jpg"/>
          <p:cNvPicPr>
            <a:picLocks noChangeAspect="1" noChangeArrowheads="1"/>
          </p:cNvPicPr>
          <p:nvPr/>
        </p:nvPicPr>
        <p:blipFill>
          <a:blip r:embed="rId3"/>
          <a:srcRect/>
          <a:stretch>
            <a:fillRect/>
          </a:stretch>
        </p:blipFill>
        <p:spPr bwMode="auto">
          <a:xfrm>
            <a:off x="377825" y="1554163"/>
            <a:ext cx="3956050" cy="3895725"/>
          </a:xfrm>
          <a:prstGeom prst="rect">
            <a:avLst/>
          </a:prstGeom>
          <a:noFill/>
        </p:spPr>
      </p:pic>
      <p:sp>
        <p:nvSpPr>
          <p:cNvPr id="72706" name="Rectangle 4"/>
          <p:cNvSpPr>
            <a:spLocks noGrp="1" noChangeArrowheads="1"/>
          </p:cNvSpPr>
          <p:nvPr>
            <p:ph type="title"/>
          </p:nvPr>
        </p:nvSpPr>
        <p:spPr/>
        <p:txBody>
          <a:bodyPr/>
          <a:lstStyle/>
          <a:p>
            <a:pPr eaLnBrk="1" hangingPunct="1"/>
            <a:r>
              <a:rPr lang="en-US" smtClean="0">
                <a:cs typeface="ＭＳ Ｐゴシック"/>
              </a:rPr>
              <a:t>Challenges to growing your business.</a:t>
            </a:r>
          </a:p>
        </p:txBody>
      </p:sp>
      <p:sp>
        <p:nvSpPr>
          <p:cNvPr id="72707" name="Rectangle 5"/>
          <p:cNvSpPr txBox="1">
            <a:spLocks noChangeArrowheads="1"/>
          </p:cNvSpPr>
          <p:nvPr/>
        </p:nvSpPr>
        <p:spPr bwMode="auto">
          <a:xfrm>
            <a:off x="4502150" y="1555750"/>
            <a:ext cx="4241800" cy="4214813"/>
          </a:xfrm>
          <a:prstGeom prst="rect">
            <a:avLst/>
          </a:prstGeom>
          <a:noFill/>
          <a:ln w="9525">
            <a:noFill/>
            <a:miter lim="800000"/>
            <a:headEnd/>
            <a:tailEnd/>
          </a:ln>
        </p:spPr>
        <p:txBody>
          <a:bodyPr/>
          <a:lstStyle/>
          <a:p>
            <a:pPr marL="230188" indent="-230188" eaLnBrk="0" hangingPunct="0">
              <a:lnSpc>
                <a:spcPct val="90000"/>
              </a:lnSpc>
              <a:spcBef>
                <a:spcPct val="30000"/>
              </a:spcBef>
              <a:buFont typeface="Arial" charset="0"/>
              <a:buChar char="•"/>
            </a:pPr>
            <a:r>
              <a:rPr lang="en-US" sz="2000">
                <a:solidFill>
                  <a:srgbClr val="77787B"/>
                </a:solidFill>
              </a:rPr>
              <a:t>Economic pressures</a:t>
            </a:r>
          </a:p>
          <a:p>
            <a:pPr marL="230188" indent="-230188" eaLnBrk="0" hangingPunct="0">
              <a:lnSpc>
                <a:spcPct val="90000"/>
              </a:lnSpc>
              <a:spcBef>
                <a:spcPct val="30000"/>
              </a:spcBef>
              <a:buFont typeface="Arial" charset="0"/>
              <a:buChar char="•"/>
            </a:pPr>
            <a:r>
              <a:rPr lang="en-US" sz="2000">
                <a:solidFill>
                  <a:srgbClr val="77787B"/>
                </a:solidFill>
              </a:rPr>
              <a:t>Expanding business with </a:t>
            </a:r>
            <a:br>
              <a:rPr lang="en-US" sz="2000">
                <a:solidFill>
                  <a:srgbClr val="77787B"/>
                </a:solidFill>
              </a:rPr>
            </a:br>
            <a:r>
              <a:rPr lang="en-US" sz="2000">
                <a:solidFill>
                  <a:srgbClr val="77787B"/>
                </a:solidFill>
              </a:rPr>
              <a:t>current customers</a:t>
            </a:r>
          </a:p>
          <a:p>
            <a:pPr marL="230188" indent="-230188" eaLnBrk="0" hangingPunct="0">
              <a:lnSpc>
                <a:spcPct val="90000"/>
              </a:lnSpc>
              <a:spcBef>
                <a:spcPct val="30000"/>
              </a:spcBef>
              <a:buFont typeface="Arial" charset="0"/>
              <a:buChar char="•"/>
            </a:pPr>
            <a:r>
              <a:rPr lang="en-US" sz="2000">
                <a:solidFill>
                  <a:srgbClr val="77787B"/>
                </a:solidFill>
              </a:rPr>
              <a:t>Marketing and selling to </a:t>
            </a:r>
            <a:br>
              <a:rPr lang="en-US" sz="2000">
                <a:solidFill>
                  <a:srgbClr val="77787B"/>
                </a:solidFill>
              </a:rPr>
            </a:br>
            <a:r>
              <a:rPr lang="en-US" sz="2000">
                <a:solidFill>
                  <a:srgbClr val="77787B"/>
                </a:solidFill>
              </a:rPr>
              <a:t>new customers</a:t>
            </a:r>
          </a:p>
          <a:p>
            <a:pPr marL="230188" indent="-230188" eaLnBrk="0" hangingPunct="0">
              <a:lnSpc>
                <a:spcPct val="90000"/>
              </a:lnSpc>
              <a:spcBef>
                <a:spcPct val="30000"/>
              </a:spcBef>
              <a:buFont typeface="Arial" charset="0"/>
              <a:buChar char="•"/>
            </a:pPr>
            <a:r>
              <a:rPr lang="en-US" sz="2000">
                <a:solidFill>
                  <a:srgbClr val="77787B"/>
                </a:solidFill>
              </a:rPr>
              <a:t>Staying competitive/innovative</a:t>
            </a:r>
          </a:p>
          <a:p>
            <a:pPr marL="230188" indent="-230188" eaLnBrk="0" hangingPunct="0">
              <a:lnSpc>
                <a:spcPct val="90000"/>
              </a:lnSpc>
              <a:spcBef>
                <a:spcPct val="30000"/>
              </a:spcBef>
              <a:buFont typeface="Arial" charset="0"/>
              <a:buChar char="•"/>
            </a:pPr>
            <a:r>
              <a:rPr lang="en-US" sz="2000">
                <a:solidFill>
                  <a:srgbClr val="77787B"/>
                </a:solidFill>
              </a:rPr>
              <a:t>Enabling staff to enhance </a:t>
            </a:r>
            <a:br>
              <a:rPr lang="en-US" sz="2000">
                <a:solidFill>
                  <a:srgbClr val="77787B"/>
                </a:solidFill>
              </a:rPr>
            </a:br>
            <a:r>
              <a:rPr lang="en-US" sz="2000">
                <a:solidFill>
                  <a:srgbClr val="77787B"/>
                </a:solidFill>
              </a:rPr>
              <a:t>their skills</a:t>
            </a:r>
          </a:p>
          <a:p>
            <a:pPr marL="230188" indent="-230188" eaLnBrk="0" hangingPunct="0">
              <a:lnSpc>
                <a:spcPct val="90000"/>
              </a:lnSpc>
              <a:spcBef>
                <a:spcPct val="30000"/>
              </a:spcBef>
              <a:buFont typeface="Arial" charset="0"/>
              <a:buChar char="•"/>
            </a:pPr>
            <a:r>
              <a:rPr lang="en-US" sz="2000">
                <a:solidFill>
                  <a:srgbClr val="77787B"/>
                </a:solidFill>
              </a:rPr>
              <a:t>Breaking into new markets</a:t>
            </a:r>
          </a:p>
        </p:txBody>
      </p:sp>
      <p:sp>
        <p:nvSpPr>
          <p:cNvPr id="72708" name="Slide Number Placeholder 5"/>
          <p:cNvSpPr>
            <a:spLocks noGrp="1"/>
          </p:cNvSpPr>
          <p:nvPr>
            <p:ph type="sldNum" sz="quarter" idx="12"/>
          </p:nvPr>
        </p:nvSpPr>
        <p:spPr>
          <a:noFill/>
          <a:ln>
            <a:miter lim="800000"/>
            <a:headEnd/>
            <a:tailEnd/>
          </a:ln>
        </p:spPr>
        <p:txBody>
          <a:bodyPr/>
          <a:lstStyle/>
          <a:p>
            <a:fld id="{ACCB0EA1-0CEE-490F-A4B9-E9FBB48A70FE}" type="slidenum">
              <a:rPr lang="en-US" smtClean="0">
                <a:latin typeface="Xerox Sans"/>
                <a:ea typeface="ＭＳ Ｐゴシック"/>
                <a:cs typeface="ＭＳ Ｐゴシック"/>
              </a:rPr>
              <a:pPr/>
              <a:t>29</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1752600"/>
            <a:ext cx="8686800" cy="3810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18434" name="Title 1"/>
          <p:cNvSpPr>
            <a:spLocks noGrp="1"/>
          </p:cNvSpPr>
          <p:nvPr>
            <p:ph type="title"/>
          </p:nvPr>
        </p:nvSpPr>
        <p:spPr>
          <a:xfrm>
            <a:off x="292100" y="152400"/>
            <a:ext cx="8229600" cy="838200"/>
          </a:xfrm>
        </p:spPr>
        <p:txBody>
          <a:bodyPr anchor="t"/>
          <a:lstStyle/>
          <a:p>
            <a:pPr>
              <a:lnSpc>
                <a:spcPct val="120000"/>
              </a:lnSpc>
            </a:pPr>
            <a:r>
              <a:rPr lang="en-US" smtClean="0">
                <a:cs typeface="ＭＳ Ｐゴシック"/>
              </a:rPr>
              <a:t>What the industry is saying…..</a:t>
            </a:r>
            <a:br>
              <a:rPr lang="en-US" smtClean="0">
                <a:cs typeface="ＭＳ Ｐゴシック"/>
              </a:rPr>
            </a:br>
            <a:r>
              <a:rPr lang="en-US" smtClean="0">
                <a:solidFill>
                  <a:schemeClr val="tx1"/>
                </a:solidFill>
                <a:cs typeface="ＭＳ Ｐゴシック"/>
              </a:rPr>
              <a:t>Print professionals want to:</a:t>
            </a:r>
            <a:r>
              <a:rPr lang="en-US" b="1" smtClean="0">
                <a:cs typeface="ＭＳ Ｐゴシック"/>
              </a:rPr>
              <a:t/>
            </a:r>
            <a:br>
              <a:rPr lang="en-US" b="1" smtClean="0">
                <a:cs typeface="ＭＳ Ｐゴシック"/>
              </a:rPr>
            </a:br>
            <a:endParaRPr lang="en-US" smtClean="0">
              <a:cs typeface="ＭＳ Ｐゴシック"/>
            </a:endParaRPr>
          </a:p>
        </p:txBody>
      </p:sp>
      <p:sp>
        <p:nvSpPr>
          <p:cNvPr id="18435" name="Content Placeholder 2"/>
          <p:cNvSpPr>
            <a:spLocks noGrp="1"/>
          </p:cNvSpPr>
          <p:nvPr>
            <p:ph idx="1"/>
          </p:nvPr>
        </p:nvSpPr>
        <p:spPr>
          <a:xfrm>
            <a:off x="533400" y="1905000"/>
            <a:ext cx="7848600" cy="3429000"/>
          </a:xfrm>
        </p:spPr>
        <p:txBody>
          <a:bodyPr/>
          <a:lstStyle/>
          <a:p>
            <a:pPr>
              <a:buFontTx/>
              <a:buChar char="•"/>
            </a:pPr>
            <a:r>
              <a:rPr lang="en-US" b="1" smtClean="0">
                <a:cs typeface="ＭＳ Ｐゴシック"/>
              </a:rPr>
              <a:t>Delight customers. </a:t>
            </a:r>
            <a:r>
              <a:rPr lang="en-US" smtClean="0">
                <a:cs typeface="ＭＳ Ｐゴシック"/>
              </a:rPr>
              <a:t>Whether it’s through outstanding image quality, fast turnaround time or exceptional customer service, you want to meet the needs and desires of your customers.</a:t>
            </a:r>
          </a:p>
          <a:p>
            <a:pPr>
              <a:buFontTx/>
              <a:buChar char="•"/>
            </a:pPr>
            <a:r>
              <a:rPr lang="en-US" b="1" smtClean="0">
                <a:cs typeface="ＭＳ Ｐゴシック"/>
              </a:rPr>
              <a:t>Produce more jobs</a:t>
            </a:r>
            <a:r>
              <a:rPr lang="en-US" smtClean="0">
                <a:cs typeface="ＭＳ Ｐゴシック"/>
              </a:rPr>
              <a:t>. Getting more jobs through your shop every day is a must in today’s short-run, quick turnaround world.</a:t>
            </a:r>
          </a:p>
          <a:p>
            <a:pPr>
              <a:buFontTx/>
              <a:buChar char="•"/>
            </a:pPr>
            <a:r>
              <a:rPr lang="en-US" b="1" smtClean="0">
                <a:cs typeface="ＭＳ Ｐゴシック"/>
              </a:rPr>
              <a:t>Reduce costs. </a:t>
            </a:r>
            <a:r>
              <a:rPr lang="en-US" smtClean="0">
                <a:cs typeface="ＭＳ Ｐゴシック"/>
              </a:rPr>
              <a:t>Cutting expenses or increasing efficiencies enables you to keep more of your profits and maintain your competitiveness.</a:t>
            </a:r>
          </a:p>
          <a:p>
            <a:pPr>
              <a:buFontTx/>
              <a:buChar char="•"/>
            </a:pPr>
            <a:r>
              <a:rPr lang="en-US" b="1" smtClean="0">
                <a:cs typeface="ＭＳ Ｐゴシック"/>
              </a:rPr>
              <a:t>Grow business. </a:t>
            </a:r>
            <a:r>
              <a:rPr lang="en-US" smtClean="0">
                <a:cs typeface="ＭＳ Ｐゴシック"/>
              </a:rPr>
              <a:t>This includes entering into new markets, attracting new customers or getting more work from your existing customer base.</a:t>
            </a:r>
            <a:endParaRPr lang="en-US" sz="1600" smtClean="0">
              <a:cs typeface="ＭＳ Ｐゴシック"/>
            </a:endParaRPr>
          </a:p>
          <a:p>
            <a:pPr>
              <a:buFontTx/>
              <a:buChar char="•"/>
            </a:pPr>
            <a:endParaRPr lang="en-US" sz="1600" smtClean="0">
              <a:cs typeface="ＭＳ Ｐゴシック"/>
            </a:endParaRPr>
          </a:p>
        </p:txBody>
      </p:sp>
      <p:sp>
        <p:nvSpPr>
          <p:cNvPr id="18436" name="Date Placeholder 4"/>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AE3EA119-30B0-415A-B8E2-D02DEC7C0767}"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18437" name="Slide Number Placeholder 5"/>
          <p:cNvSpPr>
            <a:spLocks noGrp="1"/>
          </p:cNvSpPr>
          <p:nvPr>
            <p:ph type="sldNum" sz="quarter" idx="12"/>
          </p:nvPr>
        </p:nvSpPr>
        <p:spPr>
          <a:noFill/>
          <a:ln>
            <a:miter lim="800000"/>
            <a:headEnd/>
            <a:tailEnd/>
          </a:ln>
        </p:spPr>
        <p:txBody>
          <a:bodyPr/>
          <a:lstStyle/>
          <a:p>
            <a:fld id="{1A960BF6-1A54-4E13-9B97-CA39EDE51182}" type="slidenum">
              <a:rPr lang="en-US" smtClean="0">
                <a:latin typeface="Xerox Sans"/>
                <a:ea typeface="ＭＳ Ｐゴシック"/>
                <a:cs typeface="ＭＳ Ｐゴシック"/>
              </a:rPr>
              <a:pPr/>
              <a:t>3</a:t>
            </a:fld>
            <a:endParaRPr lang="en-US" smtClean="0">
              <a:latin typeface="Xerox Sans"/>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6" descr="ROB-GH-NV-6998.png"/>
          <p:cNvPicPr>
            <a:picLocks noChangeAspect="1"/>
          </p:cNvPicPr>
          <p:nvPr/>
        </p:nvPicPr>
        <p:blipFill>
          <a:blip r:embed="rId3"/>
          <a:srcRect/>
          <a:stretch>
            <a:fillRect/>
          </a:stretch>
        </p:blipFill>
        <p:spPr bwMode="auto">
          <a:xfrm>
            <a:off x="0" y="1270000"/>
            <a:ext cx="9144000" cy="3113088"/>
          </a:xfrm>
          <a:prstGeom prst="rect">
            <a:avLst/>
          </a:prstGeom>
          <a:noFill/>
          <a:ln w="9525">
            <a:noFill/>
            <a:miter lim="800000"/>
            <a:headEnd/>
            <a:tailEnd/>
          </a:ln>
        </p:spPr>
      </p:pic>
      <p:sp>
        <p:nvSpPr>
          <p:cNvPr id="74754"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74755" name="Rectangle 3"/>
          <p:cNvSpPr>
            <a:spLocks noChangeArrowheads="1"/>
          </p:cNvSpPr>
          <p:nvPr/>
        </p:nvSpPr>
        <p:spPr bwMode="auto">
          <a:xfrm>
            <a:off x="265113" y="4738688"/>
            <a:ext cx="6967537" cy="1163637"/>
          </a:xfrm>
          <a:prstGeom prst="rect">
            <a:avLst/>
          </a:prstGeom>
          <a:noFill/>
          <a:ln w="9525">
            <a:noFill/>
            <a:miter lim="800000"/>
            <a:headEnd/>
            <a:tailEnd/>
          </a:ln>
        </p:spPr>
        <p:txBody>
          <a:bodyPr/>
          <a:lstStyle/>
          <a:p>
            <a:pPr>
              <a:lnSpc>
                <a:spcPts val="2600"/>
              </a:lnSpc>
              <a:spcBef>
                <a:spcPct val="30000"/>
              </a:spcBef>
            </a:pPr>
            <a:r>
              <a:rPr lang="en-US" sz="2000">
                <a:solidFill>
                  <a:srgbClr val="7F7F7F"/>
                </a:solidFill>
              </a:rPr>
              <a:t>Nearly 80% of print professionals indicated that </a:t>
            </a:r>
            <a:br>
              <a:rPr lang="en-US" sz="2000">
                <a:solidFill>
                  <a:srgbClr val="7F7F7F"/>
                </a:solidFill>
              </a:rPr>
            </a:br>
            <a:r>
              <a:rPr lang="en-US" sz="2000">
                <a:solidFill>
                  <a:srgbClr val="7F7F7F"/>
                </a:solidFill>
              </a:rPr>
              <a:t>digital print has increased their company</a:t>
            </a:r>
            <a:r>
              <a:rPr lang="ja-JP" altLang="en-US" sz="2000">
                <a:solidFill>
                  <a:srgbClr val="7F7F7F"/>
                </a:solidFill>
              </a:rPr>
              <a:t>’</a:t>
            </a:r>
            <a:r>
              <a:rPr lang="en-US" sz="2000">
                <a:solidFill>
                  <a:srgbClr val="7F7F7F"/>
                </a:solidFill>
              </a:rPr>
              <a:t>s profits.*</a:t>
            </a:r>
          </a:p>
        </p:txBody>
      </p:sp>
      <p:sp>
        <p:nvSpPr>
          <p:cNvPr id="74756" name="TextBox 10"/>
          <p:cNvSpPr txBox="1">
            <a:spLocks noChangeArrowheads="1"/>
          </p:cNvSpPr>
          <p:nvPr/>
        </p:nvSpPr>
        <p:spPr bwMode="auto">
          <a:xfrm>
            <a:off x="381000" y="5794375"/>
            <a:ext cx="5513388" cy="244475"/>
          </a:xfrm>
          <a:prstGeom prst="rect">
            <a:avLst/>
          </a:prstGeom>
          <a:noFill/>
          <a:ln w="9525">
            <a:noFill/>
            <a:miter lim="800000"/>
            <a:headEnd/>
            <a:tailEnd/>
          </a:ln>
        </p:spPr>
        <p:txBody>
          <a:bodyPr lIns="0" tIns="0" rIns="0" bIns="0">
            <a:spAutoFit/>
          </a:bodyPr>
          <a:lstStyle/>
          <a:p>
            <a:pPr algn="ctr"/>
            <a:r>
              <a:rPr lang="en-US" sz="800">
                <a:latin typeface="Xerox Sans Light"/>
              </a:rPr>
              <a:t>*Production Software Investment Outlook, </a:t>
            </a:r>
            <a:r>
              <a:rPr lang="en-US" sz="800" i="1">
                <a:latin typeface="Xerox Sans Light"/>
              </a:rPr>
              <a:t>InfoTrends</a:t>
            </a:r>
            <a:r>
              <a:rPr lang="en-US" sz="800">
                <a:latin typeface="Xerox Sans Light"/>
              </a:rPr>
              <a:t>, 2011</a:t>
            </a:r>
          </a:p>
          <a:p>
            <a:pPr algn="ctr"/>
            <a:r>
              <a:rPr lang="ja-JP" altLang="en-US" sz="800">
                <a:latin typeface="Xerox Sans Light"/>
              </a:rPr>
              <a:t>“</a:t>
            </a:r>
            <a:r>
              <a:rPr lang="en-US" sz="800">
                <a:latin typeface="Xerox Sans Light"/>
              </a:rPr>
              <a:t>Please indicate your level of agreement to the following statements.</a:t>
            </a:r>
            <a:r>
              <a:rPr lang="ja-JP" altLang="en-US" sz="800">
                <a:latin typeface="Xerox Sans Light"/>
              </a:rPr>
              <a:t>”</a:t>
            </a:r>
            <a:endParaRPr lang="en-US" sz="800">
              <a:latin typeface="Xerox Sans Light"/>
            </a:endParaRPr>
          </a:p>
        </p:txBody>
      </p:sp>
      <p:sp>
        <p:nvSpPr>
          <p:cNvPr id="74757" name="Slide Number Placeholder 6"/>
          <p:cNvSpPr>
            <a:spLocks noGrp="1"/>
          </p:cNvSpPr>
          <p:nvPr>
            <p:ph type="sldNum" sz="quarter" idx="12"/>
          </p:nvPr>
        </p:nvSpPr>
        <p:spPr>
          <a:noFill/>
          <a:ln>
            <a:miter lim="800000"/>
            <a:headEnd/>
            <a:tailEnd/>
          </a:ln>
        </p:spPr>
        <p:txBody>
          <a:bodyPr/>
          <a:lstStyle/>
          <a:p>
            <a:fld id="{49CAD3F1-FECE-44C2-92AC-ABE4E84F6F51}" type="slidenum">
              <a:rPr lang="en-US" smtClean="0">
                <a:latin typeface="Xerox Sans"/>
                <a:ea typeface="ＭＳ Ｐゴシック"/>
                <a:cs typeface="ＭＳ Ｐゴシック"/>
              </a:rPr>
              <a:pPr/>
              <a:t>30</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5557343_lr.jpg"/>
          <p:cNvPicPr>
            <a:picLocks noChangeAspect="1" noChangeArrowheads="1"/>
          </p:cNvPicPr>
          <p:nvPr/>
        </p:nvPicPr>
        <p:blipFill>
          <a:blip r:embed="rId3"/>
          <a:srcRect/>
          <a:stretch>
            <a:fillRect/>
          </a:stretch>
        </p:blipFill>
        <p:spPr bwMode="auto">
          <a:xfrm>
            <a:off x="377825" y="1554163"/>
            <a:ext cx="4022725" cy="3889375"/>
          </a:xfrm>
          <a:prstGeom prst="rect">
            <a:avLst/>
          </a:prstGeom>
          <a:noFill/>
        </p:spPr>
      </p:pic>
      <p:sp>
        <p:nvSpPr>
          <p:cNvPr id="76802" name="Rectangle 4"/>
          <p:cNvSpPr>
            <a:spLocks noGrp="1" noChangeArrowheads="1"/>
          </p:cNvSpPr>
          <p:nvPr>
            <p:ph type="title"/>
          </p:nvPr>
        </p:nvSpPr>
        <p:spPr/>
        <p:txBody>
          <a:bodyPr/>
          <a:lstStyle/>
          <a:p>
            <a:pPr eaLnBrk="1" hangingPunct="1"/>
            <a:r>
              <a:rPr lang="en-US" smtClean="0">
                <a:cs typeface="ＭＳ Ｐゴシック"/>
              </a:rPr>
              <a:t>Today</a:t>
            </a:r>
            <a:r>
              <a:rPr lang="ja-JP" altLang="en-US" smtClean="0">
                <a:cs typeface="ＭＳ Ｐゴシック"/>
              </a:rPr>
              <a:t>’</a:t>
            </a:r>
            <a:r>
              <a:rPr lang="en-US" smtClean="0">
                <a:cs typeface="ＭＳ Ｐゴシック"/>
              </a:rPr>
              <a:t>s Opportunities: Industry Snapshot</a:t>
            </a:r>
          </a:p>
        </p:txBody>
      </p:sp>
      <p:sp>
        <p:nvSpPr>
          <p:cNvPr id="76803" name="Rectangle 5"/>
          <p:cNvSpPr txBox="1">
            <a:spLocks noChangeArrowheads="1"/>
          </p:cNvSpPr>
          <p:nvPr/>
        </p:nvSpPr>
        <p:spPr bwMode="auto">
          <a:xfrm>
            <a:off x="4502150" y="1555750"/>
            <a:ext cx="3878263" cy="4214813"/>
          </a:xfrm>
          <a:prstGeom prst="rect">
            <a:avLst/>
          </a:prstGeom>
          <a:noFill/>
          <a:ln w="9525">
            <a:noFill/>
            <a:miter lim="800000"/>
            <a:headEnd/>
            <a:tailEnd/>
          </a:ln>
        </p:spPr>
        <p:txBody>
          <a:bodyPr/>
          <a:lstStyle/>
          <a:p>
            <a:pPr eaLnBrk="0" hangingPunct="0">
              <a:lnSpc>
                <a:spcPct val="90000"/>
              </a:lnSpc>
              <a:spcBef>
                <a:spcPct val="30000"/>
              </a:spcBef>
            </a:pPr>
            <a:r>
              <a:rPr lang="en-US" sz="2000">
                <a:solidFill>
                  <a:srgbClr val="77787B"/>
                </a:solidFill>
              </a:rPr>
              <a:t>Top software investments within the next 12 months.*</a:t>
            </a:r>
          </a:p>
          <a:p>
            <a:pPr eaLnBrk="0" hangingPunct="0">
              <a:lnSpc>
                <a:spcPct val="90000"/>
              </a:lnSpc>
              <a:spcBef>
                <a:spcPct val="30000"/>
              </a:spcBef>
              <a:buFont typeface="Arial" charset="0"/>
              <a:buChar char="•"/>
            </a:pPr>
            <a:r>
              <a:rPr lang="en-US" sz="2000">
                <a:solidFill>
                  <a:srgbClr val="77787B"/>
                </a:solidFill>
              </a:rPr>
              <a:t> Data Analytics</a:t>
            </a:r>
          </a:p>
          <a:p>
            <a:pPr eaLnBrk="0" hangingPunct="0">
              <a:lnSpc>
                <a:spcPct val="90000"/>
              </a:lnSpc>
              <a:spcBef>
                <a:spcPct val="30000"/>
              </a:spcBef>
              <a:buFont typeface="Arial" charset="0"/>
              <a:buChar char="•"/>
            </a:pPr>
            <a:r>
              <a:rPr lang="en-US" sz="2000">
                <a:solidFill>
                  <a:srgbClr val="77787B"/>
                </a:solidFill>
              </a:rPr>
              <a:t> Multi-Channel Communications</a:t>
            </a:r>
          </a:p>
          <a:p>
            <a:pPr eaLnBrk="0" hangingPunct="0">
              <a:lnSpc>
                <a:spcPct val="90000"/>
              </a:lnSpc>
              <a:spcBef>
                <a:spcPct val="30000"/>
              </a:spcBef>
              <a:buFont typeface="Arial" charset="0"/>
              <a:buChar char="•"/>
            </a:pPr>
            <a:r>
              <a:rPr lang="en-US" sz="2000">
                <a:solidFill>
                  <a:srgbClr val="77787B"/>
                </a:solidFill>
              </a:rPr>
              <a:t> Web-to-Print Solutions</a:t>
            </a:r>
          </a:p>
        </p:txBody>
      </p:sp>
      <p:sp>
        <p:nvSpPr>
          <p:cNvPr id="76804" name="TextBox 10"/>
          <p:cNvSpPr txBox="1">
            <a:spLocks noChangeArrowheads="1"/>
          </p:cNvSpPr>
          <p:nvPr/>
        </p:nvSpPr>
        <p:spPr bwMode="auto">
          <a:xfrm>
            <a:off x="442913" y="5938838"/>
            <a:ext cx="4140200" cy="338137"/>
          </a:xfrm>
          <a:prstGeom prst="rect">
            <a:avLst/>
          </a:prstGeom>
          <a:noFill/>
          <a:ln w="9525">
            <a:noFill/>
            <a:miter lim="800000"/>
            <a:headEnd/>
            <a:tailEnd/>
          </a:ln>
        </p:spPr>
        <p:txBody>
          <a:bodyPr wrap="none">
            <a:spAutoFit/>
          </a:bodyPr>
          <a:lstStyle/>
          <a:p>
            <a:pPr algn="ctr"/>
            <a:r>
              <a:rPr lang="en-US" sz="800">
                <a:latin typeface="Xerox Sans Light"/>
              </a:rPr>
              <a:t>*Production Software Investment Outlook, </a:t>
            </a:r>
            <a:r>
              <a:rPr lang="en-US" sz="800" i="1">
                <a:latin typeface="Xerox Sans Light"/>
              </a:rPr>
              <a:t>InfoTrends</a:t>
            </a:r>
            <a:r>
              <a:rPr lang="en-US" sz="800">
                <a:latin typeface="Xerox Sans Light"/>
              </a:rPr>
              <a:t>, 2011</a:t>
            </a:r>
          </a:p>
          <a:p>
            <a:pPr algn="ctr"/>
            <a:r>
              <a:rPr lang="ja-JP" altLang="en-US" sz="800">
                <a:latin typeface="Xerox Sans Light"/>
              </a:rPr>
              <a:t>“</a:t>
            </a:r>
            <a:r>
              <a:rPr lang="en-US" sz="800">
                <a:latin typeface="Xerox Sans Light"/>
              </a:rPr>
              <a:t>Please indicate your current software ownership in the following software solution categories.</a:t>
            </a:r>
            <a:r>
              <a:rPr lang="ja-JP" altLang="en-US" sz="800">
                <a:latin typeface="Xerox Sans Light"/>
              </a:rPr>
              <a:t>”</a:t>
            </a:r>
            <a:endParaRPr lang="en-US" sz="800">
              <a:latin typeface="Xerox Sans Light"/>
            </a:endParaRPr>
          </a:p>
        </p:txBody>
      </p:sp>
      <p:sp>
        <p:nvSpPr>
          <p:cNvPr id="76805" name="Slide Number Placeholder 7"/>
          <p:cNvSpPr>
            <a:spLocks noGrp="1"/>
          </p:cNvSpPr>
          <p:nvPr>
            <p:ph type="sldNum" sz="quarter" idx="12"/>
          </p:nvPr>
        </p:nvSpPr>
        <p:spPr>
          <a:noFill/>
          <a:ln>
            <a:miter lim="800000"/>
            <a:headEnd/>
            <a:tailEnd/>
          </a:ln>
        </p:spPr>
        <p:txBody>
          <a:bodyPr/>
          <a:lstStyle/>
          <a:p>
            <a:fld id="{4950617C-6289-4A77-8F1F-90A7D105B331}" type="slidenum">
              <a:rPr lang="en-US" smtClean="0">
                <a:latin typeface="Xerox Sans"/>
                <a:ea typeface="ＭＳ Ｐゴシック"/>
                <a:cs typeface="ＭＳ Ｐゴシック"/>
              </a:rPr>
              <a:pPr/>
              <a:t>31</a:t>
            </a:fld>
            <a:r>
              <a:rPr lang="en-US" smtClean="0">
                <a:latin typeface="Xerox Sans"/>
                <a:ea typeface="ＭＳ Ｐゴシック"/>
                <a:cs typeface="ＭＳ Ｐゴシック"/>
              </a:rPr>
              <a:t>	</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1752600"/>
            <a:ext cx="8839200" cy="35814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8850"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78851"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467E2D04-CC4F-4821-A86B-A7E6F6E03CB1}"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78852" name="Slide Number Placeholder 4"/>
          <p:cNvSpPr>
            <a:spLocks noGrp="1"/>
          </p:cNvSpPr>
          <p:nvPr>
            <p:ph type="sldNum" sz="quarter" idx="12"/>
          </p:nvPr>
        </p:nvSpPr>
        <p:spPr>
          <a:noFill/>
          <a:ln>
            <a:miter lim="800000"/>
            <a:headEnd/>
            <a:tailEnd/>
          </a:ln>
        </p:spPr>
        <p:txBody>
          <a:bodyPr/>
          <a:lstStyle/>
          <a:p>
            <a:fld id="{ED368700-ED0A-4BD4-93C8-64D546A42BFF}" type="slidenum">
              <a:rPr lang="en-US" smtClean="0">
                <a:latin typeface="Xerox Sans"/>
                <a:ea typeface="ＭＳ Ｐゴシック"/>
                <a:cs typeface="ＭＳ Ｐゴシック"/>
              </a:rPr>
              <a:pPr/>
              <a:t>32</a:t>
            </a:fld>
            <a:endParaRPr lang="en-US" smtClean="0">
              <a:latin typeface="Xerox Sans"/>
              <a:ea typeface="ＭＳ Ｐゴシック"/>
              <a:cs typeface="ＭＳ Ｐゴシック"/>
            </a:endParaRPr>
          </a:p>
        </p:txBody>
      </p:sp>
      <p:sp>
        <p:nvSpPr>
          <p:cNvPr id="78853" name="Rectangle 5"/>
          <p:cNvSpPr>
            <a:spLocks noChangeArrowheads="1"/>
          </p:cNvSpPr>
          <p:nvPr/>
        </p:nvSpPr>
        <p:spPr bwMode="auto">
          <a:xfrm>
            <a:off x="304800" y="2090738"/>
            <a:ext cx="8534400" cy="2862262"/>
          </a:xfrm>
          <a:prstGeom prst="rect">
            <a:avLst/>
          </a:prstGeom>
          <a:noFill/>
          <a:ln w="9525">
            <a:noFill/>
            <a:miter lim="800000"/>
            <a:headEnd/>
            <a:tailEnd/>
          </a:ln>
        </p:spPr>
        <p:txBody>
          <a:bodyPr>
            <a:spAutoFit/>
          </a:bodyPr>
          <a:lstStyle/>
          <a:p>
            <a:r>
              <a:rPr lang="en-US" sz="1800" b="1"/>
              <a:t>Tackle the needs of your business head-on. </a:t>
            </a:r>
            <a:endParaRPr lang="en-US" sz="1800"/>
          </a:p>
          <a:p>
            <a:endParaRPr lang="en-US" sz="1800"/>
          </a:p>
          <a:p>
            <a:r>
              <a:rPr lang="en-US" sz="1800"/>
              <a:t>Whether it’s…</a:t>
            </a:r>
          </a:p>
          <a:p>
            <a:r>
              <a:rPr lang="en-US" sz="1800"/>
              <a:t>reducing costs</a:t>
            </a:r>
          </a:p>
          <a:p>
            <a:r>
              <a:rPr lang="en-US" sz="1800"/>
              <a:t>getting more jobs through your shop</a:t>
            </a:r>
          </a:p>
          <a:p>
            <a:r>
              <a:rPr lang="en-US" sz="1800"/>
              <a:t>thrilling your customers with new applications </a:t>
            </a:r>
          </a:p>
          <a:p>
            <a:endParaRPr lang="en-US" sz="1800"/>
          </a:p>
          <a:p>
            <a:r>
              <a:rPr lang="en-US" sz="1800"/>
              <a:t>Our wide range of black and white, highlight colour solutions can help you meet your goals, and they’re all backed by exceptional service and reliability to keep you productive day in and day out.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ctrTitle"/>
          </p:nvPr>
        </p:nvSpPr>
        <p:spPr/>
        <p:txBody>
          <a:bodyPr/>
          <a:lstStyle/>
          <a:p>
            <a:r>
              <a:rPr lang="en-US" smtClean="0">
                <a:cs typeface="ＭＳ Ｐゴシック"/>
              </a:rPr>
              <a:t>The right technology….</a:t>
            </a:r>
            <a:br>
              <a:rPr lang="en-US" smtClean="0">
                <a:cs typeface="ＭＳ Ｐゴシック"/>
              </a:rPr>
            </a:br>
            <a:r>
              <a:rPr lang="en-US" smtClean="0">
                <a:cs typeface="ＭＳ Ｐゴシック"/>
              </a:rPr>
              <a:t>The right fit for you</a:t>
            </a:r>
          </a:p>
        </p:txBody>
      </p:sp>
      <p:sp>
        <p:nvSpPr>
          <p:cNvPr id="79874" name="Subtitle 2"/>
          <p:cNvSpPr>
            <a:spLocks noGrp="1"/>
          </p:cNvSpPr>
          <p:nvPr>
            <p:ph type="subTitle" idx="1"/>
          </p:nvPr>
        </p:nvSpPr>
        <p:spPr/>
        <p:txBody>
          <a:bodyPr/>
          <a:lstStyle/>
          <a:p>
            <a:r>
              <a:rPr lang="en-US" smtClean="0">
                <a:latin typeface="Xerox Sans Light"/>
                <a:cs typeface="ＭＳ Ｐゴシック"/>
              </a:rPr>
              <a:t>A brief overview of the Xerox Production</a:t>
            </a:r>
          </a:p>
          <a:p>
            <a:r>
              <a:rPr lang="en-US" smtClean="0">
                <a:latin typeface="Xerox Sans Light"/>
                <a:cs typeface="ＭＳ Ｐゴシック"/>
              </a:rPr>
              <a:t>Portfolio</a:t>
            </a:r>
          </a:p>
        </p:txBody>
      </p:sp>
      <p:sp>
        <p:nvSpPr>
          <p:cNvPr id="79875" name="Date Placeholder 3"/>
          <p:cNvSpPr>
            <a:spLocks noGrp="1"/>
          </p:cNvSpPr>
          <p:nvPr>
            <p:ph type="dt" sz="quarter" idx="10"/>
          </p:nvPr>
        </p:nvSpPr>
        <p:spPr bwMode="auto">
          <a:noFill/>
          <a:ln>
            <a:miter lim="800000"/>
            <a:headEnd/>
            <a:tailEnd/>
          </a:ln>
        </p:spPr>
        <p:txBody>
          <a:bodyPr vert="horz" wrap="square" numCol="1" compatLnSpc="1">
            <a:prstTxWarp prst="textNoShape">
              <a:avLst/>
            </a:prstTxWarp>
          </a:bodyPr>
          <a:lstStyle/>
          <a:p>
            <a:r>
              <a:rPr lang="en-US" smtClean="0">
                <a:latin typeface="Xerox Sans"/>
                <a:ea typeface="ＭＳ Ｐゴシック"/>
                <a:cs typeface="ＭＳ Ｐゴシック"/>
              </a:rPr>
              <a:t>Month Day, 2008</a:t>
            </a:r>
          </a:p>
        </p:txBody>
      </p:sp>
      <p:sp>
        <p:nvSpPr>
          <p:cNvPr id="79876" name="Slide Number Placeholder 4"/>
          <p:cNvSpPr>
            <a:spLocks noGrp="1"/>
          </p:cNvSpPr>
          <p:nvPr>
            <p:ph type="sldNum" sz="quarter" idx="11"/>
          </p:nvPr>
        </p:nvSpPr>
        <p:spPr>
          <a:noFill/>
          <a:ln>
            <a:miter lim="800000"/>
            <a:headEnd/>
            <a:tailEnd/>
          </a:ln>
        </p:spPr>
        <p:txBody>
          <a:bodyPr/>
          <a:lstStyle/>
          <a:p>
            <a:r>
              <a:rPr lang="en-US" smtClean="0">
                <a:latin typeface="Xerox Sans"/>
                <a:ea typeface="ＭＳ Ｐゴシック"/>
                <a:cs typeface="ＭＳ Ｐゴシック"/>
              </a:rPr>
              <a:t>Page </a:t>
            </a:r>
            <a:fld id="{B507EE61-7963-4EF8-BBA8-6404BCA5A5D7}" type="slidenum">
              <a:rPr lang="en-US" smtClean="0">
                <a:latin typeface="Xerox Sans"/>
                <a:ea typeface="ＭＳ Ｐゴシック"/>
                <a:cs typeface="ＭＳ Ｐゴシック"/>
              </a:rPr>
              <a:pPr/>
              <a:t>33</a:t>
            </a:fld>
            <a:r>
              <a:rPr lang="en-US" smtClean="0">
                <a:latin typeface="Xerox Sans"/>
                <a:ea typeface="ＭＳ Ｐゴシック"/>
                <a:cs typeface="ＭＳ Ｐゴシック"/>
              </a:rPr>
              <a:t>	Title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7"/>
          <p:cNvPicPr>
            <a:picLocks noChangeAspect="1"/>
          </p:cNvPicPr>
          <p:nvPr/>
        </p:nvPicPr>
        <p:blipFill>
          <a:blip r:embed="rId2"/>
          <a:srcRect/>
          <a:stretch>
            <a:fillRect/>
          </a:stretch>
        </p:blipFill>
        <p:spPr bwMode="auto">
          <a:xfrm>
            <a:off x="4203700" y="3467100"/>
            <a:ext cx="4787900" cy="2019300"/>
          </a:xfrm>
          <a:prstGeom prst="rect">
            <a:avLst/>
          </a:prstGeom>
          <a:noFill/>
          <a:ln w="9525">
            <a:noFill/>
            <a:miter lim="800000"/>
            <a:headEnd/>
            <a:tailEnd/>
          </a:ln>
        </p:spPr>
      </p:pic>
      <p:sp>
        <p:nvSpPr>
          <p:cNvPr id="80898"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80899"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37765350-61F6-4089-949A-DC3DD49ACA29}"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0900" name="Slide Number Placeholder 4"/>
          <p:cNvSpPr>
            <a:spLocks noGrp="1"/>
          </p:cNvSpPr>
          <p:nvPr>
            <p:ph type="sldNum" sz="quarter" idx="12"/>
          </p:nvPr>
        </p:nvSpPr>
        <p:spPr>
          <a:noFill/>
          <a:ln>
            <a:miter lim="800000"/>
            <a:headEnd/>
            <a:tailEnd/>
          </a:ln>
        </p:spPr>
        <p:txBody>
          <a:bodyPr/>
          <a:lstStyle/>
          <a:p>
            <a:fld id="{B5F6EEEC-EAAD-4FF3-A98C-DDA4AAB94E3F}" type="slidenum">
              <a:rPr lang="en-US" smtClean="0">
                <a:latin typeface="Xerox Sans"/>
                <a:ea typeface="ＭＳ Ｐゴシック"/>
                <a:cs typeface="ＭＳ Ｐゴシック"/>
              </a:rPr>
              <a:pPr/>
              <a:t>34</a:t>
            </a:fld>
            <a:endParaRPr lang="en-US" smtClean="0">
              <a:latin typeface="Xerox Sans"/>
              <a:ea typeface="ＭＳ Ｐゴシック"/>
              <a:cs typeface="ＭＳ Ｐゴシック"/>
            </a:endParaRPr>
          </a:p>
        </p:txBody>
      </p:sp>
      <p:sp>
        <p:nvSpPr>
          <p:cNvPr id="9" name="Rounded Rectangle 8"/>
          <p:cNvSpPr/>
          <p:nvPr/>
        </p:nvSpPr>
        <p:spPr bwMode="auto">
          <a:xfrm>
            <a:off x="152400" y="1828800"/>
            <a:ext cx="4191000" cy="2667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828800"/>
            <a:ext cx="4191000" cy="2678113"/>
          </a:xfrm>
          <a:prstGeom prst="rect">
            <a:avLst/>
          </a:prstGeom>
        </p:spPr>
        <p:txBody>
          <a:bodyPr>
            <a:spAutoFit/>
          </a:bodyPr>
          <a:lstStyle/>
          <a:p>
            <a:pPr>
              <a:defRPr/>
            </a:pPr>
            <a:r>
              <a:rPr lang="en-US" b="1" dirty="0">
                <a:latin typeface="Xerox Sans" charset="0"/>
                <a:ea typeface="ＭＳ Ｐゴシック" charset="0"/>
                <a:cs typeface="ＭＳ Ｐゴシック" charset="0"/>
              </a:rPr>
              <a:t>Xerox® D95/D110/D125 Copier-Printers</a:t>
            </a:r>
          </a:p>
          <a:p>
            <a:pPr marL="285750" indent="-285750">
              <a:buFont typeface="Arial"/>
              <a:buChar char="•"/>
              <a:defRPr/>
            </a:pPr>
            <a:r>
              <a:rPr lang="en-US" dirty="0">
                <a:latin typeface="Xerox Sans" charset="0"/>
                <a:ea typeface="ＭＳ Ｐゴシック" charset="0"/>
                <a:cs typeface="ＭＳ Ｐゴシック" charset="0"/>
              </a:rPr>
              <a:t>High</a:t>
            </a:r>
            <a:r>
              <a:rPr lang="en-US" dirty="0">
                <a:latin typeface="Xerox Sans" charset="0"/>
                <a:ea typeface="ＭＳ Ｐゴシック" charset="0"/>
                <a:cs typeface="ＭＳ Ｐゴシック" charset="0"/>
              </a:rPr>
              <a:t>-speed print engines deliver output up to 95, 110 and 125 ppm</a:t>
            </a:r>
          </a:p>
          <a:p>
            <a:pPr marL="285750" indent="-285750">
              <a:buFont typeface="Arial"/>
              <a:buChar char="•"/>
              <a:defRPr/>
            </a:pPr>
            <a:r>
              <a:rPr lang="en-US" dirty="0">
                <a:latin typeface="Xerox Sans" charset="0"/>
                <a:ea typeface="ＭＳ Ｐゴシック" charset="0"/>
                <a:cs typeface="ＭＳ Ｐゴシック" charset="0"/>
              </a:rPr>
              <a:t>Standard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scanning allows full-</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a:t>
            </a:r>
            <a:r>
              <a:rPr lang="en-US" dirty="0">
                <a:latin typeface="Xerox Sans" charset="0"/>
                <a:ea typeface="ＭＳ Ｐゴシック" charset="0"/>
                <a:cs typeface="ＭＳ Ｐゴシック" charset="0"/>
              </a:rPr>
              <a:t>communication </a:t>
            </a:r>
            <a:r>
              <a:rPr lang="en-US" dirty="0">
                <a:latin typeface="Xerox Sans" charset="0"/>
                <a:ea typeface="ＭＳ Ｐゴシック" charset="0"/>
                <a:cs typeface="ＭＳ Ｐゴシック" charset="0"/>
              </a:rPr>
              <a:t>via email or digital </a:t>
            </a:r>
            <a:r>
              <a:rPr lang="en-US" dirty="0">
                <a:latin typeface="Xerox Sans" charset="0"/>
                <a:ea typeface="ＭＳ Ｐゴシック" charset="0"/>
                <a:cs typeface="ＭＳ Ｐゴシック" charset="0"/>
              </a:rPr>
              <a:t>file distribution </a:t>
            </a:r>
            <a:r>
              <a:rPr lang="en-US" dirty="0">
                <a:latin typeface="Xerox Sans" charset="0"/>
                <a:ea typeface="ＭＳ Ｐゴシック" charset="0"/>
                <a:cs typeface="ＭＳ Ｐゴシック" charset="0"/>
              </a:rPr>
              <a:t>(JPEG, TIFF, PDF)</a:t>
            </a:r>
          </a:p>
          <a:p>
            <a:pPr marL="285750" indent="-285750">
              <a:buFont typeface="Arial"/>
              <a:buChar char="•"/>
              <a:defRPr/>
            </a:pPr>
            <a:r>
              <a:rPr lang="en-US" dirty="0">
                <a:latin typeface="Xerox Sans" charset="0"/>
                <a:ea typeface="ＭＳ Ｐゴシック" charset="0"/>
                <a:cs typeface="ＭＳ Ｐゴシック" charset="0"/>
              </a:rPr>
              <a:t>Robust </a:t>
            </a:r>
            <a:r>
              <a:rPr lang="en-US" dirty="0">
                <a:latin typeface="Xerox Sans" charset="0"/>
                <a:ea typeface="ＭＳ Ｐゴシック" charset="0"/>
                <a:cs typeface="ＭＳ Ｐゴシック" charset="0"/>
              </a:rPr>
              <a:t>set of inline </a:t>
            </a:r>
            <a:r>
              <a:rPr lang="en-US" dirty="0">
                <a:latin typeface="Xerox Sans" charset="0"/>
                <a:ea typeface="ＭＳ Ｐゴシック" charset="0"/>
                <a:cs typeface="ＭＳ Ｐゴシック" charset="0"/>
              </a:rPr>
              <a:t>finishing </a:t>
            </a:r>
            <a:r>
              <a:rPr lang="en-US" dirty="0">
                <a:latin typeface="Xerox Sans" charset="0"/>
                <a:ea typeface="ＭＳ Ｐゴシック" charset="0"/>
                <a:cs typeface="ＭＳ Ｐゴシック" charset="0"/>
              </a:rPr>
              <a:t>options </a:t>
            </a:r>
            <a:r>
              <a:rPr lang="en-US" dirty="0">
                <a:latin typeface="Xerox Sans" charset="0"/>
                <a:ea typeface="ＭＳ Ｐゴシック" charset="0"/>
                <a:cs typeface="ＭＳ Ｐゴシック" charset="0"/>
              </a:rPr>
              <a:t>expands applications </a:t>
            </a:r>
            <a:r>
              <a:rPr lang="en-US" dirty="0">
                <a:latin typeface="Xerox Sans" charset="0"/>
                <a:ea typeface="ＭＳ Ｐゴシック" charset="0"/>
                <a:cs typeface="ＭＳ Ｐゴシック" charset="0"/>
              </a:rPr>
              <a:t>capabilities, </a:t>
            </a:r>
            <a:r>
              <a:rPr lang="en-US" dirty="0">
                <a:latin typeface="Xerox Sans" charset="0"/>
                <a:ea typeface="ＭＳ Ｐゴシック" charset="0"/>
                <a:cs typeface="ＭＳ Ｐゴシック" charset="0"/>
              </a:rPr>
              <a:t>including tape</a:t>
            </a:r>
            <a:r>
              <a:rPr lang="en-US" dirty="0">
                <a:latin typeface="Xerox Sans" charset="0"/>
                <a:ea typeface="ＭＳ Ｐゴシック" charset="0"/>
                <a:cs typeface="ＭＳ Ｐゴシック" charset="0"/>
              </a:rPr>
              <a:t>-bound books, spiral-bound documents and </a:t>
            </a:r>
            <a:r>
              <a:rPr lang="en-US" dirty="0">
                <a:latin typeface="Xerox Sans" charset="0"/>
                <a:ea typeface="ＭＳ Ｐゴシック" charset="0"/>
                <a:cs typeface="ＭＳ Ｐゴシック" charset="0"/>
              </a:rPr>
              <a:t>full bleed </a:t>
            </a:r>
            <a:r>
              <a:rPr lang="en-US" dirty="0">
                <a:latin typeface="Xerox Sans" charset="0"/>
                <a:ea typeface="ＭＳ Ｐゴシック" charset="0"/>
                <a:cs typeface="ＭＳ Ｐゴシック" charset="0"/>
              </a:rPr>
              <a:t>booklets</a:t>
            </a:r>
          </a:p>
          <a:p>
            <a:pPr marL="285750" indent="-285750">
              <a:buFont typeface="Arial"/>
              <a:buChar char="•"/>
              <a:defRPr/>
            </a:pPr>
            <a:r>
              <a:rPr lang="en-US" dirty="0">
                <a:latin typeface="Xerox Sans" charset="0"/>
                <a:ea typeface="ＭＳ Ｐゴシック" charset="0"/>
                <a:cs typeface="ＭＳ Ｐゴシック" charset="0"/>
              </a:rPr>
              <a:t>Unparalleled </a:t>
            </a:r>
            <a:r>
              <a:rPr lang="en-US" dirty="0">
                <a:latin typeface="Xerox Sans" charset="0"/>
                <a:ea typeface="ＭＳ Ｐゴシック" charset="0"/>
                <a:cs typeface="ＭＳ Ｐゴシック" charset="0"/>
              </a:rPr>
              <a:t>ease of use</a:t>
            </a:r>
          </a:p>
          <a:p>
            <a:pPr marL="285750" indent="-285750">
              <a:buFont typeface="Arial"/>
              <a:buChar char="•"/>
              <a:defRPr/>
            </a:pPr>
            <a:r>
              <a:rPr lang="en-US" dirty="0">
                <a:latin typeface="Xerox Sans" charset="0"/>
                <a:ea typeface="ＭＳ Ｐゴシック" charset="0"/>
                <a:cs typeface="ＭＳ Ｐゴシック" charset="0"/>
              </a:rPr>
              <a:t>Outstanding </a:t>
            </a:r>
            <a:r>
              <a:rPr lang="en-US" dirty="0">
                <a:latin typeface="Xerox Sans" charset="0"/>
                <a:ea typeface="ＭＳ Ｐゴシック" charset="0"/>
                <a:cs typeface="ＭＳ Ｐゴシック" charset="0"/>
              </a:rPr>
              <a:t>image quality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28600" y="1752600"/>
            <a:ext cx="4724400" cy="22098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81922"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81923"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5018FB28-AB64-4013-A320-CFAF0D84510F}"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1924" name="Slide Number Placeholder 4"/>
          <p:cNvSpPr>
            <a:spLocks noGrp="1"/>
          </p:cNvSpPr>
          <p:nvPr>
            <p:ph type="sldNum" sz="quarter" idx="12"/>
          </p:nvPr>
        </p:nvSpPr>
        <p:spPr>
          <a:noFill/>
          <a:ln>
            <a:miter lim="800000"/>
            <a:headEnd/>
            <a:tailEnd/>
          </a:ln>
        </p:spPr>
        <p:txBody>
          <a:bodyPr/>
          <a:lstStyle/>
          <a:p>
            <a:fld id="{6E407679-16D8-4E3E-88E0-2F1F6E49DF51}" type="slidenum">
              <a:rPr lang="en-US" smtClean="0">
                <a:latin typeface="Xerox Sans"/>
                <a:ea typeface="ＭＳ Ｐゴシック"/>
                <a:cs typeface="ＭＳ Ｐゴシック"/>
              </a:rPr>
              <a:pPr/>
              <a:t>35</a:t>
            </a:fld>
            <a:endParaRPr lang="en-US" smtClean="0">
              <a:latin typeface="Xerox Sans"/>
              <a:ea typeface="ＭＳ Ｐゴシック"/>
              <a:cs typeface="ＭＳ Ｐゴシック"/>
            </a:endParaRPr>
          </a:p>
        </p:txBody>
      </p:sp>
      <p:sp>
        <p:nvSpPr>
          <p:cNvPr id="8" name="Rectangle 7"/>
          <p:cNvSpPr/>
          <p:nvPr/>
        </p:nvSpPr>
        <p:spPr>
          <a:xfrm>
            <a:off x="304800" y="1828800"/>
            <a:ext cx="4572000" cy="2032000"/>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Nuvera</a:t>
            </a:r>
            <a:r>
              <a:rPr lang="en-US" b="1" dirty="0">
                <a:latin typeface="Xerox Sans" charset="0"/>
                <a:ea typeface="ＭＳ Ｐゴシック" charset="0"/>
                <a:cs typeface="ＭＳ Ｐゴシック" charset="0"/>
              </a:rPr>
              <a:t>® 120/144/157 EA Production Systems</a:t>
            </a:r>
          </a:p>
          <a:p>
            <a:pPr marL="285750" indent="-285750">
              <a:buFont typeface="Arial"/>
              <a:buChar char="•"/>
              <a:defRPr/>
            </a:pPr>
            <a:r>
              <a:rPr lang="en-US" dirty="0">
                <a:latin typeface="Xerox Sans" charset="0"/>
                <a:ea typeface="ＭＳ Ｐゴシック" charset="0"/>
                <a:cs typeface="ＭＳ Ｐゴシック" charset="0"/>
              </a:rPr>
              <a:t>Innovative </a:t>
            </a:r>
            <a:r>
              <a:rPr lang="en-US" dirty="0">
                <a:latin typeface="Xerox Sans" charset="0"/>
                <a:ea typeface="ＭＳ Ｐゴシック" charset="0"/>
                <a:cs typeface="ＭＳ Ｐゴシック" charset="0"/>
              </a:rPr>
              <a:t>EA toner produces fi ne lines with maximum details</a:t>
            </a:r>
          </a:p>
          <a:p>
            <a:pPr marL="285750" indent="-285750">
              <a:buFont typeface="Arial"/>
              <a:buChar char="•"/>
              <a:defRPr/>
            </a:pPr>
            <a:r>
              <a:rPr lang="en-US" dirty="0">
                <a:latin typeface="Xerox Sans" charset="0"/>
                <a:ea typeface="ＭＳ Ｐゴシック" charset="0"/>
                <a:cs typeface="ＭＳ Ｐゴシック" charset="0"/>
              </a:rPr>
              <a:t>Unattended </a:t>
            </a:r>
            <a:r>
              <a:rPr lang="en-US" dirty="0">
                <a:latin typeface="Xerox Sans" charset="0"/>
                <a:ea typeface="ＭＳ Ｐゴシック" charset="0"/>
                <a:cs typeface="ＭＳ Ｐゴシック" charset="0"/>
              </a:rPr>
              <a:t>run time with load-while-run paper trays and toner bottles</a:t>
            </a:r>
          </a:p>
          <a:p>
            <a:pPr marL="285750" indent="-285750">
              <a:buFont typeface="Arial"/>
              <a:buChar char="•"/>
              <a:defRPr/>
            </a:pPr>
            <a:r>
              <a:rPr lang="en-US" dirty="0">
                <a:latin typeface="Xerox Sans" charset="0"/>
                <a:ea typeface="ＭＳ Ｐゴシック" charset="0"/>
                <a:cs typeface="ＭＳ Ｐゴシック" charset="0"/>
              </a:rPr>
              <a:t>Outstanding </a:t>
            </a:r>
            <a:r>
              <a:rPr lang="en-US" dirty="0">
                <a:latin typeface="Xerox Sans" charset="0"/>
                <a:ea typeface="ＭＳ Ｐゴシック" charset="0"/>
                <a:cs typeface="ＭＳ Ｐゴシック" charset="0"/>
              </a:rPr>
              <a:t>image quality at 4800 x 600 dpi / 156 </a:t>
            </a:r>
            <a:r>
              <a:rPr lang="en-US" dirty="0" err="1">
                <a:latin typeface="Xerox Sans" charset="0"/>
                <a:ea typeface="ＭＳ Ｐゴシック" charset="0"/>
                <a:cs typeface="ＭＳ Ｐゴシック" charset="0"/>
              </a:rPr>
              <a:t>lpi</a:t>
            </a:r>
            <a:endParaRPr lang="en-US" dirty="0">
              <a:latin typeface="Xerox Sans" charset="0"/>
              <a:ea typeface="ＭＳ Ｐゴシック" charset="0"/>
              <a:cs typeface="ＭＳ Ｐゴシック" charset="0"/>
            </a:endParaRPr>
          </a:p>
          <a:p>
            <a:pPr marL="285750" indent="-285750">
              <a:buFont typeface="Arial"/>
              <a:buChar char="•"/>
              <a:defRPr/>
            </a:pPr>
            <a:r>
              <a:rPr lang="en-US" dirty="0">
                <a:latin typeface="Xerox Sans" charset="0"/>
                <a:ea typeface="ＭＳ Ｐゴシック" charset="0"/>
                <a:cs typeface="ＭＳ Ｐゴシック" charset="0"/>
              </a:rPr>
              <a:t>From </a:t>
            </a:r>
            <a:r>
              <a:rPr lang="en-US" dirty="0">
                <a:latin typeface="Xerox Sans" charset="0"/>
                <a:ea typeface="ＭＳ Ｐゴシック" charset="0"/>
                <a:cs typeface="ＭＳ Ｐゴシック" charset="0"/>
              </a:rPr>
              <a:t>feeding to fi </a:t>
            </a:r>
            <a:r>
              <a:rPr lang="en-US" dirty="0" err="1">
                <a:latin typeface="Xerox Sans" charset="0"/>
                <a:ea typeface="ＭＳ Ｐゴシック" charset="0"/>
                <a:cs typeface="ＭＳ Ｐゴシック" charset="0"/>
              </a:rPr>
              <a:t>nishing</a:t>
            </a:r>
            <a:r>
              <a:rPr lang="en-US" dirty="0">
                <a:latin typeface="Xerox Sans" charset="0"/>
                <a:ea typeface="ＭＳ Ｐゴシック" charset="0"/>
                <a:cs typeface="ＭＳ Ｐゴシック" charset="0"/>
              </a:rPr>
              <a:t>; it’s a modular set of systems that’s all about you</a:t>
            </a:r>
          </a:p>
        </p:txBody>
      </p:sp>
      <p:pic>
        <p:nvPicPr>
          <p:cNvPr id="81926" name="Picture 8"/>
          <p:cNvPicPr>
            <a:picLocks noChangeAspect="1"/>
          </p:cNvPicPr>
          <p:nvPr/>
        </p:nvPicPr>
        <p:blipFill>
          <a:blip r:embed="rId2"/>
          <a:srcRect/>
          <a:stretch>
            <a:fillRect/>
          </a:stretch>
        </p:blipFill>
        <p:spPr bwMode="auto">
          <a:xfrm>
            <a:off x="1752600" y="4294188"/>
            <a:ext cx="6781800" cy="1887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82946"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31DCD423-1608-495C-B0B0-9B06B66AB3F2}"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2947" name="Slide Number Placeholder 4"/>
          <p:cNvSpPr>
            <a:spLocks noGrp="1"/>
          </p:cNvSpPr>
          <p:nvPr>
            <p:ph type="sldNum" sz="quarter" idx="12"/>
          </p:nvPr>
        </p:nvSpPr>
        <p:spPr>
          <a:noFill/>
          <a:ln>
            <a:miter lim="800000"/>
            <a:headEnd/>
            <a:tailEnd/>
          </a:ln>
        </p:spPr>
        <p:txBody>
          <a:bodyPr/>
          <a:lstStyle/>
          <a:p>
            <a:fld id="{446277BA-EFDC-4E9E-AD9A-306316197676}" type="slidenum">
              <a:rPr lang="en-US" smtClean="0">
                <a:latin typeface="Xerox Sans"/>
                <a:ea typeface="ＭＳ Ｐゴシック"/>
                <a:cs typeface="ＭＳ Ｐゴシック"/>
              </a:rPr>
              <a:pPr/>
              <a:t>36</a:t>
            </a:fld>
            <a:endParaRPr lang="en-US" smtClean="0">
              <a:latin typeface="Xerox Sans"/>
              <a:ea typeface="ＭＳ Ｐゴシック"/>
              <a:cs typeface="ＭＳ Ｐゴシック"/>
            </a:endParaRPr>
          </a:p>
        </p:txBody>
      </p:sp>
      <p:pic>
        <p:nvPicPr>
          <p:cNvPr id="82948" name="Picture 8"/>
          <p:cNvPicPr>
            <a:picLocks noChangeAspect="1"/>
          </p:cNvPicPr>
          <p:nvPr/>
        </p:nvPicPr>
        <p:blipFill>
          <a:blip r:embed="rId2"/>
          <a:srcRect/>
          <a:stretch>
            <a:fillRect/>
          </a:stretch>
        </p:blipFill>
        <p:spPr bwMode="auto">
          <a:xfrm>
            <a:off x="2333625" y="4343400"/>
            <a:ext cx="6505575" cy="1600200"/>
          </a:xfrm>
          <a:prstGeom prst="rect">
            <a:avLst/>
          </a:prstGeom>
          <a:noFill/>
          <a:ln w="9525">
            <a:noFill/>
            <a:miter lim="800000"/>
            <a:headEnd/>
            <a:tailEnd/>
          </a:ln>
        </p:spPr>
      </p:pic>
      <p:sp>
        <p:nvSpPr>
          <p:cNvPr id="10" name="Rounded Rectangle 9"/>
          <p:cNvSpPr/>
          <p:nvPr/>
        </p:nvSpPr>
        <p:spPr bwMode="auto">
          <a:xfrm>
            <a:off x="228600" y="1600200"/>
            <a:ext cx="5943600" cy="22098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8" name="Rectangle 7"/>
          <p:cNvSpPr/>
          <p:nvPr/>
        </p:nvSpPr>
        <p:spPr>
          <a:xfrm>
            <a:off x="304800" y="1676400"/>
            <a:ext cx="5791200" cy="2032000"/>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Nuvera</a:t>
            </a:r>
            <a:r>
              <a:rPr lang="en-US" b="1" dirty="0">
                <a:latin typeface="Xerox Sans" charset="0"/>
                <a:ea typeface="ＭＳ Ｐゴシック" charset="0"/>
                <a:cs typeface="ＭＳ Ｐゴシック" charset="0"/>
              </a:rPr>
              <a:t>® 200/288/314 EA Perfecting Production System</a:t>
            </a:r>
          </a:p>
          <a:p>
            <a:pPr marL="285750" indent="-285750">
              <a:buFont typeface="Arial"/>
              <a:buChar char="•"/>
              <a:defRPr/>
            </a:pPr>
            <a:r>
              <a:rPr lang="en-US" dirty="0">
                <a:latin typeface="Xerox Sans" charset="0"/>
                <a:ea typeface="ＭＳ Ｐゴシック" charset="0"/>
                <a:cs typeface="ＭＳ Ｐゴシック" charset="0"/>
              </a:rPr>
              <a:t>Dual </a:t>
            </a:r>
            <a:r>
              <a:rPr lang="en-US" dirty="0">
                <a:latin typeface="Xerox Sans" charset="0"/>
                <a:ea typeface="ＭＳ Ｐゴシック" charset="0"/>
                <a:cs typeface="ＭＳ Ｐゴシック" charset="0"/>
              </a:rPr>
              <a:t>core processor enables printing up to 314 duplex impressions per minute</a:t>
            </a:r>
          </a:p>
          <a:p>
            <a:pPr marL="285750" indent="-285750">
              <a:buFont typeface="Arial"/>
              <a:buChar char="•"/>
              <a:defRPr/>
            </a:pPr>
            <a:r>
              <a:rPr lang="en-US" dirty="0">
                <a:latin typeface="Xerox Sans" charset="0"/>
                <a:ea typeface="ＭＳ Ｐゴシック" charset="0"/>
                <a:cs typeface="ＭＳ Ｐゴシック" charset="0"/>
              </a:rPr>
              <a:t>Outstanding </a:t>
            </a:r>
            <a:r>
              <a:rPr lang="en-US" dirty="0">
                <a:latin typeface="Xerox Sans" charset="0"/>
                <a:ea typeface="ＭＳ Ｐゴシック" charset="0"/>
                <a:cs typeface="ＭＳ Ｐゴシック" charset="0"/>
              </a:rPr>
              <a:t>image quality with EA Toner on coated, uncoated and </a:t>
            </a:r>
            <a:r>
              <a:rPr lang="en-US" dirty="0" err="1">
                <a:latin typeface="Xerox Sans" charset="0"/>
                <a:ea typeface="ＭＳ Ｐゴシック" charset="0"/>
                <a:cs typeface="ＭＳ Ｐゴシック" charset="0"/>
              </a:rPr>
              <a:t>speciality</a:t>
            </a:r>
            <a:r>
              <a:rPr lang="en-US" dirty="0">
                <a:latin typeface="Xerox Sans" charset="0"/>
                <a:ea typeface="ＭＳ Ｐゴシック" charset="0"/>
                <a:cs typeface="ＭＳ Ｐゴシック" charset="0"/>
              </a:rPr>
              <a:t> stocks</a:t>
            </a:r>
          </a:p>
          <a:p>
            <a:pPr marL="285750" indent="-285750">
              <a:buFont typeface="Arial"/>
              <a:buChar char="•"/>
              <a:defRPr/>
            </a:pPr>
            <a:r>
              <a:rPr lang="en-US" dirty="0">
                <a:latin typeface="Xerox Sans" charset="0"/>
                <a:ea typeface="ＭＳ Ｐゴシック" charset="0"/>
                <a:cs typeface="ＭＳ Ｐゴシック" charset="0"/>
              </a:rPr>
              <a:t>Pass </a:t>
            </a:r>
            <a:r>
              <a:rPr lang="en-US" dirty="0">
                <a:latin typeface="Xerox Sans" charset="0"/>
                <a:ea typeface="ＭＳ Ｐゴシック" charset="0"/>
                <a:cs typeface="ＭＳ Ｐゴシック" charset="0"/>
              </a:rPr>
              <a:t>Through Programming keeps one engine printing while pending service on the other</a:t>
            </a:r>
          </a:p>
          <a:p>
            <a:pPr marL="285750" indent="-285750">
              <a:buFont typeface="Arial"/>
              <a:buChar char="•"/>
              <a:defRPr/>
            </a:pPr>
            <a:r>
              <a:rPr lang="en-US" dirty="0">
                <a:latin typeface="Xerox Sans" charset="0"/>
                <a:ea typeface="ＭＳ Ｐゴシック" charset="0"/>
                <a:cs typeface="ＭＳ Ｐゴシック" charset="0"/>
              </a:rPr>
              <a:t>Unmatched </a:t>
            </a:r>
            <a:r>
              <a:rPr lang="en-US" dirty="0">
                <a:latin typeface="Xerox Sans" charset="0"/>
                <a:ea typeface="ＭＳ Ｐゴシック" charset="0"/>
                <a:cs typeface="ＭＳ Ｐゴシック" charset="0"/>
              </a:rPr>
              <a:t>turnaround time for publishing and transactional applications via the </a:t>
            </a:r>
            <a:r>
              <a:rPr lang="en-US" dirty="0">
                <a:latin typeface="Xerox Sans" charset="0"/>
                <a:ea typeface="ＭＳ Ｐゴシック" charset="0"/>
                <a:cs typeface="ＭＳ Ｐゴシック" charset="0"/>
              </a:rPr>
              <a:t>Xerox</a:t>
            </a:r>
            <a:r>
              <a:rPr lang="en-US" dirty="0">
                <a:latin typeface="Xerox Sans" charset="0"/>
                <a:ea typeface="ＭＳ Ｐゴシック" charset="0"/>
                <a:cs typeface="ＭＳ Ｐゴシック" charset="0"/>
              </a:rPr>
              <a:t> </a:t>
            </a:r>
            <a:r>
              <a:rPr lang="en-US" dirty="0" err="1">
                <a:latin typeface="Xerox Sans" charset="0"/>
                <a:ea typeface="ＭＳ Ｐゴシック" charset="0"/>
                <a:cs typeface="ＭＳ Ｐゴシック" charset="0"/>
              </a:rPr>
              <a:t>FreeFlow</a:t>
            </a:r>
            <a:r>
              <a:rPr lang="en-US" dirty="0">
                <a:latin typeface="Xerox Sans" charset="0"/>
                <a:ea typeface="ＭＳ Ｐゴシック" charset="0"/>
                <a:cs typeface="ＭＳ Ｐゴシック" charset="0"/>
              </a:rPr>
              <a:t>™ Print Server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33400" y="1752600"/>
            <a:ext cx="5257800" cy="21336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noFill/>
            </a:endParaRPr>
          </a:p>
        </p:txBody>
      </p:sp>
      <p:sp>
        <p:nvSpPr>
          <p:cNvPr id="83970"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83971"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91D146EE-2DB7-470D-9D36-F11BE2228C46}"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3972" name="Slide Number Placeholder 4"/>
          <p:cNvSpPr>
            <a:spLocks noGrp="1"/>
          </p:cNvSpPr>
          <p:nvPr>
            <p:ph type="sldNum" sz="quarter" idx="12"/>
          </p:nvPr>
        </p:nvSpPr>
        <p:spPr>
          <a:noFill/>
          <a:ln>
            <a:miter lim="800000"/>
            <a:headEnd/>
            <a:tailEnd/>
          </a:ln>
        </p:spPr>
        <p:txBody>
          <a:bodyPr/>
          <a:lstStyle/>
          <a:p>
            <a:fld id="{F73D285A-AE4C-46AE-8943-74DC52A9079B}" type="slidenum">
              <a:rPr lang="en-US" smtClean="0">
                <a:latin typeface="Xerox Sans"/>
                <a:ea typeface="ＭＳ Ｐゴシック"/>
                <a:cs typeface="ＭＳ Ｐゴシック"/>
              </a:rPr>
              <a:pPr/>
              <a:t>37</a:t>
            </a:fld>
            <a:endParaRPr lang="en-US" smtClean="0">
              <a:latin typeface="Xerox Sans"/>
              <a:ea typeface="ＭＳ Ｐゴシック"/>
              <a:cs typeface="ＭＳ Ｐゴシック"/>
            </a:endParaRPr>
          </a:p>
        </p:txBody>
      </p:sp>
      <p:sp>
        <p:nvSpPr>
          <p:cNvPr id="8" name="Rectangle 7"/>
          <p:cNvSpPr/>
          <p:nvPr/>
        </p:nvSpPr>
        <p:spPr>
          <a:xfrm>
            <a:off x="762000" y="1905000"/>
            <a:ext cx="4572000" cy="1816100"/>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Nuvera</a:t>
            </a:r>
            <a:r>
              <a:rPr lang="en-US" b="1" dirty="0">
                <a:latin typeface="Xerox Sans" charset="0"/>
                <a:ea typeface="ＭＳ Ｐゴシック" charset="0"/>
                <a:cs typeface="ＭＳ Ｐゴシック" charset="0"/>
              </a:rPr>
              <a:t>® MX Production </a:t>
            </a:r>
            <a:r>
              <a:rPr lang="en-US" b="1" dirty="0">
                <a:latin typeface="Xerox Sans" charset="0"/>
                <a:ea typeface="ＭＳ Ｐゴシック" charset="0"/>
                <a:cs typeface="ＭＳ Ｐゴシック" charset="0"/>
              </a:rPr>
              <a:t>System MICR </a:t>
            </a:r>
            <a:r>
              <a:rPr lang="en-US" b="1" dirty="0">
                <a:latin typeface="Xerox Sans" charset="0"/>
                <a:ea typeface="ＭＳ Ｐゴシック" charset="0"/>
                <a:cs typeface="ＭＳ Ｐゴシック" charset="0"/>
              </a:rPr>
              <a:t>Solutions</a:t>
            </a:r>
          </a:p>
          <a:p>
            <a:pPr marL="285750" indent="-285750">
              <a:buFont typeface="Arial"/>
              <a:buChar char="•"/>
              <a:defRPr/>
            </a:pPr>
            <a:r>
              <a:rPr lang="en-US" dirty="0">
                <a:latin typeface="Xerox Sans" charset="0"/>
                <a:ea typeface="ＭＳ Ｐゴシック" charset="0"/>
                <a:cs typeface="ＭＳ Ｐゴシック" charset="0"/>
              </a:rPr>
              <a:t>Security </a:t>
            </a:r>
            <a:r>
              <a:rPr lang="en-US" dirty="0">
                <a:latin typeface="Xerox Sans" charset="0"/>
                <a:ea typeface="ＭＳ Ｐゴシック" charset="0"/>
                <a:cs typeface="ＭＳ Ｐゴシック" charset="0"/>
              </a:rPr>
              <a:t>features, such as Media Log</a:t>
            </a:r>
          </a:p>
          <a:p>
            <a:pPr marL="285750" indent="-285750">
              <a:buFont typeface="Arial"/>
              <a:buChar char="•"/>
              <a:defRPr/>
            </a:pPr>
            <a:r>
              <a:rPr lang="en-US" dirty="0">
                <a:latin typeface="Xerox Sans" charset="0"/>
                <a:ea typeface="ＭＳ Ｐゴシック" charset="0"/>
                <a:cs typeface="ＭＳ Ｐゴシック" charset="0"/>
              </a:rPr>
              <a:t>Select </a:t>
            </a:r>
            <a:r>
              <a:rPr lang="en-US" dirty="0">
                <a:latin typeface="Xerox Sans" charset="0"/>
                <a:ea typeface="ＭＳ Ｐゴシック" charset="0"/>
                <a:cs typeface="ＭＳ Ｐゴシック" charset="0"/>
              </a:rPr>
              <a:t>from software and hardware options to best meet your needs and price points</a:t>
            </a:r>
          </a:p>
          <a:p>
            <a:pPr marL="285750" indent="-285750">
              <a:buFont typeface="Arial"/>
              <a:buChar char="•"/>
              <a:defRPr/>
            </a:pPr>
            <a:r>
              <a:rPr lang="en-US" dirty="0">
                <a:latin typeface="Xerox Sans" charset="0"/>
                <a:ea typeface="ＭＳ Ｐゴシック" charset="0"/>
                <a:cs typeface="ＭＳ Ｐゴシック" charset="0"/>
              </a:rPr>
              <a:t>Media </a:t>
            </a:r>
            <a:r>
              <a:rPr lang="en-US" dirty="0">
                <a:latin typeface="Xerox Sans" charset="0"/>
                <a:ea typeface="ＭＳ Ｐゴシック" charset="0"/>
                <a:cs typeface="ＭＳ Ｐゴシック" charset="0"/>
              </a:rPr>
              <a:t>to match your applications – consistently high image quality on popular coated </a:t>
            </a:r>
            <a:r>
              <a:rPr lang="en-US" dirty="0">
                <a:latin typeface="Xerox Sans" charset="0"/>
                <a:ea typeface="ＭＳ Ｐゴシック" charset="0"/>
                <a:cs typeface="ＭＳ Ｐゴシック" charset="0"/>
              </a:rPr>
              <a:t>and uncoated </a:t>
            </a:r>
            <a:r>
              <a:rPr lang="en-US" dirty="0">
                <a:latin typeface="Xerox Sans" charset="0"/>
                <a:ea typeface="ＭＳ Ｐゴシック" charset="0"/>
                <a:cs typeface="ＭＳ Ｐゴシック" charset="0"/>
              </a:rPr>
              <a:t>stocks</a:t>
            </a:r>
          </a:p>
        </p:txBody>
      </p:sp>
      <p:pic>
        <p:nvPicPr>
          <p:cNvPr id="83974" name="Picture 9"/>
          <p:cNvPicPr>
            <a:picLocks noChangeAspect="1"/>
          </p:cNvPicPr>
          <p:nvPr/>
        </p:nvPicPr>
        <p:blipFill>
          <a:blip r:embed="rId2"/>
          <a:srcRect/>
          <a:stretch>
            <a:fillRect/>
          </a:stretch>
        </p:blipFill>
        <p:spPr bwMode="auto">
          <a:xfrm>
            <a:off x="2209800" y="4254500"/>
            <a:ext cx="6481763"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609600" y="1676400"/>
            <a:ext cx="6019800" cy="2667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84994"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84995"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F0EF8F3E-4E33-4D3D-AED0-BD2846DDCA08}"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4996" name="Slide Number Placeholder 4"/>
          <p:cNvSpPr>
            <a:spLocks noGrp="1"/>
          </p:cNvSpPr>
          <p:nvPr>
            <p:ph type="sldNum" sz="quarter" idx="12"/>
          </p:nvPr>
        </p:nvSpPr>
        <p:spPr>
          <a:noFill/>
          <a:ln>
            <a:miter lim="800000"/>
            <a:headEnd/>
            <a:tailEnd/>
          </a:ln>
        </p:spPr>
        <p:txBody>
          <a:bodyPr/>
          <a:lstStyle/>
          <a:p>
            <a:fld id="{6F1B2A07-40F8-4256-9517-93D1AB335606}" type="slidenum">
              <a:rPr lang="en-US" smtClean="0">
                <a:latin typeface="Xerox Sans"/>
                <a:ea typeface="ＭＳ Ｐゴシック"/>
                <a:cs typeface="ＭＳ Ｐゴシック"/>
              </a:rPr>
              <a:pPr/>
              <a:t>38</a:t>
            </a:fld>
            <a:endParaRPr lang="en-US" smtClean="0">
              <a:latin typeface="Xerox Sans"/>
              <a:ea typeface="ＭＳ Ｐゴシック"/>
              <a:cs typeface="ＭＳ Ｐゴシック"/>
            </a:endParaRPr>
          </a:p>
        </p:txBody>
      </p:sp>
      <p:sp>
        <p:nvSpPr>
          <p:cNvPr id="7" name="Rectangle 6"/>
          <p:cNvSpPr/>
          <p:nvPr/>
        </p:nvSpPr>
        <p:spPr>
          <a:xfrm>
            <a:off x="685800" y="1804988"/>
            <a:ext cx="5943600" cy="2462212"/>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DocuTech</a:t>
            </a:r>
            <a:r>
              <a:rPr lang="en-US" b="1" dirty="0">
                <a:latin typeface="Xerox Sans" charset="0"/>
                <a:ea typeface="ＭＳ Ｐゴシック" charset="0"/>
                <a:cs typeface="ＭＳ Ｐゴシック" charset="0"/>
              </a:rPr>
              <a:t>™ 180 </a:t>
            </a:r>
            <a:r>
              <a:rPr lang="en-US" b="1" dirty="0" err="1">
                <a:latin typeface="Xerox Sans" charset="0"/>
                <a:ea typeface="ＭＳ Ｐゴシック" charset="0"/>
                <a:cs typeface="ＭＳ Ｐゴシック" charset="0"/>
              </a:rPr>
              <a:t>HighLight</a:t>
            </a:r>
            <a:r>
              <a:rPr lang="en-US" b="1" dirty="0">
                <a:latin typeface="Xerox Sans" charset="0"/>
                <a:ea typeface="ＭＳ Ｐゴシック" charset="0"/>
                <a:cs typeface="ＭＳ Ｐゴシック" charset="0"/>
              </a:rPr>
              <a:t> </a:t>
            </a:r>
            <a:r>
              <a:rPr lang="en-US" b="1" dirty="0" err="1">
                <a:latin typeface="Xerox Sans" charset="0"/>
                <a:ea typeface="ＭＳ Ｐゴシック" charset="0"/>
                <a:cs typeface="ＭＳ Ｐゴシック" charset="0"/>
              </a:rPr>
              <a:t>Colour</a:t>
            </a:r>
            <a:r>
              <a:rPr lang="en-US" b="1" dirty="0">
                <a:latin typeface="Xerox Sans" charset="0"/>
                <a:ea typeface="ＭＳ Ｐゴシック" charset="0"/>
                <a:cs typeface="ＭＳ Ｐゴシック" charset="0"/>
              </a:rPr>
              <a:t> Systems</a:t>
            </a:r>
          </a:p>
          <a:p>
            <a:pPr marL="285750" indent="-285750">
              <a:buFont typeface="Arial"/>
              <a:buChar char="•"/>
              <a:defRPr/>
            </a:pPr>
            <a:r>
              <a:rPr lang="en-US" dirty="0">
                <a:latin typeface="Xerox Sans" charset="0"/>
                <a:ea typeface="ＭＳ Ｐゴシック" charset="0"/>
                <a:cs typeface="ＭＳ Ｐゴシック" charset="0"/>
              </a:rPr>
              <a:t>Fastest </a:t>
            </a:r>
            <a:r>
              <a:rPr lang="en-US" dirty="0">
                <a:latin typeface="Xerox Sans" charset="0"/>
                <a:ea typeface="ＭＳ Ｐゴシック" charset="0"/>
                <a:cs typeface="ＭＳ Ｐゴシック" charset="0"/>
              </a:rPr>
              <a:t>cut-sheet highlight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systems on the market</a:t>
            </a:r>
          </a:p>
          <a:p>
            <a:pPr marL="285750" indent="-285750">
              <a:buFont typeface="Arial"/>
              <a:buChar char="•"/>
              <a:defRPr/>
            </a:pPr>
            <a:r>
              <a:rPr lang="en-US" dirty="0">
                <a:latin typeface="Xerox Sans" charset="0"/>
                <a:ea typeface="ＭＳ Ｐゴシック" charset="0"/>
                <a:cs typeface="ＭＳ Ｐゴシック" charset="0"/>
              </a:rPr>
              <a:t>Add </a:t>
            </a:r>
            <a:r>
              <a:rPr lang="en-US" dirty="0">
                <a:latin typeface="Xerox Sans" charset="0"/>
                <a:ea typeface="ＭＳ Ｐゴシック" charset="0"/>
                <a:cs typeface="ＭＳ Ｐゴシック" charset="0"/>
              </a:rPr>
              <a:t>the impact of over 100 highlight </a:t>
            </a:r>
            <a:r>
              <a:rPr lang="en-US" dirty="0" err="1">
                <a:latin typeface="Xerox Sans" charset="0"/>
                <a:ea typeface="ＭＳ Ｐゴシック" charset="0"/>
                <a:cs typeface="ＭＳ Ｐゴシック" charset="0"/>
              </a:rPr>
              <a:t>colours</a:t>
            </a:r>
            <a:r>
              <a:rPr lang="en-US" dirty="0">
                <a:latin typeface="Xerox Sans" charset="0"/>
                <a:ea typeface="ＭＳ Ｐゴシック" charset="0"/>
                <a:cs typeface="ＭＳ Ｐゴシック" charset="0"/>
              </a:rPr>
              <a:t> at the cost of black and white</a:t>
            </a:r>
          </a:p>
          <a:p>
            <a:pPr marL="285750" indent="-285750">
              <a:buFont typeface="Arial"/>
              <a:buChar char="•"/>
              <a:defRPr/>
            </a:pPr>
            <a:r>
              <a:rPr lang="en-US" dirty="0">
                <a:latin typeface="Xerox Sans" charset="0"/>
                <a:ea typeface="ＭＳ Ｐゴシック" charset="0"/>
                <a:cs typeface="ＭＳ Ｐゴシック" charset="0"/>
              </a:rPr>
              <a:t>Based </a:t>
            </a:r>
            <a:r>
              <a:rPr lang="en-US" dirty="0">
                <a:latin typeface="Xerox Sans" charset="0"/>
                <a:ea typeface="ＭＳ Ｐゴシック" charset="0"/>
                <a:cs typeface="ＭＳ Ｐゴシック" charset="0"/>
              </a:rPr>
              <a:t>on proven technology to deliver unmatched publishing and printing power</a:t>
            </a:r>
          </a:p>
          <a:p>
            <a:pPr marL="285750" indent="-285750">
              <a:buFont typeface="Arial"/>
              <a:buChar char="•"/>
              <a:defRPr/>
            </a:pPr>
            <a:r>
              <a:rPr lang="en-US" dirty="0">
                <a:latin typeface="Xerox Sans" charset="0"/>
                <a:ea typeface="ＭＳ Ｐゴシック" charset="0"/>
                <a:cs typeface="ＭＳ Ｐゴシック" charset="0"/>
              </a:rPr>
              <a:t>Multiple </a:t>
            </a:r>
            <a:r>
              <a:rPr lang="en-US" dirty="0">
                <a:latin typeface="Xerox Sans" charset="0"/>
                <a:ea typeface="ＭＳ Ｐゴシック" charset="0"/>
                <a:cs typeface="ＭＳ Ｐゴシック" charset="0"/>
              </a:rPr>
              <a:t>hardware feeding and fi </a:t>
            </a:r>
            <a:r>
              <a:rPr lang="en-US" dirty="0" err="1">
                <a:latin typeface="Xerox Sans" charset="0"/>
                <a:ea typeface="ＭＳ Ｐゴシック" charset="0"/>
                <a:cs typeface="ＭＳ Ｐゴシック" charset="0"/>
              </a:rPr>
              <a:t>nishing</a:t>
            </a:r>
            <a:r>
              <a:rPr lang="en-US" dirty="0">
                <a:latin typeface="Xerox Sans" charset="0"/>
                <a:ea typeface="ＭＳ Ｐゴシック" charset="0"/>
                <a:cs typeface="ＭＳ Ｐゴシック" charset="0"/>
              </a:rPr>
              <a:t> components</a:t>
            </a:r>
          </a:p>
          <a:p>
            <a:pPr marL="285750" indent="-285750">
              <a:buFont typeface="Arial"/>
              <a:buChar char="•"/>
              <a:defRPr/>
            </a:pPr>
            <a:r>
              <a:rPr lang="en-US" dirty="0">
                <a:latin typeface="Xerox Sans" charset="0"/>
                <a:ea typeface="ＭＳ Ｐゴシック" charset="0"/>
                <a:cs typeface="ＭＳ Ｐゴシック" charset="0"/>
              </a:rPr>
              <a:t>Simplify </a:t>
            </a:r>
            <a:r>
              <a:rPr lang="en-US" dirty="0">
                <a:latin typeface="Xerox Sans" charset="0"/>
                <a:ea typeface="ＭＳ Ｐゴシック" charset="0"/>
                <a:cs typeface="ＭＳ Ｐゴシック" charset="0"/>
              </a:rPr>
              <a:t>and/or automate </a:t>
            </a:r>
            <a:r>
              <a:rPr lang="en-US" dirty="0" err="1">
                <a:latin typeface="Xerox Sans" charset="0"/>
                <a:ea typeface="ＭＳ Ｐゴシック" charset="0"/>
                <a:cs typeface="ＭＳ Ｐゴシック" charset="0"/>
              </a:rPr>
              <a:t>workfl</a:t>
            </a:r>
            <a:r>
              <a:rPr lang="en-US" dirty="0">
                <a:latin typeface="Xerox Sans" charset="0"/>
                <a:ea typeface="ＭＳ Ｐゴシック" charset="0"/>
                <a:cs typeface="ＭＳ Ｐゴシック" charset="0"/>
              </a:rPr>
              <a:t> </a:t>
            </a:r>
            <a:r>
              <a:rPr lang="en-US" dirty="0" err="1">
                <a:latin typeface="Xerox Sans" charset="0"/>
                <a:ea typeface="ＭＳ Ｐゴシック" charset="0"/>
                <a:cs typeface="ＭＳ Ｐゴシック" charset="0"/>
              </a:rPr>
              <a:t>ows</a:t>
            </a:r>
            <a:r>
              <a:rPr lang="en-US" dirty="0">
                <a:latin typeface="Xerox Sans" charset="0"/>
                <a:ea typeface="ＭＳ Ｐゴシック" charset="0"/>
                <a:cs typeface="ＭＳ Ｐゴシック" charset="0"/>
              </a:rPr>
              <a:t> via the Xerox® </a:t>
            </a:r>
            <a:r>
              <a:rPr lang="en-US" dirty="0" err="1">
                <a:latin typeface="Xerox Sans" charset="0"/>
                <a:ea typeface="ＭＳ Ｐゴシック" charset="0"/>
                <a:cs typeface="ＭＳ Ｐゴシック" charset="0"/>
              </a:rPr>
              <a:t>FreeFlow</a:t>
            </a:r>
            <a:r>
              <a:rPr lang="en-US" dirty="0">
                <a:latin typeface="Xerox Sans" charset="0"/>
                <a:ea typeface="ＭＳ Ｐゴシック" charset="0"/>
                <a:cs typeface="ＭＳ Ｐゴシック" charset="0"/>
              </a:rPr>
              <a:t> Print Server</a:t>
            </a:r>
          </a:p>
          <a:p>
            <a:pPr marL="285750" indent="-285750">
              <a:buFont typeface="Arial"/>
              <a:buChar char="•"/>
              <a:defRPr/>
            </a:pPr>
            <a:r>
              <a:rPr lang="en-US" dirty="0">
                <a:latin typeface="Xerox Sans" charset="0"/>
                <a:ea typeface="ＭＳ Ｐゴシック" charset="0"/>
                <a:cs typeface="ＭＳ Ｐゴシック" charset="0"/>
              </a:rPr>
              <a:t>Xerox </a:t>
            </a:r>
            <a:r>
              <a:rPr lang="en-US" dirty="0">
                <a:latin typeface="Xerox Sans" charset="0"/>
                <a:ea typeface="ＭＳ Ｐゴシック" charset="0"/>
                <a:cs typeface="ＭＳ Ｐゴシック" charset="0"/>
              </a:rPr>
              <a:t>Custom Blended Highlight </a:t>
            </a:r>
            <a:r>
              <a:rPr lang="en-US" dirty="0" err="1">
                <a:latin typeface="Xerox Sans" charset="0"/>
                <a:ea typeface="ＭＳ Ｐゴシック" charset="0"/>
                <a:cs typeface="ＭＳ Ｐゴシック" charset="0"/>
              </a:rPr>
              <a:t>Colours</a:t>
            </a:r>
            <a:r>
              <a:rPr lang="en-US" dirty="0">
                <a:latin typeface="Xerox Sans" charset="0"/>
                <a:ea typeface="ＭＳ Ｐゴシック" charset="0"/>
                <a:cs typeface="ＭＳ Ｐゴシック" charset="0"/>
              </a:rPr>
              <a:t> are designed to help meet </a:t>
            </a:r>
            <a:r>
              <a:rPr lang="en-US" dirty="0">
                <a:latin typeface="Xerox Sans" charset="0"/>
                <a:ea typeface="ＭＳ Ｐゴシック" charset="0"/>
                <a:cs typeface="ＭＳ Ｐゴシック" charset="0"/>
              </a:rPr>
              <a:t>customers requirements </a:t>
            </a:r>
            <a:r>
              <a:rPr lang="en-US" dirty="0">
                <a:latin typeface="Xerox Sans" charset="0"/>
                <a:ea typeface="ＭＳ Ｐゴシック" charset="0"/>
                <a:cs typeface="ＭＳ Ｐゴシック" charset="0"/>
              </a:rPr>
              <a:t>and create a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whatever the hue.</a:t>
            </a:r>
          </a:p>
        </p:txBody>
      </p:sp>
      <p:pic>
        <p:nvPicPr>
          <p:cNvPr id="84998" name="Picture 8"/>
          <p:cNvPicPr>
            <a:picLocks noChangeAspect="1"/>
          </p:cNvPicPr>
          <p:nvPr/>
        </p:nvPicPr>
        <p:blipFill>
          <a:blip r:embed="rId2"/>
          <a:srcRect/>
          <a:stretch>
            <a:fillRect/>
          </a:stretch>
        </p:blipFill>
        <p:spPr bwMode="auto">
          <a:xfrm>
            <a:off x="3024188" y="4432300"/>
            <a:ext cx="5510212"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04800" y="1524000"/>
            <a:ext cx="6248400" cy="2667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86018" name="Title 1"/>
          <p:cNvSpPr>
            <a:spLocks noGrp="1"/>
          </p:cNvSpPr>
          <p:nvPr>
            <p:ph type="title"/>
          </p:nvPr>
        </p:nvSpPr>
        <p:spPr/>
        <p:txBody>
          <a:bodyPr/>
          <a:lstStyle/>
          <a:p>
            <a:r>
              <a:rPr lang="en-US" smtClean="0">
                <a:cs typeface="ＭＳ Ｐゴシック"/>
              </a:rPr>
              <a:t>Delight your customers with market leading</a:t>
            </a:r>
            <a:br>
              <a:rPr lang="en-US" smtClean="0">
                <a:cs typeface="ＭＳ Ｐゴシック"/>
              </a:rPr>
            </a:br>
            <a:r>
              <a:rPr lang="en-US" smtClean="0">
                <a:cs typeface="ＭＳ Ｐゴシック"/>
              </a:rPr>
              <a:t>production black and white and highlight colour capabilities</a:t>
            </a:r>
          </a:p>
        </p:txBody>
      </p:sp>
      <p:sp>
        <p:nvSpPr>
          <p:cNvPr id="86019"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49DE4DBE-0CD8-49A7-8981-555289559558}"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6020" name="Slide Number Placeholder 4"/>
          <p:cNvSpPr>
            <a:spLocks noGrp="1"/>
          </p:cNvSpPr>
          <p:nvPr>
            <p:ph type="sldNum" sz="quarter" idx="12"/>
          </p:nvPr>
        </p:nvSpPr>
        <p:spPr>
          <a:noFill/>
          <a:ln>
            <a:miter lim="800000"/>
            <a:headEnd/>
            <a:tailEnd/>
          </a:ln>
        </p:spPr>
        <p:txBody>
          <a:bodyPr/>
          <a:lstStyle/>
          <a:p>
            <a:fld id="{104B0531-3876-49AD-8ABA-BF3DDC0F2741}" type="slidenum">
              <a:rPr lang="en-US" smtClean="0">
                <a:latin typeface="Xerox Sans"/>
                <a:ea typeface="ＭＳ Ｐゴシック"/>
                <a:cs typeface="ＭＳ Ｐゴシック"/>
              </a:rPr>
              <a:pPr/>
              <a:t>39</a:t>
            </a:fld>
            <a:endParaRPr lang="en-US" smtClean="0">
              <a:latin typeface="Xerox Sans"/>
              <a:ea typeface="ＭＳ Ｐゴシック"/>
              <a:cs typeface="ＭＳ Ｐゴシック"/>
            </a:endParaRPr>
          </a:p>
        </p:txBody>
      </p:sp>
      <p:pic>
        <p:nvPicPr>
          <p:cNvPr id="86021" name="Picture 8"/>
          <p:cNvPicPr>
            <a:picLocks noChangeAspect="1"/>
          </p:cNvPicPr>
          <p:nvPr/>
        </p:nvPicPr>
        <p:blipFill>
          <a:blip r:embed="rId2"/>
          <a:srcRect/>
          <a:stretch>
            <a:fillRect/>
          </a:stretch>
        </p:blipFill>
        <p:spPr bwMode="auto">
          <a:xfrm>
            <a:off x="4635500" y="4203700"/>
            <a:ext cx="4279900" cy="2120900"/>
          </a:xfrm>
          <a:prstGeom prst="rect">
            <a:avLst/>
          </a:prstGeom>
          <a:noFill/>
          <a:ln w="9525">
            <a:noFill/>
            <a:miter lim="800000"/>
            <a:headEnd/>
            <a:tailEnd/>
          </a:ln>
        </p:spPr>
      </p:pic>
      <p:sp>
        <p:nvSpPr>
          <p:cNvPr id="7" name="Rectangle 6"/>
          <p:cNvSpPr/>
          <p:nvPr/>
        </p:nvSpPr>
        <p:spPr>
          <a:xfrm>
            <a:off x="457200" y="1524000"/>
            <a:ext cx="6096000" cy="2678113"/>
          </a:xfrm>
          <a:prstGeom prst="rect">
            <a:avLst/>
          </a:prstGeom>
        </p:spPr>
        <p:txBody>
          <a:bodyPr>
            <a:spAutoFit/>
          </a:bodyPr>
          <a:lstStyle/>
          <a:p>
            <a:pPr>
              <a:defRPr/>
            </a:pPr>
            <a:r>
              <a:rPr lang="en-US" b="1" dirty="0">
                <a:latin typeface="Xerox Sans" charset="0"/>
                <a:ea typeface="ＭＳ Ｐゴシック" charset="0"/>
                <a:cs typeface="ＭＳ Ｐゴシック" charset="0"/>
              </a:rPr>
              <a:t>Xerox® 650/1300™ Continuous Feed Printer</a:t>
            </a:r>
          </a:p>
          <a:p>
            <a:pPr marL="285750" indent="-285750">
              <a:buFont typeface="Arial"/>
              <a:buChar char="•"/>
              <a:defRPr/>
            </a:pPr>
            <a:r>
              <a:rPr lang="en-US" dirty="0">
                <a:latin typeface="Xerox Sans" charset="0"/>
                <a:ea typeface="ＭＳ Ｐゴシック" charset="0"/>
                <a:cs typeface="ＭＳ Ｐゴシック" charset="0"/>
              </a:rPr>
              <a:t>Transactional</a:t>
            </a:r>
            <a:r>
              <a:rPr lang="en-US" dirty="0">
                <a:latin typeface="Xerox Sans" charset="0"/>
                <a:ea typeface="ＭＳ Ｐゴシック" charset="0"/>
                <a:cs typeface="ＭＳ Ｐゴシック" charset="0"/>
              </a:rPr>
              <a:t>, publishing, direct mail and digital book application </a:t>
            </a:r>
            <a:r>
              <a:rPr lang="en-US" dirty="0">
                <a:latin typeface="Xerox Sans" charset="0"/>
                <a:ea typeface="ＭＳ Ｐゴシック" charset="0"/>
                <a:cs typeface="ＭＳ Ｐゴシック" charset="0"/>
              </a:rPr>
              <a:t>support</a:t>
            </a:r>
          </a:p>
          <a:p>
            <a:pPr marL="285750" indent="-285750">
              <a:buFont typeface="Arial"/>
              <a:buChar char="•"/>
              <a:defRPr/>
            </a:pPr>
            <a:r>
              <a:rPr lang="en-US" dirty="0" err="1">
                <a:latin typeface="Xerox Sans" charset="0"/>
                <a:ea typeface="ＭＳ Ｐゴシック" charset="0"/>
                <a:cs typeface="ＭＳ Ｐゴシック" charset="0"/>
              </a:rPr>
              <a:t>Maximises</a:t>
            </a:r>
            <a:r>
              <a:rPr lang="en-US" dirty="0">
                <a:latin typeface="Xerox Sans" charset="0"/>
                <a:ea typeface="ＭＳ Ｐゴシック" charset="0"/>
                <a:cs typeface="ＭＳ Ｐゴシック" charset="0"/>
              </a:rPr>
              <a:t> </a:t>
            </a:r>
            <a:r>
              <a:rPr lang="en-US" dirty="0">
                <a:latin typeface="Xerox Sans" charset="0"/>
                <a:ea typeface="ＭＳ Ｐゴシック" charset="0"/>
                <a:cs typeface="ＭＳ Ｐゴシック" charset="0"/>
              </a:rPr>
              <a:t>productivity – prints 1,232 A4 impressions per minute (91.9 </a:t>
            </a:r>
            <a:r>
              <a:rPr lang="en-US" dirty="0" err="1">
                <a:latin typeface="Xerox Sans" charset="0"/>
                <a:ea typeface="ＭＳ Ｐゴシック" charset="0"/>
                <a:cs typeface="ＭＳ Ｐゴシック" charset="0"/>
              </a:rPr>
              <a:t>metres</a:t>
            </a:r>
            <a:r>
              <a:rPr lang="en-US" dirty="0">
                <a:latin typeface="Xerox Sans" charset="0"/>
                <a:ea typeface="ＭＳ Ｐゴシック" charset="0"/>
                <a:cs typeface="ＭＳ Ｐゴシック" charset="0"/>
              </a:rPr>
              <a:t> per minute)</a:t>
            </a:r>
          </a:p>
          <a:p>
            <a:pPr marL="285750" indent="-285750">
              <a:buFont typeface="Arial"/>
              <a:buChar char="•"/>
              <a:defRPr/>
            </a:pPr>
            <a:r>
              <a:rPr lang="en-US" dirty="0">
                <a:latin typeface="Xerox Sans" charset="0"/>
                <a:ea typeface="ＭＳ Ｐゴシック" charset="0"/>
                <a:cs typeface="ＭＳ Ｐゴシック" charset="0"/>
              </a:rPr>
              <a:t>Patented </a:t>
            </a:r>
            <a:r>
              <a:rPr lang="en-US" dirty="0">
                <a:latin typeface="Xerox Sans" charset="0"/>
                <a:ea typeface="ＭＳ Ｐゴシック" charset="0"/>
                <a:cs typeface="ＭＳ Ｐゴシック" charset="0"/>
              </a:rPr>
              <a:t>Print Line Management for production </a:t>
            </a:r>
            <a:r>
              <a:rPr lang="en-US" dirty="0">
                <a:latin typeface="Xerox Sans" charset="0"/>
                <a:ea typeface="ＭＳ Ｐゴシック" charset="0"/>
                <a:cs typeface="ＭＳ Ｐゴシック" charset="0"/>
              </a:rPr>
              <a:t>flexibility </a:t>
            </a:r>
            <a:r>
              <a:rPr lang="en-US" dirty="0">
                <a:latin typeface="Xerox Sans" charset="0"/>
                <a:ea typeface="ＭＳ Ｐゴシック" charset="0"/>
                <a:cs typeface="ＭＳ Ｐゴシック" charset="0"/>
              </a:rPr>
              <a:t>and ease of use</a:t>
            </a:r>
          </a:p>
          <a:p>
            <a:pPr marL="285750" indent="-285750">
              <a:buFont typeface="Arial"/>
              <a:buChar char="•"/>
              <a:defRPr/>
            </a:pPr>
            <a:r>
              <a:rPr lang="en-US" dirty="0">
                <a:latin typeface="Xerox Sans" charset="0"/>
                <a:ea typeface="ＭＳ Ｐゴシック" charset="0"/>
                <a:cs typeface="ＭＳ Ｐゴシック" charset="0"/>
              </a:rPr>
              <a:t>Noncontact flash</a:t>
            </a:r>
            <a:r>
              <a:rPr lang="en-US" dirty="0">
                <a:latin typeface="Xerox Sans" charset="0"/>
                <a:ea typeface="ＭＳ Ｐゴシック" charset="0"/>
                <a:cs typeface="ＭＳ Ｐゴシック" charset="0"/>
              </a:rPr>
              <a:t>-fusing expands media capabilities and delivers unmatched output </a:t>
            </a:r>
            <a:r>
              <a:rPr lang="en-US" dirty="0">
                <a:latin typeface="Xerox Sans" charset="0"/>
                <a:ea typeface="ＭＳ Ｐゴシック" charset="0"/>
                <a:cs typeface="ＭＳ Ｐゴシック" charset="0"/>
              </a:rPr>
              <a:t>for high</a:t>
            </a:r>
            <a:r>
              <a:rPr lang="en-US" dirty="0">
                <a:latin typeface="Xerox Sans" charset="0"/>
                <a:ea typeface="ＭＳ Ｐゴシック" charset="0"/>
                <a:cs typeface="ＭＳ Ｐゴシック" charset="0"/>
              </a:rPr>
              <a:t>-speed printing</a:t>
            </a:r>
          </a:p>
          <a:p>
            <a:pPr marL="285750" indent="-285750">
              <a:buFont typeface="Arial"/>
              <a:buChar char="•"/>
              <a:defRPr/>
            </a:pPr>
            <a:r>
              <a:rPr lang="en-US" dirty="0">
                <a:latin typeface="Xerox Sans" charset="0"/>
                <a:ea typeface="ＭＳ Ｐゴシック" charset="0"/>
                <a:cs typeface="ＭＳ Ｐゴシック" charset="0"/>
              </a:rPr>
              <a:t>Available </a:t>
            </a:r>
            <a:r>
              <a:rPr lang="en-US" dirty="0">
                <a:latin typeface="Xerox Sans" charset="0"/>
                <a:ea typeface="ＭＳ Ｐゴシック" charset="0"/>
                <a:cs typeface="ＭＳ Ｐゴシック" charset="0"/>
              </a:rPr>
              <a:t>in single, twin (duplex) and multiplex engine </a:t>
            </a:r>
            <a:r>
              <a:rPr lang="en-US" dirty="0">
                <a:latin typeface="Xerox Sans" charset="0"/>
                <a:ea typeface="ＭＳ Ｐゴシック" charset="0"/>
                <a:cs typeface="ＭＳ Ｐゴシック" charset="0"/>
              </a:rPr>
              <a:t>configurations</a:t>
            </a:r>
            <a:endParaRPr lang="en-US" dirty="0">
              <a:latin typeface="Xerox Sans" charset="0"/>
              <a:ea typeface="ＭＳ Ｐゴシック" charset="0"/>
              <a:cs typeface="ＭＳ Ｐゴシック" charset="0"/>
            </a:endParaRPr>
          </a:p>
          <a:p>
            <a:pPr marL="285750" indent="-285750">
              <a:buFont typeface="Arial"/>
              <a:buChar char="•"/>
              <a:defRPr/>
            </a:pPr>
            <a:r>
              <a:rPr lang="en-US" dirty="0">
                <a:latin typeface="Xerox Sans" charset="0"/>
                <a:ea typeface="ＭＳ Ｐゴシック" charset="0"/>
                <a:cs typeface="ＭＳ Ｐゴシック" charset="0"/>
              </a:rPr>
              <a:t>Xerox</a:t>
            </a:r>
            <a:r>
              <a:rPr lang="en-US" dirty="0">
                <a:latin typeface="Xerox Sans" charset="0"/>
                <a:ea typeface="ＭＳ Ｐゴシック" charset="0"/>
                <a:cs typeface="ＭＳ Ｐゴシック" charset="0"/>
              </a:rPr>
              <a:t>® </a:t>
            </a:r>
            <a:r>
              <a:rPr lang="en-US" dirty="0" err="1">
                <a:latin typeface="Xerox Sans" charset="0"/>
                <a:ea typeface="ＭＳ Ｐゴシック" charset="0"/>
                <a:cs typeface="ＭＳ Ｐゴシック" charset="0"/>
              </a:rPr>
              <a:t>FreeFlow</a:t>
            </a:r>
            <a:r>
              <a:rPr lang="en-US" dirty="0">
                <a:latin typeface="Xerox Sans" charset="0"/>
                <a:ea typeface="ＭＳ Ｐゴシック" charset="0"/>
                <a:cs typeface="ＭＳ Ｐゴシック" charset="0"/>
              </a:rPr>
              <a:t> Print Server and </a:t>
            </a:r>
            <a:r>
              <a:rPr lang="en-US" dirty="0" err="1">
                <a:latin typeface="Xerox Sans" charset="0"/>
                <a:ea typeface="ＭＳ Ｐゴシック" charset="0"/>
                <a:cs typeface="ＭＳ Ｐゴシック" charset="0"/>
              </a:rPr>
              <a:t>ImageSmooth</a:t>
            </a:r>
            <a:r>
              <a:rPr lang="en-US" dirty="0">
                <a:latin typeface="Xerox Sans" charset="0"/>
                <a:ea typeface="ＭＳ Ｐゴシック" charset="0"/>
                <a:cs typeface="ＭＳ Ｐゴシック" charset="0"/>
              </a:rPr>
              <a:t> </a:t>
            </a:r>
            <a:r>
              <a:rPr lang="en-US" dirty="0">
                <a:latin typeface="Xerox Sans" charset="0"/>
                <a:ea typeface="ＭＳ Ｐゴシック" charset="0"/>
                <a:cs typeface="ＭＳ Ｐゴシック" charset="0"/>
              </a:rPr>
              <a:t>Technology</a:t>
            </a:r>
            <a:r>
              <a:rPr lang="en-US" dirty="0">
                <a:latin typeface="Xerox Sans" charset="0"/>
                <a:ea typeface="ＭＳ Ｐゴシック" charset="0"/>
                <a:cs typeface="ＭＳ Ｐゴシック" charset="0"/>
              </a:rPr>
              <a:t> </a:t>
            </a:r>
            <a:r>
              <a:rPr lang="en-US" dirty="0">
                <a:latin typeface="Xerox Sans" charset="0"/>
                <a:ea typeface="ＭＳ Ｐゴシック" charset="0"/>
                <a:cs typeface="ＭＳ Ｐゴシック" charset="0"/>
              </a:rPr>
              <a:t>deliver </a:t>
            </a:r>
            <a:r>
              <a:rPr lang="en-US" dirty="0">
                <a:latin typeface="Xerox Sans" charset="0"/>
                <a:ea typeface="ＭＳ Ｐゴシック" charset="0"/>
                <a:cs typeface="ＭＳ Ｐゴシック" charset="0"/>
              </a:rPr>
              <a:t>unmatched </a:t>
            </a:r>
            <a:r>
              <a:rPr lang="en-US" dirty="0">
                <a:latin typeface="Xerox Sans" charset="0"/>
                <a:ea typeface="ＭＳ Ｐゴシック" charset="0"/>
                <a:cs typeface="ＭＳ Ｐゴシック" charset="0"/>
              </a:rPr>
              <a:t>image quality </a:t>
            </a:r>
            <a:r>
              <a:rPr lang="en-US" dirty="0">
                <a:latin typeface="Xerox Sans" charset="0"/>
                <a:ea typeface="ＭＳ Ｐゴシック" charset="0"/>
                <a:cs typeface="ＭＳ Ｐゴシック" charset="0"/>
              </a:rPr>
              <a:t>at maximum speed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2286000"/>
            <a:ext cx="8686800" cy="3810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dirty="0">
              <a:solidFill>
                <a:schemeClr val="tx1"/>
              </a:solidFill>
            </a:endParaRPr>
          </a:p>
        </p:txBody>
      </p:sp>
      <p:sp>
        <p:nvSpPr>
          <p:cNvPr id="20482" name="Title 1"/>
          <p:cNvSpPr>
            <a:spLocks noGrp="1"/>
          </p:cNvSpPr>
          <p:nvPr>
            <p:ph type="title"/>
          </p:nvPr>
        </p:nvSpPr>
        <p:spPr/>
        <p:txBody>
          <a:bodyPr/>
          <a:lstStyle/>
          <a:p>
            <a:r>
              <a:rPr lang="en-US" sz="3200" smtClean="0">
                <a:cs typeface="ＭＳ Ｐゴシック"/>
              </a:rPr>
              <a:t>Your goals led directly to our solutions.</a:t>
            </a:r>
          </a:p>
        </p:txBody>
      </p:sp>
      <p:sp>
        <p:nvSpPr>
          <p:cNvPr id="20483" name="Date Placeholder 4"/>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BF2EDCF9-35B6-41AB-8BE7-AE070BC04D51}"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20484" name="Slide Number Placeholder 5"/>
          <p:cNvSpPr>
            <a:spLocks noGrp="1"/>
          </p:cNvSpPr>
          <p:nvPr>
            <p:ph type="sldNum" sz="quarter" idx="12"/>
          </p:nvPr>
        </p:nvSpPr>
        <p:spPr>
          <a:noFill/>
          <a:ln>
            <a:miter lim="800000"/>
            <a:headEnd/>
            <a:tailEnd/>
          </a:ln>
        </p:spPr>
        <p:txBody>
          <a:bodyPr/>
          <a:lstStyle/>
          <a:p>
            <a:fld id="{5523DE2F-C9B2-4075-9927-D9272447DF57}" type="slidenum">
              <a:rPr lang="en-US" smtClean="0">
                <a:latin typeface="Xerox Sans"/>
                <a:ea typeface="ＭＳ Ｐゴシック"/>
                <a:cs typeface="ＭＳ Ｐゴシック"/>
              </a:rPr>
              <a:pPr/>
              <a:t>4</a:t>
            </a:fld>
            <a:endParaRPr lang="en-US" smtClean="0">
              <a:latin typeface="Xerox Sans"/>
              <a:ea typeface="ＭＳ Ｐゴシック"/>
              <a:cs typeface="ＭＳ Ｐゴシック"/>
            </a:endParaRPr>
          </a:p>
        </p:txBody>
      </p:sp>
      <p:sp>
        <p:nvSpPr>
          <p:cNvPr id="20485" name="TextBox 8"/>
          <p:cNvSpPr txBox="1">
            <a:spLocks noChangeArrowheads="1"/>
          </p:cNvSpPr>
          <p:nvPr/>
        </p:nvSpPr>
        <p:spPr bwMode="auto">
          <a:xfrm>
            <a:off x="533400" y="1143000"/>
            <a:ext cx="7848600" cy="708025"/>
          </a:xfrm>
          <a:prstGeom prst="rect">
            <a:avLst/>
          </a:prstGeom>
          <a:noFill/>
          <a:ln w="9525">
            <a:noFill/>
            <a:miter lim="800000"/>
            <a:headEnd/>
            <a:tailEnd/>
          </a:ln>
        </p:spPr>
        <p:txBody>
          <a:bodyPr>
            <a:spAutoFit/>
          </a:bodyPr>
          <a:lstStyle/>
          <a:p>
            <a:r>
              <a:rPr lang="en-US" sz="2000"/>
              <a:t>By understanding your business objectives, we have developed a portfolio of powerful solutions to help you meet them.</a:t>
            </a:r>
          </a:p>
        </p:txBody>
      </p:sp>
      <p:sp>
        <p:nvSpPr>
          <p:cNvPr id="10" name="TextBox 9"/>
          <p:cNvSpPr txBox="1"/>
          <p:nvPr/>
        </p:nvSpPr>
        <p:spPr>
          <a:xfrm>
            <a:off x="457200" y="2465388"/>
            <a:ext cx="8229600" cy="2247900"/>
          </a:xfrm>
          <a:prstGeom prst="rect">
            <a:avLst/>
          </a:prstGeom>
          <a:noFill/>
        </p:spPr>
        <p:txBody>
          <a:bodyPr>
            <a:spAutoFit/>
          </a:bodyPr>
          <a:lstStyle/>
          <a:p>
            <a:pPr marL="342900" indent="-342900">
              <a:buFont typeface="Arial"/>
              <a:buChar char="•"/>
              <a:defRPr/>
            </a:pPr>
            <a:r>
              <a:rPr lang="en-US" sz="2000" b="1" dirty="0">
                <a:latin typeface="Xerox Sans" charset="0"/>
                <a:ea typeface="ＭＳ Ｐゴシック" charset="0"/>
                <a:cs typeface="ＭＳ Ｐゴシック" charset="0"/>
              </a:rPr>
              <a:t>Award</a:t>
            </a:r>
            <a:r>
              <a:rPr lang="en-US" sz="2000" b="1" dirty="0">
                <a:latin typeface="Xerox Sans" charset="0"/>
                <a:ea typeface="ＭＳ Ｐゴシック" charset="0"/>
                <a:cs typeface="ＭＳ Ｐゴシック" charset="0"/>
              </a:rPr>
              <a:t>-winning workflow </a:t>
            </a:r>
            <a:r>
              <a:rPr lang="en-US" sz="2000" dirty="0">
                <a:latin typeface="Xerox Sans" charset="0"/>
                <a:ea typeface="ＭＳ Ｐゴシック" charset="0"/>
                <a:cs typeface="ＭＳ Ｐゴシック" charset="0"/>
              </a:rPr>
              <a:t>streamlines your operation </a:t>
            </a:r>
            <a:r>
              <a:rPr lang="en-US" sz="2000" dirty="0">
                <a:latin typeface="Xerox Sans" charset="0"/>
                <a:ea typeface="ＭＳ Ｐゴシック" charset="0"/>
                <a:cs typeface="ＭＳ Ｐゴシック" charset="0"/>
              </a:rPr>
              <a:t>and enables </a:t>
            </a:r>
            <a:r>
              <a:rPr lang="en-US" sz="2000" dirty="0">
                <a:latin typeface="Xerox Sans" charset="0"/>
                <a:ea typeface="ＭＳ Ｐゴシック" charset="0"/>
                <a:cs typeface="ＭＳ Ｐゴシック" charset="0"/>
              </a:rPr>
              <a:t>you to automate processes, save money and open </a:t>
            </a:r>
            <a:r>
              <a:rPr lang="en-US" sz="2000" dirty="0">
                <a:latin typeface="Xerox Sans" charset="0"/>
                <a:ea typeface="ＭＳ Ｐゴシック" charset="0"/>
                <a:cs typeface="ＭＳ Ｐゴシック" charset="0"/>
              </a:rPr>
              <a:t>new opportunities.</a:t>
            </a:r>
            <a:endParaRPr lang="hr-HR" sz="2000" dirty="0">
              <a:latin typeface="Xerox Sans" charset="0"/>
              <a:ea typeface="ＭＳ Ｐゴシック" charset="0"/>
              <a:cs typeface="ＭＳ Ｐゴシック" charset="0"/>
            </a:endParaRPr>
          </a:p>
          <a:p>
            <a:pPr marL="342900" indent="-342900">
              <a:buFont typeface="Arial"/>
              <a:buChar char="•"/>
              <a:defRPr/>
            </a:pPr>
            <a:endParaRPr lang="en-US" sz="2000" dirty="0">
              <a:latin typeface="Xerox Sans" charset="0"/>
              <a:ea typeface="ＭＳ Ｐゴシック" charset="0"/>
              <a:cs typeface="ＭＳ Ｐゴシック" charset="0"/>
            </a:endParaRPr>
          </a:p>
          <a:p>
            <a:pPr marL="342900" indent="-342900">
              <a:buFont typeface="Arial"/>
              <a:buChar char="•"/>
              <a:defRPr/>
            </a:pPr>
            <a:r>
              <a:rPr lang="en-US" sz="2000" b="1" dirty="0">
                <a:latin typeface="Xerox Sans" charset="0"/>
                <a:ea typeface="ＭＳ Ｐゴシック" charset="0"/>
                <a:cs typeface="ＭＳ Ｐゴシック" charset="0"/>
              </a:rPr>
              <a:t>Market</a:t>
            </a:r>
            <a:r>
              <a:rPr lang="en-US" sz="2000" b="1" dirty="0">
                <a:latin typeface="Xerox Sans" charset="0"/>
                <a:ea typeface="ＭＳ Ｐゴシック" charset="0"/>
                <a:cs typeface="ＭＳ Ｐゴシック" charset="0"/>
              </a:rPr>
              <a:t>-leading technology </a:t>
            </a:r>
            <a:r>
              <a:rPr lang="en-US" sz="2000" dirty="0">
                <a:latin typeface="Xerox Sans" charset="0"/>
                <a:ea typeface="ＭＳ Ｐゴシック" charset="0"/>
                <a:cs typeface="ＭＳ Ｐゴシック" charset="0"/>
              </a:rPr>
              <a:t>increases your productivity, </a:t>
            </a:r>
            <a:r>
              <a:rPr lang="en-US" sz="2000" dirty="0">
                <a:latin typeface="Xerox Sans" charset="0"/>
                <a:ea typeface="ＭＳ Ｐゴシック" charset="0"/>
                <a:cs typeface="ＭＳ Ｐゴシック" charset="0"/>
              </a:rPr>
              <a:t>enabling new </a:t>
            </a:r>
            <a:r>
              <a:rPr lang="en-US" sz="2000" dirty="0">
                <a:latin typeface="Xerox Sans" charset="0"/>
                <a:ea typeface="ＭＳ Ｐゴシック" charset="0"/>
                <a:cs typeface="ＭＳ Ｐゴシック" charset="0"/>
              </a:rPr>
              <a:t>capabilities, saving time and delivering incredible quality</a:t>
            </a:r>
            <a:r>
              <a:rPr lang="en-US" sz="2000" dirty="0">
                <a:latin typeface="Xerox Sans" charset="0"/>
                <a:ea typeface="ＭＳ Ｐゴシック" charset="0"/>
                <a:cs typeface="ＭＳ Ｐゴシック" charset="0"/>
              </a:rPr>
              <a:t>.</a:t>
            </a:r>
            <a:endParaRPr lang="hr-HR" sz="2000" dirty="0">
              <a:latin typeface="Xerox Sans" charset="0"/>
              <a:ea typeface="ＭＳ Ｐゴシック" charset="0"/>
              <a:cs typeface="ＭＳ Ｐゴシック" charset="0"/>
            </a:endParaRPr>
          </a:p>
          <a:p>
            <a:pPr>
              <a:defRPr/>
            </a:pPr>
            <a:endParaRPr lang="hr-HR" sz="2000" dirty="0">
              <a:latin typeface="Xerox Sans" charset="0"/>
              <a:ea typeface="ＭＳ Ｐゴシック" charset="0"/>
              <a:cs typeface="ＭＳ Ｐゴシック" charset="0"/>
            </a:endParaRPr>
          </a:p>
          <a:p>
            <a:pPr marL="342900" indent="-342900">
              <a:buFont typeface="Arial"/>
              <a:buChar char="•"/>
              <a:defRPr/>
            </a:pPr>
            <a:r>
              <a:rPr lang="hr-HR" sz="2000" b="1" dirty="0">
                <a:latin typeface="Xerox Sans" charset="0"/>
                <a:ea typeface="ＭＳ Ｐゴシック" charset="0"/>
                <a:cs typeface="ＭＳ Ｐゴシック" charset="0"/>
              </a:rPr>
              <a:t>Reliable and professional </a:t>
            </a:r>
            <a:r>
              <a:rPr lang="hr-HR" sz="2000" dirty="0">
                <a:latin typeface="Xerox Sans" charset="0"/>
                <a:ea typeface="ＭＳ Ｐゴシック" charset="0"/>
                <a:cs typeface="ＭＳ Ｐゴシック" charset="0"/>
              </a:rPr>
              <a:t>service keeps your business running 24/7.</a:t>
            </a:r>
            <a:endParaRPr lang="en-US" sz="2000" dirty="0">
              <a:latin typeface="Xerox Sans"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52400" y="1219200"/>
            <a:ext cx="8534400" cy="47244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87042"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87043"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99FD80FD-49E2-46E9-9FCA-E057E05B7929}"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7044" name="Slide Number Placeholder 4"/>
          <p:cNvSpPr>
            <a:spLocks noGrp="1"/>
          </p:cNvSpPr>
          <p:nvPr>
            <p:ph type="sldNum" sz="quarter" idx="12"/>
          </p:nvPr>
        </p:nvSpPr>
        <p:spPr>
          <a:noFill/>
          <a:ln>
            <a:miter lim="800000"/>
            <a:headEnd/>
            <a:tailEnd/>
          </a:ln>
        </p:spPr>
        <p:txBody>
          <a:bodyPr/>
          <a:lstStyle/>
          <a:p>
            <a:fld id="{13AFF9AF-22C8-4ABD-A529-7BBAA2AB64BA}" type="slidenum">
              <a:rPr lang="en-US" smtClean="0">
                <a:latin typeface="Xerox Sans"/>
                <a:ea typeface="ＭＳ Ｐゴシック"/>
                <a:cs typeface="ＭＳ Ｐゴシック"/>
              </a:rPr>
              <a:pPr/>
              <a:t>40</a:t>
            </a:fld>
            <a:endParaRPr lang="en-US" smtClean="0">
              <a:latin typeface="Xerox Sans"/>
              <a:ea typeface="ＭＳ Ｐゴシック"/>
              <a:cs typeface="ＭＳ Ｐゴシック"/>
            </a:endParaRPr>
          </a:p>
        </p:txBody>
      </p:sp>
      <p:sp>
        <p:nvSpPr>
          <p:cNvPr id="6" name="Rectangle 5"/>
          <p:cNvSpPr/>
          <p:nvPr/>
        </p:nvSpPr>
        <p:spPr>
          <a:xfrm>
            <a:off x="304800" y="1447800"/>
            <a:ext cx="8534400" cy="4246563"/>
          </a:xfrm>
          <a:prstGeom prst="rect">
            <a:avLst/>
          </a:prstGeom>
        </p:spPr>
        <p:txBody>
          <a:bodyPr>
            <a:spAutoFit/>
          </a:bodyPr>
          <a:lstStyle/>
          <a:p>
            <a:pPr>
              <a:defRPr/>
            </a:pPr>
            <a:r>
              <a:rPr lang="en-US" sz="1800" b="1" dirty="0" err="1">
                <a:latin typeface="Xerox Sans" charset="0"/>
                <a:ea typeface="ＭＳ Ｐゴシック" charset="0"/>
                <a:cs typeface="ＭＳ Ｐゴシック" charset="0"/>
              </a:rPr>
              <a:t>Capitalise</a:t>
            </a:r>
            <a:r>
              <a:rPr lang="en-US" sz="1800" b="1" dirty="0">
                <a:latin typeface="Xerox Sans" charset="0"/>
                <a:ea typeface="ＭＳ Ｐゴシック" charset="0"/>
                <a:cs typeface="ＭＳ Ｐゴシック" charset="0"/>
              </a:rPr>
              <a:t> on the digital </a:t>
            </a:r>
            <a:r>
              <a:rPr lang="en-US" sz="1800" b="1" dirty="0" err="1">
                <a:latin typeface="Xerox Sans" charset="0"/>
                <a:ea typeface="ＭＳ Ｐゴシック" charset="0"/>
                <a:cs typeface="ＭＳ Ｐゴシック" charset="0"/>
              </a:rPr>
              <a:t>colour</a:t>
            </a:r>
            <a:r>
              <a:rPr lang="en-US" sz="1800" b="1" dirty="0">
                <a:latin typeface="Xerox Sans" charset="0"/>
                <a:ea typeface="ＭＳ Ｐゴシック" charset="0"/>
                <a:cs typeface="ＭＳ Ｐゴシック" charset="0"/>
              </a:rPr>
              <a:t> opportunity. </a:t>
            </a:r>
            <a:endParaRPr lang="en-US" sz="1800" b="1" dirty="0">
              <a:latin typeface="Xerox Sans" charset="0"/>
              <a:ea typeface="ＭＳ Ｐゴシック" charset="0"/>
              <a:cs typeface="ＭＳ Ｐゴシック" charset="0"/>
            </a:endParaRPr>
          </a:p>
          <a:p>
            <a:pPr>
              <a:defRPr/>
            </a:pPr>
            <a:endParaRPr lang="en-US" sz="1800" b="1" dirty="0">
              <a:latin typeface="Xerox Sans" charset="0"/>
              <a:ea typeface="ＭＳ Ｐゴシック" charset="0"/>
              <a:cs typeface="ＭＳ Ｐゴシック" charset="0"/>
            </a:endParaRPr>
          </a:p>
          <a:p>
            <a:pPr>
              <a:defRPr/>
            </a:pPr>
            <a:r>
              <a:rPr lang="en-US" sz="1800" dirty="0">
                <a:latin typeface="Xerox Sans" charset="0"/>
                <a:ea typeface="ＭＳ Ｐゴシック" charset="0"/>
                <a:cs typeface="ＭＳ Ｐゴシック" charset="0"/>
              </a:rPr>
              <a:t>More </a:t>
            </a:r>
            <a:r>
              <a:rPr lang="en-US" sz="1800" dirty="0">
                <a:latin typeface="Xerox Sans" charset="0"/>
                <a:ea typeface="ＭＳ Ｐゴシック" charset="0"/>
                <a:cs typeface="ＭＳ Ｐゴシック" charset="0"/>
              </a:rPr>
              <a:t>customers than ever </a:t>
            </a:r>
            <a:r>
              <a:rPr lang="en-US" sz="1800" dirty="0">
                <a:latin typeface="Xerox Sans" charset="0"/>
                <a:ea typeface="ＭＳ Ｐゴシック" charset="0"/>
                <a:cs typeface="ＭＳ Ｐゴシック" charset="0"/>
              </a:rPr>
              <a:t>want the </a:t>
            </a:r>
            <a:r>
              <a:rPr lang="en-US" sz="1800" dirty="0">
                <a:latin typeface="Xerox Sans" charset="0"/>
                <a:ea typeface="ＭＳ Ｐゴシック" charset="0"/>
                <a:cs typeface="ＭＳ Ｐゴシック" charset="0"/>
              </a:rPr>
              <a:t>benefits of digital </a:t>
            </a:r>
            <a:r>
              <a:rPr lang="en-US" sz="1800" dirty="0" err="1">
                <a:latin typeface="Xerox Sans" charset="0"/>
                <a:ea typeface="ＭＳ Ｐゴシック" charset="0"/>
                <a:cs typeface="ＭＳ Ｐゴシック" charset="0"/>
              </a:rPr>
              <a:t>colour</a:t>
            </a:r>
            <a:r>
              <a:rPr lang="en-US" sz="1800" dirty="0">
                <a:latin typeface="Xerox Sans" charset="0"/>
                <a:ea typeface="ＭＳ Ｐゴシック" charset="0"/>
                <a:cs typeface="ＭＳ Ｐゴシック" charset="0"/>
              </a:rPr>
              <a:t>;</a:t>
            </a:r>
          </a:p>
          <a:p>
            <a:pPr>
              <a:defRPr/>
            </a:pPr>
            <a:endParaRPr lang="en-US" sz="1800" dirty="0">
              <a:latin typeface="Xerox Sans" charset="0"/>
              <a:ea typeface="ＭＳ Ｐゴシック" charset="0"/>
              <a:cs typeface="ＭＳ Ｐゴシック" charset="0"/>
            </a:endParaRPr>
          </a:p>
          <a:p>
            <a:pPr marL="285750" indent="-285750">
              <a:buFont typeface="Arial"/>
              <a:buChar char="•"/>
              <a:defRPr/>
            </a:pPr>
            <a:r>
              <a:rPr lang="en-US" sz="1800" dirty="0">
                <a:latin typeface="Xerox Sans" charset="0"/>
                <a:ea typeface="ＭＳ Ｐゴシック" charset="0"/>
                <a:cs typeface="ＭＳ Ｐゴシック" charset="0"/>
              </a:rPr>
              <a:t>S</a:t>
            </a:r>
            <a:r>
              <a:rPr lang="en-US" sz="1800" dirty="0">
                <a:latin typeface="Xerox Sans" charset="0"/>
                <a:ea typeface="ＭＳ Ｐゴシック" charset="0"/>
                <a:cs typeface="ＭＳ Ｐゴシック" charset="0"/>
              </a:rPr>
              <a:t>hort </a:t>
            </a:r>
            <a:r>
              <a:rPr lang="en-US" sz="1800" dirty="0">
                <a:latin typeface="Xerox Sans" charset="0"/>
                <a:ea typeface="ＭＳ Ｐゴシック" charset="0"/>
                <a:cs typeface="ＭＳ Ｐゴシック" charset="0"/>
              </a:rPr>
              <a:t>runs, </a:t>
            </a:r>
            <a:endParaRPr lang="en-US" sz="1800" dirty="0">
              <a:latin typeface="Xerox Sans" charset="0"/>
              <a:ea typeface="ＭＳ Ｐゴシック" charset="0"/>
              <a:cs typeface="ＭＳ Ｐゴシック" charset="0"/>
            </a:endParaRPr>
          </a:p>
          <a:p>
            <a:pPr marL="285750" indent="-285750">
              <a:buFont typeface="Arial"/>
              <a:buChar char="•"/>
              <a:defRPr/>
            </a:pPr>
            <a:r>
              <a:rPr lang="en-US" sz="1800" dirty="0">
                <a:latin typeface="Xerox Sans" charset="0"/>
                <a:ea typeface="ＭＳ Ｐゴシック" charset="0"/>
                <a:cs typeface="ＭＳ Ｐゴシック" charset="0"/>
              </a:rPr>
              <a:t>Fast </a:t>
            </a:r>
            <a:r>
              <a:rPr lang="en-US" sz="1800" dirty="0">
                <a:latin typeface="Xerox Sans" charset="0"/>
                <a:ea typeface="ＭＳ Ｐゴシック" charset="0"/>
                <a:cs typeface="ＭＳ Ｐゴシック" charset="0"/>
              </a:rPr>
              <a:t>turnarounds, </a:t>
            </a:r>
            <a:endParaRPr lang="en-US" sz="1800" dirty="0">
              <a:latin typeface="Xerox Sans" charset="0"/>
              <a:ea typeface="ＭＳ Ｐゴシック" charset="0"/>
              <a:cs typeface="ＭＳ Ｐゴシック" charset="0"/>
            </a:endParaRPr>
          </a:p>
          <a:p>
            <a:pPr marL="285750" indent="-285750">
              <a:buFont typeface="Arial"/>
              <a:buChar char="•"/>
              <a:defRPr/>
            </a:pPr>
            <a:r>
              <a:rPr lang="en-US" sz="1800" dirty="0">
                <a:latin typeface="Xerox Sans" charset="0"/>
                <a:ea typeface="ＭＳ Ｐゴシック" charset="0"/>
                <a:cs typeface="ＭＳ Ｐゴシック" charset="0"/>
              </a:rPr>
              <a:t>1</a:t>
            </a:r>
            <a:r>
              <a:rPr lang="en-US" sz="1800" dirty="0">
                <a:latin typeface="Xerox Sans" charset="0"/>
                <a:ea typeface="ＭＳ Ｐゴシック" charset="0"/>
                <a:cs typeface="ＭＳ Ｐゴシック" charset="0"/>
              </a:rPr>
              <a:t>:1 </a:t>
            </a:r>
            <a:r>
              <a:rPr lang="en-US" sz="1800" dirty="0">
                <a:latin typeface="Xerox Sans" charset="0"/>
                <a:ea typeface="ＭＳ Ｐゴシック" charset="0"/>
                <a:cs typeface="ＭＳ Ｐゴシック" charset="0"/>
              </a:rPr>
              <a:t>Marketing </a:t>
            </a:r>
          </a:p>
          <a:p>
            <a:pPr marL="285750" indent="-285750">
              <a:buFont typeface="Arial"/>
              <a:buChar char="•"/>
              <a:defRPr/>
            </a:pPr>
            <a:r>
              <a:rPr lang="en-US" sz="1800" dirty="0">
                <a:latin typeface="Xerox Sans" charset="0"/>
                <a:ea typeface="ＭＳ Ｐゴシック" charset="0"/>
                <a:cs typeface="ＭＳ Ｐゴシック" charset="0"/>
              </a:rPr>
              <a:t>…and more </a:t>
            </a:r>
          </a:p>
          <a:p>
            <a:pPr>
              <a:defRPr/>
            </a:pPr>
            <a:endParaRPr lang="en-US" sz="1800" dirty="0">
              <a:latin typeface="Xerox Sans" charset="0"/>
              <a:ea typeface="ＭＳ Ｐゴシック" charset="0"/>
              <a:cs typeface="ＭＳ Ｐゴシック" charset="0"/>
            </a:endParaRPr>
          </a:p>
          <a:p>
            <a:pPr>
              <a:defRPr/>
            </a:pPr>
            <a:r>
              <a:rPr lang="en-US" sz="1800" dirty="0">
                <a:latin typeface="Xerox Sans" charset="0"/>
                <a:ea typeface="ＭＳ Ｐゴシック" charset="0"/>
                <a:cs typeface="ＭＳ Ｐゴシック" charset="0"/>
              </a:rPr>
              <a:t>From light production </a:t>
            </a:r>
            <a:r>
              <a:rPr lang="en-US" sz="1800" dirty="0">
                <a:latin typeface="Xerox Sans" charset="0"/>
                <a:ea typeface="ＭＳ Ｐゴシック" charset="0"/>
                <a:cs typeface="ＭＳ Ｐゴシック" charset="0"/>
              </a:rPr>
              <a:t>to full production, Xerox has the broadest </a:t>
            </a:r>
            <a:r>
              <a:rPr lang="en-US" sz="1800" dirty="0" err="1">
                <a:latin typeface="Xerox Sans" charset="0"/>
                <a:ea typeface="ＭＳ Ｐゴシック" charset="0"/>
                <a:cs typeface="ＭＳ Ｐゴシック" charset="0"/>
              </a:rPr>
              <a:t>colour</a:t>
            </a:r>
            <a:r>
              <a:rPr lang="en-US" sz="1800" dirty="0">
                <a:latin typeface="Xerox Sans" charset="0"/>
                <a:ea typeface="ＭＳ Ｐゴシック" charset="0"/>
                <a:cs typeface="ＭＳ Ｐゴシック" charset="0"/>
              </a:rPr>
              <a:t> portfolio in the industry</a:t>
            </a:r>
            <a:r>
              <a:rPr lang="en-US" sz="1800" dirty="0">
                <a:latin typeface="Xerox Sans" charset="0"/>
                <a:ea typeface="ＭＳ Ｐゴシック" charset="0"/>
                <a:cs typeface="ＭＳ Ｐゴシック" charset="0"/>
              </a:rPr>
              <a:t>, backed </a:t>
            </a:r>
            <a:r>
              <a:rPr lang="en-US" sz="1800" dirty="0">
                <a:latin typeface="Xerox Sans" charset="0"/>
                <a:ea typeface="ＭＳ Ｐゴシック" charset="0"/>
                <a:cs typeface="ＭＳ Ｐゴシック" charset="0"/>
              </a:rPr>
              <a:t>by Xerox Confident </a:t>
            </a:r>
            <a:r>
              <a:rPr lang="en-US" sz="1800" dirty="0" err="1">
                <a:latin typeface="Xerox Sans" charset="0"/>
                <a:ea typeface="ＭＳ Ｐゴシック" charset="0"/>
                <a:cs typeface="ＭＳ Ｐゴシック" charset="0"/>
              </a:rPr>
              <a:t>Colour</a:t>
            </a:r>
            <a:r>
              <a:rPr lang="en-US" sz="1800" dirty="0">
                <a:latin typeface="Xerox Sans" charset="0"/>
                <a:ea typeface="ＭＳ Ｐゴシック" charset="0"/>
                <a:cs typeface="ＭＳ Ｐゴシック" charset="0"/>
              </a:rPr>
              <a:t> that delivers incredible </a:t>
            </a:r>
            <a:r>
              <a:rPr lang="en-US" sz="1800" dirty="0" err="1">
                <a:latin typeface="Xerox Sans" charset="0"/>
                <a:ea typeface="ＭＳ Ｐゴシック" charset="0"/>
                <a:cs typeface="ＭＳ Ｐゴシック" charset="0"/>
              </a:rPr>
              <a:t>colour</a:t>
            </a:r>
            <a:r>
              <a:rPr lang="en-US" sz="1800" dirty="0">
                <a:latin typeface="Xerox Sans" charset="0"/>
                <a:ea typeface="ＭＳ Ｐゴシック" charset="0"/>
                <a:cs typeface="ＭＳ Ｐゴシック" charset="0"/>
              </a:rPr>
              <a:t> management</a:t>
            </a:r>
            <a:r>
              <a:rPr lang="en-US" sz="1800" dirty="0">
                <a:latin typeface="Xerox Sans" charset="0"/>
                <a:ea typeface="ＭＳ Ｐゴシック" charset="0"/>
                <a:cs typeface="ＭＳ Ｐゴシック" charset="0"/>
              </a:rPr>
              <a:t>, automatic </a:t>
            </a:r>
            <a:r>
              <a:rPr lang="en-US" sz="1800" dirty="0" err="1">
                <a:latin typeface="Xerox Sans" charset="0"/>
                <a:ea typeface="ＭＳ Ｐゴシック" charset="0"/>
                <a:cs typeface="ＭＳ Ｐゴシック" charset="0"/>
              </a:rPr>
              <a:t>colour</a:t>
            </a:r>
            <a:r>
              <a:rPr lang="en-US" sz="1800" dirty="0">
                <a:latin typeface="Xerox Sans" charset="0"/>
                <a:ea typeface="ＭＳ Ｐゴシック" charset="0"/>
                <a:cs typeface="ＭＳ Ｐゴシック" charset="0"/>
              </a:rPr>
              <a:t> calibration and more. </a:t>
            </a:r>
            <a:endParaRPr lang="en-US" sz="1800" dirty="0">
              <a:latin typeface="Xerox Sans" charset="0"/>
              <a:ea typeface="ＭＳ Ｐゴシック" charset="0"/>
              <a:cs typeface="ＭＳ Ｐゴシック" charset="0"/>
            </a:endParaRPr>
          </a:p>
          <a:p>
            <a:pPr>
              <a:defRPr/>
            </a:pPr>
            <a:endParaRPr lang="en-US" sz="1800" dirty="0">
              <a:latin typeface="Xerox Sans" charset="0"/>
              <a:ea typeface="ＭＳ Ｐゴシック" charset="0"/>
              <a:cs typeface="ＭＳ Ｐゴシック" charset="0"/>
            </a:endParaRPr>
          </a:p>
          <a:p>
            <a:pPr>
              <a:defRPr/>
            </a:pPr>
            <a:r>
              <a:rPr lang="en-US" sz="1800" dirty="0">
                <a:latin typeface="Xerox Sans" charset="0"/>
                <a:ea typeface="ＭＳ Ｐゴシック" charset="0"/>
                <a:cs typeface="ＭＳ Ｐゴシック" charset="0"/>
              </a:rPr>
              <a:t>We’ll </a:t>
            </a:r>
            <a:r>
              <a:rPr lang="en-US" sz="1800" dirty="0">
                <a:latin typeface="Xerox Sans" charset="0"/>
                <a:ea typeface="ＭＳ Ｐゴシック" charset="0"/>
                <a:cs typeface="ＭＳ Ｐゴシック" charset="0"/>
              </a:rPr>
              <a:t>work with you to ensure you get </a:t>
            </a:r>
            <a:r>
              <a:rPr lang="en-US" sz="1800" dirty="0">
                <a:latin typeface="Xerox Sans" charset="0"/>
                <a:ea typeface="ＭＳ Ｐゴシック" charset="0"/>
                <a:cs typeface="ＭＳ Ｐゴシック" charset="0"/>
              </a:rPr>
              <a:t>the solution </a:t>
            </a:r>
            <a:r>
              <a:rPr lang="en-US" sz="1800" dirty="0">
                <a:latin typeface="Xerox Sans" charset="0"/>
                <a:ea typeface="ＭＳ Ｐゴシック" charset="0"/>
                <a:cs typeface="ＭＳ Ｐゴシック" charset="0"/>
              </a:rPr>
              <a:t>that best fits your business needs.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2B5F5E33-00F0-4C8A-B57A-EE103BA24D7B}"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8066" name="Slide Number Placeholder 4"/>
          <p:cNvSpPr>
            <a:spLocks noGrp="1"/>
          </p:cNvSpPr>
          <p:nvPr>
            <p:ph type="sldNum" sz="quarter" idx="12"/>
          </p:nvPr>
        </p:nvSpPr>
        <p:spPr>
          <a:noFill/>
          <a:ln>
            <a:miter lim="800000"/>
            <a:headEnd/>
            <a:tailEnd/>
          </a:ln>
        </p:spPr>
        <p:txBody>
          <a:bodyPr/>
          <a:lstStyle/>
          <a:p>
            <a:fld id="{823FC625-D0A5-4E72-B998-07D88F8C3A3D}" type="slidenum">
              <a:rPr lang="en-US" smtClean="0">
                <a:latin typeface="Xerox Sans"/>
                <a:ea typeface="ＭＳ Ｐゴシック"/>
                <a:cs typeface="ＭＳ Ｐゴシック"/>
              </a:rPr>
              <a:pPr/>
              <a:t>41</a:t>
            </a:fld>
            <a:endParaRPr lang="en-US" smtClean="0">
              <a:latin typeface="Xerox Sans"/>
              <a:ea typeface="ＭＳ Ｐゴシック"/>
              <a:cs typeface="ＭＳ Ｐゴシック"/>
            </a:endParaRPr>
          </a:p>
        </p:txBody>
      </p:sp>
      <p:sp>
        <p:nvSpPr>
          <p:cNvPr id="9" name="Rounded Rectangle 8"/>
          <p:cNvSpPr/>
          <p:nvPr/>
        </p:nvSpPr>
        <p:spPr bwMode="auto">
          <a:xfrm>
            <a:off x="152400" y="1828800"/>
            <a:ext cx="5943600" cy="2286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828800"/>
            <a:ext cx="5715000" cy="2246313"/>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Colour</a:t>
            </a:r>
            <a:r>
              <a:rPr lang="en-US" b="1" dirty="0">
                <a:latin typeface="Xerox Sans" charset="0"/>
                <a:ea typeface="ＭＳ Ｐゴシック" charset="0"/>
                <a:cs typeface="ＭＳ Ｐゴシック" charset="0"/>
              </a:rPr>
              <a:t> 550/560 Printer</a:t>
            </a:r>
          </a:p>
          <a:p>
            <a:pPr marL="285750" indent="-285750">
              <a:buFont typeface="Arial"/>
              <a:buChar char="•"/>
              <a:defRPr/>
            </a:pPr>
            <a:r>
              <a:rPr lang="en-US" dirty="0">
                <a:latin typeface="Xerox Sans" charset="0"/>
                <a:ea typeface="ＭＳ Ｐゴシック" charset="0"/>
                <a:cs typeface="ＭＳ Ｐゴシック" charset="0"/>
              </a:rPr>
              <a:t>Easy</a:t>
            </a:r>
            <a:r>
              <a:rPr lang="en-US" dirty="0">
                <a:latin typeface="Xerox Sans" charset="0"/>
                <a:ea typeface="ＭＳ Ｐゴシック" charset="0"/>
                <a:cs typeface="ＭＳ Ｐゴシック" charset="0"/>
              </a:rPr>
              <a:t>, affordable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for the advanced </a:t>
            </a:r>
            <a:r>
              <a:rPr lang="en-US" dirty="0">
                <a:latin typeface="Xerox Sans" charset="0"/>
                <a:ea typeface="ＭＳ Ｐゴシック" charset="0"/>
                <a:cs typeface="ＭＳ Ｐゴシック" charset="0"/>
              </a:rPr>
              <a:t>or beginner </a:t>
            </a:r>
            <a:r>
              <a:rPr lang="en-US" dirty="0">
                <a:latin typeface="Xerox Sans" charset="0"/>
                <a:ea typeface="ＭＳ Ｐゴシック" charset="0"/>
                <a:cs typeface="ＭＳ Ｐゴシック" charset="0"/>
              </a:rPr>
              <a:t>operator in any environment</a:t>
            </a:r>
          </a:p>
          <a:p>
            <a:pPr marL="285750" indent="-285750">
              <a:buFont typeface="Arial"/>
              <a:buChar char="•"/>
              <a:defRPr/>
            </a:pPr>
            <a:r>
              <a:rPr lang="en-US" dirty="0">
                <a:latin typeface="Xerox Sans" charset="0"/>
                <a:ea typeface="ＭＳ Ｐゴシック" charset="0"/>
                <a:cs typeface="ＭＳ Ｐゴシック" charset="0"/>
              </a:rPr>
              <a:t>A </a:t>
            </a:r>
            <a:r>
              <a:rPr lang="en-US" dirty="0">
                <a:latin typeface="Xerox Sans" charset="0"/>
                <a:ea typeface="ＭＳ Ｐゴシック" charset="0"/>
                <a:cs typeface="ＭＳ Ｐゴシック" charset="0"/>
              </a:rPr>
              <a:t>cost-effective solution to get you started in digital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printing</a:t>
            </a:r>
          </a:p>
          <a:p>
            <a:pPr marL="285750" indent="-285750">
              <a:buFont typeface="Arial"/>
              <a:buChar char="•"/>
              <a:defRPr/>
            </a:pPr>
            <a:r>
              <a:rPr lang="en-US" dirty="0">
                <a:latin typeface="Xerox Sans" charset="0"/>
                <a:ea typeface="ＭＳ Ｐゴシック" charset="0"/>
                <a:cs typeface="ＭＳ Ｐゴシック" charset="0"/>
              </a:rPr>
              <a:t>Outstanding </a:t>
            </a:r>
            <a:r>
              <a:rPr lang="en-US" dirty="0">
                <a:latin typeface="Xerox Sans" charset="0"/>
                <a:ea typeface="ＭＳ Ｐゴシック" charset="0"/>
                <a:cs typeface="ＭＳ Ｐゴシック" charset="0"/>
              </a:rPr>
              <a:t>performance and exceptional image quality in a small footprint</a:t>
            </a:r>
          </a:p>
          <a:p>
            <a:pPr marL="285750" indent="-285750">
              <a:buFont typeface="Arial"/>
              <a:buChar char="•"/>
              <a:defRPr/>
            </a:pPr>
            <a:r>
              <a:rPr lang="en-US" dirty="0">
                <a:latin typeface="Xerox Sans" charset="0"/>
                <a:ea typeface="ＭＳ Ｐゴシック" charset="0"/>
                <a:cs typeface="ＭＳ Ｐゴシック" charset="0"/>
              </a:rPr>
              <a:t>Produces </a:t>
            </a:r>
            <a:r>
              <a:rPr lang="en-US" dirty="0">
                <a:latin typeface="Xerox Sans" charset="0"/>
                <a:ea typeface="ＭＳ Ｐゴシック" charset="0"/>
                <a:cs typeface="ＭＳ Ｐゴシック" charset="0"/>
              </a:rPr>
              <a:t>marketing materials, reports, proofs and design comps using coated/</a:t>
            </a:r>
            <a:r>
              <a:rPr lang="en-US" dirty="0">
                <a:latin typeface="Xerox Sans" charset="0"/>
                <a:ea typeface="ＭＳ Ｐゴシック" charset="0"/>
                <a:cs typeface="ＭＳ Ｐゴシック" charset="0"/>
              </a:rPr>
              <a:t>uncoated media</a:t>
            </a:r>
            <a:endParaRPr lang="en-US" dirty="0">
              <a:latin typeface="Xerox Sans" charset="0"/>
              <a:ea typeface="ＭＳ Ｐゴシック" charset="0"/>
              <a:cs typeface="ＭＳ Ｐゴシック" charset="0"/>
            </a:endParaRPr>
          </a:p>
          <a:p>
            <a:pPr marL="285750" indent="-285750">
              <a:buFont typeface="Arial"/>
              <a:buChar char="•"/>
              <a:defRPr/>
            </a:pPr>
            <a:r>
              <a:rPr lang="en-US" dirty="0">
                <a:latin typeface="Xerox Sans" charset="0"/>
                <a:ea typeface="ＭＳ Ｐゴシック" charset="0"/>
                <a:cs typeface="ＭＳ Ｐゴシック" charset="0"/>
              </a:rPr>
              <a:t>Streamline </a:t>
            </a:r>
            <a:r>
              <a:rPr lang="en-US" dirty="0">
                <a:latin typeface="Xerox Sans" charset="0"/>
                <a:ea typeface="ＭＳ Ｐゴシック" charset="0"/>
                <a:cs typeface="ＭＳ Ｐゴシック" charset="0"/>
              </a:rPr>
              <a:t>processes, implement enterprise security solutions and simplify </a:t>
            </a:r>
            <a:r>
              <a:rPr lang="en-US" dirty="0">
                <a:latin typeface="Xerox Sans" charset="0"/>
                <a:ea typeface="ＭＳ Ｐゴシック" charset="0"/>
                <a:cs typeface="ＭＳ Ｐゴシック" charset="0"/>
              </a:rPr>
              <a:t>device management</a:t>
            </a:r>
            <a:endParaRPr lang="en-US" dirty="0">
              <a:latin typeface="Xerox Sans" charset="0"/>
              <a:ea typeface="ＭＳ Ｐゴシック" charset="0"/>
              <a:cs typeface="ＭＳ Ｐゴシック" charset="0"/>
            </a:endParaRPr>
          </a:p>
        </p:txBody>
      </p:sp>
      <p:pic>
        <p:nvPicPr>
          <p:cNvPr id="88069" name="Picture 2"/>
          <p:cNvPicPr>
            <a:picLocks noChangeAspect="1"/>
          </p:cNvPicPr>
          <p:nvPr/>
        </p:nvPicPr>
        <p:blipFill>
          <a:blip r:embed="rId2"/>
          <a:srcRect/>
          <a:stretch>
            <a:fillRect/>
          </a:stretch>
        </p:blipFill>
        <p:spPr bwMode="auto">
          <a:xfrm>
            <a:off x="4495800" y="4191000"/>
            <a:ext cx="3327400" cy="1689100"/>
          </a:xfrm>
          <a:prstGeom prst="rect">
            <a:avLst/>
          </a:prstGeom>
          <a:noFill/>
          <a:ln w="9525">
            <a:noFill/>
            <a:miter lim="800000"/>
            <a:headEnd/>
            <a:tailEnd/>
          </a:ln>
        </p:spPr>
      </p:pic>
      <p:sp>
        <p:nvSpPr>
          <p:cNvPr id="88070"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89090"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A98673B0-F3B5-4657-A47C-8466ACCB1F28}"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89091" name="Slide Number Placeholder 4"/>
          <p:cNvSpPr>
            <a:spLocks noGrp="1"/>
          </p:cNvSpPr>
          <p:nvPr>
            <p:ph type="sldNum" sz="quarter" idx="12"/>
          </p:nvPr>
        </p:nvSpPr>
        <p:spPr>
          <a:noFill/>
          <a:ln>
            <a:miter lim="800000"/>
            <a:headEnd/>
            <a:tailEnd/>
          </a:ln>
        </p:spPr>
        <p:txBody>
          <a:bodyPr/>
          <a:lstStyle/>
          <a:p>
            <a:fld id="{705CB1C4-2EC4-4313-9232-DD97C338CB1D}" type="slidenum">
              <a:rPr lang="en-US" smtClean="0">
                <a:latin typeface="Xerox Sans"/>
                <a:ea typeface="ＭＳ Ｐゴシック"/>
                <a:cs typeface="ＭＳ Ｐゴシック"/>
              </a:rPr>
              <a:pPr/>
              <a:t>42</a:t>
            </a:fld>
            <a:endParaRPr lang="en-US" smtClean="0">
              <a:latin typeface="Xerox Sans"/>
              <a:ea typeface="ＭＳ Ｐゴシック"/>
              <a:cs typeface="ＭＳ Ｐゴシック"/>
            </a:endParaRPr>
          </a:p>
        </p:txBody>
      </p:sp>
      <p:sp>
        <p:nvSpPr>
          <p:cNvPr id="9" name="Rounded Rectangle 8"/>
          <p:cNvSpPr/>
          <p:nvPr/>
        </p:nvSpPr>
        <p:spPr bwMode="auto">
          <a:xfrm>
            <a:off x="152400" y="1828800"/>
            <a:ext cx="6019800" cy="24384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828800"/>
            <a:ext cx="5943600" cy="2462213"/>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a:latin typeface="Xerox Sans" charset="0"/>
                <a:ea typeface="ＭＳ Ｐゴシック" charset="0"/>
                <a:cs typeface="ＭＳ Ｐゴシック" charset="0"/>
              </a:rPr>
              <a:t>C75 &amp; J75 </a:t>
            </a:r>
            <a:r>
              <a:rPr lang="en-US" b="1" dirty="0">
                <a:latin typeface="Xerox Sans" charset="0"/>
                <a:ea typeface="ＭＳ Ｐゴシック" charset="0"/>
                <a:cs typeface="ＭＳ Ｐゴシック" charset="0"/>
              </a:rPr>
              <a:t>Digital </a:t>
            </a:r>
            <a:r>
              <a:rPr lang="en-US" b="1" dirty="0" err="1">
                <a:latin typeface="Xerox Sans" charset="0"/>
                <a:ea typeface="ＭＳ Ｐゴシック" charset="0"/>
                <a:cs typeface="ＭＳ Ｐゴシック" charset="0"/>
              </a:rPr>
              <a:t>Colour</a:t>
            </a:r>
            <a:r>
              <a:rPr lang="en-US" b="1" dirty="0">
                <a:latin typeface="Xerox Sans" charset="0"/>
                <a:ea typeface="ＭＳ Ｐゴシック" charset="0"/>
                <a:cs typeface="ＭＳ Ｐゴシック" charset="0"/>
              </a:rPr>
              <a:t> Press</a:t>
            </a:r>
          </a:p>
          <a:p>
            <a:pPr marL="285750" indent="-285750">
              <a:buFont typeface="Arial"/>
              <a:buChar char="•"/>
              <a:defRPr/>
            </a:pPr>
            <a:r>
              <a:rPr lang="en-US" dirty="0">
                <a:latin typeface="Xerox Sans" charset="0"/>
                <a:ea typeface="ＭＳ Ｐゴシック" charset="0"/>
                <a:cs typeface="ＭＳ Ｐゴシック" charset="0"/>
              </a:rPr>
              <a:t>Enables </a:t>
            </a:r>
            <a:r>
              <a:rPr lang="en-US" dirty="0">
                <a:latin typeface="Xerox Sans" charset="0"/>
                <a:ea typeface="ＭＳ Ｐゴシック" charset="0"/>
                <a:cs typeface="ＭＳ Ｐゴシック" charset="0"/>
              </a:rPr>
              <a:t>easy entry into the production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market and performance at a true value</a:t>
            </a:r>
          </a:p>
          <a:p>
            <a:pPr marL="285750" indent="-285750">
              <a:buFont typeface="Arial"/>
              <a:buChar char="•"/>
              <a:defRPr/>
            </a:pPr>
            <a:r>
              <a:rPr lang="en-US" dirty="0">
                <a:latin typeface="Xerox Sans" charset="0"/>
                <a:ea typeface="ＭＳ Ｐゴシック" charset="0"/>
                <a:cs typeface="ＭＳ Ｐゴシック" charset="0"/>
              </a:rPr>
              <a:t>F</a:t>
            </a:r>
            <a:r>
              <a:rPr lang="en-US" dirty="0">
                <a:latin typeface="Xerox Sans" charset="0"/>
                <a:ea typeface="ＭＳ Ｐゴシック" charset="0"/>
                <a:cs typeface="ＭＳ Ｐゴシック" charset="0"/>
              </a:rPr>
              <a:t>lexible </a:t>
            </a:r>
            <a:r>
              <a:rPr lang="en-US" dirty="0">
                <a:latin typeface="Xerox Sans" charset="0"/>
                <a:ea typeface="ＭＳ Ｐゴシック" charset="0"/>
                <a:cs typeface="ＭＳ Ｐゴシック" charset="0"/>
              </a:rPr>
              <a:t>feeding and </a:t>
            </a:r>
            <a:r>
              <a:rPr lang="en-US" dirty="0">
                <a:latin typeface="Xerox Sans" charset="0"/>
                <a:ea typeface="ＭＳ Ｐゴシック" charset="0"/>
                <a:cs typeface="ＭＳ Ｐゴシック" charset="0"/>
              </a:rPr>
              <a:t>finishing </a:t>
            </a:r>
            <a:r>
              <a:rPr lang="en-US" dirty="0">
                <a:latin typeface="Xerox Sans" charset="0"/>
                <a:ea typeface="ＭＳ Ｐゴシック" charset="0"/>
                <a:cs typeface="ＭＳ Ｐゴシック" charset="0"/>
              </a:rPr>
              <a:t>options scalable to your business needs</a:t>
            </a:r>
          </a:p>
          <a:p>
            <a:pPr marL="285750" indent="-285750">
              <a:buFont typeface="Arial"/>
              <a:buChar char="•"/>
              <a:defRPr/>
            </a:pPr>
            <a:r>
              <a:rPr lang="en-US" dirty="0">
                <a:latin typeface="Xerox Sans" charset="0"/>
                <a:ea typeface="ＭＳ Ｐゴシック" charset="0"/>
                <a:cs typeface="ＭＳ Ｐゴシック" charset="0"/>
              </a:rPr>
              <a:t>Auto</a:t>
            </a:r>
            <a:r>
              <a:rPr lang="en-US" dirty="0">
                <a:latin typeface="Xerox Sans" charset="0"/>
                <a:ea typeface="ＭＳ Ｐゴシック" charset="0"/>
                <a:cs typeface="ＭＳ Ｐゴシック" charset="0"/>
              </a:rPr>
              <a:t>-duplex coated stocks</a:t>
            </a:r>
          </a:p>
          <a:p>
            <a:pPr marL="285750" indent="-285750">
              <a:buFont typeface="Arial"/>
              <a:buChar char="•"/>
              <a:defRPr/>
            </a:pPr>
            <a:r>
              <a:rPr lang="en-US" dirty="0">
                <a:latin typeface="Xerox Sans" charset="0"/>
                <a:ea typeface="ＭＳ Ｐゴシック" charset="0"/>
                <a:cs typeface="ＭＳ Ｐゴシック" charset="0"/>
              </a:rPr>
              <a:t>Advanced </a:t>
            </a:r>
            <a:r>
              <a:rPr lang="en-US" dirty="0">
                <a:latin typeface="Xerox Sans" charset="0"/>
                <a:ea typeface="ＭＳ Ｐゴシック" charset="0"/>
                <a:cs typeface="ＭＳ Ｐゴシック" charset="0"/>
              </a:rPr>
              <a:t>inline </a:t>
            </a:r>
            <a:r>
              <a:rPr lang="en-US" dirty="0">
                <a:latin typeface="Xerox Sans" charset="0"/>
                <a:ea typeface="ＭＳ Ｐゴシック" charset="0"/>
                <a:cs typeface="ＭＳ Ｐゴシック" charset="0"/>
              </a:rPr>
              <a:t>finishing </a:t>
            </a:r>
            <a:r>
              <a:rPr lang="en-US" dirty="0">
                <a:latin typeface="Xerox Sans" charset="0"/>
                <a:ea typeface="ＭＳ Ｐゴシック" charset="0"/>
                <a:cs typeface="ＭＳ Ｐゴシック" charset="0"/>
              </a:rPr>
              <a:t>supports coated and uncoated stocks and includes the GBC®</a:t>
            </a:r>
          </a:p>
          <a:p>
            <a:pPr marL="285750" indent="-285750">
              <a:buFont typeface="Arial"/>
              <a:buChar char="•"/>
              <a:defRPr/>
            </a:pPr>
            <a:r>
              <a:rPr lang="en-US" dirty="0" err="1">
                <a:latin typeface="Xerox Sans" charset="0"/>
                <a:ea typeface="ＭＳ Ｐゴシック" charset="0"/>
                <a:cs typeface="ＭＳ Ｐゴシック" charset="0"/>
              </a:rPr>
              <a:t>AdvancedPunch</a:t>
            </a:r>
            <a:r>
              <a:rPr lang="en-US" dirty="0">
                <a:latin typeface="Xerox Sans" charset="0"/>
                <a:ea typeface="ＭＳ Ｐゴシック" charset="0"/>
                <a:cs typeface="ＭＳ Ｐゴシック" charset="0"/>
              </a:rPr>
              <a:t>™ and Xerox® </a:t>
            </a:r>
            <a:r>
              <a:rPr lang="en-US" dirty="0" err="1">
                <a:latin typeface="Xerox Sans" charset="0"/>
                <a:ea typeface="ＭＳ Ｐゴシック" charset="0"/>
                <a:cs typeface="ＭＳ Ｐゴシック" charset="0"/>
              </a:rPr>
              <a:t>SquareFold</a:t>
            </a:r>
            <a:r>
              <a:rPr lang="en-US" dirty="0">
                <a:latin typeface="Xerox Sans" charset="0"/>
                <a:ea typeface="ＭＳ Ｐゴシック" charset="0"/>
                <a:cs typeface="ＭＳ Ｐゴシック" charset="0"/>
              </a:rPr>
              <a:t>™ Trimmer modules</a:t>
            </a:r>
          </a:p>
          <a:p>
            <a:pPr marL="285750" indent="-285750">
              <a:buFont typeface="Arial"/>
              <a:buChar char="•"/>
              <a:defRPr/>
            </a:pPr>
            <a:r>
              <a:rPr lang="en-US" dirty="0">
                <a:latin typeface="Xerox Sans" charset="0"/>
                <a:ea typeface="ＭＳ Ｐゴシック" charset="0"/>
                <a:cs typeface="ＭＳ Ｐゴシック" charset="0"/>
              </a:rPr>
              <a:t>Outstanding </a:t>
            </a:r>
            <a:r>
              <a:rPr lang="en-US" dirty="0">
                <a:latin typeface="Xerox Sans" charset="0"/>
                <a:ea typeface="ＭＳ Ｐゴシック" charset="0"/>
                <a:cs typeface="ＭＳ Ｐゴシック" charset="0"/>
              </a:rPr>
              <a:t>productivity, image quality and versatility on a wide variety of applications</a:t>
            </a:r>
          </a:p>
        </p:txBody>
      </p:sp>
      <p:pic>
        <p:nvPicPr>
          <p:cNvPr id="89094" name="Picture 2"/>
          <p:cNvPicPr>
            <a:picLocks noChangeAspect="1"/>
          </p:cNvPicPr>
          <p:nvPr/>
        </p:nvPicPr>
        <p:blipFill>
          <a:blip r:embed="rId2"/>
          <a:srcRect/>
          <a:stretch>
            <a:fillRect/>
          </a:stretch>
        </p:blipFill>
        <p:spPr bwMode="auto">
          <a:xfrm>
            <a:off x="4343400" y="4330700"/>
            <a:ext cx="4546600"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90114"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BBA14D8A-C8EF-4230-88E3-2B1F1284DE4E}"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90115" name="Slide Number Placeholder 4"/>
          <p:cNvSpPr>
            <a:spLocks noGrp="1"/>
          </p:cNvSpPr>
          <p:nvPr>
            <p:ph type="sldNum" sz="quarter" idx="12"/>
          </p:nvPr>
        </p:nvSpPr>
        <p:spPr>
          <a:noFill/>
          <a:ln>
            <a:miter lim="800000"/>
            <a:headEnd/>
            <a:tailEnd/>
          </a:ln>
        </p:spPr>
        <p:txBody>
          <a:bodyPr/>
          <a:lstStyle/>
          <a:p>
            <a:fld id="{CD315527-E120-4AEA-A337-0AFC4D310E15}" type="slidenum">
              <a:rPr lang="en-US" smtClean="0">
                <a:latin typeface="Xerox Sans"/>
                <a:ea typeface="ＭＳ Ｐゴシック"/>
                <a:cs typeface="ＭＳ Ｐゴシック"/>
              </a:rPr>
              <a:pPr/>
              <a:t>43</a:t>
            </a:fld>
            <a:endParaRPr lang="en-US" smtClean="0">
              <a:latin typeface="Xerox Sans"/>
              <a:ea typeface="ＭＳ Ｐゴシック"/>
              <a:cs typeface="ＭＳ Ｐゴシック"/>
            </a:endParaRPr>
          </a:p>
        </p:txBody>
      </p:sp>
      <p:sp>
        <p:nvSpPr>
          <p:cNvPr id="9" name="Rounded Rectangle 8"/>
          <p:cNvSpPr/>
          <p:nvPr/>
        </p:nvSpPr>
        <p:spPr bwMode="auto">
          <a:xfrm>
            <a:off x="152400" y="1828800"/>
            <a:ext cx="6858000" cy="21336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828800"/>
            <a:ext cx="6705600" cy="2032000"/>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DocuColor</a:t>
            </a:r>
            <a:r>
              <a:rPr lang="en-US" b="1" dirty="0">
                <a:latin typeface="Xerox Sans" charset="0"/>
                <a:ea typeface="ＭＳ Ｐゴシック" charset="0"/>
                <a:cs typeface="ＭＳ Ｐゴシック" charset="0"/>
              </a:rPr>
              <a:t>® 8080 Digital Press</a:t>
            </a:r>
          </a:p>
          <a:p>
            <a:pPr marL="285750" indent="-285750">
              <a:buFont typeface="Arial"/>
              <a:buChar char="•"/>
              <a:defRPr/>
            </a:pPr>
            <a:r>
              <a:rPr lang="en-US" dirty="0">
                <a:latin typeface="Xerox Sans" charset="0"/>
                <a:ea typeface="ＭＳ Ｐゴシック" charset="0"/>
                <a:cs typeface="ＭＳ Ｐゴシック" charset="0"/>
              </a:rPr>
              <a:t>Low </a:t>
            </a:r>
            <a:r>
              <a:rPr lang="en-US" dirty="0">
                <a:latin typeface="Xerox Sans" charset="0"/>
                <a:ea typeface="ＭＳ Ｐゴシック" charset="0"/>
                <a:cs typeface="ＭＳ Ｐゴシック" charset="0"/>
              </a:rPr>
              <a:t>gloss dry ink provides a matt fi </a:t>
            </a:r>
            <a:r>
              <a:rPr lang="en-US" dirty="0" err="1">
                <a:latin typeface="Xerox Sans" charset="0"/>
                <a:ea typeface="ＭＳ Ｐゴシック" charset="0"/>
                <a:cs typeface="ＭＳ Ｐゴシック" charset="0"/>
              </a:rPr>
              <a:t>nish</a:t>
            </a:r>
            <a:r>
              <a:rPr lang="en-US" dirty="0">
                <a:latin typeface="Xerox Sans" charset="0"/>
                <a:ea typeface="ＭＳ Ｐゴシック" charset="0"/>
                <a:cs typeface="ＭＳ Ｐゴシック" charset="0"/>
              </a:rPr>
              <a:t> with maximum detail</a:t>
            </a:r>
          </a:p>
          <a:p>
            <a:pPr marL="285750" indent="-285750">
              <a:buFont typeface="Arial"/>
              <a:buChar char="•"/>
              <a:defRPr/>
            </a:pPr>
            <a:r>
              <a:rPr lang="en-US" dirty="0">
                <a:latin typeface="Xerox Sans" charset="0"/>
                <a:ea typeface="ＭＳ Ｐゴシック" charset="0"/>
                <a:cs typeface="ＭＳ Ｐゴシック" charset="0"/>
              </a:rPr>
              <a:t>Easily </a:t>
            </a:r>
            <a:r>
              <a:rPr lang="en-US" dirty="0">
                <a:latin typeface="Xerox Sans" charset="0"/>
                <a:ea typeface="ＭＳ Ｐゴシック" charset="0"/>
                <a:cs typeface="ＭＳ Ｐゴシック" charset="0"/>
              </a:rPr>
              <a:t>handle quick turnarounds by running all stocks at rated speed regardless of weight</a:t>
            </a:r>
          </a:p>
          <a:p>
            <a:pPr marL="285750" indent="-285750">
              <a:buFont typeface="Arial"/>
              <a:buChar char="•"/>
              <a:defRPr/>
            </a:pPr>
            <a:r>
              <a:rPr lang="en-US" dirty="0">
                <a:latin typeface="Xerox Sans" charset="0"/>
                <a:ea typeface="ＭＳ Ｐゴシック" charset="0"/>
                <a:cs typeface="ＭＳ Ｐゴシック" charset="0"/>
              </a:rPr>
              <a:t>Supports </a:t>
            </a:r>
            <a:r>
              <a:rPr lang="en-US" dirty="0">
                <a:latin typeface="Xerox Sans" charset="0"/>
                <a:ea typeface="ＭＳ Ｐゴシック" charset="0"/>
                <a:cs typeface="ＭＳ Ｐゴシック" charset="0"/>
              </a:rPr>
              <a:t>a wide variety of </a:t>
            </a:r>
            <a:r>
              <a:rPr lang="en-US" dirty="0" err="1">
                <a:latin typeface="Xerox Sans" charset="0"/>
                <a:ea typeface="ＭＳ Ｐゴシック" charset="0"/>
                <a:cs typeface="ＭＳ Ｐゴシック" charset="0"/>
              </a:rPr>
              <a:t>speciality</a:t>
            </a:r>
            <a:r>
              <a:rPr lang="en-US" dirty="0">
                <a:latin typeface="Xerox Sans" charset="0"/>
                <a:ea typeface="ＭＳ Ｐゴシック" charset="0"/>
                <a:cs typeface="ＭＳ Ｐゴシック" charset="0"/>
              </a:rPr>
              <a:t> media</a:t>
            </a:r>
          </a:p>
          <a:p>
            <a:pPr marL="285750" indent="-285750">
              <a:buFont typeface="Arial"/>
              <a:buChar char="•"/>
              <a:defRPr/>
            </a:pPr>
            <a:r>
              <a:rPr lang="en-US" dirty="0">
                <a:latin typeface="Xerox Sans" charset="0"/>
                <a:ea typeface="ＭＳ Ｐゴシック" charset="0"/>
                <a:cs typeface="ＭＳ Ｐゴシック" charset="0"/>
              </a:rPr>
              <a:t>Excels </a:t>
            </a:r>
            <a:r>
              <a:rPr lang="en-US" dirty="0">
                <a:latin typeface="Xerox Sans" charset="0"/>
                <a:ea typeface="ＭＳ Ｐゴシック" charset="0"/>
                <a:cs typeface="ＭＳ Ｐゴシック" charset="0"/>
              </a:rPr>
              <a:t>with tighter registration and inline </a:t>
            </a:r>
            <a:r>
              <a:rPr lang="en-US" dirty="0">
                <a:latin typeface="Xerox Sans" charset="0"/>
                <a:ea typeface="ＭＳ Ｐゴシック" charset="0"/>
                <a:cs typeface="ＭＳ Ｐゴシック" charset="0"/>
              </a:rPr>
              <a:t>finishing </a:t>
            </a:r>
            <a:r>
              <a:rPr lang="en-US" dirty="0">
                <a:latin typeface="Xerox Sans" charset="0"/>
                <a:ea typeface="ＭＳ Ｐゴシック" charset="0"/>
                <a:cs typeface="ＭＳ Ｐゴシック" charset="0"/>
              </a:rPr>
              <a:t>for complex jobs</a:t>
            </a:r>
          </a:p>
          <a:p>
            <a:pPr marL="285750" indent="-285750">
              <a:buFont typeface="Arial"/>
              <a:buChar char="•"/>
              <a:defRPr/>
            </a:pPr>
            <a:r>
              <a:rPr lang="en-US" dirty="0">
                <a:latin typeface="Xerox Sans" charset="0"/>
                <a:ea typeface="ＭＳ Ｐゴシック" charset="0"/>
                <a:cs typeface="ＭＳ Ｐゴシック" charset="0"/>
              </a:rPr>
              <a:t>Xerox</a:t>
            </a:r>
            <a:r>
              <a:rPr lang="en-US" dirty="0">
                <a:latin typeface="Xerox Sans" charset="0"/>
                <a:ea typeface="ＭＳ Ｐゴシック" charset="0"/>
                <a:cs typeface="ＭＳ Ｐゴシック" charset="0"/>
              </a:rPr>
              <a:t>®-unique Automated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Quality Suite of tools with inline </a:t>
            </a:r>
            <a:r>
              <a:rPr lang="en-US" dirty="0">
                <a:latin typeface="Xerox Sans" charset="0"/>
                <a:ea typeface="ＭＳ Ｐゴシック" charset="0"/>
                <a:cs typeface="ＭＳ Ｐゴシック" charset="0"/>
              </a:rPr>
              <a:t>spectrophotometer technology </a:t>
            </a:r>
            <a:r>
              <a:rPr lang="en-US" dirty="0">
                <a:latin typeface="Xerox Sans" charset="0"/>
                <a:ea typeface="ＭＳ Ｐゴシック" charset="0"/>
                <a:cs typeface="ＭＳ Ｐゴシック" charset="0"/>
              </a:rPr>
              <a:t>delivers automation for calibration, </a:t>
            </a:r>
            <a:r>
              <a:rPr lang="en-US" dirty="0" err="1">
                <a:latin typeface="Xerox Sans" charset="0"/>
                <a:ea typeface="ＭＳ Ｐゴシック" charset="0"/>
                <a:cs typeface="ＭＳ Ｐゴシック" charset="0"/>
              </a:rPr>
              <a:t>profi</a:t>
            </a:r>
            <a:r>
              <a:rPr lang="en-US" dirty="0">
                <a:latin typeface="Xerox Sans" charset="0"/>
                <a:ea typeface="ＭＳ Ｐゴシック" charset="0"/>
                <a:cs typeface="ＭＳ Ｐゴシック" charset="0"/>
              </a:rPr>
              <a:t> ling and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matching</a:t>
            </a:r>
          </a:p>
        </p:txBody>
      </p:sp>
      <p:pic>
        <p:nvPicPr>
          <p:cNvPr id="90118" name="Picture 2"/>
          <p:cNvPicPr>
            <a:picLocks noChangeAspect="1"/>
          </p:cNvPicPr>
          <p:nvPr/>
        </p:nvPicPr>
        <p:blipFill>
          <a:blip r:embed="rId2"/>
          <a:srcRect/>
          <a:stretch>
            <a:fillRect/>
          </a:stretch>
        </p:blipFill>
        <p:spPr bwMode="auto">
          <a:xfrm>
            <a:off x="4533900" y="4419600"/>
            <a:ext cx="4152900"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91138"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BADFB14D-1F2B-44B5-BE3C-C7E221534D2C}"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91139" name="Slide Number Placeholder 4"/>
          <p:cNvSpPr>
            <a:spLocks noGrp="1"/>
          </p:cNvSpPr>
          <p:nvPr>
            <p:ph type="sldNum" sz="quarter" idx="12"/>
          </p:nvPr>
        </p:nvSpPr>
        <p:spPr>
          <a:noFill/>
          <a:ln>
            <a:miter lim="800000"/>
            <a:headEnd/>
            <a:tailEnd/>
          </a:ln>
        </p:spPr>
        <p:txBody>
          <a:bodyPr/>
          <a:lstStyle/>
          <a:p>
            <a:fld id="{43370A70-9F0B-405F-8200-52A0C8B1EECA}" type="slidenum">
              <a:rPr lang="en-US" smtClean="0">
                <a:latin typeface="Xerox Sans"/>
                <a:ea typeface="ＭＳ Ｐゴシック"/>
                <a:cs typeface="ＭＳ Ｐゴシック"/>
              </a:rPr>
              <a:pPr/>
              <a:t>44</a:t>
            </a:fld>
            <a:endParaRPr lang="en-US" smtClean="0">
              <a:latin typeface="Xerox Sans"/>
              <a:ea typeface="ＭＳ Ｐゴシック"/>
              <a:cs typeface="ＭＳ Ｐゴシック"/>
            </a:endParaRPr>
          </a:p>
        </p:txBody>
      </p:sp>
      <p:sp>
        <p:nvSpPr>
          <p:cNvPr id="9" name="Rounded Rectangle 8"/>
          <p:cNvSpPr/>
          <p:nvPr/>
        </p:nvSpPr>
        <p:spPr bwMode="auto">
          <a:xfrm>
            <a:off x="152400" y="1828800"/>
            <a:ext cx="6400800" cy="20574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dirty="0">
                <a:solidFill>
                  <a:schemeClr val="tx1"/>
                </a:solidFill>
              </a:rPr>
              <a:t> </a:t>
            </a:r>
            <a:endParaRPr lang="en-US" dirty="0">
              <a:solidFill>
                <a:schemeClr val="tx1"/>
              </a:solidFill>
            </a:endParaRPr>
          </a:p>
        </p:txBody>
      </p:sp>
      <p:sp>
        <p:nvSpPr>
          <p:cNvPr id="7" name="Rectangle 6"/>
          <p:cNvSpPr/>
          <p:nvPr/>
        </p:nvSpPr>
        <p:spPr>
          <a:xfrm>
            <a:off x="304800" y="1828800"/>
            <a:ext cx="6096000" cy="2032000"/>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Colour</a:t>
            </a:r>
            <a:r>
              <a:rPr lang="en-US" b="1" dirty="0">
                <a:latin typeface="Xerox Sans" charset="0"/>
                <a:ea typeface="ＭＳ Ｐゴシック" charset="0"/>
                <a:cs typeface="ＭＳ Ｐゴシック" charset="0"/>
              </a:rPr>
              <a:t> 800/1000 Presses</a:t>
            </a:r>
          </a:p>
          <a:p>
            <a:pPr marL="285750" indent="-285750">
              <a:buFont typeface="Arial"/>
              <a:buChar char="•"/>
              <a:defRPr/>
            </a:pPr>
            <a:r>
              <a:rPr lang="en-US" dirty="0">
                <a:latin typeface="Xerox Sans" charset="0"/>
                <a:ea typeface="ＭＳ Ｐゴシック" charset="0"/>
                <a:cs typeface="ＭＳ Ｐゴシック" charset="0"/>
              </a:rPr>
              <a:t>Productivity </a:t>
            </a:r>
            <a:r>
              <a:rPr lang="en-US" dirty="0">
                <a:latin typeface="Xerox Sans" charset="0"/>
                <a:ea typeface="ＭＳ Ｐゴシック" charset="0"/>
                <a:cs typeface="ＭＳ Ｐゴシック" charset="0"/>
              </a:rPr>
              <a:t>at 80 ppm/100 ppm with media latitude from 55 to 350 </a:t>
            </a:r>
            <a:r>
              <a:rPr lang="en-US" dirty="0" err="1">
                <a:latin typeface="Xerox Sans" charset="0"/>
                <a:ea typeface="ＭＳ Ｐゴシック" charset="0"/>
                <a:cs typeface="ＭＳ Ｐゴシック" charset="0"/>
              </a:rPr>
              <a:t>gsm</a:t>
            </a:r>
            <a:endParaRPr lang="en-US" dirty="0">
              <a:latin typeface="Xerox Sans" charset="0"/>
              <a:ea typeface="ＭＳ Ｐゴシック" charset="0"/>
              <a:cs typeface="ＭＳ Ｐゴシック" charset="0"/>
            </a:endParaRPr>
          </a:p>
          <a:p>
            <a:pPr marL="285750" indent="-285750">
              <a:buFont typeface="Arial"/>
              <a:buChar char="•"/>
              <a:defRPr/>
            </a:pPr>
            <a:r>
              <a:rPr lang="en-US" dirty="0">
                <a:latin typeface="Xerox Sans" charset="0"/>
                <a:ea typeface="ＭＳ Ｐゴシック" charset="0"/>
                <a:cs typeface="ＭＳ Ｐゴシック" charset="0"/>
              </a:rPr>
              <a:t>Vibrant</a:t>
            </a:r>
            <a:r>
              <a:rPr lang="en-US" dirty="0">
                <a:latin typeface="Xerox Sans" charset="0"/>
                <a:ea typeface="ＭＳ Ｐゴシック" charset="0"/>
                <a:cs typeface="ＭＳ Ｐゴシック" charset="0"/>
              </a:rPr>
              <a:t>, high-</a:t>
            </a:r>
            <a:r>
              <a:rPr lang="en-US" dirty="0">
                <a:latin typeface="Xerox Sans" charset="0"/>
                <a:ea typeface="ＭＳ Ｐゴシック" charset="0"/>
                <a:cs typeface="ＭＳ Ｐゴシック" charset="0"/>
              </a:rPr>
              <a:t>definition </a:t>
            </a:r>
            <a:r>
              <a:rPr lang="en-US" dirty="0">
                <a:latin typeface="Xerox Sans" charset="0"/>
                <a:ea typeface="ＭＳ Ｐゴシック" charset="0"/>
                <a:cs typeface="ＭＳ Ｐゴシック" charset="0"/>
              </a:rPr>
              <a:t>image quality with EA Low Melt Dry Ink and new belt </a:t>
            </a:r>
            <a:r>
              <a:rPr lang="en-US" dirty="0">
                <a:latin typeface="Xerox Sans" charset="0"/>
                <a:ea typeface="ＭＳ Ｐゴシック" charset="0"/>
                <a:cs typeface="ＭＳ Ｐゴシック" charset="0"/>
              </a:rPr>
              <a:t>fusing technology</a:t>
            </a:r>
            <a:endParaRPr lang="en-US" dirty="0">
              <a:latin typeface="Xerox Sans" charset="0"/>
              <a:ea typeface="ＭＳ Ｐゴシック" charset="0"/>
              <a:cs typeface="ＭＳ Ｐゴシック" charset="0"/>
            </a:endParaRPr>
          </a:p>
          <a:p>
            <a:pPr marL="285750" indent="-285750">
              <a:buFont typeface="Arial"/>
              <a:buChar char="•"/>
              <a:defRPr/>
            </a:pPr>
            <a:r>
              <a:rPr lang="en-US" dirty="0">
                <a:latin typeface="Xerox Sans" charset="0"/>
                <a:ea typeface="ＭＳ Ｐゴシック" charset="0"/>
                <a:cs typeface="ＭＳ Ｐゴシック" charset="0"/>
              </a:rPr>
              <a:t>An </a:t>
            </a:r>
            <a:r>
              <a:rPr lang="en-US" dirty="0">
                <a:latin typeface="Xerox Sans" charset="0"/>
                <a:ea typeface="ＭＳ Ｐゴシック" charset="0"/>
                <a:cs typeface="ＭＳ Ｐゴシック" charset="0"/>
              </a:rPr>
              <a:t>optional (</a:t>
            </a:r>
            <a:r>
              <a:rPr lang="en-US" dirty="0">
                <a:latin typeface="Xerox Sans" charset="0"/>
                <a:ea typeface="ＭＳ Ｐゴシック" charset="0"/>
                <a:cs typeface="ＭＳ Ｐゴシック" charset="0"/>
              </a:rPr>
              <a:t>fifth</a:t>
            </a:r>
            <a:r>
              <a:rPr lang="en-US" dirty="0">
                <a:latin typeface="Xerox Sans" charset="0"/>
                <a:ea typeface="ＭＳ Ｐゴシック" charset="0"/>
                <a:cs typeface="ＭＳ Ｐゴシック" charset="0"/>
              </a:rPr>
              <a:t>) Clear Dry Ink Station supporting both </a:t>
            </a:r>
            <a:r>
              <a:rPr lang="en-US" dirty="0">
                <a:latin typeface="Xerox Sans" charset="0"/>
                <a:ea typeface="ＭＳ Ｐゴシック" charset="0"/>
                <a:cs typeface="ＭＳ Ｐゴシック" charset="0"/>
              </a:rPr>
              <a:t>flood </a:t>
            </a:r>
            <a:r>
              <a:rPr lang="en-US" dirty="0">
                <a:latin typeface="Xerox Sans" charset="0"/>
                <a:ea typeface="ＭＳ Ｐゴシック" charset="0"/>
                <a:cs typeface="ＭＳ Ｐゴシック" charset="0"/>
              </a:rPr>
              <a:t>and spot (addressable</a:t>
            </a:r>
            <a:r>
              <a:rPr lang="en-US" dirty="0">
                <a:latin typeface="Xerox Sans" charset="0"/>
                <a:ea typeface="ＭＳ Ｐゴシック" charset="0"/>
                <a:cs typeface="ＭＳ Ｐゴシック" charset="0"/>
              </a:rPr>
              <a:t>) techniques </a:t>
            </a:r>
            <a:r>
              <a:rPr lang="en-US" dirty="0">
                <a:latin typeface="Xerox Sans" charset="0"/>
                <a:ea typeface="ＭＳ Ｐゴシック" charset="0"/>
                <a:cs typeface="ＭＳ Ｐゴシック" charset="0"/>
              </a:rPr>
              <a:t>to drive high-value applications</a:t>
            </a:r>
          </a:p>
          <a:p>
            <a:pPr marL="285750" indent="-285750">
              <a:buFont typeface="Arial"/>
              <a:buChar char="•"/>
              <a:defRPr/>
            </a:pPr>
            <a:r>
              <a:rPr lang="en-US" dirty="0">
                <a:latin typeface="Xerox Sans" charset="0"/>
                <a:ea typeface="ＭＳ Ｐゴシック" charset="0"/>
                <a:cs typeface="ＭＳ Ｐゴシック" charset="0"/>
              </a:rPr>
              <a:t>Flexible </a:t>
            </a:r>
            <a:r>
              <a:rPr lang="en-US" dirty="0">
                <a:latin typeface="Xerox Sans" charset="0"/>
                <a:ea typeface="ＭＳ Ｐゴシック" charset="0"/>
                <a:cs typeface="ＭＳ Ｐゴシック" charset="0"/>
              </a:rPr>
              <a:t>inline </a:t>
            </a:r>
            <a:r>
              <a:rPr lang="en-US" dirty="0">
                <a:latin typeface="Xerox Sans" charset="0"/>
                <a:ea typeface="ＭＳ Ｐゴシック" charset="0"/>
                <a:cs typeface="ＭＳ Ｐゴシック" charset="0"/>
              </a:rPr>
              <a:t>finishing </a:t>
            </a:r>
            <a:r>
              <a:rPr lang="en-US" dirty="0">
                <a:latin typeface="Xerox Sans" charset="0"/>
                <a:ea typeface="ＭＳ Ｐゴシック" charset="0"/>
                <a:cs typeface="ＭＳ Ｐゴシック" charset="0"/>
              </a:rPr>
              <a:t>offers a wide variety of alternatives</a:t>
            </a:r>
          </a:p>
          <a:p>
            <a:pPr marL="285750" indent="-285750">
              <a:buFont typeface="Arial"/>
              <a:buChar char="•"/>
              <a:defRPr/>
            </a:pPr>
            <a:r>
              <a:rPr lang="en-US" dirty="0">
                <a:latin typeface="Xerox Sans" charset="0"/>
                <a:ea typeface="ＭＳ Ｐゴシック" charset="0"/>
                <a:cs typeface="ＭＳ Ｐゴシック" charset="0"/>
              </a:rPr>
              <a:t>Xerox</a:t>
            </a:r>
            <a:r>
              <a:rPr lang="en-US" dirty="0">
                <a:latin typeface="Xerox Sans" charset="0"/>
                <a:ea typeface="ＭＳ Ｐゴシック" charset="0"/>
                <a:cs typeface="ＭＳ Ｐゴシック" charset="0"/>
              </a:rPr>
              <a:t>® Productivity Plus: Increase available press time providing routine customer maintenance</a:t>
            </a:r>
          </a:p>
        </p:txBody>
      </p:sp>
      <p:pic>
        <p:nvPicPr>
          <p:cNvPr id="91142" name="Picture 2"/>
          <p:cNvPicPr>
            <a:picLocks noChangeAspect="1"/>
          </p:cNvPicPr>
          <p:nvPr/>
        </p:nvPicPr>
        <p:blipFill>
          <a:blip r:embed="rId2"/>
          <a:srcRect/>
          <a:stretch>
            <a:fillRect/>
          </a:stretch>
        </p:blipFill>
        <p:spPr bwMode="auto">
          <a:xfrm>
            <a:off x="2794000" y="4191000"/>
            <a:ext cx="580390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92162"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6CFC52F7-0CBC-42D0-935C-59631CE8CFE4}"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92163" name="Slide Number Placeholder 4"/>
          <p:cNvSpPr>
            <a:spLocks noGrp="1"/>
          </p:cNvSpPr>
          <p:nvPr>
            <p:ph type="sldNum" sz="quarter" idx="12"/>
          </p:nvPr>
        </p:nvSpPr>
        <p:spPr>
          <a:noFill/>
          <a:ln>
            <a:miter lim="800000"/>
            <a:headEnd/>
            <a:tailEnd/>
          </a:ln>
        </p:spPr>
        <p:txBody>
          <a:bodyPr/>
          <a:lstStyle/>
          <a:p>
            <a:fld id="{F979B68F-0541-4A78-BCFB-193CA1994506}" type="slidenum">
              <a:rPr lang="en-US" smtClean="0">
                <a:latin typeface="Xerox Sans"/>
                <a:ea typeface="ＭＳ Ｐゴシック"/>
                <a:cs typeface="ＭＳ Ｐゴシック"/>
              </a:rPr>
              <a:pPr/>
              <a:t>45</a:t>
            </a:fld>
            <a:endParaRPr lang="en-US" smtClean="0">
              <a:latin typeface="Xerox Sans"/>
              <a:ea typeface="ＭＳ Ｐゴシック"/>
              <a:cs typeface="ＭＳ Ｐゴシック"/>
            </a:endParaRPr>
          </a:p>
        </p:txBody>
      </p:sp>
      <p:sp>
        <p:nvSpPr>
          <p:cNvPr id="9" name="Rounded Rectangle 8"/>
          <p:cNvSpPr/>
          <p:nvPr/>
        </p:nvSpPr>
        <p:spPr bwMode="auto">
          <a:xfrm>
            <a:off x="152400" y="1524000"/>
            <a:ext cx="7010400" cy="25146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524000"/>
            <a:ext cx="6934200" cy="2462213"/>
          </a:xfrm>
          <a:prstGeom prst="rect">
            <a:avLst/>
          </a:prstGeom>
        </p:spPr>
        <p:txBody>
          <a:bodyPr>
            <a:spAutoFit/>
          </a:bodyPr>
          <a:lstStyle/>
          <a:p>
            <a:pPr>
              <a:defRPr/>
            </a:pPr>
            <a:r>
              <a:rPr lang="en-US" b="1" dirty="0">
                <a:latin typeface="Xerox Sans" charset="0"/>
                <a:ea typeface="ＭＳ Ｐゴシック" charset="0"/>
                <a:cs typeface="ＭＳ Ｐゴシック" charset="0"/>
              </a:rPr>
              <a:t>Xerox® iGen4 EXP Press</a:t>
            </a:r>
          </a:p>
          <a:p>
            <a:pPr marL="285750" indent="-285750">
              <a:buFont typeface="Arial"/>
              <a:buChar char="•"/>
              <a:defRPr/>
            </a:pPr>
            <a:r>
              <a:rPr lang="en-US" dirty="0">
                <a:latin typeface="Xerox Sans" charset="0"/>
                <a:ea typeface="ＭＳ Ｐゴシック" charset="0"/>
                <a:cs typeface="ＭＳ Ｐゴシック" charset="0"/>
              </a:rPr>
              <a:t>Automated </a:t>
            </a:r>
            <a:r>
              <a:rPr lang="en-US" dirty="0">
                <a:latin typeface="Xerox Sans" charset="0"/>
                <a:ea typeface="ＭＳ Ｐゴシック" charset="0"/>
                <a:cs typeface="ＭＳ Ｐゴシック" charset="0"/>
              </a:rPr>
              <a:t>web-to-</a:t>
            </a:r>
            <a:r>
              <a:rPr lang="en-US" dirty="0">
                <a:latin typeface="Xerox Sans" charset="0"/>
                <a:ea typeface="ＭＳ Ｐゴシック" charset="0"/>
                <a:cs typeface="ＭＳ Ｐゴシック" charset="0"/>
              </a:rPr>
              <a:t>finish </a:t>
            </a:r>
            <a:r>
              <a:rPr lang="en-US" dirty="0">
                <a:latin typeface="Xerox Sans" charset="0"/>
                <a:ea typeface="ＭＳ Ｐゴシック" charset="0"/>
                <a:cs typeface="ＭＳ Ｐゴシック" charset="0"/>
              </a:rPr>
              <a:t>solution provides a </a:t>
            </a:r>
            <a:r>
              <a:rPr lang="en-US" dirty="0" err="1">
                <a:latin typeface="Xerox Sans" charset="0"/>
                <a:ea typeface="ＭＳ Ｐゴシック" charset="0"/>
                <a:cs typeface="ＭＳ Ｐゴシック" charset="0"/>
              </a:rPr>
              <a:t>touchless</a:t>
            </a:r>
            <a:r>
              <a:rPr lang="en-US" dirty="0">
                <a:latin typeface="Xerox Sans" charset="0"/>
                <a:ea typeface="ＭＳ Ｐゴシック" charset="0"/>
                <a:cs typeface="ＭＳ Ｐゴシック" charset="0"/>
              </a:rPr>
              <a:t> </a:t>
            </a:r>
            <a:r>
              <a:rPr lang="en-US" dirty="0">
                <a:latin typeface="Xerox Sans" charset="0"/>
                <a:ea typeface="ＭＳ Ｐゴシック" charset="0"/>
                <a:cs typeface="ＭＳ Ｐゴシック" charset="0"/>
              </a:rPr>
              <a:t>workflow </a:t>
            </a:r>
            <a:r>
              <a:rPr lang="en-US" dirty="0">
                <a:latin typeface="Xerox Sans" charset="0"/>
                <a:ea typeface="ＭＳ Ｐゴシック" charset="0"/>
                <a:cs typeface="ＭＳ Ｐゴシック" charset="0"/>
              </a:rPr>
              <a:t>from web-based ordering</a:t>
            </a:r>
          </a:p>
          <a:p>
            <a:pPr marL="285750" indent="-285750">
              <a:buFont typeface="Arial"/>
              <a:buChar char="•"/>
              <a:defRPr/>
            </a:pPr>
            <a:r>
              <a:rPr lang="en-US" dirty="0">
                <a:latin typeface="Xerox Sans" charset="0"/>
                <a:ea typeface="ＭＳ Ｐゴシック" charset="0"/>
                <a:cs typeface="ＭＳ Ｐゴシック" charset="0"/>
              </a:rPr>
              <a:t>to prepress to printing to </a:t>
            </a:r>
            <a:r>
              <a:rPr lang="en-US" dirty="0">
                <a:latin typeface="Xerox Sans" charset="0"/>
                <a:ea typeface="ＭＳ Ｐゴシック" charset="0"/>
                <a:cs typeface="ＭＳ Ｐゴシック" charset="0"/>
              </a:rPr>
              <a:t>finishing </a:t>
            </a:r>
            <a:r>
              <a:rPr lang="en-US" dirty="0">
                <a:latin typeface="Xerox Sans" charset="0"/>
                <a:ea typeface="ＭＳ Ｐゴシック" charset="0"/>
                <a:cs typeface="ＭＳ Ｐゴシック" charset="0"/>
              </a:rPr>
              <a:t>with no manual setup or intervention</a:t>
            </a:r>
          </a:p>
          <a:p>
            <a:pPr marL="285750" indent="-285750">
              <a:buFont typeface="Arial"/>
              <a:buChar char="•"/>
              <a:defRPr/>
            </a:pPr>
            <a:r>
              <a:rPr lang="en-US" dirty="0">
                <a:latin typeface="Xerox Sans" charset="0"/>
                <a:ea typeface="ＭＳ Ｐゴシック" charset="0"/>
                <a:cs typeface="ＭＳ Ｐゴシック" charset="0"/>
              </a:rPr>
              <a:t>660 </a:t>
            </a:r>
            <a:r>
              <a:rPr lang="en-US" dirty="0">
                <a:latin typeface="Xerox Sans" charset="0"/>
                <a:ea typeface="ＭＳ Ｐゴシック" charset="0"/>
                <a:cs typeface="ＭＳ Ｐゴシック" charset="0"/>
              </a:rPr>
              <a:t>mm sheet kit expands the applications you can offer and the </a:t>
            </a:r>
            <a:r>
              <a:rPr lang="en-US" dirty="0">
                <a:latin typeface="Xerox Sans" charset="0"/>
                <a:ea typeface="ＭＳ Ｐゴシック" charset="0"/>
                <a:cs typeface="ＭＳ Ｐゴシック" charset="0"/>
              </a:rPr>
              <a:t>profits </a:t>
            </a:r>
            <a:r>
              <a:rPr lang="en-US" dirty="0">
                <a:latin typeface="Xerox Sans" charset="0"/>
                <a:ea typeface="ＭＳ Ｐゴシック" charset="0"/>
                <a:cs typeface="ＭＳ Ｐゴシック" charset="0"/>
              </a:rPr>
              <a:t>you can earn</a:t>
            </a:r>
          </a:p>
          <a:p>
            <a:pPr marL="285750" indent="-285750">
              <a:buFont typeface="Arial"/>
              <a:buChar char="•"/>
              <a:defRPr/>
            </a:pPr>
            <a:r>
              <a:rPr lang="en-US" dirty="0">
                <a:latin typeface="Xerox Sans" charset="0"/>
                <a:ea typeface="ＭＳ Ｐゴシック" charset="0"/>
                <a:cs typeface="ＭＳ Ｐゴシック" charset="0"/>
              </a:rPr>
              <a:t>Adobe </a:t>
            </a:r>
            <a:r>
              <a:rPr lang="en-US" dirty="0">
                <a:latin typeface="Xerox Sans" charset="0"/>
                <a:ea typeface="ＭＳ Ｐゴシック" charset="0"/>
                <a:cs typeface="ＭＳ Ｐゴシック" charset="0"/>
              </a:rPr>
              <a:t>PDF Print Engine boosts your productivity by ensuring PDFs are accurately </a:t>
            </a:r>
            <a:r>
              <a:rPr lang="en-US" dirty="0">
                <a:latin typeface="Xerox Sans" charset="0"/>
                <a:ea typeface="ＭＳ Ｐゴシック" charset="0"/>
                <a:cs typeface="ＭＳ Ｐゴシック" charset="0"/>
              </a:rPr>
              <a:t>processed on </a:t>
            </a:r>
            <a:r>
              <a:rPr lang="en-US" dirty="0">
                <a:latin typeface="Xerox Sans" charset="0"/>
                <a:ea typeface="ＭＳ Ｐゴシック" charset="0"/>
                <a:cs typeface="ＭＳ Ｐゴシック" charset="0"/>
              </a:rPr>
              <a:t>the </a:t>
            </a:r>
            <a:r>
              <a:rPr lang="en-US" dirty="0">
                <a:latin typeface="Xerox Sans" charset="0"/>
                <a:ea typeface="ＭＳ Ｐゴシック" charset="0"/>
                <a:cs typeface="ＭＳ Ｐゴシック" charset="0"/>
              </a:rPr>
              <a:t>first </a:t>
            </a:r>
            <a:r>
              <a:rPr lang="en-US" dirty="0">
                <a:latin typeface="Xerox Sans" charset="0"/>
                <a:ea typeface="ＭＳ Ｐゴシック" charset="0"/>
                <a:cs typeface="ＭＳ Ｐゴシック" charset="0"/>
              </a:rPr>
              <a:t>pass</a:t>
            </a:r>
          </a:p>
          <a:p>
            <a:pPr marL="285750" indent="-285750">
              <a:buFont typeface="Arial"/>
              <a:buChar char="•"/>
              <a:defRPr/>
            </a:pPr>
            <a:r>
              <a:rPr lang="en-US" dirty="0">
                <a:latin typeface="Xerox Sans" charset="0"/>
                <a:ea typeface="ＭＳ Ｐゴシック" charset="0"/>
                <a:cs typeface="ＭＳ Ｐゴシック" charset="0"/>
              </a:rPr>
              <a:t>Matt </a:t>
            </a:r>
            <a:r>
              <a:rPr lang="en-US" dirty="0">
                <a:latin typeface="Xerox Sans" charset="0"/>
                <a:ea typeface="ＭＳ Ｐゴシック" charset="0"/>
                <a:cs typeface="ＭＳ Ｐゴシック" charset="0"/>
              </a:rPr>
              <a:t>dry ink expands the power of iGen4 EXP with a new ink </a:t>
            </a:r>
            <a:r>
              <a:rPr lang="en-US" dirty="0">
                <a:latin typeface="Xerox Sans" charset="0"/>
                <a:ea typeface="ＭＳ Ｐゴシック" charset="0"/>
                <a:cs typeface="ＭＳ Ｐゴシック" charset="0"/>
              </a:rPr>
              <a:t>specifically </a:t>
            </a:r>
            <a:r>
              <a:rPr lang="en-US" dirty="0">
                <a:latin typeface="Xerox Sans" charset="0"/>
                <a:ea typeface="ＭＳ Ｐゴシック" charset="0"/>
                <a:cs typeface="ＭＳ Ｐゴシック" charset="0"/>
              </a:rPr>
              <a:t>developed to</a:t>
            </a:r>
          </a:p>
          <a:p>
            <a:pPr marL="285750" indent="-285750">
              <a:buFont typeface="Arial"/>
              <a:buChar char="•"/>
              <a:defRPr/>
            </a:pPr>
            <a:r>
              <a:rPr lang="en-US" dirty="0">
                <a:latin typeface="Xerox Sans" charset="0"/>
                <a:ea typeface="ＭＳ Ｐゴシック" charset="0"/>
                <a:cs typeface="ＭＳ Ｐゴシック" charset="0"/>
              </a:rPr>
              <a:t>produce a smooth matt look and feel for photo and printing</a:t>
            </a:r>
          </a:p>
        </p:txBody>
      </p:sp>
      <p:pic>
        <p:nvPicPr>
          <p:cNvPr id="92166" name="Picture 2"/>
          <p:cNvPicPr>
            <a:picLocks noChangeAspect="1"/>
          </p:cNvPicPr>
          <p:nvPr/>
        </p:nvPicPr>
        <p:blipFill>
          <a:blip r:embed="rId2"/>
          <a:srcRect/>
          <a:stretch>
            <a:fillRect/>
          </a:stretch>
        </p:blipFill>
        <p:spPr bwMode="auto">
          <a:xfrm>
            <a:off x="2768600" y="4267200"/>
            <a:ext cx="5613400"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93186"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680498A9-0A4C-4570-AD25-4C2CFBB31574}"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93187" name="Slide Number Placeholder 4"/>
          <p:cNvSpPr>
            <a:spLocks noGrp="1"/>
          </p:cNvSpPr>
          <p:nvPr>
            <p:ph type="sldNum" sz="quarter" idx="12"/>
          </p:nvPr>
        </p:nvSpPr>
        <p:spPr>
          <a:noFill/>
          <a:ln>
            <a:miter lim="800000"/>
            <a:headEnd/>
            <a:tailEnd/>
          </a:ln>
        </p:spPr>
        <p:txBody>
          <a:bodyPr/>
          <a:lstStyle/>
          <a:p>
            <a:fld id="{5F2D64CD-7970-47C8-95F9-705D2FA16E8E}" type="slidenum">
              <a:rPr lang="en-US" smtClean="0">
                <a:latin typeface="Xerox Sans"/>
                <a:ea typeface="ＭＳ Ｐゴシック"/>
                <a:cs typeface="ＭＳ Ｐゴシック"/>
              </a:rPr>
              <a:pPr/>
              <a:t>46</a:t>
            </a:fld>
            <a:endParaRPr lang="en-US" smtClean="0">
              <a:latin typeface="Xerox Sans"/>
              <a:ea typeface="ＭＳ Ｐゴシック"/>
              <a:cs typeface="ＭＳ Ｐゴシック"/>
            </a:endParaRPr>
          </a:p>
        </p:txBody>
      </p:sp>
      <p:sp>
        <p:nvSpPr>
          <p:cNvPr id="9" name="Rounded Rectangle 8"/>
          <p:cNvSpPr/>
          <p:nvPr/>
        </p:nvSpPr>
        <p:spPr bwMode="auto">
          <a:xfrm>
            <a:off x="152400" y="1828800"/>
            <a:ext cx="7162800" cy="22860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828800"/>
            <a:ext cx="7010400" cy="2246313"/>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iGen</a:t>
            </a:r>
            <a:r>
              <a:rPr lang="en-US" b="1" dirty="0">
                <a:latin typeface="Xerox Sans" charset="0"/>
                <a:ea typeface="ＭＳ Ｐゴシック" charset="0"/>
                <a:cs typeface="ＭＳ Ｐゴシック" charset="0"/>
              </a:rPr>
              <a:t> 150 Press</a:t>
            </a:r>
          </a:p>
          <a:p>
            <a:pPr marL="285750" indent="-285750">
              <a:buFont typeface="Arial"/>
              <a:buChar char="•"/>
              <a:defRPr/>
            </a:pPr>
            <a:r>
              <a:rPr lang="en-US" dirty="0">
                <a:latin typeface="Xerox Sans" charset="0"/>
                <a:ea typeface="ＭＳ Ｐゴシック" charset="0"/>
                <a:cs typeface="ＭＳ Ｐゴシック" charset="0"/>
              </a:rPr>
              <a:t>More </a:t>
            </a:r>
            <a:r>
              <a:rPr lang="en-US" dirty="0">
                <a:latin typeface="Xerox Sans" charset="0"/>
                <a:ea typeface="ＭＳ Ｐゴシック" charset="0"/>
                <a:cs typeface="ＭＳ Ｐゴシック" charset="0"/>
              </a:rPr>
              <a:t>raw speed, more advanced automation and more predictable image quality </a:t>
            </a:r>
            <a:r>
              <a:rPr lang="en-US" dirty="0">
                <a:latin typeface="Xerox Sans" charset="0"/>
                <a:ea typeface="ＭＳ Ｐゴシック" charset="0"/>
                <a:cs typeface="ＭＳ Ｐゴシック" charset="0"/>
              </a:rPr>
              <a:t>combine to </a:t>
            </a:r>
            <a:r>
              <a:rPr lang="en-US" dirty="0">
                <a:latin typeface="Xerox Sans" charset="0"/>
                <a:ea typeface="ＭＳ Ｐゴシック" charset="0"/>
                <a:cs typeface="ＭＳ Ｐゴシック" charset="0"/>
              </a:rPr>
              <a:t>deliver greater productivity and one of the most effective tools for business growth</a:t>
            </a:r>
          </a:p>
          <a:p>
            <a:pPr marL="285750" indent="-285750">
              <a:buFont typeface="Arial"/>
              <a:buChar char="•"/>
              <a:defRPr/>
            </a:pPr>
            <a:r>
              <a:rPr lang="en-US" dirty="0">
                <a:latin typeface="Xerox Sans" charset="0"/>
                <a:ea typeface="ＭＳ Ｐゴシック" charset="0"/>
                <a:cs typeface="ＭＳ Ｐゴシック" charset="0"/>
              </a:rPr>
              <a:t>25</a:t>
            </a:r>
            <a:r>
              <a:rPr lang="en-US" dirty="0">
                <a:latin typeface="Xerox Sans" charset="0"/>
                <a:ea typeface="ＭＳ Ｐゴシック" charset="0"/>
                <a:cs typeface="ＭＳ Ｐゴシック" charset="0"/>
              </a:rPr>
              <a:t>% raw speed increase to </a:t>
            </a:r>
            <a:r>
              <a:rPr lang="en-US" dirty="0" err="1">
                <a:latin typeface="Xerox Sans" charset="0"/>
                <a:ea typeface="ＭＳ Ｐゴシック" charset="0"/>
                <a:cs typeface="ＭＳ Ｐゴシック" charset="0"/>
              </a:rPr>
              <a:t>iGen’s</a:t>
            </a:r>
            <a:r>
              <a:rPr lang="en-US" dirty="0">
                <a:latin typeface="Xerox Sans" charset="0"/>
                <a:ea typeface="ＭＳ Ｐゴシック" charset="0"/>
                <a:cs typeface="ＭＳ Ｐゴシック" charset="0"/>
              </a:rPr>
              <a:t> proven productivity allows you to print A4 sheets at </a:t>
            </a:r>
            <a:r>
              <a:rPr lang="en-US" dirty="0">
                <a:latin typeface="Xerox Sans" charset="0"/>
                <a:ea typeface="ＭＳ Ｐゴシック" charset="0"/>
                <a:cs typeface="ＭＳ Ｐゴシック" charset="0"/>
              </a:rPr>
              <a:t>137ppm </a:t>
            </a:r>
            <a:r>
              <a:rPr lang="en-US" dirty="0">
                <a:latin typeface="Xerox Sans" charset="0"/>
                <a:ea typeface="ＭＳ Ｐゴシック" charset="0"/>
                <a:cs typeface="ＭＳ Ｐゴシック" charset="0"/>
              </a:rPr>
              <a:t>and 660 mm at 50 sheets per minute for an effective rate of 150 A4 ppm</a:t>
            </a:r>
          </a:p>
          <a:p>
            <a:pPr marL="285750" indent="-285750">
              <a:buFont typeface="Arial"/>
              <a:buChar char="•"/>
              <a:defRPr/>
            </a:pPr>
            <a:r>
              <a:rPr lang="en-US" dirty="0">
                <a:latin typeface="Xerox Sans" charset="0"/>
                <a:ea typeface="ＭＳ Ｐゴシック" charset="0"/>
                <a:cs typeface="ＭＳ Ｐゴシック" charset="0"/>
              </a:rPr>
              <a:t>New </a:t>
            </a:r>
            <a:r>
              <a:rPr lang="en-US" dirty="0">
                <a:latin typeface="Xerox Sans" charset="0"/>
                <a:ea typeface="ＭＳ Ｐゴシック" charset="0"/>
                <a:cs typeface="ＭＳ Ｐゴシック" charset="0"/>
              </a:rPr>
              <a:t>2400 x 2400 imaging system along with </a:t>
            </a:r>
            <a:r>
              <a:rPr lang="en-US" dirty="0" err="1">
                <a:latin typeface="Xerox Sans" charset="0"/>
                <a:ea typeface="ＭＳ Ｐゴシック" charset="0"/>
                <a:cs typeface="ＭＳ Ｐゴシック" charset="0"/>
              </a:rPr>
              <a:t>iGen</a:t>
            </a:r>
            <a:r>
              <a:rPr lang="en-US" dirty="0">
                <a:latin typeface="Xerox Sans" charset="0"/>
                <a:ea typeface="ＭＳ Ｐゴシック" charset="0"/>
                <a:cs typeface="ＭＳ Ｐゴシック" charset="0"/>
              </a:rPr>
              <a:t> patented Image-on-Image </a:t>
            </a:r>
            <a:r>
              <a:rPr lang="en-US" dirty="0">
                <a:latin typeface="Xerox Sans" charset="0"/>
                <a:ea typeface="ＭＳ Ｐゴシック" charset="0"/>
                <a:cs typeface="ＭＳ Ｐゴシック" charset="0"/>
              </a:rPr>
              <a:t>technology delivers </a:t>
            </a:r>
            <a:r>
              <a:rPr lang="en-US" dirty="0">
                <a:latin typeface="Xerox Sans" charset="0"/>
                <a:ea typeface="ＭＳ Ｐゴシック" charset="0"/>
                <a:cs typeface="ＭＳ Ｐゴシック" charset="0"/>
              </a:rPr>
              <a:t>more information per square inch for </a:t>
            </a:r>
            <a:r>
              <a:rPr lang="en-US" dirty="0">
                <a:latin typeface="Xerox Sans" charset="0"/>
                <a:ea typeface="ＭＳ Ｐゴシック" charset="0"/>
                <a:cs typeface="ＭＳ Ｐゴシック" charset="0"/>
              </a:rPr>
              <a:t>finer </a:t>
            </a:r>
            <a:r>
              <a:rPr lang="en-US" dirty="0">
                <a:latin typeface="Xerox Sans" charset="0"/>
                <a:ea typeface="ＭＳ Ｐゴシック" charset="0"/>
                <a:cs typeface="ＭＳ Ｐゴシック" charset="0"/>
              </a:rPr>
              <a:t>detail, shape and dimension </a:t>
            </a:r>
            <a:r>
              <a:rPr lang="en-US" dirty="0">
                <a:latin typeface="Xerox Sans" charset="0"/>
                <a:ea typeface="ＭＳ Ｐゴシック" charset="0"/>
                <a:cs typeface="ＭＳ Ｐゴシック" charset="0"/>
              </a:rPr>
              <a:t>than ever </a:t>
            </a:r>
            <a:r>
              <a:rPr lang="en-US" dirty="0">
                <a:latin typeface="Xerox Sans" charset="0"/>
                <a:ea typeface="ＭＳ Ｐゴシック" charset="0"/>
                <a:cs typeface="ＭＳ Ｐゴシック" charset="0"/>
              </a:rPr>
              <a:t>before</a:t>
            </a:r>
          </a:p>
        </p:txBody>
      </p:sp>
      <p:pic>
        <p:nvPicPr>
          <p:cNvPr id="93190" name="Picture 2"/>
          <p:cNvPicPr>
            <a:picLocks noChangeAspect="1"/>
          </p:cNvPicPr>
          <p:nvPr/>
        </p:nvPicPr>
        <p:blipFill>
          <a:blip r:embed="rId2"/>
          <a:srcRect/>
          <a:stretch>
            <a:fillRect/>
          </a:stretch>
        </p:blipFill>
        <p:spPr bwMode="auto">
          <a:xfrm>
            <a:off x="3505200" y="4267200"/>
            <a:ext cx="49530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cs typeface="ＭＳ Ｐゴシック"/>
              </a:rPr>
              <a:t>Delight your customers with market leading production colour capabilities.</a:t>
            </a:r>
          </a:p>
        </p:txBody>
      </p:sp>
      <p:sp>
        <p:nvSpPr>
          <p:cNvPr id="94210" name="Date Placeholder 3"/>
          <p:cNvSpPr>
            <a:spLocks noGrp="1"/>
          </p:cNvSpPr>
          <p:nvPr>
            <p:ph type="dt" sz="quarter" idx="11"/>
          </p:nvPr>
        </p:nvSpPr>
        <p:spPr bwMode="auto">
          <a:noFill/>
          <a:ln>
            <a:miter lim="800000"/>
            <a:headEnd/>
            <a:tailEnd/>
          </a:ln>
        </p:spPr>
        <p:txBody>
          <a:bodyPr vert="horz" wrap="square" numCol="1" compatLnSpc="1">
            <a:prstTxWarp prst="textNoShape">
              <a:avLst/>
            </a:prstTxWarp>
          </a:bodyPr>
          <a:lstStyle/>
          <a:p>
            <a:fld id="{5F32A7A2-CC9D-4952-B848-D6FEF5295445}" type="datetime4">
              <a:rPr lang="en-US" smtClean="0">
                <a:latin typeface="Xerox Sans"/>
                <a:ea typeface="ＭＳ Ｐゴシック"/>
                <a:cs typeface="ＭＳ Ｐゴシック"/>
              </a:rPr>
              <a:pPr/>
              <a:t>February 22, 2013</a:t>
            </a:fld>
            <a:endParaRPr lang="en-US" smtClean="0">
              <a:latin typeface="Xerox Sans"/>
              <a:ea typeface="ＭＳ Ｐゴシック"/>
              <a:cs typeface="ＭＳ Ｐゴシック"/>
            </a:endParaRPr>
          </a:p>
        </p:txBody>
      </p:sp>
      <p:sp>
        <p:nvSpPr>
          <p:cNvPr id="94211" name="Slide Number Placeholder 4"/>
          <p:cNvSpPr>
            <a:spLocks noGrp="1"/>
          </p:cNvSpPr>
          <p:nvPr>
            <p:ph type="sldNum" sz="quarter" idx="12"/>
          </p:nvPr>
        </p:nvSpPr>
        <p:spPr>
          <a:noFill/>
          <a:ln>
            <a:miter lim="800000"/>
            <a:headEnd/>
            <a:tailEnd/>
          </a:ln>
        </p:spPr>
        <p:txBody>
          <a:bodyPr/>
          <a:lstStyle/>
          <a:p>
            <a:fld id="{57215D4E-BB8D-4476-AE83-F5A87A37965C}" type="slidenum">
              <a:rPr lang="en-US" smtClean="0">
                <a:latin typeface="Xerox Sans"/>
                <a:ea typeface="ＭＳ Ｐゴシック"/>
                <a:cs typeface="ＭＳ Ｐゴシック"/>
              </a:rPr>
              <a:pPr/>
              <a:t>47</a:t>
            </a:fld>
            <a:endParaRPr lang="en-US" smtClean="0">
              <a:latin typeface="Xerox Sans"/>
              <a:ea typeface="ＭＳ Ｐゴシック"/>
              <a:cs typeface="ＭＳ Ｐゴシック"/>
            </a:endParaRPr>
          </a:p>
        </p:txBody>
      </p:sp>
      <p:sp>
        <p:nvSpPr>
          <p:cNvPr id="9" name="Rounded Rectangle 8"/>
          <p:cNvSpPr/>
          <p:nvPr/>
        </p:nvSpPr>
        <p:spPr bwMode="auto">
          <a:xfrm>
            <a:off x="152400" y="1524000"/>
            <a:ext cx="7467600" cy="2133600"/>
          </a:xfrm>
          <a:prstGeom prst="roundRect">
            <a:avLst/>
          </a:prstGeom>
          <a:ln/>
          <a:extLst/>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a:solidFill>
                <a:schemeClr val="tx1"/>
              </a:solidFill>
            </a:endParaRPr>
          </a:p>
        </p:txBody>
      </p:sp>
      <p:sp>
        <p:nvSpPr>
          <p:cNvPr id="7" name="Rectangle 6"/>
          <p:cNvSpPr/>
          <p:nvPr/>
        </p:nvSpPr>
        <p:spPr>
          <a:xfrm>
            <a:off x="304800" y="1600200"/>
            <a:ext cx="7391400" cy="2032000"/>
          </a:xfrm>
          <a:prstGeom prst="rect">
            <a:avLst/>
          </a:prstGeom>
        </p:spPr>
        <p:txBody>
          <a:bodyPr>
            <a:spAutoFit/>
          </a:bodyPr>
          <a:lstStyle/>
          <a:p>
            <a:pPr>
              <a:defRPr/>
            </a:pPr>
            <a:r>
              <a:rPr lang="en-US" b="1" dirty="0">
                <a:latin typeface="Xerox Sans" charset="0"/>
                <a:ea typeface="ＭＳ Ｐゴシック" charset="0"/>
                <a:cs typeface="ＭＳ Ｐゴシック" charset="0"/>
              </a:rPr>
              <a:t>Xerox® </a:t>
            </a:r>
            <a:r>
              <a:rPr lang="en-US" b="1" dirty="0" err="1">
                <a:latin typeface="Xerox Sans" charset="0"/>
                <a:ea typeface="ＭＳ Ｐゴシック" charset="0"/>
                <a:cs typeface="ＭＳ Ｐゴシック" charset="0"/>
              </a:rPr>
              <a:t>CiPress</a:t>
            </a:r>
            <a:r>
              <a:rPr lang="en-US" b="1" dirty="0">
                <a:latin typeface="Xerox Sans" charset="0"/>
                <a:ea typeface="ＭＳ Ｐゴシック" charset="0"/>
                <a:cs typeface="ＭＳ Ｐゴシック" charset="0"/>
              </a:rPr>
              <a:t>™ 500 Production Inkjet System</a:t>
            </a:r>
          </a:p>
          <a:p>
            <a:pPr marL="285750" indent="-285750">
              <a:buFont typeface="Arial"/>
              <a:buChar char="•"/>
              <a:defRPr/>
            </a:pPr>
            <a:r>
              <a:rPr lang="en-US" dirty="0">
                <a:latin typeface="Xerox Sans" charset="0"/>
                <a:ea typeface="ＭＳ Ｐゴシック" charset="0"/>
                <a:cs typeface="ＭＳ Ｐゴシック" charset="0"/>
              </a:rPr>
              <a:t>Reduces </a:t>
            </a:r>
            <a:r>
              <a:rPr lang="en-US" dirty="0">
                <a:latin typeface="Xerox Sans" charset="0"/>
                <a:ea typeface="ＭＳ Ｐゴシック" charset="0"/>
                <a:cs typeface="ＭＳ Ｐゴシック" charset="0"/>
              </a:rPr>
              <a:t>manufacturing costs of print through savings in process cycle time, </a:t>
            </a:r>
            <a:r>
              <a:rPr lang="en-US" dirty="0" err="1">
                <a:latin typeface="Xerox Sans" charset="0"/>
                <a:ea typeface="ＭＳ Ｐゴシック" charset="0"/>
                <a:cs typeface="ＭＳ Ｐゴシック" charset="0"/>
              </a:rPr>
              <a:t>labour</a:t>
            </a:r>
            <a:r>
              <a:rPr lang="en-US" dirty="0">
                <a:latin typeface="Xerox Sans" charset="0"/>
                <a:ea typeface="ＭＳ Ｐゴシック" charset="0"/>
                <a:cs typeface="ＭＳ Ｐゴシック" charset="0"/>
              </a:rPr>
              <a:t>, waste</a:t>
            </a:r>
            <a:r>
              <a:rPr lang="en-US" dirty="0">
                <a:latin typeface="Xerox Sans" charset="0"/>
                <a:ea typeface="ＭＳ Ｐゴシック" charset="0"/>
                <a:cs typeface="ＭＳ Ｐゴシック" charset="0"/>
              </a:rPr>
              <a:t>, inventory and warehousing</a:t>
            </a:r>
          </a:p>
          <a:p>
            <a:pPr marL="285750" indent="-285750">
              <a:buFont typeface="Arial"/>
              <a:buChar char="•"/>
              <a:defRPr/>
            </a:pPr>
            <a:r>
              <a:rPr lang="en-US" dirty="0">
                <a:latin typeface="Xerox Sans" charset="0"/>
                <a:ea typeface="ＭＳ Ｐゴシック" charset="0"/>
                <a:cs typeface="ＭＳ Ｐゴシック" charset="0"/>
              </a:rPr>
              <a:t>Waterless </a:t>
            </a:r>
            <a:r>
              <a:rPr lang="en-US" dirty="0">
                <a:latin typeface="Xerox Sans" charset="0"/>
                <a:ea typeface="ＭＳ Ｐゴシック" charset="0"/>
                <a:cs typeface="ＭＳ Ｐゴシック" charset="0"/>
              </a:rPr>
              <a:t>technology enables delivery of predictable and consistent </a:t>
            </a:r>
            <a:r>
              <a:rPr lang="en-US" dirty="0" err="1">
                <a:latin typeface="Xerox Sans" charset="0"/>
                <a:ea typeface="ＭＳ Ｐゴシック" charset="0"/>
                <a:cs typeface="ＭＳ Ｐゴシック" charset="0"/>
              </a:rPr>
              <a:t>colour</a:t>
            </a:r>
            <a:r>
              <a:rPr lang="en-US" dirty="0">
                <a:latin typeface="Xerox Sans" charset="0"/>
                <a:ea typeface="ＭＳ Ｐゴシック" charset="0"/>
                <a:cs typeface="ＭＳ Ｐゴシック" charset="0"/>
              </a:rPr>
              <a:t> </a:t>
            </a:r>
            <a:r>
              <a:rPr lang="en-US" dirty="0">
                <a:latin typeface="Xerox Sans" charset="0"/>
                <a:ea typeface="ＭＳ Ｐゴシック" charset="0"/>
                <a:cs typeface="ＭＳ Ｐゴシック" charset="0"/>
              </a:rPr>
              <a:t>quality on </a:t>
            </a:r>
            <a:r>
              <a:rPr lang="en-US" dirty="0">
                <a:latin typeface="Xerox Sans" charset="0"/>
                <a:ea typeface="ＭＳ Ｐゴシック" charset="0"/>
                <a:cs typeface="ＭＳ Ｐゴシック" charset="0"/>
              </a:rPr>
              <a:t>uncoated, low cost offset papers</a:t>
            </a:r>
          </a:p>
          <a:p>
            <a:pPr marL="285750" indent="-285750">
              <a:buFont typeface="Arial"/>
              <a:buChar char="•"/>
              <a:defRPr/>
            </a:pPr>
            <a:r>
              <a:rPr lang="en-US" dirty="0">
                <a:latin typeface="Xerox Sans" charset="0"/>
                <a:ea typeface="ＭＳ Ｐゴシック" charset="0"/>
                <a:cs typeface="ＭＳ Ｐゴシック" charset="0"/>
              </a:rPr>
              <a:t>Designed </a:t>
            </a:r>
            <a:r>
              <a:rPr lang="en-US" dirty="0">
                <a:latin typeface="Xerox Sans" charset="0"/>
                <a:ea typeface="ＭＳ Ｐゴシック" charset="0"/>
                <a:cs typeface="ＭＳ Ｐゴシック" charset="0"/>
              </a:rPr>
              <a:t>to deliver </a:t>
            </a:r>
            <a:r>
              <a:rPr lang="en-US" dirty="0" err="1">
                <a:latin typeface="Xerox Sans" charset="0"/>
                <a:ea typeface="ＭＳ Ｐゴシック" charset="0"/>
                <a:cs typeface="ＭＳ Ｐゴシック" charset="0"/>
              </a:rPr>
              <a:t>unprecendented</a:t>
            </a:r>
            <a:r>
              <a:rPr lang="en-US" dirty="0">
                <a:latin typeface="Xerox Sans" charset="0"/>
                <a:ea typeface="ＭＳ Ｐゴシック" charset="0"/>
                <a:cs typeface="ＭＳ Ｐゴシック" charset="0"/>
              </a:rPr>
              <a:t> level of manufacturing stability so users </a:t>
            </a:r>
            <a:r>
              <a:rPr lang="en-US" dirty="0">
                <a:latin typeface="Xerox Sans" charset="0"/>
                <a:ea typeface="ＭＳ Ｐゴシック" charset="0"/>
                <a:cs typeface="ＭＳ Ｐゴシック" charset="0"/>
              </a:rPr>
              <a:t>have confidence </a:t>
            </a:r>
            <a:r>
              <a:rPr lang="en-US" dirty="0">
                <a:latin typeface="Xerox Sans" charset="0"/>
                <a:ea typeface="ＭＳ Ｐゴシック" charset="0"/>
                <a:cs typeface="ＭＳ Ｐゴシック" charset="0"/>
              </a:rPr>
              <a:t>to meet their SLAs and more time to sell high-value products</a:t>
            </a:r>
          </a:p>
          <a:p>
            <a:pPr marL="285750" indent="-285750">
              <a:buFont typeface="Arial"/>
              <a:buChar char="•"/>
              <a:defRPr/>
            </a:pPr>
            <a:r>
              <a:rPr lang="en-US" dirty="0">
                <a:latin typeface="Xerox Sans" charset="0"/>
                <a:ea typeface="ＭＳ Ｐゴシック" charset="0"/>
                <a:cs typeface="ＭＳ Ｐゴシック" charset="0"/>
              </a:rPr>
              <a:t>Scalable </a:t>
            </a:r>
            <a:r>
              <a:rPr lang="en-US" dirty="0">
                <a:latin typeface="Xerox Sans" charset="0"/>
                <a:ea typeface="ＭＳ Ｐゴシック" charset="0"/>
                <a:cs typeface="ＭＳ Ｐゴシック" charset="0"/>
              </a:rPr>
              <a:t>RIP to meet the complexity of your jobs and maintain the maximum </a:t>
            </a:r>
            <a:r>
              <a:rPr lang="en-US" dirty="0">
                <a:latin typeface="Xerox Sans" charset="0"/>
                <a:ea typeface="ＭＳ Ｐゴシック" charset="0"/>
                <a:cs typeface="ＭＳ Ｐゴシック" charset="0"/>
              </a:rPr>
              <a:t>speed of </a:t>
            </a:r>
            <a:r>
              <a:rPr lang="en-US" dirty="0">
                <a:latin typeface="Xerox Sans" charset="0"/>
                <a:ea typeface="ＭＳ Ｐゴシック" charset="0"/>
                <a:cs typeface="ＭＳ Ｐゴシック" charset="0"/>
              </a:rPr>
              <a:t>the printer</a:t>
            </a:r>
          </a:p>
        </p:txBody>
      </p:sp>
      <p:pic>
        <p:nvPicPr>
          <p:cNvPr id="94214" name="Picture 2"/>
          <p:cNvPicPr>
            <a:picLocks noChangeAspect="1"/>
          </p:cNvPicPr>
          <p:nvPr/>
        </p:nvPicPr>
        <p:blipFill>
          <a:blip r:embed="rId2"/>
          <a:srcRect/>
          <a:stretch>
            <a:fillRect/>
          </a:stretch>
        </p:blipFill>
        <p:spPr bwMode="auto">
          <a:xfrm>
            <a:off x="3581400" y="4105275"/>
            <a:ext cx="4800600"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
          <p:cNvSpPr>
            <a:spLocks noGrp="1" noChangeArrowheads="1"/>
          </p:cNvSpPr>
          <p:nvPr>
            <p:ph type="title"/>
          </p:nvPr>
        </p:nvSpPr>
        <p:spPr>
          <a:xfrm>
            <a:off x="292100" y="152400"/>
            <a:ext cx="8851900" cy="1143000"/>
          </a:xfrm>
        </p:spPr>
        <p:txBody>
          <a:bodyPr/>
          <a:lstStyle/>
          <a:p>
            <a:pPr>
              <a:defRPr/>
            </a:pPr>
            <a:r>
              <a:rPr lang="en-US" dirty="0"/>
              <a:t>We help you </a:t>
            </a:r>
            <a:r>
              <a:rPr lang="en-US" dirty="0" smtClean="0"/>
              <a:t>focus on </a:t>
            </a:r>
            <a:r>
              <a:rPr lang="en-US" dirty="0"/>
              <a:t>what matters most.</a:t>
            </a:r>
            <a:endParaRPr lang="en-US" spc="-60" dirty="0" smtClean="0"/>
          </a:p>
        </p:txBody>
      </p:sp>
      <p:grpSp>
        <p:nvGrpSpPr>
          <p:cNvPr id="2" name="Group 28"/>
          <p:cNvGrpSpPr>
            <a:grpSpLocks/>
          </p:cNvGrpSpPr>
          <p:nvPr/>
        </p:nvGrpSpPr>
        <p:grpSpPr bwMode="auto">
          <a:xfrm>
            <a:off x="5554663" y="3571875"/>
            <a:ext cx="1568450" cy="1509713"/>
            <a:chOff x="3714750" y="2849563"/>
            <a:chExt cx="1568450" cy="1509712"/>
          </a:xfrm>
        </p:grpSpPr>
        <p:sp>
          <p:nvSpPr>
            <p:cNvPr id="21540" name="Oval 33"/>
            <p:cNvSpPr>
              <a:spLocks noChangeArrowheads="1"/>
            </p:cNvSpPr>
            <p:nvPr/>
          </p:nvSpPr>
          <p:spPr bwMode="invGray">
            <a:xfrm>
              <a:off x="3714750" y="2849563"/>
              <a:ext cx="1568450" cy="1509712"/>
            </a:xfrm>
            <a:prstGeom prst="ellipse">
              <a:avLst/>
            </a:prstGeom>
            <a:solidFill>
              <a:schemeClr val="tx2"/>
            </a:solidFill>
            <a:ln w="9525">
              <a:noFill/>
              <a:round/>
              <a:headEnd/>
              <a:tailEnd/>
            </a:ln>
          </p:spPr>
          <p:txBody>
            <a:bodyPr wrap="none" anchor="ctr"/>
            <a:lstStyle/>
            <a:p>
              <a:pPr algn="ctr"/>
              <a:endParaRPr lang="hr-HR">
                <a:solidFill>
                  <a:srgbClr val="FFFFFF"/>
                </a:solidFill>
              </a:endParaRPr>
            </a:p>
          </p:txBody>
        </p:sp>
        <p:sp>
          <p:nvSpPr>
            <p:cNvPr id="21541" name="Text Box 32"/>
            <p:cNvSpPr txBox="1">
              <a:spLocks noChangeArrowheads="1"/>
            </p:cNvSpPr>
            <p:nvPr/>
          </p:nvSpPr>
          <p:spPr bwMode="auto">
            <a:xfrm>
              <a:off x="3944035" y="3305238"/>
              <a:ext cx="1192213" cy="658812"/>
            </a:xfrm>
            <a:prstGeom prst="rect">
              <a:avLst/>
            </a:prstGeom>
            <a:noFill/>
            <a:ln w="9525">
              <a:noFill/>
              <a:miter lim="800000"/>
              <a:headEnd/>
              <a:tailEnd/>
            </a:ln>
          </p:spPr>
          <p:txBody>
            <a:bodyPr wrap="none">
              <a:spAutoFit/>
            </a:bodyPr>
            <a:lstStyle/>
            <a:p>
              <a:pPr algn="ctr">
                <a:lnSpc>
                  <a:spcPts val="2200"/>
                </a:lnSpc>
              </a:pPr>
              <a:r>
                <a:rPr lang="en-US" sz="2400">
                  <a:solidFill>
                    <a:srgbClr val="FFFFFF"/>
                  </a:solidFill>
                  <a:latin typeface="Xerox Sans Light"/>
                  <a:cs typeface="Arial" charset="0"/>
                </a:rPr>
                <a:t>Your</a:t>
              </a:r>
              <a:br>
                <a:rPr lang="en-US" sz="2400">
                  <a:solidFill>
                    <a:srgbClr val="FFFFFF"/>
                  </a:solidFill>
                  <a:latin typeface="Xerox Sans Light"/>
                  <a:cs typeface="Arial" charset="0"/>
                </a:rPr>
              </a:br>
              <a:r>
                <a:rPr lang="en-US" sz="2400">
                  <a:solidFill>
                    <a:srgbClr val="FFFFFF"/>
                  </a:solidFill>
                  <a:latin typeface="Xerox Sans Light"/>
                  <a:cs typeface="Arial" charset="0"/>
                </a:rPr>
                <a:t>Journey</a:t>
              </a:r>
            </a:p>
          </p:txBody>
        </p:sp>
      </p:grpSp>
      <p:sp>
        <p:nvSpPr>
          <p:cNvPr id="21507" name="Slide Number Placeholder 71"/>
          <p:cNvSpPr>
            <a:spLocks noGrp="1"/>
          </p:cNvSpPr>
          <p:nvPr>
            <p:ph type="sldNum" sz="quarter" idx="12"/>
          </p:nvPr>
        </p:nvSpPr>
        <p:spPr>
          <a:noFill/>
          <a:ln>
            <a:miter lim="800000"/>
            <a:headEnd/>
            <a:tailEnd/>
          </a:ln>
        </p:spPr>
        <p:txBody>
          <a:bodyPr/>
          <a:lstStyle/>
          <a:p>
            <a:fld id="{9D6382C8-884F-4075-8682-BEC75967E571}" type="slidenum">
              <a:rPr lang="en-US" sz="1400" smtClean="0">
                <a:solidFill>
                  <a:srgbClr val="7F7F7F"/>
                </a:solidFill>
                <a:latin typeface="Xerox Sans Light"/>
                <a:ea typeface="ＭＳ Ｐゴシック"/>
                <a:cs typeface="ＭＳ Ｐゴシック"/>
              </a:rPr>
              <a:pPr/>
              <a:t>5</a:t>
            </a:fld>
            <a:r>
              <a:rPr lang="en-US" sz="1400" smtClean="0">
                <a:solidFill>
                  <a:srgbClr val="7F7F7F"/>
                </a:solidFill>
                <a:latin typeface="Xerox Sans Light"/>
                <a:ea typeface="ＭＳ Ｐゴシック"/>
                <a:cs typeface="ＭＳ Ｐゴシック"/>
              </a:rPr>
              <a:t>	</a:t>
            </a:r>
          </a:p>
        </p:txBody>
      </p:sp>
      <p:pic>
        <p:nvPicPr>
          <p:cNvPr id="34" name="Picture 33" descr="arrows_pink5.jpg"/>
          <p:cNvPicPr>
            <a:picLocks noChangeAspect="1"/>
          </p:cNvPicPr>
          <p:nvPr/>
        </p:nvPicPr>
        <p:blipFill>
          <a:blip r:embed="rId3">
            <a:grayscl/>
            <a:biLevel thresh="50000"/>
          </a:blip>
          <a:srcRect/>
          <a:stretch>
            <a:fillRect/>
          </a:stretch>
        </p:blipFill>
        <p:spPr bwMode="auto">
          <a:xfrm>
            <a:off x="5892800" y="2590800"/>
            <a:ext cx="866775" cy="301625"/>
          </a:xfrm>
          <a:prstGeom prst="rect">
            <a:avLst/>
          </a:prstGeom>
          <a:noFill/>
          <a:ln w="9525">
            <a:noFill/>
            <a:miter lim="800000"/>
            <a:headEnd/>
            <a:tailEnd/>
          </a:ln>
        </p:spPr>
      </p:pic>
      <p:grpSp>
        <p:nvGrpSpPr>
          <p:cNvPr id="3" name="Group 29"/>
          <p:cNvGrpSpPr>
            <a:grpSpLocks/>
          </p:cNvGrpSpPr>
          <p:nvPr/>
        </p:nvGrpSpPr>
        <p:grpSpPr bwMode="auto">
          <a:xfrm>
            <a:off x="6899275" y="2384425"/>
            <a:ext cx="1157288" cy="958850"/>
            <a:chOff x="5058888" y="1662540"/>
            <a:chExt cx="1157843" cy="958423"/>
          </a:xfrm>
        </p:grpSpPr>
        <p:pic>
          <p:nvPicPr>
            <p:cNvPr id="57" name="Picture 56" descr="ROB-IGENPRO-8875_TN.jpg"/>
            <p:cNvPicPr>
              <a:picLocks noChangeAspect="1" noChangeArrowheads="1"/>
            </p:cNvPicPr>
            <p:nvPr/>
          </p:nvPicPr>
          <p:blipFill>
            <a:blip r:embed="rId4"/>
            <a:srcRect/>
            <a:stretch>
              <a:fillRect/>
            </a:stretch>
          </p:blipFill>
          <p:spPr bwMode="auto">
            <a:xfrm>
              <a:off x="5054186" y="1655449"/>
              <a:ext cx="1170648" cy="865247"/>
            </a:xfrm>
            <a:prstGeom prst="rect">
              <a:avLst/>
            </a:prstGeom>
            <a:noFill/>
          </p:spPr>
        </p:pic>
        <p:sp>
          <p:nvSpPr>
            <p:cNvPr id="58" name="Round Same Side Corner Rectangle 57"/>
            <p:cNvSpPr/>
            <p:nvPr/>
          </p:nvSpPr>
          <p:spPr bwMode="auto">
            <a:xfrm rot="10800000">
              <a:off x="5058888" y="2352795"/>
              <a:ext cx="1157843" cy="233258"/>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21539" name="Rectangle 31"/>
            <p:cNvSpPr>
              <a:spLocks noChangeArrowheads="1"/>
            </p:cNvSpPr>
            <p:nvPr/>
          </p:nvSpPr>
          <p:spPr bwMode="white">
            <a:xfrm>
              <a:off x="5087938" y="2282825"/>
              <a:ext cx="1098550" cy="338138"/>
            </a:xfrm>
            <a:prstGeom prst="rect">
              <a:avLst/>
            </a:prstGeom>
            <a:noFill/>
            <a:ln w="9525">
              <a:noFill/>
              <a:miter lim="800000"/>
              <a:headEnd/>
              <a:tailEnd/>
            </a:ln>
          </p:spPr>
          <p:txBody>
            <a:bodyPr>
              <a:spAutoFit/>
            </a:bodyPr>
            <a:lstStyle/>
            <a:p>
              <a:pPr algn="ctr"/>
              <a:r>
                <a:rPr lang="en-US" sz="1600">
                  <a:solidFill>
                    <a:srgbClr val="FFFFFF"/>
                  </a:solidFill>
                </a:rPr>
                <a:t>Assess</a:t>
              </a:r>
            </a:p>
          </p:txBody>
        </p:sp>
      </p:grpSp>
      <p:grpSp>
        <p:nvGrpSpPr>
          <p:cNvPr id="4" name="Group 40"/>
          <p:cNvGrpSpPr>
            <a:grpSpLocks/>
          </p:cNvGrpSpPr>
          <p:nvPr/>
        </p:nvGrpSpPr>
        <p:grpSpPr bwMode="auto">
          <a:xfrm>
            <a:off x="7499350" y="3379788"/>
            <a:ext cx="1187450" cy="1874837"/>
            <a:chOff x="5659438" y="2657742"/>
            <a:chExt cx="1187450" cy="1874571"/>
          </a:xfrm>
        </p:grpSpPr>
        <p:grpSp>
          <p:nvGrpSpPr>
            <p:cNvPr id="21532" name="Group 30"/>
            <p:cNvGrpSpPr>
              <a:grpSpLocks/>
            </p:cNvGrpSpPr>
            <p:nvPr/>
          </p:nvGrpSpPr>
          <p:grpSpPr bwMode="auto">
            <a:xfrm>
              <a:off x="5659438" y="3576638"/>
              <a:ext cx="1187450" cy="955675"/>
              <a:chOff x="5659438" y="3576191"/>
              <a:chExt cx="1187450" cy="956122"/>
            </a:xfrm>
          </p:grpSpPr>
          <p:pic>
            <p:nvPicPr>
              <p:cNvPr id="46" name="Picture 45" descr="ROB-IGENPRO-8983_TN.jpg"/>
              <p:cNvPicPr>
                <a:picLocks noChangeAspect="1" noChangeArrowheads="1"/>
              </p:cNvPicPr>
              <p:nvPr/>
            </p:nvPicPr>
            <p:blipFill>
              <a:blip r:embed="rId5"/>
              <a:srcRect/>
              <a:stretch>
                <a:fillRect/>
              </a:stretch>
            </p:blipFill>
            <p:spPr bwMode="auto">
              <a:xfrm>
                <a:off x="5670360" y="3568850"/>
                <a:ext cx="1164336" cy="829326"/>
              </a:xfrm>
              <a:prstGeom prst="rect">
                <a:avLst/>
              </a:prstGeom>
              <a:noFill/>
            </p:spPr>
          </p:pic>
          <p:sp>
            <p:nvSpPr>
              <p:cNvPr id="48" name="Round Same Side Corner Rectangle 47"/>
              <p:cNvSpPr/>
              <p:nvPr/>
            </p:nvSpPr>
            <p:spPr bwMode="auto">
              <a:xfrm rot="10800000">
                <a:off x="5675313" y="4263939"/>
                <a:ext cx="1155700" cy="233438"/>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21536" name="Rectangle 31"/>
              <p:cNvSpPr>
                <a:spLocks noChangeArrowheads="1"/>
              </p:cNvSpPr>
              <p:nvPr/>
            </p:nvSpPr>
            <p:spPr bwMode="white">
              <a:xfrm>
                <a:off x="5659438" y="4194175"/>
                <a:ext cx="1187450" cy="338138"/>
              </a:xfrm>
              <a:prstGeom prst="rect">
                <a:avLst/>
              </a:prstGeom>
              <a:noFill/>
              <a:ln w="9525">
                <a:noFill/>
                <a:miter lim="800000"/>
                <a:headEnd/>
                <a:tailEnd/>
              </a:ln>
            </p:spPr>
            <p:txBody>
              <a:bodyPr>
                <a:spAutoFit/>
              </a:bodyPr>
              <a:lstStyle/>
              <a:p>
                <a:pPr algn="ctr"/>
                <a:r>
                  <a:rPr lang="en-US" sz="1600">
                    <a:solidFill>
                      <a:srgbClr val="FFFFFF"/>
                    </a:solidFill>
                  </a:rPr>
                  <a:t>Implement</a:t>
                </a:r>
              </a:p>
            </p:txBody>
          </p:sp>
        </p:grpSp>
        <p:pic>
          <p:nvPicPr>
            <p:cNvPr id="21533" name="Picture 34" descr="arrows_pink1.jpg"/>
            <p:cNvPicPr>
              <a:picLocks noChangeAspect="1"/>
            </p:cNvPicPr>
            <p:nvPr/>
          </p:nvPicPr>
          <p:blipFill>
            <a:blip r:embed="rId6">
              <a:grayscl/>
              <a:biLevel thresh="50000"/>
            </a:blip>
            <a:srcRect/>
            <a:stretch>
              <a:fillRect/>
            </a:stretch>
          </p:blipFill>
          <p:spPr bwMode="auto">
            <a:xfrm>
              <a:off x="5764416" y="2657742"/>
              <a:ext cx="429768" cy="813816"/>
            </a:xfrm>
            <a:prstGeom prst="rect">
              <a:avLst/>
            </a:prstGeom>
            <a:noFill/>
            <a:ln w="9525">
              <a:noFill/>
              <a:miter lim="800000"/>
              <a:headEnd/>
              <a:tailEnd/>
            </a:ln>
          </p:spPr>
        </p:pic>
      </p:grpSp>
      <p:grpSp>
        <p:nvGrpSpPr>
          <p:cNvPr id="6" name="Group 41"/>
          <p:cNvGrpSpPr>
            <a:grpSpLocks/>
          </p:cNvGrpSpPr>
          <p:nvPr/>
        </p:nvGrpSpPr>
        <p:grpSpPr bwMode="auto">
          <a:xfrm>
            <a:off x="5776913" y="5278438"/>
            <a:ext cx="1947862" cy="1122362"/>
            <a:chOff x="3937000" y="4556913"/>
            <a:chExt cx="1948460" cy="1121686"/>
          </a:xfrm>
        </p:grpSpPr>
        <p:grpSp>
          <p:nvGrpSpPr>
            <p:cNvPr id="21526" name="Group 31"/>
            <p:cNvGrpSpPr>
              <a:grpSpLocks/>
            </p:cNvGrpSpPr>
            <p:nvPr/>
          </p:nvGrpSpPr>
          <p:grpSpPr bwMode="auto">
            <a:xfrm>
              <a:off x="3937000" y="4727573"/>
              <a:ext cx="1189038" cy="951026"/>
              <a:chOff x="3937000" y="4727217"/>
              <a:chExt cx="1189038" cy="951271"/>
            </a:xfrm>
          </p:grpSpPr>
          <p:pic>
            <p:nvPicPr>
              <p:cNvPr id="51" name="Picture 50" descr="Implement_sized.jpg"/>
              <p:cNvPicPr>
                <a:picLocks noChangeAspect="1" noChangeArrowheads="1"/>
              </p:cNvPicPr>
              <p:nvPr/>
            </p:nvPicPr>
            <p:blipFill>
              <a:blip r:embed="rId7"/>
              <a:srcRect/>
              <a:stretch>
                <a:fillRect/>
              </a:stretch>
            </p:blipFill>
            <p:spPr bwMode="auto">
              <a:xfrm>
                <a:off x="3951292" y="4721652"/>
                <a:ext cx="1164693" cy="816662"/>
              </a:xfrm>
              <a:prstGeom prst="rect">
                <a:avLst/>
              </a:prstGeom>
              <a:noFill/>
            </p:spPr>
          </p:pic>
          <p:grpSp>
            <p:nvGrpSpPr>
              <p:cNvPr id="21529" name="Group 36"/>
              <p:cNvGrpSpPr>
                <a:grpSpLocks/>
              </p:cNvGrpSpPr>
              <p:nvPr/>
            </p:nvGrpSpPr>
            <p:grpSpPr bwMode="auto">
              <a:xfrm>
                <a:off x="3937000" y="5340350"/>
                <a:ext cx="1189038" cy="338138"/>
                <a:chOff x="3910013" y="5588000"/>
                <a:chExt cx="1189037" cy="338138"/>
              </a:xfrm>
            </p:grpSpPr>
            <p:sp>
              <p:nvSpPr>
                <p:cNvPr id="54" name="Round Same Side Corner Rectangle 53"/>
                <p:cNvSpPr/>
                <p:nvPr/>
              </p:nvSpPr>
              <p:spPr bwMode="auto">
                <a:xfrm rot="10800000">
                  <a:off x="3925893" y="5657944"/>
                  <a:ext cx="1157641" cy="233281"/>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21531" name="Rectangle 31"/>
                <p:cNvSpPr>
                  <a:spLocks noChangeArrowheads="1"/>
                </p:cNvSpPr>
                <p:nvPr/>
              </p:nvSpPr>
              <p:spPr bwMode="white">
                <a:xfrm>
                  <a:off x="3910013" y="5588000"/>
                  <a:ext cx="1189037" cy="338138"/>
                </a:xfrm>
                <a:prstGeom prst="rect">
                  <a:avLst/>
                </a:prstGeom>
                <a:noFill/>
                <a:ln w="9525">
                  <a:noFill/>
                  <a:miter lim="800000"/>
                  <a:headEnd/>
                  <a:tailEnd/>
                </a:ln>
              </p:spPr>
              <p:txBody>
                <a:bodyPr>
                  <a:spAutoFit/>
                </a:bodyPr>
                <a:lstStyle/>
                <a:p>
                  <a:pPr algn="ctr"/>
                  <a:r>
                    <a:rPr lang="en-US" sz="1600">
                      <a:solidFill>
                        <a:srgbClr val="FFFFFF"/>
                      </a:solidFill>
                    </a:rPr>
                    <a:t>Produce</a:t>
                  </a:r>
                </a:p>
              </p:txBody>
            </p:sp>
          </p:grpSp>
        </p:grpSp>
        <p:pic>
          <p:nvPicPr>
            <p:cNvPr id="21527" name="Picture 35" descr="arrows_pink2.jpg"/>
            <p:cNvPicPr>
              <a:picLocks noChangeAspect="1"/>
            </p:cNvPicPr>
            <p:nvPr/>
          </p:nvPicPr>
          <p:blipFill>
            <a:blip r:embed="rId8">
              <a:grayscl/>
              <a:biLevel thresh="50000"/>
            </a:blip>
            <a:srcRect/>
            <a:stretch>
              <a:fillRect/>
            </a:stretch>
          </p:blipFill>
          <p:spPr bwMode="auto">
            <a:xfrm>
              <a:off x="5230140" y="4556913"/>
              <a:ext cx="655320" cy="573024"/>
            </a:xfrm>
            <a:prstGeom prst="rect">
              <a:avLst/>
            </a:prstGeom>
            <a:noFill/>
            <a:ln w="9525">
              <a:noFill/>
              <a:miter lim="800000"/>
              <a:headEnd/>
              <a:tailEnd/>
            </a:ln>
          </p:spPr>
        </p:pic>
      </p:grpSp>
      <p:grpSp>
        <p:nvGrpSpPr>
          <p:cNvPr id="9" name="Group 42"/>
          <p:cNvGrpSpPr>
            <a:grpSpLocks/>
          </p:cNvGrpSpPr>
          <p:nvPr/>
        </p:nvGrpSpPr>
        <p:grpSpPr bwMode="auto">
          <a:xfrm>
            <a:off x="4014788" y="4318000"/>
            <a:ext cx="1651000" cy="1593850"/>
            <a:chOff x="2174875" y="3595688"/>
            <a:chExt cx="1651166" cy="1594333"/>
          </a:xfrm>
        </p:grpSpPr>
        <p:grpSp>
          <p:nvGrpSpPr>
            <p:cNvPr id="21521" name="Group 32"/>
            <p:cNvGrpSpPr>
              <a:grpSpLocks/>
            </p:cNvGrpSpPr>
            <p:nvPr/>
          </p:nvGrpSpPr>
          <p:grpSpPr bwMode="auto">
            <a:xfrm>
              <a:off x="2174875" y="3595688"/>
              <a:ext cx="1189038" cy="958850"/>
              <a:chOff x="2174875" y="3595405"/>
              <a:chExt cx="1189038" cy="959133"/>
            </a:xfrm>
          </p:grpSpPr>
          <p:pic>
            <p:nvPicPr>
              <p:cNvPr id="62" name="Picture 61" descr="ROB-RECP-8212_flip.jpg"/>
              <p:cNvPicPr>
                <a:picLocks noChangeAspect="1" noChangeArrowheads="1"/>
              </p:cNvPicPr>
              <p:nvPr/>
            </p:nvPicPr>
            <p:blipFill>
              <a:blip r:embed="rId9"/>
              <a:srcRect/>
              <a:stretch>
                <a:fillRect/>
              </a:stretch>
            </p:blipFill>
            <p:spPr bwMode="auto">
              <a:xfrm>
                <a:off x="2183523" y="3587163"/>
                <a:ext cx="1170497" cy="847851"/>
              </a:xfrm>
              <a:prstGeom prst="rect">
                <a:avLst/>
              </a:prstGeom>
              <a:noFill/>
            </p:spPr>
          </p:pic>
          <p:sp>
            <p:nvSpPr>
              <p:cNvPr id="63" name="Round Same Side Corner Rectangle 62"/>
              <p:cNvSpPr/>
              <p:nvPr/>
            </p:nvSpPr>
            <p:spPr bwMode="auto">
              <a:xfrm rot="10800000">
                <a:off x="2190752" y="4286381"/>
                <a:ext cx="1157404" cy="233501"/>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21525" name="Rectangle 31"/>
              <p:cNvSpPr>
                <a:spLocks noChangeArrowheads="1"/>
              </p:cNvSpPr>
              <p:nvPr/>
            </p:nvSpPr>
            <p:spPr bwMode="white">
              <a:xfrm>
                <a:off x="2174875" y="4216400"/>
                <a:ext cx="1189038" cy="338138"/>
              </a:xfrm>
              <a:prstGeom prst="rect">
                <a:avLst/>
              </a:prstGeom>
              <a:noFill/>
              <a:ln w="9525">
                <a:noFill/>
                <a:miter lim="800000"/>
                <a:headEnd/>
                <a:tailEnd/>
              </a:ln>
            </p:spPr>
            <p:txBody>
              <a:bodyPr>
                <a:spAutoFit/>
              </a:bodyPr>
              <a:lstStyle/>
              <a:p>
                <a:pPr algn="ctr"/>
                <a:r>
                  <a:rPr lang="en-US" sz="1600">
                    <a:solidFill>
                      <a:srgbClr val="FFFFFF"/>
                    </a:solidFill>
                  </a:rPr>
                  <a:t>Develop</a:t>
                </a:r>
              </a:p>
            </p:txBody>
          </p:sp>
        </p:grpSp>
        <p:pic>
          <p:nvPicPr>
            <p:cNvPr id="21522" name="Picture 36" descr="arrows_pink3.jpg"/>
            <p:cNvPicPr>
              <a:picLocks noChangeAspect="1"/>
            </p:cNvPicPr>
            <p:nvPr/>
          </p:nvPicPr>
          <p:blipFill>
            <a:blip r:embed="rId10">
              <a:grayscl/>
              <a:biLevel thresh="50000"/>
            </a:blip>
            <a:srcRect/>
            <a:stretch>
              <a:fillRect/>
            </a:stretch>
          </p:blipFill>
          <p:spPr bwMode="auto">
            <a:xfrm>
              <a:off x="3189009" y="4644429"/>
              <a:ext cx="637032" cy="545592"/>
            </a:xfrm>
            <a:prstGeom prst="rect">
              <a:avLst/>
            </a:prstGeom>
            <a:noFill/>
            <a:ln w="9525">
              <a:noFill/>
              <a:miter lim="800000"/>
              <a:headEnd/>
              <a:tailEnd/>
            </a:ln>
          </p:spPr>
        </p:pic>
      </p:grpSp>
      <p:grpSp>
        <p:nvGrpSpPr>
          <p:cNvPr id="11" name="Group 43"/>
          <p:cNvGrpSpPr>
            <a:grpSpLocks/>
          </p:cNvGrpSpPr>
          <p:nvPr/>
        </p:nvGrpSpPr>
        <p:grpSpPr bwMode="auto">
          <a:xfrm>
            <a:off x="4600575" y="2381250"/>
            <a:ext cx="1158875" cy="1847850"/>
            <a:chOff x="2760663" y="1658938"/>
            <a:chExt cx="1158875" cy="1848473"/>
          </a:xfrm>
        </p:grpSpPr>
        <p:grpSp>
          <p:nvGrpSpPr>
            <p:cNvPr id="21516" name="Group 33"/>
            <p:cNvGrpSpPr>
              <a:grpSpLocks/>
            </p:cNvGrpSpPr>
            <p:nvPr/>
          </p:nvGrpSpPr>
          <p:grpSpPr bwMode="auto">
            <a:xfrm>
              <a:off x="2760663" y="1658938"/>
              <a:ext cx="1158875" cy="962025"/>
              <a:chOff x="2760400" y="1658956"/>
              <a:chExt cx="1158457" cy="962007"/>
            </a:xfrm>
          </p:grpSpPr>
          <p:pic>
            <p:nvPicPr>
              <p:cNvPr id="67" name="Picture 66" descr="ROB-BOARDRM-8402_TN.jpg"/>
              <p:cNvPicPr>
                <a:picLocks noChangeAspect="1" noChangeArrowheads="1"/>
              </p:cNvPicPr>
              <p:nvPr/>
            </p:nvPicPr>
            <p:blipFill>
              <a:blip r:embed="rId11"/>
              <a:srcRect/>
              <a:stretch>
                <a:fillRect/>
              </a:stretch>
            </p:blipFill>
            <p:spPr bwMode="auto">
              <a:xfrm>
                <a:off x="2756211" y="1655036"/>
                <a:ext cx="1170010" cy="841516"/>
              </a:xfrm>
              <a:prstGeom prst="rect">
                <a:avLst/>
              </a:prstGeom>
              <a:noFill/>
            </p:spPr>
          </p:pic>
          <p:sp>
            <p:nvSpPr>
              <p:cNvPr id="68" name="Round Same Side Corner Rectangle 67"/>
              <p:cNvSpPr/>
              <p:nvPr/>
            </p:nvSpPr>
            <p:spPr bwMode="auto">
              <a:xfrm rot="10800000">
                <a:off x="2760400" y="2352915"/>
                <a:ext cx="1156871" cy="239788"/>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21520" name="Rectangle 31"/>
              <p:cNvSpPr>
                <a:spLocks noChangeArrowheads="1"/>
              </p:cNvSpPr>
              <p:nvPr/>
            </p:nvSpPr>
            <p:spPr bwMode="white">
              <a:xfrm>
                <a:off x="2763838" y="2282825"/>
                <a:ext cx="1046162" cy="338138"/>
              </a:xfrm>
              <a:prstGeom prst="rect">
                <a:avLst/>
              </a:prstGeom>
              <a:noFill/>
              <a:ln w="9525">
                <a:noFill/>
                <a:miter lim="800000"/>
                <a:headEnd/>
                <a:tailEnd/>
              </a:ln>
            </p:spPr>
            <p:txBody>
              <a:bodyPr>
                <a:spAutoFit/>
              </a:bodyPr>
              <a:lstStyle/>
              <a:p>
                <a:pPr algn="ctr"/>
                <a:r>
                  <a:rPr lang="en-US" sz="1600">
                    <a:solidFill>
                      <a:srgbClr val="FFFFFF"/>
                    </a:solidFill>
                  </a:rPr>
                  <a:t>Optimize</a:t>
                </a:r>
              </a:p>
            </p:txBody>
          </p:sp>
        </p:grpSp>
        <p:pic>
          <p:nvPicPr>
            <p:cNvPr id="16396" name="Picture 38" descr="arrows_pink4.jpg"/>
            <p:cNvPicPr>
              <a:picLocks noChangeAspect="1"/>
            </p:cNvPicPr>
            <p:nvPr/>
          </p:nvPicPr>
          <p:blipFill>
            <a:blip r:embed="rId12">
              <a:grayscl/>
              <a:biLevel thresh="50000"/>
            </a:blip>
            <a:srcRect/>
            <a:stretch>
              <a:fillRect/>
            </a:stretch>
          </p:blipFill>
          <p:spPr bwMode="auto">
            <a:xfrm>
              <a:off x="2804847" y="2702739"/>
              <a:ext cx="371856" cy="804672"/>
            </a:xfrm>
            <a:prstGeom prst="rect">
              <a:avLst/>
            </a:prstGeom>
            <a:noFill/>
            <a:ln w="9525">
              <a:noFill/>
              <a:miter lim="800000"/>
              <a:headEnd/>
              <a:tailEnd/>
            </a:ln>
          </p:spPr>
        </p:pic>
      </p:grpSp>
      <p:sp>
        <p:nvSpPr>
          <p:cNvPr id="21514" name="TextBox 4"/>
          <p:cNvSpPr txBox="1">
            <a:spLocks noChangeArrowheads="1"/>
          </p:cNvSpPr>
          <p:nvPr/>
        </p:nvSpPr>
        <p:spPr bwMode="auto">
          <a:xfrm>
            <a:off x="533400" y="2362200"/>
            <a:ext cx="3200400" cy="3970338"/>
          </a:xfrm>
          <a:prstGeom prst="rect">
            <a:avLst/>
          </a:prstGeom>
          <a:noFill/>
          <a:ln w="9525">
            <a:noFill/>
            <a:miter lim="800000"/>
            <a:headEnd/>
            <a:tailEnd/>
          </a:ln>
        </p:spPr>
        <p:txBody>
          <a:bodyPr>
            <a:spAutoFit/>
          </a:bodyPr>
          <a:lstStyle/>
          <a:p>
            <a:pPr marL="285750" indent="-285750">
              <a:buFont typeface="Arial" charset="0"/>
              <a:buChar char="•"/>
            </a:pPr>
            <a:r>
              <a:rPr lang="en-US" sz="1800"/>
              <a:t>When we partner with you, we’re committed to helping you every step of the way on this journey. </a:t>
            </a:r>
            <a:br>
              <a:rPr lang="en-US" sz="1800"/>
            </a:br>
            <a:endParaRPr lang="en-US" sz="1800"/>
          </a:p>
          <a:p>
            <a:pPr marL="285750" indent="-285750">
              <a:buFont typeface="Arial" charset="0"/>
              <a:buChar char="•"/>
            </a:pPr>
            <a:r>
              <a:rPr lang="en-US" sz="1800"/>
              <a:t>Each of these steps is uniquely tailored to your business objectives and the specific challenges you face.</a:t>
            </a:r>
            <a:br>
              <a:rPr lang="en-US" sz="1800"/>
            </a:br>
            <a:r>
              <a:rPr lang="en-US" sz="1800"/>
              <a:t> </a:t>
            </a:r>
          </a:p>
          <a:p>
            <a:pPr marL="285750" indent="-285750">
              <a:buFont typeface="Arial" charset="0"/>
              <a:buChar char="•"/>
            </a:pPr>
            <a:r>
              <a:rPr lang="en-US" sz="1800"/>
              <a:t>This ensures that every solution is exactly right for your business.</a:t>
            </a:r>
          </a:p>
        </p:txBody>
      </p:sp>
      <p:sp>
        <p:nvSpPr>
          <p:cNvPr id="21515" name="TextBox 6"/>
          <p:cNvSpPr txBox="1">
            <a:spLocks noChangeArrowheads="1"/>
          </p:cNvSpPr>
          <p:nvPr/>
        </p:nvSpPr>
        <p:spPr bwMode="auto">
          <a:xfrm>
            <a:off x="381000" y="1236663"/>
            <a:ext cx="8305800" cy="1354137"/>
          </a:xfrm>
          <a:prstGeom prst="rect">
            <a:avLst/>
          </a:prstGeom>
          <a:noFill/>
          <a:ln w="9525">
            <a:noFill/>
            <a:miter lim="800000"/>
            <a:headEnd/>
            <a:tailEnd/>
          </a:ln>
        </p:spPr>
        <p:txBody>
          <a:bodyPr>
            <a:spAutoFit/>
          </a:bodyPr>
          <a:lstStyle/>
          <a:p>
            <a:r>
              <a:rPr lang="en-US" sz="1800" b="1"/>
              <a:t>In discovering what goals mattered most to print professionals, we confirmed it’s not only the business objective that’s important to focus on the journey you go through to reach your goals is just as important.</a:t>
            </a:r>
          </a:p>
          <a:p>
            <a:endParaRPr lang="en-US" b="1"/>
          </a:p>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afterGroup">
                            <p:stCondLst>
                              <p:cond delay="8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mj-lt"/>
                <a:ea typeface="+mj-ea"/>
                <a:cs typeface="+mj-cs"/>
              </a:rPr>
              <a:t>Assess</a:t>
            </a:r>
          </a:p>
        </p:txBody>
      </p:sp>
      <p:sp>
        <p:nvSpPr>
          <p:cNvPr id="66" name="Rectangle 5"/>
          <p:cNvSpPr txBox="1">
            <a:spLocks noChangeArrowheads="1"/>
          </p:cNvSpPr>
          <p:nvPr/>
        </p:nvSpPr>
        <p:spPr bwMode="auto">
          <a:xfrm>
            <a:off x="381000" y="4876800"/>
            <a:ext cx="3065463" cy="1471613"/>
          </a:xfrm>
          <a:prstGeom prst="rect">
            <a:avLst/>
          </a:prstGeom>
          <a:noFill/>
          <a:ln w="9525">
            <a:noFill/>
            <a:miter lim="800000"/>
            <a:headEnd/>
            <a:tailEnd/>
          </a:ln>
        </p:spPr>
        <p:txBody>
          <a:bodyPr lIns="0" tIns="0" rIns="0" bIns="0"/>
          <a:lstStyle/>
          <a:p>
            <a:pPr marL="225425" indent="-225425" eaLnBrk="0" hangingPunct="0">
              <a:buFont typeface="Arial" charset="0"/>
              <a:buChar char="•"/>
            </a:pPr>
            <a:r>
              <a:rPr lang="en-US" sz="1800">
                <a:latin typeface="Xerox Sans Light"/>
              </a:rPr>
              <a:t>Goals exploration</a:t>
            </a:r>
          </a:p>
          <a:p>
            <a:pPr marL="225425" indent="-225425" eaLnBrk="0" hangingPunct="0">
              <a:buFont typeface="Arial" charset="0"/>
              <a:buChar char="•"/>
            </a:pPr>
            <a:r>
              <a:rPr lang="en-US" sz="1800">
                <a:latin typeface="Xerox Sans Light"/>
              </a:rPr>
              <a:t>Gap assessmen</a:t>
            </a:r>
            <a:r>
              <a:rPr lang="hr-HR" sz="1800">
                <a:latin typeface="Xerox Sans Light"/>
              </a:rPr>
              <a:t>t</a:t>
            </a:r>
            <a:endParaRPr lang="en-US" sz="1800">
              <a:latin typeface="Xerox Sans Light"/>
            </a:endParaRPr>
          </a:p>
          <a:p>
            <a:pPr marL="225425" indent="-225425" eaLnBrk="0" hangingPunct="0">
              <a:buFont typeface="Arial" charset="0"/>
              <a:buChar char="•"/>
            </a:pPr>
            <a:r>
              <a:rPr lang="en-US" sz="1800">
                <a:latin typeface="Xerox Sans Light"/>
              </a:rPr>
              <a:t>Solution customization</a:t>
            </a:r>
          </a:p>
        </p:txBody>
      </p:sp>
      <p:sp>
        <p:nvSpPr>
          <p:cNvPr id="18464" name="Rectangle 2"/>
          <p:cNvSpPr>
            <a:spLocks noChangeArrowheads="1"/>
          </p:cNvSpPr>
          <p:nvPr/>
        </p:nvSpPr>
        <p:spPr bwMode="auto">
          <a:xfrm>
            <a:off x="292100" y="4495800"/>
            <a:ext cx="8318500" cy="381000"/>
          </a:xfrm>
          <a:prstGeom prst="rect">
            <a:avLst/>
          </a:prstGeom>
          <a:noFill/>
          <a:ln w="9525">
            <a:noFill/>
            <a:miter lim="800000"/>
            <a:headEnd/>
            <a:tailEnd/>
          </a:ln>
        </p:spPr>
        <p:txBody>
          <a:bodyPr lIns="0" tIns="0" rIns="0" bIns="0"/>
          <a:lstStyle/>
          <a:p>
            <a:r>
              <a:rPr lang="en-US" sz="1800"/>
              <a:t>Together we explore your current capabilities and your business objectives.</a:t>
            </a:r>
          </a:p>
        </p:txBody>
      </p:sp>
      <p:sp>
        <p:nvSpPr>
          <p:cNvPr id="23556" name="Slide Number Placeholder 70"/>
          <p:cNvSpPr>
            <a:spLocks noGrp="1"/>
          </p:cNvSpPr>
          <p:nvPr>
            <p:ph type="sldNum" sz="quarter" idx="12"/>
          </p:nvPr>
        </p:nvSpPr>
        <p:spPr>
          <a:noFill/>
          <a:ln>
            <a:miter lim="800000"/>
            <a:headEnd/>
            <a:tailEnd/>
          </a:ln>
        </p:spPr>
        <p:txBody>
          <a:bodyPr/>
          <a:lstStyle/>
          <a:p>
            <a:fld id="{4AE0BC33-0A09-4558-85F7-92C19EEC0DF9}" type="slidenum">
              <a:rPr lang="en-US" sz="1400" smtClean="0">
                <a:solidFill>
                  <a:srgbClr val="7F7F7F"/>
                </a:solidFill>
                <a:latin typeface="Xerox Sans Light"/>
                <a:ea typeface="ＭＳ Ｐゴシック"/>
                <a:cs typeface="ＭＳ Ｐゴシック"/>
              </a:rPr>
              <a:pPr/>
              <a:t>6</a:t>
            </a:fld>
            <a:r>
              <a:rPr lang="en-US" sz="1400" smtClean="0">
                <a:solidFill>
                  <a:srgbClr val="7F7F7F"/>
                </a:solidFill>
                <a:latin typeface="Xerox Sans Light"/>
                <a:ea typeface="ＭＳ Ｐゴシック"/>
                <a:cs typeface="ＭＳ Ｐゴシック"/>
              </a:rPr>
              <a:t>	</a:t>
            </a:r>
          </a:p>
        </p:txBody>
      </p:sp>
      <p:grpSp>
        <p:nvGrpSpPr>
          <p:cNvPr id="2" name="Group 60"/>
          <p:cNvGrpSpPr>
            <a:grpSpLocks/>
          </p:cNvGrpSpPr>
          <p:nvPr/>
        </p:nvGrpSpPr>
        <p:grpSpPr bwMode="auto">
          <a:xfrm>
            <a:off x="381000" y="1447800"/>
            <a:ext cx="8435975" cy="2922588"/>
            <a:chOff x="381000" y="1447800"/>
            <a:chExt cx="8435975" cy="2922588"/>
          </a:xfrm>
        </p:grpSpPr>
        <p:pic>
          <p:nvPicPr>
            <p:cNvPr id="23558" name="Picture 66" descr="arrows_pink.jpg"/>
            <p:cNvPicPr>
              <a:picLocks noChangeAspect="1"/>
            </p:cNvPicPr>
            <p:nvPr/>
          </p:nvPicPr>
          <p:blipFill>
            <a:blip r:embed="rId3">
              <a:grayscl/>
              <a:biLevel thresh="50000"/>
            </a:blip>
            <a:srcRect/>
            <a:stretch>
              <a:fillRect/>
            </a:stretch>
          </p:blipFill>
          <p:spPr bwMode="auto">
            <a:xfrm>
              <a:off x="6814984" y="2137695"/>
              <a:ext cx="1682750" cy="1644528"/>
            </a:xfrm>
            <a:prstGeom prst="rect">
              <a:avLst/>
            </a:prstGeom>
            <a:noFill/>
            <a:ln w="9525">
              <a:noFill/>
              <a:miter lim="800000"/>
              <a:headEnd/>
              <a:tailEnd/>
            </a:ln>
          </p:spPr>
        </p:pic>
        <p:grpSp>
          <p:nvGrpSpPr>
            <p:cNvPr id="23559" name="Group 32"/>
            <p:cNvGrpSpPr>
              <a:grpSpLocks/>
            </p:cNvGrpSpPr>
            <p:nvPr/>
          </p:nvGrpSpPr>
          <p:grpSpPr bwMode="auto">
            <a:xfrm>
              <a:off x="381000" y="1447800"/>
              <a:ext cx="8435975" cy="2922588"/>
              <a:chOff x="381000" y="1457325"/>
              <a:chExt cx="8435975" cy="2922588"/>
            </a:xfrm>
          </p:grpSpPr>
          <p:pic>
            <p:nvPicPr>
              <p:cNvPr id="34" name="Picture 33" descr="ROB-IGENPRO-8875ret.jpg"/>
              <p:cNvPicPr>
                <a:picLocks noChangeAspect="1" noChangeArrowheads="1"/>
              </p:cNvPicPr>
              <p:nvPr/>
            </p:nvPicPr>
            <p:blipFill>
              <a:blip r:embed="rId4"/>
              <a:srcRect/>
              <a:stretch>
                <a:fillRect/>
              </a:stretch>
            </p:blipFill>
            <p:spPr bwMode="gray">
              <a:xfrm>
                <a:off x="377952" y="1454277"/>
                <a:ext cx="5894832" cy="2932176"/>
              </a:xfrm>
              <a:prstGeom prst="rect">
                <a:avLst/>
              </a:prstGeom>
              <a:noFill/>
            </p:spPr>
          </p:pic>
          <p:grpSp>
            <p:nvGrpSpPr>
              <p:cNvPr id="23561" name="Group 28"/>
              <p:cNvGrpSpPr>
                <a:grpSpLocks/>
              </p:cNvGrpSpPr>
              <p:nvPr/>
            </p:nvGrpSpPr>
            <p:grpSpPr bwMode="auto">
              <a:xfrm>
                <a:off x="6478588" y="2035175"/>
                <a:ext cx="2338387" cy="2032000"/>
                <a:chOff x="6402388" y="2035175"/>
                <a:chExt cx="2338387" cy="2032000"/>
              </a:xfrm>
            </p:grpSpPr>
            <p:pic>
              <p:nvPicPr>
                <p:cNvPr id="38" name="Picture 37" descr="ROB-BOARDRM-8402_TN.jpg"/>
                <p:cNvPicPr>
                  <a:picLocks noChangeAspect="1"/>
                </p:cNvPicPr>
                <p:nvPr/>
              </p:nvPicPr>
              <p:blipFill>
                <a:blip r:embed="rId5" cstate="print"/>
                <a:srcRect l="14827" t="24107" r="16597"/>
                <a:stretch>
                  <a:fillRect/>
                </a:stretch>
              </p:blipFill>
              <p:spPr bwMode="gray">
                <a:xfrm>
                  <a:off x="6701881" y="2038872"/>
                  <a:ext cx="562519" cy="415022"/>
                </a:xfrm>
                <a:prstGeom prst="roundRect">
                  <a:avLst>
                    <a:gd name="adj" fmla="val 9504"/>
                  </a:avLst>
                </a:prstGeom>
              </p:spPr>
            </p:pic>
            <p:sp>
              <p:nvSpPr>
                <p:cNvPr id="23563" name="Rounded Rectangle 39"/>
                <p:cNvSpPr>
                  <a:spLocks noChangeArrowheads="1"/>
                </p:cNvSpPr>
                <p:nvPr/>
              </p:nvSpPr>
              <p:spPr bwMode="gray">
                <a:xfrm>
                  <a:off x="6696075" y="2035175"/>
                  <a:ext cx="579438"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0" name="Picture 39" descr="ROB-IGENPRO-8983_TN.jpg"/>
                <p:cNvPicPr>
                  <a:picLocks noChangeAspect="1"/>
                </p:cNvPicPr>
                <p:nvPr/>
              </p:nvPicPr>
              <p:blipFill>
                <a:blip r:embed="rId6" cstate="print"/>
                <a:srcRect l="18723" t="25893" r="37554" b="27552"/>
                <a:stretch>
                  <a:fillRect/>
                </a:stretch>
              </p:blipFill>
              <p:spPr bwMode="gray">
                <a:xfrm>
                  <a:off x="8155186" y="2998778"/>
                  <a:ext cx="576728" cy="409389"/>
                </a:xfrm>
                <a:prstGeom prst="roundRect">
                  <a:avLst>
                    <a:gd name="adj" fmla="val 9405"/>
                  </a:avLst>
                </a:prstGeom>
              </p:spPr>
            </p:pic>
            <p:sp>
              <p:nvSpPr>
                <p:cNvPr id="23565" name="Rounded Rectangle 33"/>
                <p:cNvSpPr>
                  <a:spLocks noChangeArrowheads="1"/>
                </p:cNvSpPr>
                <p:nvPr/>
              </p:nvSpPr>
              <p:spPr bwMode="gray">
                <a:xfrm>
                  <a:off x="8151813" y="2994025"/>
                  <a:ext cx="579437" cy="388938"/>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2" name="Picture 41" descr="Implement_sized.jpg"/>
                <p:cNvPicPr>
                  <a:picLocks noChangeAspect="1"/>
                </p:cNvPicPr>
                <p:nvPr/>
              </p:nvPicPr>
              <p:blipFill>
                <a:blip r:embed="rId7" cstate="print"/>
                <a:srcRect l="9289" r="18259"/>
                <a:stretch>
                  <a:fillRect/>
                </a:stretch>
              </p:blipFill>
              <p:spPr bwMode="gray">
                <a:xfrm>
                  <a:off x="7293068" y="3575064"/>
                  <a:ext cx="579700" cy="403884"/>
                </a:xfrm>
                <a:prstGeom prst="roundRect">
                  <a:avLst>
                    <a:gd name="adj" fmla="val 9306"/>
                  </a:avLst>
                </a:prstGeom>
              </p:spPr>
            </p:pic>
            <p:sp>
              <p:nvSpPr>
                <p:cNvPr id="23567" name="Rounded Rectangle 35"/>
                <p:cNvSpPr>
                  <a:spLocks noChangeArrowheads="1"/>
                </p:cNvSpPr>
                <p:nvPr/>
              </p:nvSpPr>
              <p:spPr bwMode="gray">
                <a:xfrm>
                  <a:off x="7291388" y="3573463"/>
                  <a:ext cx="581025" cy="388937"/>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4" name="Picture 43" descr="ROB-RECP-8212_flip.jpg"/>
                <p:cNvPicPr>
                  <a:picLocks noChangeAspect="1"/>
                </p:cNvPicPr>
                <p:nvPr/>
              </p:nvPicPr>
              <p:blipFill>
                <a:blip r:embed="rId8" cstate="print"/>
                <a:srcRect l="9740" t="22971" r="38636" b="21246"/>
                <a:stretch>
                  <a:fillRect/>
                </a:stretch>
              </p:blipFill>
              <p:spPr bwMode="gray">
                <a:xfrm>
                  <a:off x="6410141" y="3008398"/>
                  <a:ext cx="579700" cy="417606"/>
                </a:xfrm>
                <a:prstGeom prst="roundRect">
                  <a:avLst>
                    <a:gd name="adj" fmla="val 8836"/>
                  </a:avLst>
                </a:prstGeom>
              </p:spPr>
            </p:pic>
            <p:sp>
              <p:nvSpPr>
                <p:cNvPr id="23569" name="Rounded Rectangle 37"/>
                <p:cNvSpPr>
                  <a:spLocks noChangeArrowheads="1"/>
                </p:cNvSpPr>
                <p:nvPr/>
              </p:nvSpPr>
              <p:spPr bwMode="gray">
                <a:xfrm>
                  <a:off x="6410325" y="3006725"/>
                  <a:ext cx="581025"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6" name="Picture 45" descr="ROB-IGENPRO-8875_TN.jpg"/>
                <p:cNvPicPr>
                  <a:picLocks noChangeAspect="1"/>
                </p:cNvPicPr>
                <p:nvPr/>
              </p:nvPicPr>
              <p:blipFill>
                <a:blip r:embed="rId9" cstate="print"/>
                <a:srcRect l="22944" t="15179"/>
                <a:stretch>
                  <a:fillRect/>
                </a:stretch>
              </p:blipFill>
              <p:spPr bwMode="gray">
                <a:xfrm>
                  <a:off x="7846012" y="2040666"/>
                  <a:ext cx="579700" cy="425411"/>
                </a:xfrm>
                <a:prstGeom prst="roundRect">
                  <a:avLst>
                    <a:gd name="adj" fmla="val 8281"/>
                  </a:avLst>
                </a:prstGeom>
              </p:spPr>
            </p:pic>
            <p:sp>
              <p:nvSpPr>
                <p:cNvPr id="47" name="Round Same Side Corner Rectangle 46"/>
                <p:cNvSpPr/>
                <p:nvPr/>
              </p:nvSpPr>
              <p:spPr bwMode="gray">
                <a:xfrm rot="10800000">
                  <a:off x="6410325" y="3354388"/>
                  <a:ext cx="579438"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48" name="Rectangle 31"/>
                <p:cNvSpPr>
                  <a:spLocks noChangeArrowheads="1"/>
                </p:cNvSpPr>
                <p:nvPr/>
              </p:nvSpPr>
              <p:spPr bwMode="gray">
                <a:xfrm>
                  <a:off x="6402388" y="3313113"/>
                  <a:ext cx="595312" cy="192087"/>
                </a:xfrm>
                <a:prstGeom prst="rect">
                  <a:avLst/>
                </a:prstGeom>
                <a:noFill/>
                <a:ln w="9525">
                  <a:noFill/>
                  <a:miter lim="800000"/>
                  <a:headEnd/>
                  <a:tailEnd/>
                </a:ln>
              </p:spPr>
              <p:txBody>
                <a:bodyPr>
                  <a:spAutoFit/>
                </a:bodyPr>
                <a:lstStyle/>
                <a:p>
                  <a:pPr algn="ctr">
                    <a:defRPr/>
                  </a:pPr>
                  <a:r>
                    <a:rPr lang="en-US" sz="650">
                      <a:solidFill>
                        <a:srgbClr val="FFFFFF"/>
                      </a:solidFill>
                      <a:latin typeface="Xerox Sans Light" pitchFamily="50" charset="0"/>
                      <a:ea typeface="ＭＳ Ｐゴシック" pitchFamily="34" charset="-128"/>
                      <a:cs typeface="ＭＳ Ｐゴシック" charset="0"/>
                    </a:rPr>
                    <a:t>Develop</a:t>
                  </a:r>
                </a:p>
              </p:txBody>
            </p:sp>
            <p:sp>
              <p:nvSpPr>
                <p:cNvPr id="23573" name="Oval 33"/>
                <p:cNvSpPr>
                  <a:spLocks noChangeArrowheads="1"/>
                </p:cNvSpPr>
                <p:nvPr/>
              </p:nvSpPr>
              <p:spPr bwMode="gray">
                <a:xfrm>
                  <a:off x="7172325" y="2635250"/>
                  <a:ext cx="785813" cy="755650"/>
                </a:xfrm>
                <a:prstGeom prst="ellipse">
                  <a:avLst/>
                </a:prstGeom>
                <a:solidFill>
                  <a:schemeClr val="tx2"/>
                </a:solidFill>
                <a:ln w="9525">
                  <a:noFill/>
                  <a:round/>
                  <a:headEnd/>
                  <a:tailEnd/>
                </a:ln>
              </p:spPr>
              <p:txBody>
                <a:bodyPr wrap="none" anchor="ctr"/>
                <a:lstStyle/>
                <a:p>
                  <a:pPr algn="ctr"/>
                  <a:endParaRPr lang="hr-HR">
                    <a:solidFill>
                      <a:srgbClr val="FFFFFF"/>
                    </a:solidFill>
                  </a:endParaRPr>
                </a:p>
              </p:txBody>
            </p:sp>
            <p:sp>
              <p:nvSpPr>
                <p:cNvPr id="23574" name="Text Box 32"/>
                <p:cNvSpPr txBox="1">
                  <a:spLocks noChangeArrowheads="1"/>
                </p:cNvSpPr>
                <p:nvPr/>
              </p:nvSpPr>
              <p:spPr bwMode="gray">
                <a:xfrm>
                  <a:off x="7195239" y="2804692"/>
                  <a:ext cx="769937" cy="450850"/>
                </a:xfrm>
                <a:prstGeom prst="rect">
                  <a:avLst/>
                </a:prstGeom>
                <a:noFill/>
                <a:ln w="9525">
                  <a:noFill/>
                  <a:miter lim="800000"/>
                  <a:headEnd/>
                  <a:tailEnd/>
                </a:ln>
              </p:spPr>
              <p:txBody>
                <a:bodyPr wrap="none">
                  <a:spAutoFit/>
                </a:bodyPr>
                <a:lstStyle/>
                <a:p>
                  <a:pPr algn="ctr">
                    <a:lnSpc>
                      <a:spcPts val="1400"/>
                    </a:lnSpc>
                  </a:pPr>
                  <a:r>
                    <a:rPr lang="en-US">
                      <a:solidFill>
                        <a:srgbClr val="FFFFFF"/>
                      </a:solidFill>
                      <a:latin typeface="Xerox Sans Light"/>
                      <a:cs typeface="Arial" charset="0"/>
                    </a:rPr>
                    <a:t>Your</a:t>
                  </a:r>
                  <a:br>
                    <a:rPr lang="en-US">
                      <a:solidFill>
                        <a:srgbClr val="FFFFFF"/>
                      </a:solidFill>
                      <a:latin typeface="Xerox Sans Light"/>
                      <a:cs typeface="Arial" charset="0"/>
                    </a:rPr>
                  </a:br>
                  <a:r>
                    <a:rPr lang="en-US">
                      <a:solidFill>
                        <a:srgbClr val="FFFFFF"/>
                      </a:solidFill>
                      <a:latin typeface="Xerox Sans Light"/>
                      <a:cs typeface="Arial" charset="0"/>
                    </a:rPr>
                    <a:t>Journey</a:t>
                  </a:r>
                </a:p>
              </p:txBody>
            </p:sp>
            <p:sp>
              <p:nvSpPr>
                <p:cNvPr id="51" name="Round Same Side Corner Rectangle 50"/>
                <p:cNvSpPr/>
                <p:nvPr/>
              </p:nvSpPr>
              <p:spPr bwMode="gray">
                <a:xfrm rot="10800000">
                  <a:off x="6696075" y="2386013"/>
                  <a:ext cx="579438" cy="120650"/>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2" name="Rectangle 31"/>
                <p:cNvSpPr>
                  <a:spLocks noChangeArrowheads="1"/>
                </p:cNvSpPr>
                <p:nvPr/>
              </p:nvSpPr>
              <p:spPr bwMode="gray">
                <a:xfrm>
                  <a:off x="6696075" y="2344738"/>
                  <a:ext cx="579438"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Optimize</a:t>
                  </a:r>
                </a:p>
              </p:txBody>
            </p:sp>
            <p:sp>
              <p:nvSpPr>
                <p:cNvPr id="53" name="Round Same Side Corner Rectangle 52"/>
                <p:cNvSpPr/>
                <p:nvPr/>
              </p:nvSpPr>
              <p:spPr bwMode="gray">
                <a:xfrm rot="10800000">
                  <a:off x="7847013" y="2386013"/>
                  <a:ext cx="579437" cy="117475"/>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4" name="Rectangle 31"/>
                <p:cNvSpPr>
                  <a:spLocks noChangeArrowheads="1"/>
                </p:cNvSpPr>
                <p:nvPr/>
              </p:nvSpPr>
              <p:spPr bwMode="gray">
                <a:xfrm>
                  <a:off x="7859713" y="2344738"/>
                  <a:ext cx="550862"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Assess</a:t>
                  </a:r>
                </a:p>
              </p:txBody>
            </p:sp>
            <p:sp>
              <p:nvSpPr>
                <p:cNvPr id="55" name="Round Same Side Corner Rectangle 54"/>
                <p:cNvSpPr/>
                <p:nvPr/>
              </p:nvSpPr>
              <p:spPr bwMode="gray">
                <a:xfrm rot="10800000">
                  <a:off x="8154988" y="3343275"/>
                  <a:ext cx="577850"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6" name="Rectangle 31"/>
                <p:cNvSpPr>
                  <a:spLocks noChangeArrowheads="1"/>
                </p:cNvSpPr>
                <p:nvPr/>
              </p:nvSpPr>
              <p:spPr bwMode="gray">
                <a:xfrm>
                  <a:off x="8147050" y="3302000"/>
                  <a:ext cx="593725" cy="192088"/>
                </a:xfrm>
                <a:prstGeom prst="rect">
                  <a:avLst/>
                </a:prstGeom>
                <a:noFill/>
                <a:ln w="9525">
                  <a:noFill/>
                  <a:miter lim="800000"/>
                  <a:headEnd/>
                  <a:tailEnd/>
                </a:ln>
              </p:spPr>
              <p:txBody>
                <a:bodyPr>
                  <a:spAutoFit/>
                </a:bodyPr>
                <a:lstStyle/>
                <a:p>
                  <a:pPr algn="ctr">
                    <a:defRPr/>
                  </a:pPr>
                  <a:r>
                    <a:rPr lang="en-US" sz="650">
                      <a:solidFill>
                        <a:srgbClr val="FFFFFF"/>
                      </a:solidFill>
                      <a:latin typeface="Xerox Sans Light" pitchFamily="50" charset="0"/>
                      <a:ea typeface="ＭＳ Ｐゴシック" pitchFamily="34" charset="-128"/>
                      <a:cs typeface="ＭＳ Ｐゴシック" charset="0"/>
                    </a:rPr>
                    <a:t>Implement</a:t>
                  </a:r>
                </a:p>
              </p:txBody>
            </p:sp>
            <p:sp>
              <p:nvSpPr>
                <p:cNvPr id="57" name="Round Same Side Corner Rectangle 56"/>
                <p:cNvSpPr/>
                <p:nvPr/>
              </p:nvSpPr>
              <p:spPr bwMode="gray">
                <a:xfrm rot="10800000">
                  <a:off x="7292975" y="3916363"/>
                  <a:ext cx="579438"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8" name="Rectangle 31"/>
                <p:cNvSpPr>
                  <a:spLocks noChangeArrowheads="1"/>
                </p:cNvSpPr>
                <p:nvPr/>
              </p:nvSpPr>
              <p:spPr bwMode="gray">
                <a:xfrm>
                  <a:off x="7285038" y="3875088"/>
                  <a:ext cx="595312"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Produce</a:t>
                  </a:r>
                </a:p>
              </p:txBody>
            </p:sp>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500"/>
                                  </p:stCondLst>
                                  <p:childTnLst>
                                    <p:set>
                                      <p:cBhvr>
                                        <p:cTn id="13" dur="1" fill="hold">
                                          <p:stCondLst>
                                            <p:cond delay="0"/>
                                          </p:stCondLst>
                                        </p:cTn>
                                        <p:tgtEl>
                                          <p:spTgt spid="18464"/>
                                        </p:tgtEl>
                                        <p:attrNameLst>
                                          <p:attrName>style.visibility</p:attrName>
                                        </p:attrNameLst>
                                      </p:cBhvr>
                                      <p:to>
                                        <p:strVal val="visible"/>
                                      </p:to>
                                    </p:set>
                                    <p:anim calcmode="lin" valueType="num">
                                      <p:cBhvr>
                                        <p:cTn id="14" dur="1000" fill="hold"/>
                                        <p:tgtEl>
                                          <p:spTgt spid="18464"/>
                                        </p:tgtEl>
                                        <p:attrNameLst>
                                          <p:attrName>ppt_w</p:attrName>
                                        </p:attrNameLst>
                                      </p:cBhvr>
                                      <p:tavLst>
                                        <p:tav tm="0">
                                          <p:val>
                                            <p:fltVal val="0"/>
                                          </p:val>
                                        </p:tav>
                                        <p:tav tm="100000">
                                          <p:val>
                                            <p:strVal val="#ppt_w"/>
                                          </p:val>
                                        </p:tav>
                                      </p:tavLst>
                                    </p:anim>
                                    <p:anim calcmode="lin" valueType="num">
                                      <p:cBhvr>
                                        <p:cTn id="15" dur="1000" fill="hold"/>
                                        <p:tgtEl>
                                          <p:spTgt spid="18464"/>
                                        </p:tgtEl>
                                        <p:attrNameLst>
                                          <p:attrName>ppt_h</p:attrName>
                                        </p:attrNameLst>
                                      </p:cBhvr>
                                      <p:tavLst>
                                        <p:tav tm="0">
                                          <p:val>
                                            <p:fltVal val="0"/>
                                          </p:val>
                                        </p:tav>
                                        <p:tav tm="100000">
                                          <p:val>
                                            <p:strVal val="#ppt_h"/>
                                          </p:val>
                                        </p:tav>
                                      </p:tavLst>
                                    </p:anim>
                                    <p:anim calcmode="lin" valueType="num">
                                      <p:cBhvr>
                                        <p:cTn id="16" dur="1000" fill="hold"/>
                                        <p:tgtEl>
                                          <p:spTgt spid="18464"/>
                                        </p:tgtEl>
                                        <p:attrNameLst>
                                          <p:attrName>ppt_x</p:attrName>
                                        </p:attrNameLst>
                                      </p:cBhvr>
                                      <p:tavLst>
                                        <p:tav tm="0">
                                          <p:val>
                                            <p:fltVal val="0.5"/>
                                          </p:val>
                                        </p:tav>
                                        <p:tav tm="100000">
                                          <p:val>
                                            <p:strVal val="#ppt_x"/>
                                          </p:val>
                                        </p:tav>
                                      </p:tavLst>
                                    </p:anim>
                                    <p:anim calcmode="lin" valueType="num">
                                      <p:cBhvr>
                                        <p:cTn id="17" dur="1000" fill="hold"/>
                                        <p:tgtEl>
                                          <p:spTgt spid="18464"/>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500"/>
                                  </p:stCondLst>
                                  <p:childTnLst>
                                    <p:set>
                                      <p:cBhvr>
                                        <p:cTn id="19" dur="1" fill="hold">
                                          <p:stCondLst>
                                            <p:cond delay="0"/>
                                          </p:stCondLst>
                                        </p:cTn>
                                        <p:tgtEl>
                                          <p:spTgt spid="66"/>
                                        </p:tgtEl>
                                        <p:attrNameLst>
                                          <p:attrName>style.visibility</p:attrName>
                                        </p:attrNameLst>
                                      </p:cBhvr>
                                      <p:to>
                                        <p:strVal val="visible"/>
                                      </p:to>
                                    </p:set>
                                    <p:anim calcmode="lin" valueType="num">
                                      <p:cBhvr>
                                        <p:cTn id="20" dur="1000" fill="hold"/>
                                        <p:tgtEl>
                                          <p:spTgt spid="66"/>
                                        </p:tgtEl>
                                        <p:attrNameLst>
                                          <p:attrName>ppt_w</p:attrName>
                                        </p:attrNameLst>
                                      </p:cBhvr>
                                      <p:tavLst>
                                        <p:tav tm="0">
                                          <p:val>
                                            <p:fltVal val="0"/>
                                          </p:val>
                                        </p:tav>
                                        <p:tav tm="100000">
                                          <p:val>
                                            <p:strVal val="#ppt_w"/>
                                          </p:val>
                                        </p:tav>
                                      </p:tavLst>
                                    </p:anim>
                                    <p:anim calcmode="lin" valueType="num">
                                      <p:cBhvr>
                                        <p:cTn id="21" dur="1000" fill="hold"/>
                                        <p:tgtEl>
                                          <p:spTgt spid="66"/>
                                        </p:tgtEl>
                                        <p:attrNameLst>
                                          <p:attrName>ppt_h</p:attrName>
                                        </p:attrNameLst>
                                      </p:cBhvr>
                                      <p:tavLst>
                                        <p:tav tm="0">
                                          <p:val>
                                            <p:fltVal val="0"/>
                                          </p:val>
                                        </p:tav>
                                        <p:tav tm="100000">
                                          <p:val>
                                            <p:strVal val="#ppt_h"/>
                                          </p:val>
                                        </p:tav>
                                      </p:tavLst>
                                    </p:anim>
                                    <p:anim calcmode="lin" valueType="num">
                                      <p:cBhvr>
                                        <p:cTn id="22" dur="1000" fill="hold"/>
                                        <p:tgtEl>
                                          <p:spTgt spid="66"/>
                                        </p:tgtEl>
                                        <p:attrNameLst>
                                          <p:attrName>ppt_x</p:attrName>
                                        </p:attrNameLst>
                                      </p:cBhvr>
                                      <p:tavLst>
                                        <p:tav tm="0">
                                          <p:val>
                                            <p:fltVal val="0.5"/>
                                          </p:val>
                                        </p:tav>
                                        <p:tav tm="100000">
                                          <p:val>
                                            <p:strVal val="#ppt_x"/>
                                          </p:val>
                                        </p:tav>
                                      </p:tavLst>
                                    </p:anim>
                                    <p:anim calcmode="lin" valueType="num">
                                      <p:cBhvr>
                                        <p:cTn id="23" dur="1000" fill="hold"/>
                                        <p:tgtEl>
                                          <p:spTgt spid="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84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a:grpSpLocks/>
          </p:cNvGrpSpPr>
          <p:nvPr/>
        </p:nvGrpSpPr>
        <p:grpSpPr bwMode="auto">
          <a:xfrm>
            <a:off x="381000" y="1449388"/>
            <a:ext cx="8424863" cy="2922587"/>
            <a:chOff x="381000" y="1448699"/>
            <a:chExt cx="8424871" cy="2922588"/>
          </a:xfrm>
        </p:grpSpPr>
        <p:pic>
          <p:nvPicPr>
            <p:cNvPr id="25606" name="Picture 66" descr="arrows_pink.jpg"/>
            <p:cNvPicPr>
              <a:picLocks noChangeAspect="1"/>
            </p:cNvPicPr>
            <p:nvPr/>
          </p:nvPicPr>
          <p:blipFill>
            <a:blip r:embed="rId3">
              <a:grayscl/>
              <a:biLevel thresh="50000"/>
            </a:blip>
            <a:srcRect/>
            <a:stretch>
              <a:fillRect/>
            </a:stretch>
          </p:blipFill>
          <p:spPr bwMode="auto">
            <a:xfrm>
              <a:off x="6814984" y="2164784"/>
              <a:ext cx="1682750" cy="1644528"/>
            </a:xfrm>
            <a:prstGeom prst="rect">
              <a:avLst/>
            </a:prstGeom>
            <a:noFill/>
            <a:ln w="9525">
              <a:noFill/>
              <a:miter lim="800000"/>
              <a:headEnd/>
              <a:tailEnd/>
            </a:ln>
          </p:spPr>
        </p:pic>
        <p:pic>
          <p:nvPicPr>
            <p:cNvPr id="35" name="Picture 34" descr="ROB-IGENPRO-8983.jpg"/>
            <p:cNvPicPr>
              <a:picLocks noChangeAspect="1" noChangeArrowheads="1"/>
            </p:cNvPicPr>
            <p:nvPr/>
          </p:nvPicPr>
          <p:blipFill>
            <a:blip r:embed="rId4"/>
            <a:srcRect/>
            <a:stretch>
              <a:fillRect/>
            </a:stretch>
          </p:blipFill>
          <p:spPr bwMode="gray">
            <a:xfrm>
              <a:off x="377952" y="1444063"/>
              <a:ext cx="5894838" cy="2932177"/>
            </a:xfrm>
            <a:prstGeom prst="rect">
              <a:avLst/>
            </a:prstGeom>
            <a:noFill/>
          </p:spPr>
        </p:pic>
        <p:pic>
          <p:nvPicPr>
            <p:cNvPr id="40" name="Picture 39" descr="ROB-BOARDRM-8402_TN.jpg"/>
            <p:cNvPicPr>
              <a:picLocks noChangeAspect="1"/>
            </p:cNvPicPr>
            <p:nvPr/>
          </p:nvPicPr>
          <p:blipFill>
            <a:blip r:embed="rId5" cstate="print"/>
            <a:srcRect l="14827" t="24107" r="16597"/>
            <a:stretch>
              <a:fillRect/>
            </a:stretch>
          </p:blipFill>
          <p:spPr bwMode="gray">
            <a:xfrm>
              <a:off x="6774728" y="2029765"/>
              <a:ext cx="562570" cy="415231"/>
            </a:xfrm>
            <a:prstGeom prst="roundRect">
              <a:avLst>
                <a:gd name="adj" fmla="val 9504"/>
              </a:avLst>
            </a:prstGeom>
          </p:spPr>
        </p:pic>
        <p:sp>
          <p:nvSpPr>
            <p:cNvPr id="25609" name="Rounded Rectangle 46"/>
            <p:cNvSpPr>
              <a:spLocks noChangeArrowheads="1"/>
            </p:cNvSpPr>
            <p:nvPr/>
          </p:nvSpPr>
          <p:spPr bwMode="gray">
            <a:xfrm>
              <a:off x="6768922" y="2026066"/>
              <a:ext cx="579491" cy="390721"/>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2" name="Picture 41" descr="ROB-IGENPRO-8875_TN.jpg"/>
            <p:cNvPicPr>
              <a:picLocks noChangeAspect="1"/>
            </p:cNvPicPr>
            <p:nvPr/>
          </p:nvPicPr>
          <p:blipFill>
            <a:blip r:embed="rId6" cstate="print"/>
            <a:srcRect l="22944" t="15179"/>
            <a:stretch>
              <a:fillRect/>
            </a:stretch>
          </p:blipFill>
          <p:spPr bwMode="gray">
            <a:xfrm>
              <a:off x="7918964" y="2031560"/>
              <a:ext cx="579753" cy="425625"/>
            </a:xfrm>
            <a:prstGeom prst="roundRect">
              <a:avLst>
                <a:gd name="adj" fmla="val 8281"/>
              </a:avLst>
            </a:prstGeom>
          </p:spPr>
        </p:pic>
        <p:sp>
          <p:nvSpPr>
            <p:cNvPr id="25611" name="Rounded Rectangle 34"/>
            <p:cNvSpPr>
              <a:spLocks noChangeArrowheads="1"/>
            </p:cNvSpPr>
            <p:nvPr/>
          </p:nvSpPr>
          <p:spPr bwMode="gray">
            <a:xfrm>
              <a:off x="7918377" y="2032419"/>
              <a:ext cx="579491" cy="390721"/>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6" name="Picture 45" descr="ROB-IGENPRO-8983_TN.jpg"/>
            <p:cNvPicPr>
              <a:picLocks noChangeAspect="1" noChangeArrowheads="1"/>
            </p:cNvPicPr>
            <p:nvPr/>
          </p:nvPicPr>
          <p:blipFill>
            <a:blip r:embed="rId7"/>
            <a:srcRect/>
            <a:stretch>
              <a:fillRect/>
            </a:stretch>
          </p:blipFill>
          <p:spPr bwMode="gray">
            <a:xfrm>
              <a:off x="8223511" y="2986352"/>
              <a:ext cx="585217" cy="420624"/>
            </a:xfrm>
            <a:prstGeom prst="rect">
              <a:avLst/>
            </a:prstGeom>
            <a:noFill/>
          </p:spPr>
        </p:pic>
        <p:pic>
          <p:nvPicPr>
            <p:cNvPr id="48" name="Picture 47" descr="Implement_sized.jpg"/>
            <p:cNvPicPr>
              <a:picLocks noChangeAspect="1"/>
            </p:cNvPicPr>
            <p:nvPr/>
          </p:nvPicPr>
          <p:blipFill>
            <a:blip r:embed="rId8" cstate="print"/>
            <a:srcRect l="9289" r="18259"/>
            <a:stretch>
              <a:fillRect/>
            </a:stretch>
          </p:blipFill>
          <p:spPr bwMode="gray">
            <a:xfrm>
              <a:off x="7365969" y="3566730"/>
              <a:ext cx="579753" cy="404087"/>
            </a:xfrm>
            <a:prstGeom prst="roundRect">
              <a:avLst>
                <a:gd name="adj" fmla="val 9306"/>
              </a:avLst>
            </a:prstGeom>
          </p:spPr>
        </p:pic>
        <p:sp>
          <p:nvSpPr>
            <p:cNvPr id="25614" name="Rounded Rectangle 40"/>
            <p:cNvSpPr>
              <a:spLocks noChangeArrowheads="1"/>
            </p:cNvSpPr>
            <p:nvPr/>
          </p:nvSpPr>
          <p:spPr bwMode="gray">
            <a:xfrm>
              <a:off x="7364289" y="3565128"/>
              <a:ext cx="581078" cy="389133"/>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51" name="Picture 50" descr="ROB-RECP-8212_flip.jpg"/>
            <p:cNvPicPr>
              <a:picLocks noChangeAspect="1" noChangeArrowheads="1"/>
            </p:cNvPicPr>
            <p:nvPr/>
          </p:nvPicPr>
          <p:blipFill>
            <a:blip r:embed="rId9"/>
            <a:srcRect/>
            <a:stretch>
              <a:fillRect/>
            </a:stretch>
          </p:blipFill>
          <p:spPr bwMode="gray">
            <a:xfrm>
              <a:off x="6473958" y="2992448"/>
              <a:ext cx="597409" cy="432816"/>
            </a:xfrm>
            <a:prstGeom prst="rect">
              <a:avLst/>
            </a:prstGeom>
            <a:noFill/>
          </p:spPr>
        </p:pic>
        <p:sp>
          <p:nvSpPr>
            <p:cNvPr id="25616" name="Rounded Rectangle 42"/>
            <p:cNvSpPr>
              <a:spLocks noChangeArrowheads="1"/>
            </p:cNvSpPr>
            <p:nvPr/>
          </p:nvSpPr>
          <p:spPr bwMode="gray">
            <a:xfrm>
              <a:off x="6483146" y="2998105"/>
              <a:ext cx="581078" cy="390721"/>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sp>
          <p:nvSpPr>
            <p:cNvPr id="58" name="Round Same Side Corner Rectangle 57"/>
            <p:cNvSpPr/>
            <p:nvPr/>
          </p:nvSpPr>
          <p:spPr bwMode="gray">
            <a:xfrm rot="10800000">
              <a:off x="6483356" y="3345762"/>
              <a:ext cx="579439"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9" name="Rectangle 31"/>
            <p:cNvSpPr>
              <a:spLocks noChangeArrowheads="1"/>
            </p:cNvSpPr>
            <p:nvPr/>
          </p:nvSpPr>
          <p:spPr bwMode="gray">
            <a:xfrm>
              <a:off x="6475419" y="3304487"/>
              <a:ext cx="595313" cy="192088"/>
            </a:xfrm>
            <a:prstGeom prst="rect">
              <a:avLst/>
            </a:prstGeom>
            <a:noFill/>
            <a:ln w="9525">
              <a:noFill/>
              <a:miter lim="800000"/>
              <a:headEnd/>
              <a:tailEnd/>
            </a:ln>
          </p:spPr>
          <p:txBody>
            <a:bodyPr>
              <a:spAutoFit/>
            </a:bodyPr>
            <a:lstStyle/>
            <a:p>
              <a:pPr algn="ctr">
                <a:defRPr/>
              </a:pPr>
              <a:r>
                <a:rPr lang="en-US" sz="650">
                  <a:solidFill>
                    <a:srgbClr val="FFFFFF"/>
                  </a:solidFill>
                  <a:latin typeface="Xerox Sans Light" pitchFamily="50" charset="0"/>
                  <a:ea typeface="ＭＳ Ｐゴシック" pitchFamily="34" charset="-128"/>
                  <a:cs typeface="ＭＳ Ｐゴシック" charset="0"/>
                </a:rPr>
                <a:t>Develop</a:t>
              </a:r>
            </a:p>
          </p:txBody>
        </p:sp>
        <p:sp>
          <p:nvSpPr>
            <p:cNvPr id="25619" name="Oval 33"/>
            <p:cNvSpPr>
              <a:spLocks noChangeArrowheads="1"/>
            </p:cNvSpPr>
            <p:nvPr/>
          </p:nvSpPr>
          <p:spPr bwMode="gray">
            <a:xfrm>
              <a:off x="7245215" y="2626443"/>
              <a:ext cx="785885" cy="756030"/>
            </a:xfrm>
            <a:prstGeom prst="ellipse">
              <a:avLst/>
            </a:prstGeom>
            <a:solidFill>
              <a:schemeClr val="tx2"/>
            </a:solidFill>
            <a:ln w="9525">
              <a:noFill/>
              <a:round/>
              <a:headEnd/>
              <a:tailEnd/>
            </a:ln>
          </p:spPr>
          <p:txBody>
            <a:bodyPr wrap="none" anchor="ctr"/>
            <a:lstStyle/>
            <a:p>
              <a:pPr algn="ctr"/>
              <a:endParaRPr lang="hr-HR">
                <a:solidFill>
                  <a:srgbClr val="FFFFFF"/>
                </a:solidFill>
              </a:endParaRPr>
            </a:p>
          </p:txBody>
        </p:sp>
        <p:sp>
          <p:nvSpPr>
            <p:cNvPr id="25620" name="Text Box 32"/>
            <p:cNvSpPr txBox="1">
              <a:spLocks noChangeArrowheads="1"/>
            </p:cNvSpPr>
            <p:nvPr/>
          </p:nvSpPr>
          <p:spPr bwMode="gray">
            <a:xfrm>
              <a:off x="7268131" y="2795970"/>
              <a:ext cx="770007" cy="451077"/>
            </a:xfrm>
            <a:prstGeom prst="rect">
              <a:avLst/>
            </a:prstGeom>
            <a:noFill/>
            <a:ln w="9525">
              <a:noFill/>
              <a:miter lim="800000"/>
              <a:headEnd/>
              <a:tailEnd/>
            </a:ln>
          </p:spPr>
          <p:txBody>
            <a:bodyPr wrap="none">
              <a:spAutoFit/>
            </a:bodyPr>
            <a:lstStyle/>
            <a:p>
              <a:pPr algn="ctr">
                <a:lnSpc>
                  <a:spcPts val="1400"/>
                </a:lnSpc>
              </a:pPr>
              <a:r>
                <a:rPr lang="en-US">
                  <a:solidFill>
                    <a:srgbClr val="FFFFFF"/>
                  </a:solidFill>
                  <a:latin typeface="Xerox Sans Light"/>
                  <a:cs typeface="Arial" charset="0"/>
                </a:rPr>
                <a:t>Your</a:t>
              </a:r>
              <a:br>
                <a:rPr lang="en-US">
                  <a:solidFill>
                    <a:srgbClr val="FFFFFF"/>
                  </a:solidFill>
                  <a:latin typeface="Xerox Sans Light"/>
                  <a:cs typeface="Arial" charset="0"/>
                </a:rPr>
              </a:br>
              <a:r>
                <a:rPr lang="en-US">
                  <a:solidFill>
                    <a:srgbClr val="FFFFFF"/>
                  </a:solidFill>
                  <a:latin typeface="Xerox Sans Light"/>
                  <a:cs typeface="Arial" charset="0"/>
                </a:rPr>
                <a:t>Journey</a:t>
              </a:r>
            </a:p>
          </p:txBody>
        </p:sp>
        <p:sp>
          <p:nvSpPr>
            <p:cNvPr id="62" name="Round Same Side Corner Rectangle 61"/>
            <p:cNvSpPr/>
            <p:nvPr/>
          </p:nvSpPr>
          <p:spPr bwMode="gray">
            <a:xfrm rot="10800000">
              <a:off x="6769106" y="2377386"/>
              <a:ext cx="579439" cy="120650"/>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63" name="Rectangle 31"/>
            <p:cNvSpPr>
              <a:spLocks noChangeArrowheads="1"/>
            </p:cNvSpPr>
            <p:nvPr/>
          </p:nvSpPr>
          <p:spPr bwMode="gray">
            <a:xfrm>
              <a:off x="6769106" y="2336111"/>
              <a:ext cx="579439" cy="192088"/>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Optimize</a:t>
              </a:r>
            </a:p>
          </p:txBody>
        </p:sp>
        <p:sp>
          <p:nvSpPr>
            <p:cNvPr id="64" name="Round Same Side Corner Rectangle 63"/>
            <p:cNvSpPr/>
            <p:nvPr/>
          </p:nvSpPr>
          <p:spPr bwMode="gray">
            <a:xfrm rot="10800000">
              <a:off x="7920045" y="2377386"/>
              <a:ext cx="579438"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65" name="Rectangle 31"/>
            <p:cNvSpPr>
              <a:spLocks noChangeArrowheads="1"/>
            </p:cNvSpPr>
            <p:nvPr/>
          </p:nvSpPr>
          <p:spPr bwMode="gray">
            <a:xfrm>
              <a:off x="7918457" y="2336111"/>
              <a:ext cx="574676" cy="192088"/>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Assess</a:t>
              </a:r>
            </a:p>
          </p:txBody>
        </p:sp>
        <p:sp>
          <p:nvSpPr>
            <p:cNvPr id="74" name="Round Same Side Corner Rectangle 73"/>
            <p:cNvSpPr/>
            <p:nvPr/>
          </p:nvSpPr>
          <p:spPr bwMode="gray">
            <a:xfrm rot="10800000">
              <a:off x="8228020" y="3334650"/>
              <a:ext cx="577851" cy="117475"/>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75" name="Rectangle 31"/>
            <p:cNvSpPr>
              <a:spLocks noChangeArrowheads="1"/>
            </p:cNvSpPr>
            <p:nvPr/>
          </p:nvSpPr>
          <p:spPr bwMode="gray">
            <a:xfrm>
              <a:off x="8220082" y="3293375"/>
              <a:ext cx="585789"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Implement</a:t>
              </a:r>
            </a:p>
          </p:txBody>
        </p:sp>
        <p:sp>
          <p:nvSpPr>
            <p:cNvPr id="76" name="Round Same Side Corner Rectangle 75"/>
            <p:cNvSpPr/>
            <p:nvPr/>
          </p:nvSpPr>
          <p:spPr bwMode="gray">
            <a:xfrm rot="10800000">
              <a:off x="7366007" y="3907737"/>
              <a:ext cx="579439"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77" name="Rectangle 31"/>
            <p:cNvSpPr>
              <a:spLocks noChangeArrowheads="1"/>
            </p:cNvSpPr>
            <p:nvPr/>
          </p:nvSpPr>
          <p:spPr bwMode="gray">
            <a:xfrm>
              <a:off x="7358070" y="3866462"/>
              <a:ext cx="595313" cy="192088"/>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Produce</a:t>
              </a:r>
            </a:p>
          </p:txBody>
        </p:sp>
      </p:grpSp>
      <p:sp>
        <p:nvSpPr>
          <p:cNvPr id="7"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Xerox Sans Light" pitchFamily="50" charset="0"/>
                <a:ea typeface="ＭＳ Ｐゴシック" pitchFamily="34" charset="-128"/>
                <a:cs typeface="+mn-cs"/>
              </a:rPr>
              <a:t>Implement</a:t>
            </a:r>
          </a:p>
        </p:txBody>
      </p:sp>
      <p:sp>
        <p:nvSpPr>
          <p:cNvPr id="67" name="Rectangle 5"/>
          <p:cNvSpPr txBox="1">
            <a:spLocks noChangeArrowheads="1"/>
          </p:cNvSpPr>
          <p:nvPr/>
        </p:nvSpPr>
        <p:spPr bwMode="auto">
          <a:xfrm>
            <a:off x="381000" y="5105400"/>
            <a:ext cx="3065463" cy="1143000"/>
          </a:xfrm>
          <a:prstGeom prst="rect">
            <a:avLst/>
          </a:prstGeom>
          <a:noFill/>
          <a:ln w="9525">
            <a:noFill/>
            <a:miter lim="800000"/>
            <a:headEnd/>
            <a:tailEnd/>
          </a:ln>
        </p:spPr>
        <p:txBody>
          <a:bodyPr lIns="0" tIns="0" rIns="0" bIns="0"/>
          <a:lstStyle/>
          <a:p>
            <a:pPr marL="225425" indent="-225425" eaLnBrk="0" hangingPunct="0">
              <a:buFont typeface="Arial" charset="0"/>
              <a:buChar char="•"/>
            </a:pPr>
            <a:r>
              <a:rPr lang="en-US" sz="1800">
                <a:latin typeface="Arial" charset="0"/>
                <a:cs typeface="Arial" charset="0"/>
              </a:rPr>
              <a:t>Planning</a:t>
            </a:r>
          </a:p>
          <a:p>
            <a:pPr marL="225425" indent="-225425" eaLnBrk="0" hangingPunct="0">
              <a:buFont typeface="Arial" charset="0"/>
              <a:buChar char="•"/>
            </a:pPr>
            <a:r>
              <a:rPr lang="en-US" sz="1800">
                <a:latin typeface="Arial" charset="0"/>
                <a:cs typeface="Arial" charset="0"/>
              </a:rPr>
              <a:t>Installation</a:t>
            </a:r>
          </a:p>
          <a:p>
            <a:pPr marL="225425" indent="-225425" eaLnBrk="0" hangingPunct="0">
              <a:buFont typeface="Arial" charset="0"/>
              <a:buChar char="•"/>
            </a:pPr>
            <a:r>
              <a:rPr lang="en-US" sz="1800">
                <a:latin typeface="Arial" charset="0"/>
                <a:cs typeface="Arial" charset="0"/>
              </a:rPr>
              <a:t>Integration</a:t>
            </a:r>
          </a:p>
          <a:p>
            <a:pPr marL="225425" indent="-225425" eaLnBrk="0" hangingPunct="0">
              <a:buFont typeface="Arial" charset="0"/>
              <a:buChar char="•"/>
            </a:pPr>
            <a:r>
              <a:rPr lang="en-US" sz="1800">
                <a:latin typeface="Arial" charset="0"/>
                <a:cs typeface="Arial" charset="0"/>
              </a:rPr>
              <a:t>Training</a:t>
            </a:r>
          </a:p>
        </p:txBody>
      </p:sp>
      <p:sp>
        <p:nvSpPr>
          <p:cNvPr id="19463" name="Rectangle 2"/>
          <p:cNvSpPr>
            <a:spLocks noChangeArrowheads="1"/>
          </p:cNvSpPr>
          <p:nvPr/>
        </p:nvSpPr>
        <p:spPr bwMode="auto">
          <a:xfrm>
            <a:off x="292100" y="4494213"/>
            <a:ext cx="8547100" cy="611187"/>
          </a:xfrm>
          <a:prstGeom prst="rect">
            <a:avLst/>
          </a:prstGeom>
          <a:noFill/>
          <a:ln w="9525">
            <a:noFill/>
            <a:miter lim="800000"/>
            <a:headEnd/>
            <a:tailEnd/>
          </a:ln>
        </p:spPr>
        <p:txBody>
          <a:bodyPr lIns="0" tIns="0" rIns="0" bIns="0"/>
          <a:lstStyle/>
          <a:p>
            <a:r>
              <a:rPr lang="en-US" sz="1800">
                <a:latin typeface="Arial" charset="0"/>
                <a:cs typeface="Arial" charset="0"/>
              </a:rPr>
              <a:t>Together we implement a solution that meets your goals and integrates with your existing environment.</a:t>
            </a:r>
          </a:p>
        </p:txBody>
      </p:sp>
      <p:sp>
        <p:nvSpPr>
          <p:cNvPr id="25605" name="Slide Number Placeholder 69"/>
          <p:cNvSpPr>
            <a:spLocks noGrp="1"/>
          </p:cNvSpPr>
          <p:nvPr>
            <p:ph type="sldNum" sz="quarter" idx="12"/>
          </p:nvPr>
        </p:nvSpPr>
        <p:spPr>
          <a:noFill/>
          <a:ln>
            <a:miter lim="800000"/>
            <a:headEnd/>
            <a:tailEnd/>
          </a:ln>
        </p:spPr>
        <p:txBody>
          <a:bodyPr/>
          <a:lstStyle/>
          <a:p>
            <a:fld id="{66C70452-13DF-4C4E-A917-48EB2C63114F}" type="slidenum">
              <a:rPr lang="en-US" sz="1400" smtClean="0">
                <a:solidFill>
                  <a:srgbClr val="7F7F7F"/>
                </a:solidFill>
                <a:latin typeface="Xerox Sans Light"/>
                <a:ea typeface="ＭＳ Ｐゴシック"/>
                <a:cs typeface="ＭＳ Ｐゴシック"/>
              </a:rPr>
              <a:pPr/>
              <a:t>7</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500"/>
                                  </p:stCondLst>
                                  <p:childTnLst>
                                    <p:set>
                                      <p:cBhvr>
                                        <p:cTn id="13" dur="1" fill="hold">
                                          <p:stCondLst>
                                            <p:cond delay="0"/>
                                          </p:stCondLst>
                                        </p:cTn>
                                        <p:tgtEl>
                                          <p:spTgt spid="19463"/>
                                        </p:tgtEl>
                                        <p:attrNameLst>
                                          <p:attrName>style.visibility</p:attrName>
                                        </p:attrNameLst>
                                      </p:cBhvr>
                                      <p:to>
                                        <p:strVal val="visible"/>
                                      </p:to>
                                    </p:set>
                                    <p:anim calcmode="lin" valueType="num">
                                      <p:cBhvr>
                                        <p:cTn id="14" dur="1000" fill="hold"/>
                                        <p:tgtEl>
                                          <p:spTgt spid="19463"/>
                                        </p:tgtEl>
                                        <p:attrNameLst>
                                          <p:attrName>ppt_w</p:attrName>
                                        </p:attrNameLst>
                                      </p:cBhvr>
                                      <p:tavLst>
                                        <p:tav tm="0">
                                          <p:val>
                                            <p:fltVal val="0"/>
                                          </p:val>
                                        </p:tav>
                                        <p:tav tm="100000">
                                          <p:val>
                                            <p:strVal val="#ppt_w"/>
                                          </p:val>
                                        </p:tav>
                                      </p:tavLst>
                                    </p:anim>
                                    <p:anim calcmode="lin" valueType="num">
                                      <p:cBhvr>
                                        <p:cTn id="15" dur="1000" fill="hold"/>
                                        <p:tgtEl>
                                          <p:spTgt spid="19463"/>
                                        </p:tgtEl>
                                        <p:attrNameLst>
                                          <p:attrName>ppt_h</p:attrName>
                                        </p:attrNameLst>
                                      </p:cBhvr>
                                      <p:tavLst>
                                        <p:tav tm="0">
                                          <p:val>
                                            <p:fltVal val="0"/>
                                          </p:val>
                                        </p:tav>
                                        <p:tav tm="100000">
                                          <p:val>
                                            <p:strVal val="#ppt_h"/>
                                          </p:val>
                                        </p:tav>
                                      </p:tavLst>
                                    </p:anim>
                                    <p:anim calcmode="lin" valueType="num">
                                      <p:cBhvr>
                                        <p:cTn id="16" dur="1000" fill="hold"/>
                                        <p:tgtEl>
                                          <p:spTgt spid="19463"/>
                                        </p:tgtEl>
                                        <p:attrNameLst>
                                          <p:attrName>ppt_x</p:attrName>
                                        </p:attrNameLst>
                                      </p:cBhvr>
                                      <p:tavLst>
                                        <p:tav tm="0">
                                          <p:val>
                                            <p:fltVal val="0.5"/>
                                          </p:val>
                                        </p:tav>
                                        <p:tav tm="100000">
                                          <p:val>
                                            <p:strVal val="#ppt_x"/>
                                          </p:val>
                                        </p:tav>
                                      </p:tavLst>
                                    </p:anim>
                                    <p:anim calcmode="lin" valueType="num">
                                      <p:cBhvr>
                                        <p:cTn id="17" dur="1000" fill="hold"/>
                                        <p:tgtEl>
                                          <p:spTgt spid="19463"/>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500"/>
                                  </p:stCondLst>
                                  <p:childTnLst>
                                    <p:set>
                                      <p:cBhvr>
                                        <p:cTn id="19" dur="1" fill="hold">
                                          <p:stCondLst>
                                            <p:cond delay="0"/>
                                          </p:stCondLst>
                                        </p:cTn>
                                        <p:tgtEl>
                                          <p:spTgt spid="67"/>
                                        </p:tgtEl>
                                        <p:attrNameLst>
                                          <p:attrName>style.visibility</p:attrName>
                                        </p:attrNameLst>
                                      </p:cBhvr>
                                      <p:to>
                                        <p:strVal val="visible"/>
                                      </p:to>
                                    </p:set>
                                    <p:anim calcmode="lin" valueType="num">
                                      <p:cBhvr>
                                        <p:cTn id="20" dur="1000" fill="hold"/>
                                        <p:tgtEl>
                                          <p:spTgt spid="67"/>
                                        </p:tgtEl>
                                        <p:attrNameLst>
                                          <p:attrName>ppt_w</p:attrName>
                                        </p:attrNameLst>
                                      </p:cBhvr>
                                      <p:tavLst>
                                        <p:tav tm="0">
                                          <p:val>
                                            <p:fltVal val="0"/>
                                          </p:val>
                                        </p:tav>
                                        <p:tav tm="100000">
                                          <p:val>
                                            <p:strVal val="#ppt_w"/>
                                          </p:val>
                                        </p:tav>
                                      </p:tavLst>
                                    </p:anim>
                                    <p:anim calcmode="lin" valueType="num">
                                      <p:cBhvr>
                                        <p:cTn id="21" dur="1000" fill="hold"/>
                                        <p:tgtEl>
                                          <p:spTgt spid="67"/>
                                        </p:tgtEl>
                                        <p:attrNameLst>
                                          <p:attrName>ppt_h</p:attrName>
                                        </p:attrNameLst>
                                      </p:cBhvr>
                                      <p:tavLst>
                                        <p:tav tm="0">
                                          <p:val>
                                            <p:fltVal val="0"/>
                                          </p:val>
                                        </p:tav>
                                        <p:tav tm="100000">
                                          <p:val>
                                            <p:strVal val="#ppt_h"/>
                                          </p:val>
                                        </p:tav>
                                      </p:tavLst>
                                    </p:anim>
                                    <p:anim calcmode="lin" valueType="num">
                                      <p:cBhvr>
                                        <p:cTn id="22" dur="1000" fill="hold"/>
                                        <p:tgtEl>
                                          <p:spTgt spid="67"/>
                                        </p:tgtEl>
                                        <p:attrNameLst>
                                          <p:attrName>ppt_x</p:attrName>
                                        </p:attrNameLst>
                                      </p:cBhvr>
                                      <p:tavLst>
                                        <p:tav tm="0">
                                          <p:val>
                                            <p:fltVal val="0.5"/>
                                          </p:val>
                                        </p:tav>
                                        <p:tav tm="100000">
                                          <p:val>
                                            <p:strVal val="#ppt_x"/>
                                          </p:val>
                                        </p:tav>
                                      </p:tavLst>
                                    </p:anim>
                                    <p:anim calcmode="lin" valueType="num">
                                      <p:cBhvr>
                                        <p:cTn id="23" dur="1000" fill="hold"/>
                                        <p:tgtEl>
                                          <p:spTgt spid="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94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Xerox Sans Light" pitchFamily="50" charset="0"/>
                <a:ea typeface="ＭＳ Ｐゴシック" pitchFamily="34" charset="-128"/>
                <a:cs typeface="+mn-cs"/>
              </a:rPr>
              <a:t>Produce</a:t>
            </a:r>
          </a:p>
        </p:txBody>
      </p:sp>
      <p:sp>
        <p:nvSpPr>
          <p:cNvPr id="34" name="Rectangle 5"/>
          <p:cNvSpPr txBox="1">
            <a:spLocks noChangeArrowheads="1"/>
          </p:cNvSpPr>
          <p:nvPr/>
        </p:nvSpPr>
        <p:spPr bwMode="auto">
          <a:xfrm>
            <a:off x="381000" y="5181600"/>
            <a:ext cx="3065463" cy="838200"/>
          </a:xfrm>
          <a:prstGeom prst="rect">
            <a:avLst/>
          </a:prstGeom>
          <a:noFill/>
          <a:ln w="9525">
            <a:noFill/>
            <a:miter lim="800000"/>
            <a:headEnd/>
            <a:tailEnd/>
          </a:ln>
        </p:spPr>
        <p:txBody>
          <a:bodyPr lIns="0" tIns="0" rIns="0" bIns="0"/>
          <a:lstStyle/>
          <a:p>
            <a:pPr marL="225425" indent="-225425" eaLnBrk="0" hangingPunct="0">
              <a:buFont typeface="Arial" charset="0"/>
              <a:buChar char="•"/>
            </a:pPr>
            <a:r>
              <a:rPr lang="en-US" sz="1800">
                <a:latin typeface="Xerox Sans Light"/>
              </a:rPr>
              <a:t>Application development</a:t>
            </a:r>
          </a:p>
          <a:p>
            <a:pPr marL="225425" indent="-225425" eaLnBrk="0" hangingPunct="0">
              <a:buFont typeface="Arial" charset="0"/>
              <a:buChar char="•"/>
            </a:pPr>
            <a:r>
              <a:rPr lang="en-US" sz="1800">
                <a:latin typeface="Xerox Sans Light"/>
              </a:rPr>
              <a:t>Production support</a:t>
            </a:r>
          </a:p>
          <a:p>
            <a:pPr marL="225425" indent="-225425" eaLnBrk="0" hangingPunct="0">
              <a:buFont typeface="Arial" charset="0"/>
              <a:buChar char="•"/>
            </a:pPr>
            <a:r>
              <a:rPr lang="en-US" sz="1800">
                <a:latin typeface="Xerox Sans Light"/>
              </a:rPr>
              <a:t>Service support</a:t>
            </a:r>
          </a:p>
        </p:txBody>
      </p:sp>
      <p:sp>
        <p:nvSpPr>
          <p:cNvPr id="20511" name="Rectangle 2"/>
          <p:cNvSpPr>
            <a:spLocks noChangeArrowheads="1"/>
          </p:cNvSpPr>
          <p:nvPr/>
        </p:nvSpPr>
        <p:spPr bwMode="auto">
          <a:xfrm>
            <a:off x="292100" y="4570413"/>
            <a:ext cx="8470900" cy="611187"/>
          </a:xfrm>
          <a:prstGeom prst="rect">
            <a:avLst/>
          </a:prstGeom>
          <a:noFill/>
          <a:ln w="9525">
            <a:noFill/>
            <a:miter lim="800000"/>
            <a:headEnd/>
            <a:tailEnd/>
          </a:ln>
        </p:spPr>
        <p:txBody>
          <a:bodyPr lIns="0" tIns="0" rIns="0" bIns="0"/>
          <a:lstStyle/>
          <a:p>
            <a:r>
              <a:rPr lang="en-US" sz="1800"/>
              <a:t>We support your solution and ensure it delivers the results that meet your requirements.</a:t>
            </a:r>
          </a:p>
        </p:txBody>
      </p:sp>
      <p:sp>
        <p:nvSpPr>
          <p:cNvPr id="27652" name="Slide Number Placeholder 68"/>
          <p:cNvSpPr>
            <a:spLocks noGrp="1"/>
          </p:cNvSpPr>
          <p:nvPr>
            <p:ph type="sldNum" sz="quarter" idx="12"/>
          </p:nvPr>
        </p:nvSpPr>
        <p:spPr>
          <a:noFill/>
          <a:ln>
            <a:miter lim="800000"/>
            <a:headEnd/>
            <a:tailEnd/>
          </a:ln>
        </p:spPr>
        <p:txBody>
          <a:bodyPr/>
          <a:lstStyle/>
          <a:p>
            <a:fld id="{5E561B73-5994-4845-A285-16D6ED6BBEEB}" type="slidenum">
              <a:rPr lang="en-US" sz="1400" smtClean="0">
                <a:solidFill>
                  <a:srgbClr val="7F7F7F"/>
                </a:solidFill>
                <a:latin typeface="Xerox Sans Light"/>
                <a:ea typeface="ＭＳ Ｐゴシック"/>
                <a:cs typeface="ＭＳ Ｐゴシック"/>
              </a:rPr>
              <a:pPr/>
              <a:t>8</a:t>
            </a:fld>
            <a:r>
              <a:rPr lang="en-US" sz="1400" smtClean="0">
                <a:solidFill>
                  <a:srgbClr val="7F7F7F"/>
                </a:solidFill>
                <a:latin typeface="Xerox Sans Light"/>
                <a:ea typeface="ＭＳ Ｐゴシック"/>
                <a:cs typeface="ＭＳ Ｐゴシック"/>
              </a:rPr>
              <a:t>	</a:t>
            </a:r>
          </a:p>
        </p:txBody>
      </p:sp>
      <p:grpSp>
        <p:nvGrpSpPr>
          <p:cNvPr id="2" name="Group 102"/>
          <p:cNvGrpSpPr>
            <a:grpSpLocks/>
          </p:cNvGrpSpPr>
          <p:nvPr/>
        </p:nvGrpSpPr>
        <p:grpSpPr bwMode="auto">
          <a:xfrm>
            <a:off x="381000" y="1447800"/>
            <a:ext cx="8435975" cy="2922588"/>
            <a:chOff x="381000" y="1447800"/>
            <a:chExt cx="8435975" cy="2922588"/>
          </a:xfrm>
        </p:grpSpPr>
        <p:pic>
          <p:nvPicPr>
            <p:cNvPr id="27654" name="Picture 66" descr="arrows_pink.jpg"/>
            <p:cNvPicPr>
              <a:picLocks noChangeAspect="1"/>
            </p:cNvPicPr>
            <p:nvPr/>
          </p:nvPicPr>
          <p:blipFill>
            <a:blip r:embed="rId3">
              <a:grayscl/>
              <a:biLevel thresh="50000"/>
            </a:blip>
            <a:srcRect/>
            <a:stretch>
              <a:fillRect/>
            </a:stretch>
          </p:blipFill>
          <p:spPr bwMode="auto">
            <a:xfrm>
              <a:off x="6814984" y="2137695"/>
              <a:ext cx="1682750" cy="1644528"/>
            </a:xfrm>
            <a:prstGeom prst="rect">
              <a:avLst/>
            </a:prstGeom>
            <a:noFill/>
            <a:ln w="9525">
              <a:noFill/>
              <a:miter lim="800000"/>
              <a:headEnd/>
              <a:tailEnd/>
            </a:ln>
          </p:spPr>
        </p:pic>
        <p:pic>
          <p:nvPicPr>
            <p:cNvPr id="38" name="Picture 37" descr="ROB-GH-NV-6829.jpg"/>
            <p:cNvPicPr>
              <a:picLocks noChangeAspect="1" noChangeArrowheads="1"/>
            </p:cNvPicPr>
            <p:nvPr/>
          </p:nvPicPr>
          <p:blipFill>
            <a:blip r:embed="rId4"/>
            <a:srcRect/>
            <a:stretch>
              <a:fillRect/>
            </a:stretch>
          </p:blipFill>
          <p:spPr bwMode="gray">
            <a:xfrm>
              <a:off x="377952" y="1444752"/>
              <a:ext cx="5894832" cy="2932176"/>
            </a:xfrm>
            <a:prstGeom prst="rect">
              <a:avLst/>
            </a:prstGeom>
            <a:noFill/>
          </p:spPr>
        </p:pic>
        <p:grpSp>
          <p:nvGrpSpPr>
            <p:cNvPr id="27656" name="Group 80"/>
            <p:cNvGrpSpPr>
              <a:grpSpLocks/>
            </p:cNvGrpSpPr>
            <p:nvPr/>
          </p:nvGrpSpPr>
          <p:grpSpPr bwMode="auto">
            <a:xfrm>
              <a:off x="6475413" y="2016140"/>
              <a:ext cx="2341562" cy="2041510"/>
              <a:chOff x="6465888" y="2025665"/>
              <a:chExt cx="2341562" cy="2041510"/>
            </a:xfrm>
          </p:grpSpPr>
          <p:pic>
            <p:nvPicPr>
              <p:cNvPr id="82" name="Picture 81" descr="ROB-BOARDRM-8402_TN.jpg"/>
              <p:cNvPicPr>
                <a:picLocks noChangeAspect="1"/>
              </p:cNvPicPr>
              <p:nvPr/>
            </p:nvPicPr>
            <p:blipFill>
              <a:blip r:embed="rId5" cstate="print"/>
              <a:srcRect l="14827" t="24107" r="16597"/>
              <a:stretch>
                <a:fillRect/>
              </a:stretch>
            </p:blipFill>
            <p:spPr bwMode="gray">
              <a:xfrm>
                <a:off x="6765331" y="2038280"/>
                <a:ext cx="562533" cy="415165"/>
              </a:xfrm>
              <a:prstGeom prst="roundRect">
                <a:avLst>
                  <a:gd name="adj" fmla="val 9504"/>
                </a:avLst>
              </a:prstGeom>
            </p:spPr>
          </p:pic>
          <p:sp>
            <p:nvSpPr>
              <p:cNvPr id="27658" name="Rounded Rectangle 44"/>
              <p:cNvSpPr>
                <a:spLocks noChangeArrowheads="1"/>
              </p:cNvSpPr>
              <p:nvPr/>
            </p:nvSpPr>
            <p:spPr bwMode="gray">
              <a:xfrm>
                <a:off x="6759525" y="2034582"/>
                <a:ext cx="579452" cy="390660"/>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84" name="Picture 83" descr="ROB-IGENPRO-8983_TN.jpg"/>
              <p:cNvPicPr>
                <a:picLocks noChangeAspect="1" noChangeArrowheads="1"/>
              </p:cNvPicPr>
              <p:nvPr/>
            </p:nvPicPr>
            <p:blipFill>
              <a:blip r:embed="rId6"/>
              <a:srcRect/>
              <a:stretch>
                <a:fillRect/>
              </a:stretch>
            </p:blipFill>
            <p:spPr bwMode="gray">
              <a:xfrm>
                <a:off x="8213979" y="2990469"/>
                <a:ext cx="585216" cy="426720"/>
              </a:xfrm>
              <a:prstGeom prst="rect">
                <a:avLst/>
              </a:prstGeom>
              <a:noFill/>
            </p:spPr>
          </p:pic>
          <p:sp>
            <p:nvSpPr>
              <p:cNvPr id="27660" name="Rounded Rectangle 35"/>
              <p:cNvSpPr>
                <a:spLocks noChangeArrowheads="1"/>
              </p:cNvSpPr>
              <p:nvPr/>
            </p:nvSpPr>
            <p:spPr bwMode="gray">
              <a:xfrm>
                <a:off x="8212124" y="2990217"/>
                <a:ext cx="595326" cy="400557"/>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86" name="Picture 85" descr="ROB-IGENPRO-8875_TN.jpg"/>
              <p:cNvPicPr>
                <a:picLocks noChangeAspect="1"/>
              </p:cNvPicPr>
              <p:nvPr/>
            </p:nvPicPr>
            <p:blipFill>
              <a:blip r:embed="rId7" cstate="print"/>
              <a:srcRect l="22944" t="15179"/>
              <a:stretch>
                <a:fillRect/>
              </a:stretch>
            </p:blipFill>
            <p:spPr bwMode="gray">
              <a:xfrm>
                <a:off x="7909490" y="2040075"/>
                <a:ext cx="579714" cy="425558"/>
              </a:xfrm>
              <a:prstGeom prst="roundRect">
                <a:avLst>
                  <a:gd name="adj" fmla="val 8281"/>
                </a:avLst>
              </a:prstGeom>
            </p:spPr>
          </p:pic>
          <p:sp>
            <p:nvSpPr>
              <p:cNvPr id="27662" name="Rounded Rectangle 39"/>
              <p:cNvSpPr>
                <a:spLocks noChangeArrowheads="1"/>
              </p:cNvSpPr>
              <p:nvPr/>
            </p:nvSpPr>
            <p:spPr bwMode="gray">
              <a:xfrm>
                <a:off x="7908903" y="2025665"/>
                <a:ext cx="579452" cy="405929"/>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88" name="Picture 87" descr="Implement_sized.jpg"/>
              <p:cNvPicPr>
                <a:picLocks noChangeAspect="1"/>
              </p:cNvPicPr>
              <p:nvPr/>
            </p:nvPicPr>
            <p:blipFill>
              <a:blip r:embed="rId8" cstate="print"/>
              <a:srcRect l="9289" r="18259"/>
              <a:stretch>
                <a:fillRect/>
              </a:stretch>
            </p:blipFill>
            <p:spPr bwMode="gray">
              <a:xfrm>
                <a:off x="7356533" y="3575003"/>
                <a:ext cx="579714" cy="404024"/>
              </a:xfrm>
              <a:prstGeom prst="roundRect">
                <a:avLst>
                  <a:gd name="adj" fmla="val 9306"/>
                </a:avLst>
              </a:prstGeom>
            </p:spPr>
          </p:pic>
          <p:pic>
            <p:nvPicPr>
              <p:cNvPr id="89" name="Picture 88" descr="ROB-RECP-8212_flip.jpg"/>
              <p:cNvPicPr>
                <a:picLocks noChangeAspect="1"/>
              </p:cNvPicPr>
              <p:nvPr/>
            </p:nvPicPr>
            <p:blipFill>
              <a:blip r:embed="rId9" cstate="print"/>
              <a:srcRect l="9740" t="22971" r="38636" b="21246"/>
              <a:stretch>
                <a:fillRect/>
              </a:stretch>
            </p:blipFill>
            <p:spPr bwMode="gray">
              <a:xfrm>
                <a:off x="6473584" y="3008141"/>
                <a:ext cx="579714" cy="417750"/>
              </a:xfrm>
              <a:prstGeom prst="roundRect">
                <a:avLst>
                  <a:gd name="adj" fmla="val 8836"/>
                </a:avLst>
              </a:prstGeom>
            </p:spPr>
          </p:pic>
          <p:sp>
            <p:nvSpPr>
              <p:cNvPr id="27665" name="Rounded Rectangle 42"/>
              <p:cNvSpPr>
                <a:spLocks noChangeArrowheads="1"/>
              </p:cNvSpPr>
              <p:nvPr/>
            </p:nvSpPr>
            <p:spPr bwMode="gray">
              <a:xfrm>
                <a:off x="6473768" y="3006468"/>
                <a:ext cx="581039" cy="390660"/>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sp>
            <p:nvSpPr>
              <p:cNvPr id="91" name="Round Same Side Corner Rectangle 90"/>
              <p:cNvSpPr/>
              <p:nvPr/>
            </p:nvSpPr>
            <p:spPr bwMode="gray">
              <a:xfrm rot="10800000">
                <a:off x="6473825" y="3354388"/>
                <a:ext cx="579438"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92" name="Rectangle 31"/>
              <p:cNvSpPr>
                <a:spLocks noChangeArrowheads="1"/>
              </p:cNvSpPr>
              <p:nvPr/>
            </p:nvSpPr>
            <p:spPr bwMode="gray">
              <a:xfrm>
                <a:off x="6465888" y="3313113"/>
                <a:ext cx="595312"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Develop</a:t>
                </a:r>
              </a:p>
            </p:txBody>
          </p:sp>
          <p:sp>
            <p:nvSpPr>
              <p:cNvPr id="27668" name="Oval 33"/>
              <p:cNvSpPr>
                <a:spLocks noChangeArrowheads="1"/>
              </p:cNvSpPr>
              <p:nvPr/>
            </p:nvSpPr>
            <p:spPr bwMode="gray">
              <a:xfrm>
                <a:off x="7235787" y="2634864"/>
                <a:ext cx="785832" cy="755911"/>
              </a:xfrm>
              <a:prstGeom prst="ellipse">
                <a:avLst/>
              </a:prstGeom>
              <a:solidFill>
                <a:schemeClr val="tx2"/>
              </a:solidFill>
              <a:ln w="9525">
                <a:noFill/>
                <a:round/>
                <a:headEnd/>
                <a:tailEnd/>
              </a:ln>
            </p:spPr>
            <p:txBody>
              <a:bodyPr wrap="none" anchor="ctr"/>
              <a:lstStyle/>
              <a:p>
                <a:pPr algn="ctr"/>
                <a:endParaRPr lang="hr-HR">
                  <a:solidFill>
                    <a:srgbClr val="FFFFFF"/>
                  </a:solidFill>
                </a:endParaRPr>
              </a:p>
            </p:txBody>
          </p:sp>
          <p:sp>
            <p:nvSpPr>
              <p:cNvPr id="27669" name="Text Box 32"/>
              <p:cNvSpPr txBox="1">
                <a:spLocks noChangeArrowheads="1"/>
              </p:cNvSpPr>
              <p:nvPr/>
            </p:nvSpPr>
            <p:spPr bwMode="gray">
              <a:xfrm>
                <a:off x="7258701" y="2804365"/>
                <a:ext cx="769956" cy="451006"/>
              </a:xfrm>
              <a:prstGeom prst="rect">
                <a:avLst/>
              </a:prstGeom>
              <a:noFill/>
              <a:ln w="9525">
                <a:noFill/>
                <a:miter lim="800000"/>
                <a:headEnd/>
                <a:tailEnd/>
              </a:ln>
            </p:spPr>
            <p:txBody>
              <a:bodyPr wrap="none">
                <a:spAutoFit/>
              </a:bodyPr>
              <a:lstStyle/>
              <a:p>
                <a:pPr algn="ctr">
                  <a:lnSpc>
                    <a:spcPts val="1400"/>
                  </a:lnSpc>
                </a:pPr>
                <a:r>
                  <a:rPr lang="en-US">
                    <a:solidFill>
                      <a:srgbClr val="FFFFFF"/>
                    </a:solidFill>
                    <a:latin typeface="Xerox Sans Light"/>
                    <a:cs typeface="Arial" charset="0"/>
                  </a:rPr>
                  <a:t>Your</a:t>
                </a:r>
                <a:br>
                  <a:rPr lang="en-US">
                    <a:solidFill>
                      <a:srgbClr val="FFFFFF"/>
                    </a:solidFill>
                    <a:latin typeface="Xerox Sans Light"/>
                    <a:cs typeface="Arial" charset="0"/>
                  </a:rPr>
                </a:br>
                <a:r>
                  <a:rPr lang="en-US">
                    <a:solidFill>
                      <a:srgbClr val="FFFFFF"/>
                    </a:solidFill>
                    <a:latin typeface="Xerox Sans Light"/>
                    <a:cs typeface="Arial" charset="0"/>
                  </a:rPr>
                  <a:t>Journey</a:t>
                </a:r>
              </a:p>
            </p:txBody>
          </p:sp>
          <p:sp>
            <p:nvSpPr>
              <p:cNvPr id="95" name="Round Same Side Corner Rectangle 94"/>
              <p:cNvSpPr/>
              <p:nvPr/>
            </p:nvSpPr>
            <p:spPr bwMode="gray">
              <a:xfrm rot="10800000">
                <a:off x="6759575" y="2386013"/>
                <a:ext cx="579438" cy="120650"/>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96" name="Rectangle 31"/>
              <p:cNvSpPr>
                <a:spLocks noChangeArrowheads="1"/>
              </p:cNvSpPr>
              <p:nvPr/>
            </p:nvSpPr>
            <p:spPr bwMode="gray">
              <a:xfrm>
                <a:off x="6759575" y="2344738"/>
                <a:ext cx="579438"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Optimize</a:t>
                </a:r>
              </a:p>
            </p:txBody>
          </p:sp>
          <p:sp>
            <p:nvSpPr>
              <p:cNvPr id="97" name="Round Same Side Corner Rectangle 96"/>
              <p:cNvSpPr/>
              <p:nvPr/>
            </p:nvSpPr>
            <p:spPr bwMode="gray">
              <a:xfrm rot="10800000">
                <a:off x="7910513" y="2386013"/>
                <a:ext cx="579437"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98" name="Rectangle 31"/>
              <p:cNvSpPr>
                <a:spLocks noChangeArrowheads="1"/>
              </p:cNvSpPr>
              <p:nvPr/>
            </p:nvSpPr>
            <p:spPr bwMode="gray">
              <a:xfrm>
                <a:off x="7908925" y="2344738"/>
                <a:ext cx="574675"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Assess</a:t>
                </a:r>
              </a:p>
            </p:txBody>
          </p:sp>
          <p:sp>
            <p:nvSpPr>
              <p:cNvPr id="99" name="Round Same Side Corner Rectangle 98"/>
              <p:cNvSpPr/>
              <p:nvPr/>
            </p:nvSpPr>
            <p:spPr bwMode="gray">
              <a:xfrm rot="10800000">
                <a:off x="8218488" y="3343275"/>
                <a:ext cx="577850" cy="117475"/>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100" name="Rectangle 31"/>
              <p:cNvSpPr>
                <a:spLocks noChangeArrowheads="1"/>
              </p:cNvSpPr>
              <p:nvPr/>
            </p:nvSpPr>
            <p:spPr bwMode="gray">
              <a:xfrm>
                <a:off x="8210550" y="3302000"/>
                <a:ext cx="585788" cy="192088"/>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Implement</a:t>
                </a:r>
              </a:p>
            </p:txBody>
          </p:sp>
          <p:sp>
            <p:nvSpPr>
              <p:cNvPr id="101" name="Round Same Side Corner Rectangle 100"/>
              <p:cNvSpPr/>
              <p:nvPr/>
            </p:nvSpPr>
            <p:spPr bwMode="gray">
              <a:xfrm rot="10800000">
                <a:off x="7356475" y="3916363"/>
                <a:ext cx="579438" cy="117475"/>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102" name="Rectangle 31"/>
              <p:cNvSpPr>
                <a:spLocks noChangeArrowheads="1"/>
              </p:cNvSpPr>
              <p:nvPr/>
            </p:nvSpPr>
            <p:spPr bwMode="gray">
              <a:xfrm>
                <a:off x="7348538" y="3875088"/>
                <a:ext cx="595312" cy="192087"/>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Produce</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500"/>
                                  </p:stCondLst>
                                  <p:childTnLst>
                                    <p:set>
                                      <p:cBhvr>
                                        <p:cTn id="13" dur="1" fill="hold">
                                          <p:stCondLst>
                                            <p:cond delay="0"/>
                                          </p:stCondLst>
                                        </p:cTn>
                                        <p:tgtEl>
                                          <p:spTgt spid="20511"/>
                                        </p:tgtEl>
                                        <p:attrNameLst>
                                          <p:attrName>style.visibility</p:attrName>
                                        </p:attrNameLst>
                                      </p:cBhvr>
                                      <p:to>
                                        <p:strVal val="visible"/>
                                      </p:to>
                                    </p:set>
                                    <p:anim calcmode="lin" valueType="num">
                                      <p:cBhvr>
                                        <p:cTn id="14" dur="1000" fill="hold"/>
                                        <p:tgtEl>
                                          <p:spTgt spid="20511"/>
                                        </p:tgtEl>
                                        <p:attrNameLst>
                                          <p:attrName>ppt_w</p:attrName>
                                        </p:attrNameLst>
                                      </p:cBhvr>
                                      <p:tavLst>
                                        <p:tav tm="0">
                                          <p:val>
                                            <p:fltVal val="0"/>
                                          </p:val>
                                        </p:tav>
                                        <p:tav tm="100000">
                                          <p:val>
                                            <p:strVal val="#ppt_w"/>
                                          </p:val>
                                        </p:tav>
                                      </p:tavLst>
                                    </p:anim>
                                    <p:anim calcmode="lin" valueType="num">
                                      <p:cBhvr>
                                        <p:cTn id="15" dur="1000" fill="hold"/>
                                        <p:tgtEl>
                                          <p:spTgt spid="20511"/>
                                        </p:tgtEl>
                                        <p:attrNameLst>
                                          <p:attrName>ppt_h</p:attrName>
                                        </p:attrNameLst>
                                      </p:cBhvr>
                                      <p:tavLst>
                                        <p:tav tm="0">
                                          <p:val>
                                            <p:fltVal val="0"/>
                                          </p:val>
                                        </p:tav>
                                        <p:tav tm="100000">
                                          <p:val>
                                            <p:strVal val="#ppt_h"/>
                                          </p:val>
                                        </p:tav>
                                      </p:tavLst>
                                    </p:anim>
                                    <p:anim calcmode="lin" valueType="num">
                                      <p:cBhvr>
                                        <p:cTn id="16" dur="1000" fill="hold"/>
                                        <p:tgtEl>
                                          <p:spTgt spid="20511"/>
                                        </p:tgtEl>
                                        <p:attrNameLst>
                                          <p:attrName>ppt_x</p:attrName>
                                        </p:attrNameLst>
                                      </p:cBhvr>
                                      <p:tavLst>
                                        <p:tav tm="0">
                                          <p:val>
                                            <p:fltVal val="0.5"/>
                                          </p:val>
                                        </p:tav>
                                        <p:tav tm="100000">
                                          <p:val>
                                            <p:strVal val="#ppt_x"/>
                                          </p:val>
                                        </p:tav>
                                      </p:tavLst>
                                    </p:anim>
                                    <p:anim calcmode="lin" valueType="num">
                                      <p:cBhvr>
                                        <p:cTn id="17" dur="1000" fill="hold"/>
                                        <p:tgtEl>
                                          <p:spTgt spid="2051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50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fltVal val="0"/>
                                          </p:val>
                                        </p:tav>
                                        <p:tav tm="100000">
                                          <p:val>
                                            <p:strVal val="#ppt_w"/>
                                          </p:val>
                                        </p:tav>
                                      </p:tavLst>
                                    </p:anim>
                                    <p:anim calcmode="lin" valueType="num">
                                      <p:cBhvr>
                                        <p:cTn id="21" dur="1000" fill="hold"/>
                                        <p:tgtEl>
                                          <p:spTgt spid="34"/>
                                        </p:tgtEl>
                                        <p:attrNameLst>
                                          <p:attrName>ppt_h</p:attrName>
                                        </p:attrNameLst>
                                      </p:cBhvr>
                                      <p:tavLst>
                                        <p:tav tm="0">
                                          <p:val>
                                            <p:fltVal val="0"/>
                                          </p:val>
                                        </p:tav>
                                        <p:tav tm="100000">
                                          <p:val>
                                            <p:strVal val="#ppt_h"/>
                                          </p:val>
                                        </p:tav>
                                      </p:tavLst>
                                    </p:anim>
                                    <p:anim calcmode="lin" valueType="num">
                                      <p:cBhvr>
                                        <p:cTn id="22" dur="1000" fill="hold"/>
                                        <p:tgtEl>
                                          <p:spTgt spid="34"/>
                                        </p:tgtEl>
                                        <p:attrNameLst>
                                          <p:attrName>ppt_x</p:attrName>
                                        </p:attrNameLst>
                                      </p:cBhvr>
                                      <p:tavLst>
                                        <p:tav tm="0">
                                          <p:val>
                                            <p:fltVal val="0.5"/>
                                          </p:val>
                                        </p:tav>
                                        <p:tav tm="100000">
                                          <p:val>
                                            <p:strVal val="#ppt_x"/>
                                          </p:val>
                                        </p:tav>
                                      </p:tavLst>
                                    </p:anim>
                                    <p:anim calcmode="lin" valueType="num">
                                      <p:cBhvr>
                                        <p:cTn id="23" dur="10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5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p:cNvGrpSpPr>
          <p:nvPr/>
        </p:nvGrpSpPr>
        <p:grpSpPr bwMode="auto">
          <a:xfrm>
            <a:off x="381000" y="1219200"/>
            <a:ext cx="8437563" cy="2922588"/>
            <a:chOff x="381000" y="1447800"/>
            <a:chExt cx="8437563" cy="2922588"/>
          </a:xfrm>
        </p:grpSpPr>
        <p:pic>
          <p:nvPicPr>
            <p:cNvPr id="29702" name="Picture 66" descr="arrows_pink.jpg"/>
            <p:cNvPicPr>
              <a:picLocks noChangeAspect="1"/>
            </p:cNvPicPr>
            <p:nvPr/>
          </p:nvPicPr>
          <p:blipFill>
            <a:blip r:embed="rId3">
              <a:grayscl/>
              <a:biLevel thresh="50000"/>
            </a:blip>
            <a:srcRect/>
            <a:stretch>
              <a:fillRect/>
            </a:stretch>
          </p:blipFill>
          <p:spPr bwMode="auto">
            <a:xfrm>
              <a:off x="6814984" y="2137695"/>
              <a:ext cx="1682750" cy="1644528"/>
            </a:xfrm>
            <a:prstGeom prst="rect">
              <a:avLst/>
            </a:prstGeom>
            <a:noFill/>
            <a:ln w="9525">
              <a:noFill/>
              <a:miter lim="800000"/>
              <a:headEnd/>
              <a:tailEnd/>
            </a:ln>
          </p:spPr>
        </p:pic>
        <p:grpSp>
          <p:nvGrpSpPr>
            <p:cNvPr id="29703" name="Group 35"/>
            <p:cNvGrpSpPr>
              <a:grpSpLocks/>
            </p:cNvGrpSpPr>
            <p:nvPr/>
          </p:nvGrpSpPr>
          <p:grpSpPr bwMode="auto">
            <a:xfrm>
              <a:off x="381000" y="1447800"/>
              <a:ext cx="8437563" cy="2922588"/>
              <a:chOff x="381000" y="1457325"/>
              <a:chExt cx="8437563" cy="2922588"/>
            </a:xfrm>
          </p:grpSpPr>
          <p:pic>
            <p:nvPicPr>
              <p:cNvPr id="37" name="Picture 36" descr="ROB-RECP-8212_flip.jpg"/>
              <p:cNvPicPr>
                <a:picLocks noChangeAspect="1" noChangeArrowheads="1"/>
              </p:cNvPicPr>
              <p:nvPr/>
            </p:nvPicPr>
            <p:blipFill>
              <a:blip r:embed="rId4"/>
              <a:srcRect/>
              <a:stretch>
                <a:fillRect/>
              </a:stretch>
            </p:blipFill>
            <p:spPr bwMode="gray">
              <a:xfrm>
                <a:off x="377952" y="1451229"/>
                <a:ext cx="5894832" cy="2932176"/>
              </a:xfrm>
              <a:prstGeom prst="rect">
                <a:avLst/>
              </a:prstGeom>
              <a:noFill/>
            </p:spPr>
          </p:pic>
          <p:grpSp>
            <p:nvGrpSpPr>
              <p:cNvPr id="29705" name="Group 32"/>
              <p:cNvGrpSpPr>
                <a:grpSpLocks/>
              </p:cNvGrpSpPr>
              <p:nvPr/>
            </p:nvGrpSpPr>
            <p:grpSpPr bwMode="auto">
              <a:xfrm>
                <a:off x="6477000" y="2019480"/>
                <a:ext cx="2341563" cy="2047697"/>
                <a:chOff x="6402387" y="2019480"/>
                <a:chExt cx="2341563" cy="2047697"/>
              </a:xfrm>
            </p:grpSpPr>
            <p:grpSp>
              <p:nvGrpSpPr>
                <p:cNvPr id="29706" name="Group 28"/>
                <p:cNvGrpSpPr>
                  <a:grpSpLocks/>
                </p:cNvGrpSpPr>
                <p:nvPr/>
              </p:nvGrpSpPr>
              <p:grpSpPr bwMode="auto">
                <a:xfrm>
                  <a:off x="6402387" y="2019480"/>
                  <a:ext cx="2341563" cy="2047697"/>
                  <a:chOff x="6402387" y="2019448"/>
                  <a:chExt cx="2341563" cy="2047848"/>
                </a:xfrm>
              </p:grpSpPr>
              <p:pic>
                <p:nvPicPr>
                  <p:cNvPr id="46" name="Picture 45" descr="ROB-BOARDRM-8402_TN.jpg"/>
                  <p:cNvPicPr>
                    <a:picLocks noChangeAspect="1"/>
                  </p:cNvPicPr>
                  <p:nvPr/>
                </p:nvPicPr>
                <p:blipFill>
                  <a:blip r:embed="rId5" cstate="print"/>
                  <a:srcRect l="14827" t="24107" r="16597"/>
                  <a:stretch>
                    <a:fillRect/>
                  </a:stretch>
                </p:blipFill>
                <p:spPr bwMode="gray">
                  <a:xfrm>
                    <a:off x="6701881" y="2038872"/>
                    <a:ext cx="562519" cy="415022"/>
                  </a:xfrm>
                  <a:prstGeom prst="roundRect">
                    <a:avLst>
                      <a:gd name="adj" fmla="val 9504"/>
                    </a:avLst>
                  </a:prstGeom>
                </p:spPr>
              </p:pic>
              <p:sp>
                <p:nvSpPr>
                  <p:cNvPr id="29709" name="Rounded Rectangle 44"/>
                  <p:cNvSpPr>
                    <a:spLocks noChangeArrowheads="1"/>
                  </p:cNvSpPr>
                  <p:nvPr/>
                </p:nvSpPr>
                <p:spPr bwMode="gray">
                  <a:xfrm>
                    <a:off x="6696075" y="2035175"/>
                    <a:ext cx="579438"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48" name="Picture 47" descr="Implement_sized.jpg"/>
                  <p:cNvPicPr>
                    <a:picLocks noChangeAspect="1" noChangeArrowheads="1"/>
                  </p:cNvPicPr>
                  <p:nvPr/>
                </p:nvPicPr>
                <p:blipFill>
                  <a:blip r:embed="rId6"/>
                  <a:srcRect/>
                  <a:stretch>
                    <a:fillRect/>
                  </a:stretch>
                </p:blipFill>
                <p:spPr bwMode="gray">
                  <a:xfrm>
                    <a:off x="7289355" y="3566623"/>
                    <a:ext cx="591312" cy="420655"/>
                  </a:xfrm>
                  <a:prstGeom prst="rect">
                    <a:avLst/>
                  </a:prstGeom>
                  <a:noFill/>
                </p:spPr>
              </p:pic>
              <p:sp>
                <p:nvSpPr>
                  <p:cNvPr id="29711" name="Rounded Rectangle 34"/>
                  <p:cNvSpPr>
                    <a:spLocks noChangeArrowheads="1"/>
                  </p:cNvSpPr>
                  <p:nvPr/>
                </p:nvSpPr>
                <p:spPr bwMode="gray">
                  <a:xfrm>
                    <a:off x="7296150" y="3568700"/>
                    <a:ext cx="581025" cy="39052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51" name="Picture 50" descr="ROB-IGENPRO-8983_TN.jpg"/>
                  <p:cNvPicPr>
                    <a:picLocks noChangeAspect="1" noChangeArrowheads="1"/>
                  </p:cNvPicPr>
                  <p:nvPr/>
                </p:nvPicPr>
                <p:blipFill>
                  <a:blip r:embed="rId7"/>
                  <a:srcRect/>
                  <a:stretch>
                    <a:fillRect/>
                  </a:stretch>
                </p:blipFill>
                <p:spPr bwMode="gray">
                  <a:xfrm>
                    <a:off x="8148891" y="2993557"/>
                    <a:ext cx="591312" cy="420655"/>
                  </a:xfrm>
                  <a:prstGeom prst="rect">
                    <a:avLst/>
                  </a:prstGeom>
                  <a:noFill/>
                </p:spPr>
              </p:pic>
              <p:sp>
                <p:nvSpPr>
                  <p:cNvPr id="29713" name="Rounded Rectangle 39"/>
                  <p:cNvSpPr>
                    <a:spLocks noChangeArrowheads="1"/>
                  </p:cNvSpPr>
                  <p:nvPr/>
                </p:nvSpPr>
                <p:spPr bwMode="gray">
                  <a:xfrm>
                    <a:off x="8148638" y="2985925"/>
                    <a:ext cx="595312" cy="404975"/>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54" name="Picture 53" descr="ROB-IGENPRO-8875_TN.jpg"/>
                  <p:cNvPicPr>
                    <a:picLocks noChangeAspect="1" noChangeArrowheads="1"/>
                  </p:cNvPicPr>
                  <p:nvPr/>
                </p:nvPicPr>
                <p:blipFill>
                  <a:blip r:embed="rId8"/>
                  <a:srcRect/>
                  <a:stretch>
                    <a:fillRect/>
                  </a:stretch>
                </p:blipFill>
                <p:spPr bwMode="gray">
                  <a:xfrm>
                    <a:off x="7837995" y="2036414"/>
                    <a:ext cx="591312" cy="432848"/>
                  </a:xfrm>
                  <a:prstGeom prst="rect">
                    <a:avLst/>
                  </a:prstGeom>
                  <a:noFill/>
                </p:spPr>
              </p:pic>
              <p:sp>
                <p:nvSpPr>
                  <p:cNvPr id="29715" name="Rounded Rectangle 41"/>
                  <p:cNvSpPr>
                    <a:spLocks noChangeArrowheads="1"/>
                  </p:cNvSpPr>
                  <p:nvPr/>
                </p:nvSpPr>
                <p:spPr bwMode="gray">
                  <a:xfrm>
                    <a:off x="7845425" y="2019448"/>
                    <a:ext cx="579438" cy="412602"/>
                  </a:xfrm>
                  <a:prstGeom prst="roundRect">
                    <a:avLst>
                      <a:gd name="adj" fmla="val 9231"/>
                    </a:avLst>
                  </a:prstGeom>
                  <a:solidFill>
                    <a:schemeClr val="bg1">
                      <a:alpha val="65097"/>
                    </a:schemeClr>
                  </a:solidFill>
                  <a:ln w="9525">
                    <a:noFill/>
                    <a:round/>
                    <a:headEnd/>
                    <a:tailEnd/>
                  </a:ln>
                </p:spPr>
                <p:txBody>
                  <a:bodyPr wrap="none"/>
                  <a:lstStyle/>
                  <a:p>
                    <a:pPr algn="ctr"/>
                    <a:endParaRPr lang="hr-HR" sz="2000"/>
                  </a:p>
                </p:txBody>
              </p:sp>
              <p:pic>
                <p:nvPicPr>
                  <p:cNvPr id="56" name="Picture 55" descr="ROB-RECP-8212_flip.jpg"/>
                  <p:cNvPicPr>
                    <a:picLocks noChangeAspect="1" noChangeArrowheads="1"/>
                  </p:cNvPicPr>
                  <p:nvPr/>
                </p:nvPicPr>
                <p:blipFill>
                  <a:blip r:embed="rId9"/>
                  <a:srcRect/>
                  <a:stretch>
                    <a:fillRect/>
                  </a:stretch>
                </p:blipFill>
                <p:spPr bwMode="gray">
                  <a:xfrm>
                    <a:off x="6405435" y="2999653"/>
                    <a:ext cx="591312" cy="432848"/>
                  </a:xfrm>
                  <a:prstGeom prst="rect">
                    <a:avLst/>
                  </a:prstGeom>
                  <a:noFill/>
                </p:spPr>
              </p:pic>
              <p:sp>
                <p:nvSpPr>
                  <p:cNvPr id="57" name="Round Same Side Corner Rectangle 56"/>
                  <p:cNvSpPr/>
                  <p:nvPr/>
                </p:nvSpPr>
                <p:spPr bwMode="gray">
                  <a:xfrm rot="10800000">
                    <a:off x="6410325" y="3354454"/>
                    <a:ext cx="579437" cy="117484"/>
                  </a:xfrm>
                  <a:prstGeom prst="round2SameRect">
                    <a:avLst>
                      <a:gd name="adj1" fmla="val 34119"/>
                      <a:gd name="adj2" fmla="val 0"/>
                    </a:avLst>
                  </a:prstGeom>
                  <a:solidFill>
                    <a:schemeClr val="tx2"/>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58" name="Rectangle 31"/>
                  <p:cNvSpPr>
                    <a:spLocks noChangeArrowheads="1"/>
                  </p:cNvSpPr>
                  <p:nvPr/>
                </p:nvSpPr>
                <p:spPr bwMode="gray">
                  <a:xfrm>
                    <a:off x="6402387" y="3313176"/>
                    <a:ext cx="595313" cy="192101"/>
                  </a:xfrm>
                  <a:prstGeom prst="rect">
                    <a:avLst/>
                  </a:prstGeom>
                  <a:noFill/>
                  <a:ln w="9525">
                    <a:noFill/>
                    <a:miter lim="800000"/>
                    <a:headEnd/>
                    <a:tailEnd/>
                  </a:ln>
                </p:spPr>
                <p:txBody>
                  <a:bodyPr>
                    <a:spAutoFit/>
                  </a:bodyPr>
                  <a:lstStyle/>
                  <a:p>
                    <a:pPr algn="ctr">
                      <a:defRPr/>
                    </a:pPr>
                    <a:r>
                      <a:rPr lang="en-US" sz="650">
                        <a:solidFill>
                          <a:srgbClr val="FFFFFF"/>
                        </a:solidFill>
                        <a:latin typeface="Xerox Sans Light" pitchFamily="50" charset="0"/>
                        <a:ea typeface="ＭＳ Ｐゴシック" pitchFamily="34" charset="-128"/>
                        <a:cs typeface="ＭＳ Ｐゴシック" charset="0"/>
                      </a:rPr>
                      <a:t>Develop</a:t>
                    </a:r>
                  </a:p>
                </p:txBody>
              </p:sp>
              <p:sp>
                <p:nvSpPr>
                  <p:cNvPr id="29719" name="Oval 33"/>
                  <p:cNvSpPr>
                    <a:spLocks noChangeArrowheads="1"/>
                  </p:cNvSpPr>
                  <p:nvPr/>
                </p:nvSpPr>
                <p:spPr bwMode="gray">
                  <a:xfrm>
                    <a:off x="7172325" y="2635250"/>
                    <a:ext cx="785813" cy="755650"/>
                  </a:xfrm>
                  <a:prstGeom prst="ellipse">
                    <a:avLst/>
                  </a:prstGeom>
                  <a:solidFill>
                    <a:schemeClr val="tx2"/>
                  </a:solidFill>
                  <a:ln w="9525">
                    <a:noFill/>
                    <a:round/>
                    <a:headEnd/>
                    <a:tailEnd/>
                  </a:ln>
                </p:spPr>
                <p:txBody>
                  <a:bodyPr wrap="none" anchor="ctr"/>
                  <a:lstStyle/>
                  <a:p>
                    <a:pPr algn="ctr"/>
                    <a:endParaRPr lang="hr-HR">
                      <a:solidFill>
                        <a:srgbClr val="FFFFFF"/>
                      </a:solidFill>
                    </a:endParaRPr>
                  </a:p>
                </p:txBody>
              </p:sp>
              <p:sp>
                <p:nvSpPr>
                  <p:cNvPr id="69" name="Round Same Side Corner Rectangle 68"/>
                  <p:cNvSpPr/>
                  <p:nvPr/>
                </p:nvSpPr>
                <p:spPr bwMode="gray">
                  <a:xfrm rot="10800000">
                    <a:off x="6696075" y="2386008"/>
                    <a:ext cx="579437" cy="120659"/>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70" name="Rectangle 31"/>
                  <p:cNvSpPr>
                    <a:spLocks noChangeArrowheads="1"/>
                  </p:cNvSpPr>
                  <p:nvPr/>
                </p:nvSpPr>
                <p:spPr bwMode="gray">
                  <a:xfrm>
                    <a:off x="6696075" y="2344730"/>
                    <a:ext cx="579437" cy="192101"/>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Optimize</a:t>
                    </a:r>
                  </a:p>
                </p:txBody>
              </p:sp>
              <p:sp>
                <p:nvSpPr>
                  <p:cNvPr id="71" name="Round Same Side Corner Rectangle 70"/>
                  <p:cNvSpPr/>
                  <p:nvPr/>
                </p:nvSpPr>
                <p:spPr bwMode="gray">
                  <a:xfrm rot="10800000">
                    <a:off x="7847012" y="2386008"/>
                    <a:ext cx="579438" cy="117484"/>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72" name="Rectangle 31"/>
                  <p:cNvSpPr>
                    <a:spLocks noChangeArrowheads="1"/>
                  </p:cNvSpPr>
                  <p:nvPr/>
                </p:nvSpPr>
                <p:spPr bwMode="gray">
                  <a:xfrm>
                    <a:off x="7845425" y="2344730"/>
                    <a:ext cx="574675" cy="192101"/>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Assess</a:t>
                    </a:r>
                  </a:p>
                </p:txBody>
              </p:sp>
              <p:sp>
                <p:nvSpPr>
                  <p:cNvPr id="73" name="Round Same Side Corner Rectangle 72"/>
                  <p:cNvSpPr/>
                  <p:nvPr/>
                </p:nvSpPr>
                <p:spPr bwMode="gray">
                  <a:xfrm rot="10800000">
                    <a:off x="8154987" y="3343341"/>
                    <a:ext cx="577850" cy="117484"/>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74" name="Rectangle 31"/>
                  <p:cNvSpPr>
                    <a:spLocks noChangeArrowheads="1"/>
                  </p:cNvSpPr>
                  <p:nvPr/>
                </p:nvSpPr>
                <p:spPr bwMode="gray">
                  <a:xfrm>
                    <a:off x="8147050" y="3302063"/>
                    <a:ext cx="585787" cy="192102"/>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Implement</a:t>
                    </a:r>
                  </a:p>
                </p:txBody>
              </p:sp>
              <p:sp>
                <p:nvSpPr>
                  <p:cNvPr id="75" name="Round Same Side Corner Rectangle 74"/>
                  <p:cNvSpPr/>
                  <p:nvPr/>
                </p:nvSpPr>
                <p:spPr bwMode="gray">
                  <a:xfrm rot="10800000">
                    <a:off x="7292975" y="3916471"/>
                    <a:ext cx="579437" cy="117484"/>
                  </a:xfrm>
                  <a:prstGeom prst="round2SameRect">
                    <a:avLst>
                      <a:gd name="adj1" fmla="val 34119"/>
                      <a:gd name="adj2" fmla="val 0"/>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p>
                    <a:pPr algn="ctr">
                      <a:defRPr/>
                    </a:pPr>
                    <a:endParaRPr lang="en-US" dirty="0">
                      <a:solidFill>
                        <a:srgbClr val="FFFFFF"/>
                      </a:solidFill>
                      <a:latin typeface="Xerox Sans Light" pitchFamily="50" charset="0"/>
                      <a:ea typeface="MS PGothic" pitchFamily="34" charset="-128"/>
                      <a:cs typeface="Arial" pitchFamily="34" charset="0"/>
                    </a:endParaRPr>
                  </a:p>
                </p:txBody>
              </p:sp>
              <p:sp>
                <p:nvSpPr>
                  <p:cNvPr id="76" name="Rectangle 31"/>
                  <p:cNvSpPr>
                    <a:spLocks noChangeArrowheads="1"/>
                  </p:cNvSpPr>
                  <p:nvPr/>
                </p:nvSpPr>
                <p:spPr bwMode="gray">
                  <a:xfrm>
                    <a:off x="7285037" y="3875193"/>
                    <a:ext cx="595313" cy="192101"/>
                  </a:xfrm>
                  <a:prstGeom prst="rect">
                    <a:avLst/>
                  </a:prstGeom>
                  <a:noFill/>
                  <a:ln w="9525">
                    <a:noFill/>
                    <a:miter lim="800000"/>
                    <a:headEnd/>
                    <a:tailEnd/>
                  </a:ln>
                </p:spPr>
                <p:txBody>
                  <a:bodyPr>
                    <a:spAutoFit/>
                  </a:bodyPr>
                  <a:lstStyle/>
                  <a:p>
                    <a:pPr algn="ctr">
                      <a:defRPr/>
                    </a:pPr>
                    <a:r>
                      <a:rPr lang="en-US" sz="650" dirty="0">
                        <a:solidFill>
                          <a:srgbClr val="FFFFFF"/>
                        </a:solidFill>
                        <a:latin typeface="Xerox Sans Light" pitchFamily="50" charset="0"/>
                        <a:ea typeface="ＭＳ Ｐゴシック" pitchFamily="34" charset="-128"/>
                        <a:cs typeface="ＭＳ Ｐゴシック" charset="0"/>
                      </a:rPr>
                      <a:t>Produce</a:t>
                    </a:r>
                  </a:p>
                </p:txBody>
              </p:sp>
            </p:grpSp>
            <p:sp>
              <p:nvSpPr>
                <p:cNvPr id="29707" name="Text Box 32"/>
                <p:cNvSpPr txBox="1">
                  <a:spLocks noChangeArrowheads="1"/>
                </p:cNvSpPr>
                <p:nvPr/>
              </p:nvSpPr>
              <p:spPr bwMode="gray">
                <a:xfrm>
                  <a:off x="7194550" y="2805113"/>
                  <a:ext cx="769938" cy="450850"/>
                </a:xfrm>
                <a:prstGeom prst="rect">
                  <a:avLst/>
                </a:prstGeom>
                <a:noFill/>
                <a:ln w="9525">
                  <a:noFill/>
                  <a:miter lim="800000"/>
                  <a:headEnd/>
                  <a:tailEnd/>
                </a:ln>
              </p:spPr>
              <p:txBody>
                <a:bodyPr wrap="none">
                  <a:spAutoFit/>
                </a:bodyPr>
                <a:lstStyle/>
                <a:p>
                  <a:pPr algn="ctr">
                    <a:lnSpc>
                      <a:spcPts val="1400"/>
                    </a:lnSpc>
                  </a:pPr>
                  <a:r>
                    <a:rPr lang="en-US">
                      <a:solidFill>
                        <a:srgbClr val="FFFFFF"/>
                      </a:solidFill>
                      <a:latin typeface="Xerox Sans Light"/>
                      <a:cs typeface="Arial" charset="0"/>
                    </a:rPr>
                    <a:t>Your</a:t>
                  </a:r>
                  <a:br>
                    <a:rPr lang="en-US">
                      <a:solidFill>
                        <a:srgbClr val="FFFFFF"/>
                      </a:solidFill>
                      <a:latin typeface="Xerox Sans Light"/>
                      <a:cs typeface="Arial" charset="0"/>
                    </a:rPr>
                  </a:br>
                  <a:r>
                    <a:rPr lang="en-US">
                      <a:solidFill>
                        <a:srgbClr val="FFFFFF"/>
                      </a:solidFill>
                      <a:latin typeface="Xerox Sans Light"/>
                      <a:cs typeface="Arial" charset="0"/>
                    </a:rPr>
                    <a:t>Journey</a:t>
                  </a:r>
                </a:p>
              </p:txBody>
            </p:sp>
          </p:grpSp>
        </p:grpSp>
      </p:grpSp>
      <p:sp>
        <p:nvSpPr>
          <p:cNvPr id="7" name="Rectangle 4"/>
          <p:cNvSpPr txBox="1">
            <a:spLocks noChangeArrowheads="1"/>
          </p:cNvSpPr>
          <p:nvPr/>
        </p:nvSpPr>
        <p:spPr bwMode="auto">
          <a:xfrm>
            <a:off x="292100" y="152400"/>
            <a:ext cx="8851900" cy="1143000"/>
          </a:xfrm>
          <a:prstGeom prst="rect">
            <a:avLst/>
          </a:prstGeom>
          <a:noFill/>
          <a:ln w="9525">
            <a:noFill/>
            <a:miter lim="800000"/>
            <a:headEnd/>
            <a:tailEnd/>
          </a:ln>
        </p:spPr>
        <p:txBody>
          <a:bodyPr anchor="ctr"/>
          <a:lstStyle/>
          <a:p>
            <a:pPr>
              <a:lnSpc>
                <a:spcPts val="3500"/>
              </a:lnSpc>
              <a:defRPr/>
            </a:pPr>
            <a:r>
              <a:rPr lang="en-US" sz="3400" kern="0" spc="-60" dirty="0">
                <a:solidFill>
                  <a:schemeClr val="tx2"/>
                </a:solidFill>
                <a:latin typeface="Xerox Sans Light" pitchFamily="50" charset="0"/>
                <a:ea typeface="ＭＳ Ｐゴシック" pitchFamily="34" charset="-128"/>
                <a:cs typeface="+mn-cs"/>
              </a:rPr>
              <a:t>Develop</a:t>
            </a:r>
          </a:p>
        </p:txBody>
      </p:sp>
      <p:sp>
        <p:nvSpPr>
          <p:cNvPr id="33" name="Rectangle 5"/>
          <p:cNvSpPr txBox="1">
            <a:spLocks noChangeArrowheads="1"/>
          </p:cNvSpPr>
          <p:nvPr/>
        </p:nvSpPr>
        <p:spPr bwMode="auto">
          <a:xfrm>
            <a:off x="398463" y="5181600"/>
            <a:ext cx="3309937" cy="914400"/>
          </a:xfrm>
          <a:prstGeom prst="rect">
            <a:avLst/>
          </a:prstGeom>
        </p:spPr>
        <p:txBody>
          <a:bodyPr lIns="0" tIns="0" rIns="0" bIns="0"/>
          <a:lstStyle/>
          <a:p>
            <a:pPr marL="225425" indent="-225425" eaLnBrk="0" hangingPunct="0">
              <a:spcBef>
                <a:spcPts val="0"/>
              </a:spcBef>
              <a:buFont typeface="Arial" pitchFamily="34" charset="0"/>
              <a:buChar char="•"/>
              <a:defRPr/>
            </a:pPr>
            <a:r>
              <a:rPr lang="en-US" sz="1800" kern="0" dirty="0">
                <a:latin typeface="+mj-lt"/>
                <a:ea typeface="ＭＳ Ｐゴシック" pitchFamily="34" charset="-128"/>
                <a:cs typeface="+mn-cs"/>
              </a:rPr>
              <a:t>Production </a:t>
            </a:r>
            <a:r>
              <a:rPr lang="en-US" sz="1800" kern="0" dirty="0">
                <a:latin typeface="+mj-lt"/>
                <a:ea typeface="ＭＳ Ｐゴシック" pitchFamily="34" charset="-128"/>
                <a:cs typeface="+mn-cs"/>
              </a:rPr>
              <a:t>consulting services</a:t>
            </a:r>
          </a:p>
          <a:p>
            <a:pPr marL="225425" indent="-225425" eaLnBrk="0" hangingPunct="0">
              <a:spcBef>
                <a:spcPts val="0"/>
              </a:spcBef>
              <a:buFont typeface="Arial" pitchFamily="34" charset="0"/>
              <a:buChar char="•"/>
              <a:defRPr/>
            </a:pPr>
            <a:r>
              <a:rPr lang="en-US" sz="1800" kern="0" dirty="0">
                <a:latin typeface="+mj-lt"/>
                <a:ea typeface="ＭＳ Ｐゴシック" pitchFamily="34" charset="-128"/>
                <a:cs typeface="+mn-cs"/>
              </a:rPr>
              <a:t>Education</a:t>
            </a:r>
          </a:p>
        </p:txBody>
      </p:sp>
      <p:sp>
        <p:nvSpPr>
          <p:cNvPr id="21511" name="Rectangle 2"/>
          <p:cNvSpPr>
            <a:spLocks noChangeArrowheads="1"/>
          </p:cNvSpPr>
          <p:nvPr/>
        </p:nvSpPr>
        <p:spPr bwMode="auto">
          <a:xfrm>
            <a:off x="292100" y="4265613"/>
            <a:ext cx="8470900" cy="611187"/>
          </a:xfrm>
          <a:prstGeom prst="rect">
            <a:avLst/>
          </a:prstGeom>
          <a:noFill/>
          <a:ln w="9525">
            <a:noFill/>
            <a:miter lim="800000"/>
            <a:headEnd/>
            <a:tailEnd/>
          </a:ln>
        </p:spPr>
        <p:txBody>
          <a:bodyPr lIns="0" tIns="0" rIns="0" bIns="0"/>
          <a:lstStyle/>
          <a:p>
            <a:r>
              <a:rPr lang="en-US" sz="1800"/>
              <a:t>We look for ways to maximize your results, expand your offerings and increase your marketing effectiveness.</a:t>
            </a:r>
          </a:p>
        </p:txBody>
      </p:sp>
      <p:sp>
        <p:nvSpPr>
          <p:cNvPr id="29701" name="Slide Number Placeholder 67"/>
          <p:cNvSpPr>
            <a:spLocks noGrp="1"/>
          </p:cNvSpPr>
          <p:nvPr>
            <p:ph type="sldNum" sz="quarter" idx="12"/>
          </p:nvPr>
        </p:nvSpPr>
        <p:spPr>
          <a:noFill/>
          <a:ln>
            <a:miter lim="800000"/>
            <a:headEnd/>
            <a:tailEnd/>
          </a:ln>
        </p:spPr>
        <p:txBody>
          <a:bodyPr/>
          <a:lstStyle/>
          <a:p>
            <a:fld id="{F4F2F4B4-719E-4CFE-B3B2-CD55B1049363}" type="slidenum">
              <a:rPr lang="en-US" sz="1400" smtClean="0">
                <a:solidFill>
                  <a:srgbClr val="7F7F7F"/>
                </a:solidFill>
                <a:latin typeface="Xerox Sans Light"/>
                <a:ea typeface="ＭＳ Ｐゴシック"/>
                <a:cs typeface="ＭＳ Ｐゴシック"/>
              </a:rPr>
              <a:pPr/>
              <a:t>9</a:t>
            </a:fld>
            <a:r>
              <a:rPr lang="en-US" sz="1400" smtClean="0">
                <a:solidFill>
                  <a:srgbClr val="7F7F7F"/>
                </a:solidFill>
                <a:latin typeface="Xerox Sans Light"/>
                <a:ea typeface="ＭＳ Ｐゴシック"/>
                <a:cs typeface="ＭＳ Ｐゴシック"/>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p:val>
                                            <p:fltVal val="0.5"/>
                                          </p:val>
                                        </p:tav>
                                        <p:tav tm="100000">
                                          <p:val>
                                            <p:strVal val="#ppt_x"/>
                                          </p:val>
                                        </p:tav>
                                      </p:tavLst>
                                    </p:anim>
                                    <p:anim calcmode="lin" valueType="num">
                                      <p:cBhvr>
                                        <p:cTn id="10" dur="10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500"/>
                                  </p:stCondLst>
                                  <p:childTnLst>
                                    <p:set>
                                      <p:cBhvr>
                                        <p:cTn id="13" dur="1" fill="hold">
                                          <p:stCondLst>
                                            <p:cond delay="0"/>
                                          </p:stCondLst>
                                        </p:cTn>
                                        <p:tgtEl>
                                          <p:spTgt spid="21511"/>
                                        </p:tgtEl>
                                        <p:attrNameLst>
                                          <p:attrName>style.visibility</p:attrName>
                                        </p:attrNameLst>
                                      </p:cBhvr>
                                      <p:to>
                                        <p:strVal val="visible"/>
                                      </p:to>
                                    </p:set>
                                    <p:anim calcmode="lin" valueType="num">
                                      <p:cBhvr>
                                        <p:cTn id="14" dur="1000" fill="hold"/>
                                        <p:tgtEl>
                                          <p:spTgt spid="21511"/>
                                        </p:tgtEl>
                                        <p:attrNameLst>
                                          <p:attrName>ppt_w</p:attrName>
                                        </p:attrNameLst>
                                      </p:cBhvr>
                                      <p:tavLst>
                                        <p:tav tm="0">
                                          <p:val>
                                            <p:fltVal val="0"/>
                                          </p:val>
                                        </p:tav>
                                        <p:tav tm="100000">
                                          <p:val>
                                            <p:strVal val="#ppt_w"/>
                                          </p:val>
                                        </p:tav>
                                      </p:tavLst>
                                    </p:anim>
                                    <p:anim calcmode="lin" valueType="num">
                                      <p:cBhvr>
                                        <p:cTn id="15" dur="1000" fill="hold"/>
                                        <p:tgtEl>
                                          <p:spTgt spid="21511"/>
                                        </p:tgtEl>
                                        <p:attrNameLst>
                                          <p:attrName>ppt_h</p:attrName>
                                        </p:attrNameLst>
                                      </p:cBhvr>
                                      <p:tavLst>
                                        <p:tav tm="0">
                                          <p:val>
                                            <p:fltVal val="0"/>
                                          </p:val>
                                        </p:tav>
                                        <p:tav tm="100000">
                                          <p:val>
                                            <p:strVal val="#ppt_h"/>
                                          </p:val>
                                        </p:tav>
                                      </p:tavLst>
                                    </p:anim>
                                    <p:anim calcmode="lin" valueType="num">
                                      <p:cBhvr>
                                        <p:cTn id="16" dur="1000" fill="hold"/>
                                        <p:tgtEl>
                                          <p:spTgt spid="21511"/>
                                        </p:tgtEl>
                                        <p:attrNameLst>
                                          <p:attrName>ppt_x</p:attrName>
                                        </p:attrNameLst>
                                      </p:cBhvr>
                                      <p:tavLst>
                                        <p:tav tm="0">
                                          <p:val>
                                            <p:fltVal val="0.5"/>
                                          </p:val>
                                        </p:tav>
                                        <p:tav tm="100000">
                                          <p:val>
                                            <p:strVal val="#ppt_x"/>
                                          </p:val>
                                        </p:tav>
                                      </p:tavLst>
                                    </p:anim>
                                    <p:anim calcmode="lin" valueType="num">
                                      <p:cBhvr>
                                        <p:cTn id="17" dur="1000" fill="hold"/>
                                        <p:tgtEl>
                                          <p:spTgt spid="2151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5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ppt_x</p:attrName>
                                        </p:attrNameLst>
                                      </p:cBhvr>
                                      <p:tavLst>
                                        <p:tav tm="0">
                                          <p:val>
                                            <p:fltVal val="0.5"/>
                                          </p:val>
                                        </p:tav>
                                        <p:tav tm="100000">
                                          <p:val>
                                            <p:strVal val="#ppt_x"/>
                                          </p:val>
                                        </p:tav>
                                      </p:tavLst>
                                    </p:anim>
                                    <p:anim calcmode="lin" valueType="num">
                                      <p:cBhvr>
                                        <p:cTn id="23" dur="10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1511" grpId="0"/>
    </p:bldLst>
  </p:timing>
</p:sld>
</file>

<file path=ppt/theme/theme1.xml><?xml version="1.0" encoding="utf-8"?>
<a:theme xmlns:a="http://schemas.openxmlformats.org/drawingml/2006/main" name="Xerox_Turquoise_010408">
  <a:themeElements>
    <a:clrScheme name="Xerox_Turquoise_010408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F7D6B2"/>
      </a:folHlink>
    </a:clrScheme>
    <a:fontScheme name="Xerox_Turquoise_010408">
      <a:majorFont>
        <a:latin typeface="Xerox Sans Light"/>
        <a:ea typeface="ＭＳ Ｐゴシック"/>
        <a:cs typeface=""/>
      </a:majorFont>
      <a:minorFont>
        <a:latin typeface="Xerox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chemeClr val="folHlink"/>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Xerox Sans" charset="0"/>
            <a:ea typeface="ＭＳ Ｐゴシック"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 xmlns:a14="http://schemas.microsoft.com/office/drawing/2010/main" w="9525" cap="flat" cmpd="sng" algn="ctr">
              <a:solidFill>
                <a:schemeClr val="folHlink"/>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Xerox Sans" charset="0"/>
            <a:ea typeface="ＭＳ Ｐゴシック" charset="0"/>
          </a:defRPr>
        </a:defPPr>
      </a:lstStyle>
    </a:lnDef>
  </a:objectDefaults>
  <a:extraClrSchemeLst>
    <a:extraClrScheme>
      <a:clrScheme name="Xerox_Turquoise_010408 1">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F7D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8363</Words>
  <Application>Microsoft Office PowerPoint</Application>
  <PresentationFormat>On-screen Show (4:3)</PresentationFormat>
  <Paragraphs>675</Paragraphs>
  <Slides>48</Slides>
  <Notes>29</Notes>
  <HiddenSlides>0</HiddenSlides>
  <MMClips>0</MMClips>
  <ScaleCrop>false</ScaleCrop>
  <HeadingPairs>
    <vt:vector size="8" baseType="variant">
      <vt:variant>
        <vt:lpstr>Fonts Used</vt:lpstr>
      </vt:variant>
      <vt:variant>
        <vt:i4>5</vt:i4>
      </vt:variant>
      <vt:variant>
        <vt:lpstr>Design Template</vt:lpstr>
      </vt:variant>
      <vt:variant>
        <vt:i4>13</vt:i4>
      </vt:variant>
      <vt:variant>
        <vt:lpstr>Embedded OLE Servers</vt:lpstr>
      </vt:variant>
      <vt:variant>
        <vt:i4>2</vt:i4>
      </vt:variant>
      <vt:variant>
        <vt:lpstr>Slide Titles</vt:lpstr>
      </vt:variant>
      <vt:variant>
        <vt:i4>48</vt:i4>
      </vt:variant>
    </vt:vector>
  </HeadingPairs>
  <TitlesOfParts>
    <vt:vector size="68" baseType="lpstr">
      <vt:lpstr>Xerox Sans</vt:lpstr>
      <vt:lpstr>ＭＳ Ｐゴシック</vt:lpstr>
      <vt:lpstr>Arial</vt:lpstr>
      <vt:lpstr>Xerox Sans Light</vt:lpstr>
      <vt:lpstr>Helvetica</vt:lpstr>
      <vt:lpstr>Xerox_Turquoise_010408</vt:lpstr>
      <vt:lpstr>Xerox_Turquoise_010408</vt:lpstr>
      <vt:lpstr>Xerox_Turquoise_010408</vt:lpstr>
      <vt:lpstr>Xerox_Turquoise_010408</vt:lpstr>
      <vt:lpstr>Xerox_Turquoise_010408</vt:lpstr>
      <vt:lpstr>Xerox_Turquoise_010408</vt:lpstr>
      <vt:lpstr>Xerox_Turquoise_010408</vt:lpstr>
      <vt:lpstr>Xerox_Turquoise_010408</vt:lpstr>
      <vt:lpstr>Xerox_Turquoise_010408</vt:lpstr>
      <vt:lpstr>Xerox_Turquoise_010408</vt:lpstr>
      <vt:lpstr>Xerox_Turquoise_010408</vt:lpstr>
      <vt:lpstr>Xerox_Turquoise_010408</vt:lpstr>
      <vt:lpstr>Xerox_Turquoise_010408</vt:lpstr>
      <vt:lpstr>Chart</vt:lpstr>
      <vt:lpstr>Worksheet</vt:lpstr>
      <vt:lpstr>Helping you focus on what matters most</vt:lpstr>
      <vt:lpstr>We understand the goals that drive your business.</vt:lpstr>
      <vt:lpstr>What the industry is saying….. Print professionals want to: </vt:lpstr>
      <vt:lpstr>Your goals led directly to our solutions.</vt:lpstr>
      <vt:lpstr>We help you focus on what matters most.</vt:lpstr>
      <vt:lpstr>Slide 6</vt:lpstr>
      <vt:lpstr>Slide 7</vt:lpstr>
      <vt:lpstr>Slide 8</vt:lpstr>
      <vt:lpstr>Slide 9</vt:lpstr>
      <vt:lpstr>Slide 10</vt:lpstr>
      <vt:lpstr>How do you delight your customers? </vt:lpstr>
      <vt:lpstr>Challenges to Customer Delight</vt:lpstr>
      <vt:lpstr>Today’s Opportunities: Industry Snapshot</vt:lpstr>
      <vt:lpstr>Today’s Opportunities: Industry Snapshot</vt:lpstr>
      <vt:lpstr>Today’s Opportunities: Industry Snapshot</vt:lpstr>
      <vt:lpstr>Slide 16</vt:lpstr>
      <vt:lpstr>Challenges to Producing More Jobs</vt:lpstr>
      <vt:lpstr>Today’s Opportunities: Industry Snapshot</vt:lpstr>
      <vt:lpstr>Today’s Opportunities: Industry Snapshot</vt:lpstr>
      <vt:lpstr>Today’s Opportunities: Industry Snapshot</vt:lpstr>
      <vt:lpstr>Today’s Opportunities: Industry Snapshot</vt:lpstr>
      <vt:lpstr>Slide 22</vt:lpstr>
      <vt:lpstr>Challenges to reducing costs.</vt:lpstr>
      <vt:lpstr>Today’s Opportunities: Industry Snapshot</vt:lpstr>
      <vt:lpstr>Today’s Opportunities: Industry Snapshot</vt:lpstr>
      <vt:lpstr>Today’s Opportunities: Industry Snapshot</vt:lpstr>
      <vt:lpstr>Today’s Opportunities: Industry Snapshot</vt:lpstr>
      <vt:lpstr>How do you grow your business?</vt:lpstr>
      <vt:lpstr>Challenges to growing your business.</vt:lpstr>
      <vt:lpstr>Today’s Opportunities: Industry Snapshot</vt:lpstr>
      <vt:lpstr>Today’s Opportunities: Industry Snapshot</vt:lpstr>
      <vt:lpstr>Delight your customers with market leading production black and white and highlight colour capabilities</vt:lpstr>
      <vt:lpstr>The right technology…. The right fit for you</vt:lpstr>
      <vt:lpstr>Delight your customers with market leading production black and white and highlight colour capabilities</vt:lpstr>
      <vt:lpstr>Delight your customers with market leading production black and white and highlight colour capabilities</vt:lpstr>
      <vt:lpstr>Delight your customers with market leading production black and white and highlight colour capabilities</vt:lpstr>
      <vt:lpstr>Delight your customers with market leading production black and white and highlight colour capabilities</vt:lpstr>
      <vt:lpstr>Delight your customers with market leading production black and white and highlight colour capabilities</vt:lpstr>
      <vt:lpstr>Delight your customers with market leading production black and white and highlight colour capabilities</vt:lpstr>
      <vt:lpstr>Delight your customers with market leading production colour capabilities.</vt:lpstr>
      <vt:lpstr>Delight your customers with market leading production colour capabilities.</vt:lpstr>
      <vt:lpstr>Delight your customers with market leading production colour capabilities.</vt:lpstr>
      <vt:lpstr>Delight your customers with market leading production colour capabilities.</vt:lpstr>
      <vt:lpstr>Delight your customers with market leading production colour capabilities.</vt:lpstr>
      <vt:lpstr>Delight your customers with market leading production colour capabilities.</vt:lpstr>
      <vt:lpstr>Delight your customers with market leading production colour capabilities.</vt:lpstr>
      <vt:lpstr>Delight your customers with market leading production colour capabilities.</vt:lpstr>
      <vt:lpstr>Slide 48</vt:lpstr>
    </vt:vector>
  </TitlesOfParts>
  <Company>Xerox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Xerox_Green_Full Field</dc:title>
  <dc:creator>Xerox Corporation</dc:creator>
  <cp:lastModifiedBy>TEST</cp:lastModifiedBy>
  <cp:revision>91</cp:revision>
  <dcterms:created xsi:type="dcterms:W3CDTF">2011-09-26T18:41:22Z</dcterms:created>
  <dcterms:modified xsi:type="dcterms:W3CDTF">2013-02-22T06:40:08Z</dcterms:modified>
</cp:coreProperties>
</file>